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60"/>
  </p:notesMasterIdLst>
  <p:handoutMasterIdLst>
    <p:handoutMasterId r:id="rId61"/>
  </p:handoutMasterIdLst>
  <p:sldIdLst>
    <p:sldId id="342" r:id="rId2"/>
    <p:sldId id="437" r:id="rId3"/>
    <p:sldId id="343" r:id="rId4"/>
    <p:sldId id="430" r:id="rId5"/>
    <p:sldId id="431" r:id="rId6"/>
    <p:sldId id="436" r:id="rId7"/>
    <p:sldId id="380" r:id="rId8"/>
    <p:sldId id="438" r:id="rId9"/>
    <p:sldId id="439" r:id="rId10"/>
    <p:sldId id="382" r:id="rId11"/>
    <p:sldId id="378" r:id="rId12"/>
    <p:sldId id="442" r:id="rId13"/>
    <p:sldId id="361" r:id="rId14"/>
    <p:sldId id="445" r:id="rId15"/>
    <p:sldId id="373" r:id="rId16"/>
    <p:sldId id="369" r:id="rId17"/>
    <p:sldId id="368" r:id="rId18"/>
    <p:sldId id="363" r:id="rId19"/>
    <p:sldId id="365" r:id="rId20"/>
    <p:sldId id="432" r:id="rId21"/>
    <p:sldId id="366" r:id="rId22"/>
    <p:sldId id="441" r:id="rId23"/>
    <p:sldId id="403" r:id="rId24"/>
    <p:sldId id="429" r:id="rId25"/>
    <p:sldId id="405" r:id="rId26"/>
    <p:sldId id="406" r:id="rId27"/>
    <p:sldId id="393" r:id="rId28"/>
    <p:sldId id="385" r:id="rId29"/>
    <p:sldId id="395" r:id="rId30"/>
    <p:sldId id="396" r:id="rId31"/>
    <p:sldId id="397" r:id="rId32"/>
    <p:sldId id="386" r:id="rId33"/>
    <p:sldId id="389" r:id="rId34"/>
    <p:sldId id="398" r:id="rId35"/>
    <p:sldId id="387" r:id="rId36"/>
    <p:sldId id="434" r:id="rId37"/>
    <p:sldId id="443" r:id="rId38"/>
    <p:sldId id="394" r:id="rId39"/>
    <p:sldId id="407" r:id="rId40"/>
    <p:sldId id="408" r:id="rId41"/>
    <p:sldId id="409" r:id="rId42"/>
    <p:sldId id="410" r:id="rId43"/>
    <p:sldId id="411" r:id="rId44"/>
    <p:sldId id="412" r:id="rId45"/>
    <p:sldId id="416" r:id="rId46"/>
    <p:sldId id="417" r:id="rId47"/>
    <p:sldId id="418" r:id="rId48"/>
    <p:sldId id="419" r:id="rId49"/>
    <p:sldId id="420" r:id="rId50"/>
    <p:sldId id="421" r:id="rId51"/>
    <p:sldId id="422" r:id="rId52"/>
    <p:sldId id="423" r:id="rId53"/>
    <p:sldId id="427" r:id="rId54"/>
    <p:sldId id="446" r:id="rId55"/>
    <p:sldId id="444" r:id="rId56"/>
    <p:sldId id="384" r:id="rId57"/>
    <p:sldId id="376" r:id="rId58"/>
    <p:sldId id="377" r:id="rId59"/>
  </p:sldIdLst>
  <p:sldSz cx="12192000" cy="6858000"/>
  <p:notesSz cx="7099300" cy="10234613"/>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CCFF"/>
    <a:srgbClr val="003366"/>
    <a:srgbClr val="003399"/>
    <a:srgbClr val="0033CC"/>
    <a:srgbClr val="FF99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8" autoAdjust="0"/>
    <p:restoredTop sz="96837" autoAdjust="0"/>
  </p:normalViewPr>
  <p:slideViewPr>
    <p:cSldViewPr>
      <p:cViewPr varScale="1">
        <p:scale>
          <a:sx n="119" d="100"/>
          <a:sy n="119" d="100"/>
        </p:scale>
        <p:origin x="120" y="2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124"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6B205-C58B-9744-A730-70302F7AF947}"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17BB3C6F-42D4-B944-91C0-F75FB12E6E01}">
      <dgm:prSet phldrT="[Text]"/>
      <dgm:spPr/>
      <dgm:t>
        <a:bodyPr/>
        <a:lstStyle/>
        <a:p>
          <a:r>
            <a:rPr lang="en-US" smtClean="0"/>
            <a:t>Types</a:t>
          </a:r>
          <a:endParaRPr lang="en-US" dirty="0"/>
        </a:p>
      </dgm:t>
    </dgm:pt>
    <dgm:pt modelId="{818129A5-A21B-A84B-A1CB-C22725452600}" type="parTrans" cxnId="{98E670E2-FB7C-E74A-BE4E-0E511C9527AE}">
      <dgm:prSet/>
      <dgm:spPr/>
      <dgm:t>
        <a:bodyPr/>
        <a:lstStyle/>
        <a:p>
          <a:endParaRPr lang="en-US"/>
        </a:p>
      </dgm:t>
    </dgm:pt>
    <dgm:pt modelId="{9E96011D-ECC0-A349-8ADC-9EF7544C9EC6}" type="sibTrans" cxnId="{98E670E2-FB7C-E74A-BE4E-0E511C9527AE}">
      <dgm:prSet/>
      <dgm:spPr/>
      <dgm:t>
        <a:bodyPr/>
        <a:lstStyle/>
        <a:p>
          <a:endParaRPr lang="en-US"/>
        </a:p>
      </dgm:t>
    </dgm:pt>
    <dgm:pt modelId="{739C2C42-CBE8-C842-BFA5-0ECF6677AECE}">
      <dgm:prSet/>
      <dgm:spPr/>
      <dgm:t>
        <a:bodyPr/>
        <a:lstStyle/>
        <a:p>
          <a:r>
            <a:rPr lang="en-US" smtClean="0"/>
            <a:t>release of message contents</a:t>
          </a:r>
          <a:endParaRPr lang="en-US" dirty="0" smtClean="0"/>
        </a:p>
      </dgm:t>
    </dgm:pt>
    <dgm:pt modelId="{60AC6B55-E326-964D-BBDB-96214698A5C2}" type="parTrans" cxnId="{8E3C24A0-8AA9-2C49-A626-5E097CF50126}">
      <dgm:prSet/>
      <dgm:spPr/>
      <dgm:t>
        <a:bodyPr/>
        <a:lstStyle/>
        <a:p>
          <a:endParaRPr lang="en-US"/>
        </a:p>
      </dgm:t>
    </dgm:pt>
    <dgm:pt modelId="{B9B9DDA3-AEF9-3844-B51C-4A62A2222B73}" type="sibTrans" cxnId="{8E3C24A0-8AA9-2C49-A626-5E097CF50126}">
      <dgm:prSet/>
      <dgm:spPr/>
      <dgm:t>
        <a:bodyPr/>
        <a:lstStyle/>
        <a:p>
          <a:endParaRPr lang="en-US"/>
        </a:p>
      </dgm:t>
    </dgm:pt>
    <dgm:pt modelId="{41BEF756-9C6A-6B4F-8212-2F9EF8F684E4}">
      <dgm:prSet/>
      <dgm:spPr/>
      <dgm:t>
        <a:bodyPr/>
        <a:lstStyle/>
        <a:p>
          <a:r>
            <a:rPr lang="en-US" smtClean="0"/>
            <a:t>traffic analysis</a:t>
          </a:r>
          <a:endParaRPr lang="en-US" dirty="0" smtClean="0"/>
        </a:p>
      </dgm:t>
    </dgm:pt>
    <dgm:pt modelId="{64F4AC85-93A0-794B-ABC2-899D2937C871}" type="parTrans" cxnId="{4D93E225-FC16-ED48-A292-0D93E27F3373}">
      <dgm:prSet/>
      <dgm:spPr/>
      <dgm:t>
        <a:bodyPr/>
        <a:lstStyle/>
        <a:p>
          <a:endParaRPr lang="en-US"/>
        </a:p>
      </dgm:t>
    </dgm:pt>
    <dgm:pt modelId="{303ECC80-4E34-5140-9898-39EFCFC929D5}" type="sibTrans" cxnId="{4D93E225-FC16-ED48-A292-0D93E27F3373}">
      <dgm:prSet/>
      <dgm:spPr/>
      <dgm:t>
        <a:bodyPr/>
        <a:lstStyle/>
        <a:p>
          <a:endParaRPr lang="en-US"/>
        </a:p>
      </dgm:t>
    </dgm:pt>
    <dgm:pt modelId="{7074BFF9-AF4A-8148-B60B-CEFF847D84E9}" type="pres">
      <dgm:prSet presAssocID="{AB96B205-C58B-9744-A730-70302F7AF947}" presName="Name0" presStyleCnt="0">
        <dgm:presLayoutVars>
          <dgm:dir/>
          <dgm:animLvl val="lvl"/>
          <dgm:resizeHandles val="exact"/>
        </dgm:presLayoutVars>
      </dgm:prSet>
      <dgm:spPr/>
      <dgm:t>
        <a:bodyPr/>
        <a:lstStyle/>
        <a:p>
          <a:endParaRPr lang="en-US"/>
        </a:p>
      </dgm:t>
    </dgm:pt>
    <dgm:pt modelId="{C3B78C2F-DB31-4C45-869F-447F1B7F1BF0}" type="pres">
      <dgm:prSet presAssocID="{17BB3C6F-42D4-B944-91C0-F75FB12E6E01}" presName="composite" presStyleCnt="0"/>
      <dgm:spPr/>
      <dgm:t>
        <a:bodyPr/>
        <a:lstStyle/>
        <a:p>
          <a:endParaRPr lang="en-US"/>
        </a:p>
      </dgm:t>
    </dgm:pt>
    <dgm:pt modelId="{3874CA00-F237-8045-A39E-3DC26983772C}" type="pres">
      <dgm:prSet presAssocID="{17BB3C6F-42D4-B944-91C0-F75FB12E6E01}" presName="parTx" presStyleLbl="alignNode1" presStyleIdx="0" presStyleCnt="1">
        <dgm:presLayoutVars>
          <dgm:chMax val="0"/>
          <dgm:chPref val="0"/>
          <dgm:bulletEnabled val="1"/>
        </dgm:presLayoutVars>
      </dgm:prSet>
      <dgm:spPr/>
      <dgm:t>
        <a:bodyPr/>
        <a:lstStyle/>
        <a:p>
          <a:endParaRPr lang="en-US"/>
        </a:p>
      </dgm:t>
    </dgm:pt>
    <dgm:pt modelId="{00031538-5570-214F-9E5C-2E1A27D3636F}" type="pres">
      <dgm:prSet presAssocID="{17BB3C6F-42D4-B944-91C0-F75FB12E6E01}" presName="desTx" presStyleLbl="alignAccFollowNode1" presStyleIdx="0" presStyleCnt="1">
        <dgm:presLayoutVars>
          <dgm:bulletEnabled val="1"/>
        </dgm:presLayoutVars>
      </dgm:prSet>
      <dgm:spPr/>
      <dgm:t>
        <a:bodyPr/>
        <a:lstStyle/>
        <a:p>
          <a:endParaRPr lang="en-US"/>
        </a:p>
      </dgm:t>
    </dgm:pt>
  </dgm:ptLst>
  <dgm:cxnLst>
    <dgm:cxn modelId="{3641902D-D3E6-9F40-A458-72B7EF05064E}" type="presOf" srcId="{739C2C42-CBE8-C842-BFA5-0ECF6677AECE}" destId="{00031538-5570-214F-9E5C-2E1A27D3636F}" srcOrd="0" destOrd="0" presId="urn:microsoft.com/office/officeart/2005/8/layout/hList1"/>
    <dgm:cxn modelId="{E3A8EE75-6784-7643-9CD0-864AA74E4B2F}" type="presOf" srcId="{17BB3C6F-42D4-B944-91C0-F75FB12E6E01}" destId="{3874CA00-F237-8045-A39E-3DC26983772C}" srcOrd="0" destOrd="0" presId="urn:microsoft.com/office/officeart/2005/8/layout/hList1"/>
    <dgm:cxn modelId="{4D93E225-FC16-ED48-A292-0D93E27F3373}" srcId="{17BB3C6F-42D4-B944-91C0-F75FB12E6E01}" destId="{41BEF756-9C6A-6B4F-8212-2F9EF8F684E4}" srcOrd="1" destOrd="0" parTransId="{64F4AC85-93A0-794B-ABC2-899D2937C871}" sibTransId="{303ECC80-4E34-5140-9898-39EFCFC929D5}"/>
    <dgm:cxn modelId="{98E670E2-FB7C-E74A-BE4E-0E511C9527AE}" srcId="{AB96B205-C58B-9744-A730-70302F7AF947}" destId="{17BB3C6F-42D4-B944-91C0-F75FB12E6E01}" srcOrd="0" destOrd="0" parTransId="{818129A5-A21B-A84B-A1CB-C22725452600}" sibTransId="{9E96011D-ECC0-A349-8ADC-9EF7544C9EC6}"/>
    <dgm:cxn modelId="{43D1DD8D-787D-D544-8B74-84A6F3D2F3E8}" type="presOf" srcId="{41BEF756-9C6A-6B4F-8212-2F9EF8F684E4}" destId="{00031538-5570-214F-9E5C-2E1A27D3636F}" srcOrd="0" destOrd="1" presId="urn:microsoft.com/office/officeart/2005/8/layout/hList1"/>
    <dgm:cxn modelId="{DA83DE4F-D01D-D84C-A98E-CEFB6CF39ED6}" type="presOf" srcId="{AB96B205-C58B-9744-A730-70302F7AF947}" destId="{7074BFF9-AF4A-8148-B60B-CEFF847D84E9}" srcOrd="0" destOrd="0" presId="urn:microsoft.com/office/officeart/2005/8/layout/hList1"/>
    <dgm:cxn modelId="{8E3C24A0-8AA9-2C49-A626-5E097CF50126}" srcId="{17BB3C6F-42D4-B944-91C0-F75FB12E6E01}" destId="{739C2C42-CBE8-C842-BFA5-0ECF6677AECE}" srcOrd="0" destOrd="0" parTransId="{60AC6B55-E326-964D-BBDB-96214698A5C2}" sibTransId="{B9B9DDA3-AEF9-3844-B51C-4A62A2222B73}"/>
    <dgm:cxn modelId="{C1900F64-08AF-2847-9681-5E2769944664}" type="presParOf" srcId="{7074BFF9-AF4A-8148-B60B-CEFF847D84E9}" destId="{C3B78C2F-DB31-4C45-869F-447F1B7F1BF0}" srcOrd="0" destOrd="0" presId="urn:microsoft.com/office/officeart/2005/8/layout/hList1"/>
    <dgm:cxn modelId="{D4083BAA-FAC6-2B43-BEB7-A5386C7F13D3}" type="presParOf" srcId="{C3B78C2F-DB31-4C45-869F-447F1B7F1BF0}" destId="{3874CA00-F237-8045-A39E-3DC26983772C}" srcOrd="0" destOrd="0" presId="urn:microsoft.com/office/officeart/2005/8/layout/hList1"/>
    <dgm:cxn modelId="{342F365C-DCE6-3C4B-96B0-FAC36DFB6B45}" type="presParOf" srcId="{C3B78C2F-DB31-4C45-869F-447F1B7F1BF0}" destId="{00031538-5570-214F-9E5C-2E1A27D363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FC6012-9C25-754F-B13B-E10CF4D24BA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CE81C155-D8C8-D14F-A98D-F8CF3D46DAFF}">
      <dgm:prSet phldrT="[Text]" custT="1"/>
      <dgm:spPr/>
      <dgm:t>
        <a:bodyPr/>
        <a:lstStyle/>
        <a:p>
          <a:r>
            <a:rPr lang="en-US" sz="1800" dirty="0" err="1" smtClean="0"/>
            <a:t>Nimda</a:t>
          </a:r>
          <a:r>
            <a:rPr lang="en-US" sz="1800" dirty="0" smtClean="0"/>
            <a:t> uses four distribution methods</a:t>
          </a:r>
          <a:endParaRPr lang="en-US" sz="1800" dirty="0"/>
        </a:p>
      </dgm:t>
    </dgm:pt>
    <dgm:pt modelId="{0560FA10-45C6-AB47-8149-D78365A0429F}" type="parTrans" cxnId="{1A9F497F-7275-174E-AD78-A54529DCE7CA}">
      <dgm:prSet/>
      <dgm:spPr/>
      <dgm:t>
        <a:bodyPr/>
        <a:lstStyle/>
        <a:p>
          <a:endParaRPr lang="en-US"/>
        </a:p>
      </dgm:t>
    </dgm:pt>
    <dgm:pt modelId="{FB3C157D-6235-9E44-9DAE-D56A2184594F}" type="sibTrans" cxnId="{1A9F497F-7275-174E-AD78-A54529DCE7CA}">
      <dgm:prSet/>
      <dgm:spPr/>
      <dgm:t>
        <a:bodyPr/>
        <a:lstStyle/>
        <a:p>
          <a:endParaRPr lang="en-US"/>
        </a:p>
      </dgm:t>
    </dgm:pt>
    <dgm:pt modelId="{868D0B67-5319-9949-BEFF-80134CB45A74}">
      <dgm:prSet custT="1"/>
      <dgm:spPr>
        <a:ln w="38100" cmpd="sng"/>
      </dgm:spPr>
      <dgm:t>
        <a:bodyPr anchor="ctr"/>
        <a:lstStyle/>
        <a:p>
          <a:r>
            <a:rPr lang="en-US" sz="2000" dirty="0" smtClean="0"/>
            <a:t>E-mail</a:t>
          </a:r>
        </a:p>
      </dgm:t>
    </dgm:pt>
    <dgm:pt modelId="{11C972B1-7175-0E45-A2B7-498D210B1C38}" type="parTrans" cxnId="{E247F005-6E6B-3449-98A7-3919B55F44DC}">
      <dgm:prSet/>
      <dgm:spPr/>
      <dgm:t>
        <a:bodyPr/>
        <a:lstStyle/>
        <a:p>
          <a:endParaRPr lang="en-US"/>
        </a:p>
      </dgm:t>
    </dgm:pt>
    <dgm:pt modelId="{9DCDA6E1-EADA-A545-A5F1-3D70A0901D75}" type="sibTrans" cxnId="{E247F005-6E6B-3449-98A7-3919B55F44DC}">
      <dgm:prSet/>
      <dgm:spPr/>
      <dgm:t>
        <a:bodyPr/>
        <a:lstStyle/>
        <a:p>
          <a:endParaRPr lang="en-US"/>
        </a:p>
      </dgm:t>
    </dgm:pt>
    <dgm:pt modelId="{8E2738FA-35F6-ED4A-B30D-FC439883A7DF}">
      <dgm:prSet custT="1"/>
      <dgm:spPr>
        <a:ln w="38100" cmpd="sng"/>
      </dgm:spPr>
      <dgm:t>
        <a:bodyPr anchor="ctr"/>
        <a:lstStyle/>
        <a:p>
          <a:r>
            <a:rPr lang="en-US" sz="2000" dirty="0" smtClean="0"/>
            <a:t>Windows shares</a:t>
          </a:r>
        </a:p>
      </dgm:t>
    </dgm:pt>
    <dgm:pt modelId="{C56907D0-CD65-DA48-ACEA-281923059FDB}" type="parTrans" cxnId="{4A03018F-7552-204B-B760-B4560F0E4762}">
      <dgm:prSet/>
      <dgm:spPr/>
      <dgm:t>
        <a:bodyPr/>
        <a:lstStyle/>
        <a:p>
          <a:endParaRPr lang="en-US"/>
        </a:p>
      </dgm:t>
    </dgm:pt>
    <dgm:pt modelId="{590C8BC4-DA4A-474F-982D-29897778BE23}" type="sibTrans" cxnId="{4A03018F-7552-204B-B760-B4560F0E4762}">
      <dgm:prSet/>
      <dgm:spPr/>
      <dgm:t>
        <a:bodyPr/>
        <a:lstStyle/>
        <a:p>
          <a:endParaRPr lang="en-US"/>
        </a:p>
      </dgm:t>
    </dgm:pt>
    <dgm:pt modelId="{F71BA6E7-941B-8C4F-A6A3-43FCB9158A73}">
      <dgm:prSet custT="1"/>
      <dgm:spPr>
        <a:ln w="38100" cmpd="sng"/>
      </dgm:spPr>
      <dgm:t>
        <a:bodyPr anchor="ctr"/>
        <a:lstStyle/>
        <a:p>
          <a:r>
            <a:rPr lang="en-US" sz="2000" dirty="0" smtClean="0"/>
            <a:t>Web servers</a:t>
          </a:r>
        </a:p>
      </dgm:t>
    </dgm:pt>
    <dgm:pt modelId="{07A1C1C7-274B-1F43-A5AF-E886946EC497}" type="parTrans" cxnId="{F5BC944F-C142-894F-A902-ACD5EC333CD5}">
      <dgm:prSet/>
      <dgm:spPr/>
      <dgm:t>
        <a:bodyPr/>
        <a:lstStyle/>
        <a:p>
          <a:endParaRPr lang="en-US"/>
        </a:p>
      </dgm:t>
    </dgm:pt>
    <dgm:pt modelId="{84BCC6DF-48C9-8E4B-B672-1A4D355BD1CC}" type="sibTrans" cxnId="{F5BC944F-C142-894F-A902-ACD5EC333CD5}">
      <dgm:prSet/>
      <dgm:spPr/>
      <dgm:t>
        <a:bodyPr/>
        <a:lstStyle/>
        <a:p>
          <a:endParaRPr lang="en-US"/>
        </a:p>
      </dgm:t>
    </dgm:pt>
    <dgm:pt modelId="{9EA0E7A6-977D-2248-9A81-FBC42276B25B}">
      <dgm:prSet custT="1"/>
      <dgm:spPr>
        <a:ln w="38100" cmpd="sng"/>
      </dgm:spPr>
      <dgm:t>
        <a:bodyPr anchor="ctr"/>
        <a:lstStyle/>
        <a:p>
          <a:r>
            <a:rPr lang="en-US" sz="2000" dirty="0" smtClean="0"/>
            <a:t>Web clients</a:t>
          </a:r>
        </a:p>
      </dgm:t>
    </dgm:pt>
    <dgm:pt modelId="{6C3C6B47-2045-3149-9A62-CB40964C6789}" type="parTrans" cxnId="{4268B3AC-155E-E840-953E-4296EA1D637C}">
      <dgm:prSet/>
      <dgm:spPr/>
      <dgm:t>
        <a:bodyPr/>
        <a:lstStyle/>
        <a:p>
          <a:endParaRPr lang="en-US"/>
        </a:p>
      </dgm:t>
    </dgm:pt>
    <dgm:pt modelId="{3AB62C03-370C-4E4C-A940-3F3DFF3850DE}" type="sibTrans" cxnId="{4268B3AC-155E-E840-953E-4296EA1D637C}">
      <dgm:prSet/>
      <dgm:spPr/>
      <dgm:t>
        <a:bodyPr/>
        <a:lstStyle/>
        <a:p>
          <a:endParaRPr lang="en-US"/>
        </a:p>
      </dgm:t>
    </dgm:pt>
    <dgm:pt modelId="{93DF3600-675B-4C48-A77E-8DF52543C166}" type="pres">
      <dgm:prSet presAssocID="{C9FC6012-9C25-754F-B13B-E10CF4D24BA5}" presName="linear" presStyleCnt="0">
        <dgm:presLayoutVars>
          <dgm:dir/>
          <dgm:animLvl val="lvl"/>
          <dgm:resizeHandles val="exact"/>
        </dgm:presLayoutVars>
      </dgm:prSet>
      <dgm:spPr/>
      <dgm:t>
        <a:bodyPr/>
        <a:lstStyle/>
        <a:p>
          <a:endParaRPr lang="en-US"/>
        </a:p>
      </dgm:t>
    </dgm:pt>
    <dgm:pt modelId="{6F9E75D3-0565-8046-8C7D-D5B333F6A952}" type="pres">
      <dgm:prSet presAssocID="{CE81C155-D8C8-D14F-A98D-F8CF3D46DAFF}" presName="parentLin" presStyleCnt="0"/>
      <dgm:spPr/>
      <dgm:t>
        <a:bodyPr/>
        <a:lstStyle/>
        <a:p>
          <a:endParaRPr lang="en-US"/>
        </a:p>
      </dgm:t>
    </dgm:pt>
    <dgm:pt modelId="{2D77DFC7-45F0-D044-A818-5A98646EF8E6}" type="pres">
      <dgm:prSet presAssocID="{CE81C155-D8C8-D14F-A98D-F8CF3D46DAFF}" presName="parentLeftMargin" presStyleLbl="node1" presStyleIdx="0" presStyleCnt="1"/>
      <dgm:spPr/>
      <dgm:t>
        <a:bodyPr/>
        <a:lstStyle/>
        <a:p>
          <a:endParaRPr lang="en-US"/>
        </a:p>
      </dgm:t>
    </dgm:pt>
    <dgm:pt modelId="{FC952504-8E65-064C-AF8B-F064F160376F}" type="pres">
      <dgm:prSet presAssocID="{CE81C155-D8C8-D14F-A98D-F8CF3D46DAFF}" presName="parentText" presStyleLbl="node1" presStyleIdx="0" presStyleCnt="1" custScaleX="134488" custScaleY="30030" custLinFactNeighborX="-48781" custLinFactNeighborY="-37167">
        <dgm:presLayoutVars>
          <dgm:chMax val="0"/>
          <dgm:bulletEnabled val="1"/>
        </dgm:presLayoutVars>
      </dgm:prSet>
      <dgm:spPr/>
      <dgm:t>
        <a:bodyPr/>
        <a:lstStyle/>
        <a:p>
          <a:endParaRPr lang="en-US"/>
        </a:p>
      </dgm:t>
    </dgm:pt>
    <dgm:pt modelId="{B8F1717F-8BA7-974B-B13D-79959932749F}" type="pres">
      <dgm:prSet presAssocID="{CE81C155-D8C8-D14F-A98D-F8CF3D46DAFF}" presName="negativeSpace" presStyleCnt="0"/>
      <dgm:spPr/>
      <dgm:t>
        <a:bodyPr/>
        <a:lstStyle/>
        <a:p>
          <a:endParaRPr lang="en-US"/>
        </a:p>
      </dgm:t>
    </dgm:pt>
    <dgm:pt modelId="{156462FF-4B6C-3243-8AD8-022007A402AC}" type="pres">
      <dgm:prSet presAssocID="{CE81C155-D8C8-D14F-A98D-F8CF3D46DAFF}" presName="childText" presStyleLbl="conFgAcc1" presStyleIdx="0" presStyleCnt="1" custScaleX="100000" custScaleY="67421" custLinFactNeighborY="12425">
        <dgm:presLayoutVars>
          <dgm:bulletEnabled val="1"/>
        </dgm:presLayoutVars>
      </dgm:prSet>
      <dgm:spPr/>
      <dgm:t>
        <a:bodyPr/>
        <a:lstStyle/>
        <a:p>
          <a:endParaRPr lang="en-US"/>
        </a:p>
      </dgm:t>
    </dgm:pt>
  </dgm:ptLst>
  <dgm:cxnLst>
    <dgm:cxn modelId="{5580E7EA-1472-8C4A-A9BE-B9DC40B53E7B}" type="presOf" srcId="{CE81C155-D8C8-D14F-A98D-F8CF3D46DAFF}" destId="{2D77DFC7-45F0-D044-A818-5A98646EF8E6}" srcOrd="0" destOrd="0" presId="urn:microsoft.com/office/officeart/2005/8/layout/list1"/>
    <dgm:cxn modelId="{4268B3AC-155E-E840-953E-4296EA1D637C}" srcId="{CE81C155-D8C8-D14F-A98D-F8CF3D46DAFF}" destId="{9EA0E7A6-977D-2248-9A81-FBC42276B25B}" srcOrd="3" destOrd="0" parTransId="{6C3C6B47-2045-3149-9A62-CB40964C6789}" sibTransId="{3AB62C03-370C-4E4C-A940-3F3DFF3850DE}"/>
    <dgm:cxn modelId="{F5BC944F-C142-894F-A902-ACD5EC333CD5}" srcId="{CE81C155-D8C8-D14F-A98D-F8CF3D46DAFF}" destId="{F71BA6E7-941B-8C4F-A6A3-43FCB9158A73}" srcOrd="2" destOrd="0" parTransId="{07A1C1C7-274B-1F43-A5AF-E886946EC497}" sibTransId="{84BCC6DF-48C9-8E4B-B672-1A4D355BD1CC}"/>
    <dgm:cxn modelId="{BD52CAEA-276D-944E-AF3A-3286C310BD8B}" type="presOf" srcId="{CE81C155-D8C8-D14F-A98D-F8CF3D46DAFF}" destId="{FC952504-8E65-064C-AF8B-F064F160376F}" srcOrd="1" destOrd="0" presId="urn:microsoft.com/office/officeart/2005/8/layout/list1"/>
    <dgm:cxn modelId="{7E1FDD6E-EF99-B045-8181-4295B3BB279E}" type="presOf" srcId="{8E2738FA-35F6-ED4A-B30D-FC439883A7DF}" destId="{156462FF-4B6C-3243-8AD8-022007A402AC}" srcOrd="0" destOrd="1" presId="urn:microsoft.com/office/officeart/2005/8/layout/list1"/>
    <dgm:cxn modelId="{4A03018F-7552-204B-B760-B4560F0E4762}" srcId="{CE81C155-D8C8-D14F-A98D-F8CF3D46DAFF}" destId="{8E2738FA-35F6-ED4A-B30D-FC439883A7DF}" srcOrd="1" destOrd="0" parTransId="{C56907D0-CD65-DA48-ACEA-281923059FDB}" sibTransId="{590C8BC4-DA4A-474F-982D-29897778BE23}"/>
    <dgm:cxn modelId="{BBDD65B9-20A8-3549-9D91-3B3DC0BB511B}" type="presOf" srcId="{F71BA6E7-941B-8C4F-A6A3-43FCB9158A73}" destId="{156462FF-4B6C-3243-8AD8-022007A402AC}" srcOrd="0" destOrd="2" presId="urn:microsoft.com/office/officeart/2005/8/layout/list1"/>
    <dgm:cxn modelId="{43AD1F84-878C-AC48-906C-F5922E90D961}" type="presOf" srcId="{9EA0E7A6-977D-2248-9A81-FBC42276B25B}" destId="{156462FF-4B6C-3243-8AD8-022007A402AC}" srcOrd="0" destOrd="3" presId="urn:microsoft.com/office/officeart/2005/8/layout/list1"/>
    <dgm:cxn modelId="{1959D52C-5BD8-7A44-AA99-21D84AA58201}" type="presOf" srcId="{C9FC6012-9C25-754F-B13B-E10CF4D24BA5}" destId="{93DF3600-675B-4C48-A77E-8DF52543C166}" srcOrd="0" destOrd="0" presId="urn:microsoft.com/office/officeart/2005/8/layout/list1"/>
    <dgm:cxn modelId="{1A9F497F-7275-174E-AD78-A54529DCE7CA}" srcId="{C9FC6012-9C25-754F-B13B-E10CF4D24BA5}" destId="{CE81C155-D8C8-D14F-A98D-F8CF3D46DAFF}" srcOrd="0" destOrd="0" parTransId="{0560FA10-45C6-AB47-8149-D78365A0429F}" sibTransId="{FB3C157D-6235-9E44-9DAE-D56A2184594F}"/>
    <dgm:cxn modelId="{E247F005-6E6B-3449-98A7-3919B55F44DC}" srcId="{CE81C155-D8C8-D14F-A98D-F8CF3D46DAFF}" destId="{868D0B67-5319-9949-BEFF-80134CB45A74}" srcOrd="0" destOrd="0" parTransId="{11C972B1-7175-0E45-A2B7-498D210B1C38}" sibTransId="{9DCDA6E1-EADA-A545-A5F1-3D70A0901D75}"/>
    <dgm:cxn modelId="{21C0BBAB-A053-5948-9703-0950691EE082}" type="presOf" srcId="{868D0B67-5319-9949-BEFF-80134CB45A74}" destId="{156462FF-4B6C-3243-8AD8-022007A402AC}" srcOrd="0" destOrd="0" presId="urn:microsoft.com/office/officeart/2005/8/layout/list1"/>
    <dgm:cxn modelId="{18380057-7BA5-6E48-9FDD-635A3DC9FCA8}" type="presParOf" srcId="{93DF3600-675B-4C48-A77E-8DF52543C166}" destId="{6F9E75D3-0565-8046-8C7D-D5B333F6A952}" srcOrd="0" destOrd="0" presId="urn:microsoft.com/office/officeart/2005/8/layout/list1"/>
    <dgm:cxn modelId="{C6B47D4C-3594-1E40-87AA-208BCA743DA5}" type="presParOf" srcId="{6F9E75D3-0565-8046-8C7D-D5B333F6A952}" destId="{2D77DFC7-45F0-D044-A818-5A98646EF8E6}" srcOrd="0" destOrd="0" presId="urn:microsoft.com/office/officeart/2005/8/layout/list1"/>
    <dgm:cxn modelId="{31D83039-6F18-2D45-9D06-EE9C61DC1995}" type="presParOf" srcId="{6F9E75D3-0565-8046-8C7D-D5B333F6A952}" destId="{FC952504-8E65-064C-AF8B-F064F160376F}" srcOrd="1" destOrd="0" presId="urn:microsoft.com/office/officeart/2005/8/layout/list1"/>
    <dgm:cxn modelId="{E982D82B-7DD6-2344-8F52-9DDFC687AC2D}" type="presParOf" srcId="{93DF3600-675B-4C48-A77E-8DF52543C166}" destId="{B8F1717F-8BA7-974B-B13D-79959932749F}" srcOrd="1" destOrd="0" presId="urn:microsoft.com/office/officeart/2005/8/layout/list1"/>
    <dgm:cxn modelId="{29EA3DB6-3DE8-EA45-8063-E02A75367274}" type="presParOf" srcId="{93DF3600-675B-4C48-A77E-8DF52543C166}" destId="{156462FF-4B6C-3243-8AD8-022007A402A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4DCE8-DE86-E04A-ADDF-6040B11600F6}" type="doc">
      <dgm:prSet loTypeId="urn:microsoft.com/office/officeart/2005/8/layout/lProcess1" loCatId="process" qsTypeId="urn:microsoft.com/office/officeart/2005/8/quickstyle/simple4" qsCatId="simple" csTypeId="urn:microsoft.com/office/officeart/2005/8/colors/accent2_3" csCatId="accent2" phldr="1"/>
      <dgm:spPr/>
      <dgm:t>
        <a:bodyPr/>
        <a:lstStyle/>
        <a:p>
          <a:endParaRPr lang="en-US"/>
        </a:p>
      </dgm:t>
    </dgm:pt>
    <dgm:pt modelId="{D54C7725-877D-344B-87C1-99A78BD7C1FD}">
      <dgm:prSet phldrT="[Text]"/>
      <dgm:spPr/>
      <dgm:t>
        <a:bodyPr/>
        <a:lstStyle/>
        <a:p>
          <a:r>
            <a:rPr lang="en-US" dirty="0" smtClean="0"/>
            <a:t>Encrypted virus</a:t>
          </a:r>
          <a:endParaRPr lang="en-US" dirty="0"/>
        </a:p>
      </dgm:t>
    </dgm:pt>
    <dgm:pt modelId="{1A354556-D375-0E4C-B563-C33D23F30A52}" type="parTrans" cxnId="{73FD4F48-5DCB-6B4E-AD3B-1381A3CD7661}">
      <dgm:prSet/>
      <dgm:spPr/>
      <dgm:t>
        <a:bodyPr/>
        <a:lstStyle/>
        <a:p>
          <a:endParaRPr lang="en-US"/>
        </a:p>
      </dgm:t>
    </dgm:pt>
    <dgm:pt modelId="{B5822664-1A6A-FE41-A210-A85962376CD0}" type="sibTrans" cxnId="{73FD4F48-5DCB-6B4E-AD3B-1381A3CD7661}">
      <dgm:prSet/>
      <dgm:spPr/>
      <dgm:t>
        <a:bodyPr/>
        <a:lstStyle/>
        <a:p>
          <a:endParaRPr lang="en-US"/>
        </a:p>
      </dgm:t>
    </dgm:pt>
    <dgm:pt modelId="{F9EE97F4-5937-604F-94FB-A03EFC08F4F7}">
      <dgm:prSet/>
      <dgm:spPr/>
      <dgm:t>
        <a:bodyPr/>
        <a:lstStyle/>
        <a:p>
          <a:r>
            <a:rPr lang="en-US" dirty="0" smtClean="0"/>
            <a:t>random encryption key encrypts remainder of virus</a:t>
          </a:r>
        </a:p>
      </dgm:t>
    </dgm:pt>
    <dgm:pt modelId="{E60C23E0-9C55-A648-9476-61ED850CEB7A}" type="parTrans" cxnId="{12D13C65-36F6-7742-84FF-1A2F8800E5DB}">
      <dgm:prSet/>
      <dgm:spPr/>
      <dgm:t>
        <a:bodyPr/>
        <a:lstStyle/>
        <a:p>
          <a:endParaRPr lang="en-US"/>
        </a:p>
      </dgm:t>
    </dgm:pt>
    <dgm:pt modelId="{BEB81439-292C-9546-B113-9D69BBA90B6C}" type="sibTrans" cxnId="{12D13C65-36F6-7742-84FF-1A2F8800E5DB}">
      <dgm:prSet/>
      <dgm:spPr/>
      <dgm:t>
        <a:bodyPr/>
        <a:lstStyle/>
        <a:p>
          <a:endParaRPr lang="en-US"/>
        </a:p>
      </dgm:t>
    </dgm:pt>
    <dgm:pt modelId="{42B3DDD9-3C66-3143-B0AF-9F3432DE23DD}">
      <dgm:prSet/>
      <dgm:spPr/>
      <dgm:t>
        <a:bodyPr/>
        <a:lstStyle/>
        <a:p>
          <a:r>
            <a:rPr lang="en-US" smtClean="0"/>
            <a:t>Stealth virus</a:t>
          </a:r>
          <a:endParaRPr lang="en-US" dirty="0" smtClean="0"/>
        </a:p>
      </dgm:t>
    </dgm:pt>
    <dgm:pt modelId="{5F0C8F6C-0D41-ED4B-AB76-852FFDC04C3D}" type="parTrans" cxnId="{C69CB8EC-773A-1E46-90B6-1F5BBA5341B4}">
      <dgm:prSet/>
      <dgm:spPr/>
      <dgm:t>
        <a:bodyPr/>
        <a:lstStyle/>
        <a:p>
          <a:endParaRPr lang="en-US"/>
        </a:p>
      </dgm:t>
    </dgm:pt>
    <dgm:pt modelId="{6ED65D57-0158-B146-A4D4-99E353502C8D}" type="sibTrans" cxnId="{C69CB8EC-773A-1E46-90B6-1F5BBA5341B4}">
      <dgm:prSet/>
      <dgm:spPr/>
      <dgm:t>
        <a:bodyPr/>
        <a:lstStyle/>
        <a:p>
          <a:endParaRPr lang="en-US"/>
        </a:p>
      </dgm:t>
    </dgm:pt>
    <dgm:pt modelId="{A20F5E75-29D6-C745-BD43-5DBB1BDF3C5D}">
      <dgm:prSet/>
      <dgm:spPr/>
      <dgm:t>
        <a:bodyPr/>
        <a:lstStyle/>
        <a:p>
          <a:r>
            <a:rPr lang="en-US" smtClean="0"/>
            <a:t>hides itself from detection of antivirus software</a:t>
          </a:r>
          <a:endParaRPr lang="en-US" dirty="0" smtClean="0"/>
        </a:p>
      </dgm:t>
    </dgm:pt>
    <dgm:pt modelId="{E3ED7D24-A39D-2B42-AAA5-52539B3DD6CE}" type="parTrans" cxnId="{6D5DD0C5-2EAF-B84F-9207-69AC29740C30}">
      <dgm:prSet/>
      <dgm:spPr/>
      <dgm:t>
        <a:bodyPr/>
        <a:lstStyle/>
        <a:p>
          <a:endParaRPr lang="en-US"/>
        </a:p>
      </dgm:t>
    </dgm:pt>
    <dgm:pt modelId="{EF9FF635-0149-4848-8D2C-A00D3B39E154}" type="sibTrans" cxnId="{6D5DD0C5-2EAF-B84F-9207-69AC29740C30}">
      <dgm:prSet/>
      <dgm:spPr/>
      <dgm:t>
        <a:bodyPr/>
        <a:lstStyle/>
        <a:p>
          <a:endParaRPr lang="en-US"/>
        </a:p>
      </dgm:t>
    </dgm:pt>
    <dgm:pt modelId="{551453C8-1CAC-7248-98B8-DF32E8DB4262}">
      <dgm:prSet/>
      <dgm:spPr/>
      <dgm:t>
        <a:bodyPr/>
        <a:lstStyle/>
        <a:p>
          <a:r>
            <a:rPr lang="en-US" smtClean="0"/>
            <a:t>Polymorphic virus</a:t>
          </a:r>
          <a:endParaRPr lang="en-US" dirty="0" smtClean="0"/>
        </a:p>
      </dgm:t>
    </dgm:pt>
    <dgm:pt modelId="{8EE8CFE6-BB6A-B44F-BF8F-673EA4131A6E}" type="parTrans" cxnId="{6CF1C730-A952-524E-82D4-679B0D8B30D9}">
      <dgm:prSet/>
      <dgm:spPr/>
      <dgm:t>
        <a:bodyPr/>
        <a:lstStyle/>
        <a:p>
          <a:endParaRPr lang="en-US"/>
        </a:p>
      </dgm:t>
    </dgm:pt>
    <dgm:pt modelId="{5774DDE9-A8E6-2748-8B40-B93210252081}" type="sibTrans" cxnId="{6CF1C730-A952-524E-82D4-679B0D8B30D9}">
      <dgm:prSet/>
      <dgm:spPr/>
      <dgm:t>
        <a:bodyPr/>
        <a:lstStyle/>
        <a:p>
          <a:endParaRPr lang="en-US"/>
        </a:p>
      </dgm:t>
    </dgm:pt>
    <dgm:pt modelId="{64F7104A-C6DA-0943-BA73-9D4D3255E5BE}">
      <dgm:prSet/>
      <dgm:spPr/>
      <dgm:t>
        <a:bodyPr/>
        <a:lstStyle/>
        <a:p>
          <a:r>
            <a:rPr lang="en-US" dirty="0" smtClean="0"/>
            <a:t>mutates with every infection</a:t>
          </a:r>
        </a:p>
      </dgm:t>
    </dgm:pt>
    <dgm:pt modelId="{EF63C001-DE74-1F49-A688-4FB5398DFE01}" type="parTrans" cxnId="{23B00864-6B18-DD4B-8DA9-EF75B1532B7D}">
      <dgm:prSet/>
      <dgm:spPr/>
      <dgm:t>
        <a:bodyPr/>
        <a:lstStyle/>
        <a:p>
          <a:endParaRPr lang="en-US"/>
        </a:p>
      </dgm:t>
    </dgm:pt>
    <dgm:pt modelId="{546063EA-B660-A54D-9D36-D99A221E582C}" type="sibTrans" cxnId="{23B00864-6B18-DD4B-8DA9-EF75B1532B7D}">
      <dgm:prSet/>
      <dgm:spPr/>
      <dgm:t>
        <a:bodyPr/>
        <a:lstStyle/>
        <a:p>
          <a:endParaRPr lang="en-US"/>
        </a:p>
      </dgm:t>
    </dgm:pt>
    <dgm:pt modelId="{71E33766-DB07-4F4F-B72D-A4E65148803D}">
      <dgm:prSet/>
      <dgm:spPr/>
      <dgm:t>
        <a:bodyPr/>
        <a:lstStyle/>
        <a:p>
          <a:r>
            <a:rPr lang="en-US" b="1" i="1" dirty="0" smtClean="0"/>
            <a:t>mutation engine </a:t>
          </a:r>
          <a:r>
            <a:rPr lang="en-US" dirty="0" smtClean="0"/>
            <a:t>is the portion of the virus that is responsible for generating keys and performing encryption/decryption</a:t>
          </a:r>
        </a:p>
      </dgm:t>
    </dgm:pt>
    <dgm:pt modelId="{6F15EB2B-3356-7C4D-BD5B-BC207BB6CB07}" type="parTrans" cxnId="{63162D21-7F96-364A-8D28-229A1D704038}">
      <dgm:prSet/>
      <dgm:spPr/>
      <dgm:t>
        <a:bodyPr/>
        <a:lstStyle/>
        <a:p>
          <a:endParaRPr lang="en-US"/>
        </a:p>
      </dgm:t>
    </dgm:pt>
    <dgm:pt modelId="{78FDD417-7B53-7447-8D72-85F66F2D79F1}" type="sibTrans" cxnId="{63162D21-7F96-364A-8D28-229A1D704038}">
      <dgm:prSet/>
      <dgm:spPr/>
      <dgm:t>
        <a:bodyPr/>
        <a:lstStyle/>
        <a:p>
          <a:endParaRPr lang="en-US"/>
        </a:p>
      </dgm:t>
    </dgm:pt>
    <dgm:pt modelId="{04748FFC-CD7B-A94A-A0BB-557538BF72B0}">
      <dgm:prSet/>
      <dgm:spPr/>
      <dgm:t>
        <a:bodyPr/>
        <a:lstStyle/>
        <a:p>
          <a:r>
            <a:rPr lang="en-US" smtClean="0"/>
            <a:t>Metamorphic virus</a:t>
          </a:r>
          <a:endParaRPr lang="en-US" dirty="0" smtClean="0"/>
        </a:p>
      </dgm:t>
    </dgm:pt>
    <dgm:pt modelId="{C768DFE2-A547-7843-BDA9-69EE6619E7CC}" type="parTrans" cxnId="{76589AA0-8C7D-9340-8873-4557E53A9B12}">
      <dgm:prSet/>
      <dgm:spPr/>
      <dgm:t>
        <a:bodyPr/>
        <a:lstStyle/>
        <a:p>
          <a:endParaRPr lang="en-US"/>
        </a:p>
      </dgm:t>
    </dgm:pt>
    <dgm:pt modelId="{302E1BA4-55D5-5B4C-B12C-DF0A9F4A2AB3}" type="sibTrans" cxnId="{76589AA0-8C7D-9340-8873-4557E53A9B12}">
      <dgm:prSet/>
      <dgm:spPr/>
      <dgm:t>
        <a:bodyPr/>
        <a:lstStyle/>
        <a:p>
          <a:endParaRPr lang="en-US"/>
        </a:p>
      </dgm:t>
    </dgm:pt>
    <dgm:pt modelId="{31451251-B556-BD48-9531-4F5A8031BFD6}">
      <dgm:prSet/>
      <dgm:spPr/>
      <dgm:t>
        <a:bodyPr/>
        <a:lstStyle/>
        <a:p>
          <a:r>
            <a:rPr lang="en-US" dirty="0" smtClean="0"/>
            <a:t>mutates with every infection</a:t>
          </a:r>
        </a:p>
      </dgm:t>
    </dgm:pt>
    <dgm:pt modelId="{46AD3A4D-3A19-3D43-8479-7A5792E19AE0}" type="parTrans" cxnId="{A562338D-CF3A-0240-B4E5-79453A7BA93E}">
      <dgm:prSet/>
      <dgm:spPr/>
      <dgm:t>
        <a:bodyPr/>
        <a:lstStyle/>
        <a:p>
          <a:endParaRPr lang="en-US"/>
        </a:p>
      </dgm:t>
    </dgm:pt>
    <dgm:pt modelId="{746ED190-9330-B44E-9574-34CF36911DA3}" type="sibTrans" cxnId="{A562338D-CF3A-0240-B4E5-79453A7BA93E}">
      <dgm:prSet/>
      <dgm:spPr/>
      <dgm:t>
        <a:bodyPr/>
        <a:lstStyle/>
        <a:p>
          <a:endParaRPr lang="en-US"/>
        </a:p>
      </dgm:t>
    </dgm:pt>
    <dgm:pt modelId="{8339829D-1FF2-464F-B402-D8BBCDD530E9}">
      <dgm:prSet/>
      <dgm:spPr/>
      <dgm:t>
        <a:bodyPr/>
        <a:lstStyle/>
        <a:p>
          <a:r>
            <a:rPr lang="en-US" dirty="0" smtClean="0"/>
            <a:t>rewrites itself completely after every iteration</a:t>
          </a:r>
        </a:p>
      </dgm:t>
    </dgm:pt>
    <dgm:pt modelId="{908C1443-E49B-9449-94A5-AC4B52942717}" type="parTrans" cxnId="{A3060612-2FDF-6F4D-8883-6E10AE45A774}">
      <dgm:prSet/>
      <dgm:spPr/>
      <dgm:t>
        <a:bodyPr/>
        <a:lstStyle/>
        <a:p>
          <a:endParaRPr lang="en-US"/>
        </a:p>
      </dgm:t>
    </dgm:pt>
    <dgm:pt modelId="{52779D61-0CAB-044A-BD8E-556AF3786E17}" type="sibTrans" cxnId="{A3060612-2FDF-6F4D-8883-6E10AE45A774}">
      <dgm:prSet/>
      <dgm:spPr/>
      <dgm:t>
        <a:bodyPr/>
        <a:lstStyle/>
        <a:p>
          <a:endParaRPr lang="en-US"/>
        </a:p>
      </dgm:t>
    </dgm:pt>
    <dgm:pt modelId="{F40EA6CF-D2A4-E540-8963-881BE9AD6C59}" type="pres">
      <dgm:prSet presAssocID="{2E14DCE8-DE86-E04A-ADDF-6040B11600F6}" presName="Name0" presStyleCnt="0">
        <dgm:presLayoutVars>
          <dgm:dir/>
          <dgm:animLvl val="lvl"/>
          <dgm:resizeHandles val="exact"/>
        </dgm:presLayoutVars>
      </dgm:prSet>
      <dgm:spPr/>
      <dgm:t>
        <a:bodyPr/>
        <a:lstStyle/>
        <a:p>
          <a:endParaRPr lang="en-US"/>
        </a:p>
      </dgm:t>
    </dgm:pt>
    <dgm:pt modelId="{F9246CBD-F870-9241-A7EB-AF613F9DA257}" type="pres">
      <dgm:prSet presAssocID="{D54C7725-877D-344B-87C1-99A78BD7C1FD}" presName="vertFlow" presStyleCnt="0"/>
      <dgm:spPr/>
      <dgm:t>
        <a:bodyPr/>
        <a:lstStyle/>
        <a:p>
          <a:endParaRPr lang="en-US"/>
        </a:p>
      </dgm:t>
    </dgm:pt>
    <dgm:pt modelId="{2812D653-5632-6646-AB2A-8562D3326EEA}" type="pres">
      <dgm:prSet presAssocID="{D54C7725-877D-344B-87C1-99A78BD7C1FD}" presName="header" presStyleLbl="node1" presStyleIdx="0" presStyleCnt="4"/>
      <dgm:spPr/>
      <dgm:t>
        <a:bodyPr/>
        <a:lstStyle/>
        <a:p>
          <a:endParaRPr lang="en-US"/>
        </a:p>
      </dgm:t>
    </dgm:pt>
    <dgm:pt modelId="{5E6417D3-89CD-F94D-826F-B000D43947B4}" type="pres">
      <dgm:prSet presAssocID="{E60C23E0-9C55-A648-9476-61ED850CEB7A}" presName="parTrans" presStyleLbl="sibTrans2D1" presStyleIdx="0" presStyleCnt="6"/>
      <dgm:spPr/>
      <dgm:t>
        <a:bodyPr/>
        <a:lstStyle/>
        <a:p>
          <a:endParaRPr lang="en-US"/>
        </a:p>
      </dgm:t>
    </dgm:pt>
    <dgm:pt modelId="{C38C3DBD-F7E1-0A41-BA12-A0DBE3E8F13B}" type="pres">
      <dgm:prSet presAssocID="{F9EE97F4-5937-604F-94FB-A03EFC08F4F7}" presName="child" presStyleLbl="alignAccFollowNode1" presStyleIdx="0" presStyleCnt="6" custScaleX="96142" custScaleY="305958" custLinFactNeighborX="2472" custLinFactNeighborY="4887">
        <dgm:presLayoutVars>
          <dgm:chMax val="0"/>
          <dgm:bulletEnabled val="1"/>
        </dgm:presLayoutVars>
      </dgm:prSet>
      <dgm:spPr/>
      <dgm:t>
        <a:bodyPr/>
        <a:lstStyle/>
        <a:p>
          <a:endParaRPr lang="en-US"/>
        </a:p>
      </dgm:t>
    </dgm:pt>
    <dgm:pt modelId="{AB1CE814-0213-6248-908A-6401A3FF5A09}" type="pres">
      <dgm:prSet presAssocID="{D54C7725-877D-344B-87C1-99A78BD7C1FD}" presName="hSp" presStyleCnt="0"/>
      <dgm:spPr/>
      <dgm:t>
        <a:bodyPr/>
        <a:lstStyle/>
        <a:p>
          <a:endParaRPr lang="en-US"/>
        </a:p>
      </dgm:t>
    </dgm:pt>
    <dgm:pt modelId="{B8EDCEBF-DA3C-094C-9254-0C682A240EB0}" type="pres">
      <dgm:prSet presAssocID="{42B3DDD9-3C66-3143-B0AF-9F3432DE23DD}" presName="vertFlow" presStyleCnt="0"/>
      <dgm:spPr/>
      <dgm:t>
        <a:bodyPr/>
        <a:lstStyle/>
        <a:p>
          <a:endParaRPr lang="en-US"/>
        </a:p>
      </dgm:t>
    </dgm:pt>
    <dgm:pt modelId="{9399DA7B-CB43-A945-92CE-30756313EBE0}" type="pres">
      <dgm:prSet presAssocID="{42B3DDD9-3C66-3143-B0AF-9F3432DE23DD}" presName="header" presStyleLbl="node1" presStyleIdx="1" presStyleCnt="4"/>
      <dgm:spPr/>
      <dgm:t>
        <a:bodyPr/>
        <a:lstStyle/>
        <a:p>
          <a:endParaRPr lang="en-US"/>
        </a:p>
      </dgm:t>
    </dgm:pt>
    <dgm:pt modelId="{AF4126CD-DC3D-4C4F-B052-E0D73D92ADB0}" type="pres">
      <dgm:prSet presAssocID="{E3ED7D24-A39D-2B42-AAA5-52539B3DD6CE}" presName="parTrans" presStyleLbl="sibTrans2D1" presStyleIdx="1" presStyleCnt="6"/>
      <dgm:spPr/>
      <dgm:t>
        <a:bodyPr/>
        <a:lstStyle/>
        <a:p>
          <a:endParaRPr lang="en-US"/>
        </a:p>
      </dgm:t>
    </dgm:pt>
    <dgm:pt modelId="{637C93B8-C569-764A-A58E-BF02F82AD96C}" type="pres">
      <dgm:prSet presAssocID="{A20F5E75-29D6-C745-BD43-5DBB1BDF3C5D}" presName="child" presStyleLbl="alignAccFollowNode1" presStyleIdx="1" presStyleCnt="6" custScaleX="100997" custScaleY="304598">
        <dgm:presLayoutVars>
          <dgm:chMax val="0"/>
          <dgm:bulletEnabled val="1"/>
        </dgm:presLayoutVars>
      </dgm:prSet>
      <dgm:spPr/>
      <dgm:t>
        <a:bodyPr/>
        <a:lstStyle/>
        <a:p>
          <a:endParaRPr lang="en-US"/>
        </a:p>
      </dgm:t>
    </dgm:pt>
    <dgm:pt modelId="{5122DBC7-7F18-BE45-98A4-EE46F043EFB7}" type="pres">
      <dgm:prSet presAssocID="{42B3DDD9-3C66-3143-B0AF-9F3432DE23DD}" presName="hSp" presStyleCnt="0"/>
      <dgm:spPr/>
      <dgm:t>
        <a:bodyPr/>
        <a:lstStyle/>
        <a:p>
          <a:endParaRPr lang="en-US"/>
        </a:p>
      </dgm:t>
    </dgm:pt>
    <dgm:pt modelId="{5755F2EE-8BE8-BE4E-9936-4909A4EA3C04}" type="pres">
      <dgm:prSet presAssocID="{551453C8-1CAC-7248-98B8-DF32E8DB4262}" presName="vertFlow" presStyleCnt="0"/>
      <dgm:spPr/>
      <dgm:t>
        <a:bodyPr/>
        <a:lstStyle/>
        <a:p>
          <a:endParaRPr lang="en-US"/>
        </a:p>
      </dgm:t>
    </dgm:pt>
    <dgm:pt modelId="{E7AFBD9C-E07E-644F-A26A-812768A04478}" type="pres">
      <dgm:prSet presAssocID="{551453C8-1CAC-7248-98B8-DF32E8DB4262}" presName="header" presStyleLbl="node1" presStyleIdx="2" presStyleCnt="4"/>
      <dgm:spPr/>
      <dgm:t>
        <a:bodyPr/>
        <a:lstStyle/>
        <a:p>
          <a:endParaRPr lang="en-US"/>
        </a:p>
      </dgm:t>
    </dgm:pt>
    <dgm:pt modelId="{298C7383-3EAB-0847-92B5-8CBA4C2FC813}" type="pres">
      <dgm:prSet presAssocID="{EF63C001-DE74-1F49-A688-4FB5398DFE01}" presName="parTrans" presStyleLbl="sibTrans2D1" presStyleIdx="2" presStyleCnt="6"/>
      <dgm:spPr/>
      <dgm:t>
        <a:bodyPr/>
        <a:lstStyle/>
        <a:p>
          <a:endParaRPr lang="en-US"/>
        </a:p>
      </dgm:t>
    </dgm:pt>
    <dgm:pt modelId="{459EBDDA-6058-DF47-9CA4-568093C52016}" type="pres">
      <dgm:prSet presAssocID="{64F7104A-C6DA-0943-BA73-9D4D3255E5BE}" presName="child" presStyleLbl="alignAccFollowNode1" presStyleIdx="2" presStyleCnt="6" custScaleX="120592" custScaleY="251921">
        <dgm:presLayoutVars>
          <dgm:chMax val="0"/>
          <dgm:bulletEnabled val="1"/>
        </dgm:presLayoutVars>
      </dgm:prSet>
      <dgm:spPr/>
      <dgm:t>
        <a:bodyPr/>
        <a:lstStyle/>
        <a:p>
          <a:endParaRPr lang="en-US"/>
        </a:p>
      </dgm:t>
    </dgm:pt>
    <dgm:pt modelId="{AA97A1FD-FC3C-8941-99E0-BAAEB090A57E}" type="pres">
      <dgm:prSet presAssocID="{546063EA-B660-A54D-9D36-D99A221E582C}" presName="sibTrans" presStyleLbl="sibTrans2D1" presStyleIdx="3" presStyleCnt="6"/>
      <dgm:spPr/>
      <dgm:t>
        <a:bodyPr/>
        <a:lstStyle/>
        <a:p>
          <a:endParaRPr lang="en-US"/>
        </a:p>
      </dgm:t>
    </dgm:pt>
    <dgm:pt modelId="{06C7461D-7356-644F-BACE-0466110FF948}" type="pres">
      <dgm:prSet presAssocID="{71E33766-DB07-4F4F-B72D-A4E65148803D}" presName="child" presStyleLbl="alignAccFollowNode1" presStyleIdx="3" presStyleCnt="6" custScaleX="123262" custScaleY="307237">
        <dgm:presLayoutVars>
          <dgm:chMax val="0"/>
          <dgm:bulletEnabled val="1"/>
        </dgm:presLayoutVars>
      </dgm:prSet>
      <dgm:spPr/>
      <dgm:t>
        <a:bodyPr/>
        <a:lstStyle/>
        <a:p>
          <a:endParaRPr lang="en-US"/>
        </a:p>
      </dgm:t>
    </dgm:pt>
    <dgm:pt modelId="{19913FE5-0463-8B4A-808E-C76A948ECC45}" type="pres">
      <dgm:prSet presAssocID="{551453C8-1CAC-7248-98B8-DF32E8DB4262}" presName="hSp" presStyleCnt="0"/>
      <dgm:spPr/>
      <dgm:t>
        <a:bodyPr/>
        <a:lstStyle/>
        <a:p>
          <a:endParaRPr lang="en-US"/>
        </a:p>
      </dgm:t>
    </dgm:pt>
    <dgm:pt modelId="{B4D96A34-4123-774F-A041-ADB4C1604C11}" type="pres">
      <dgm:prSet presAssocID="{04748FFC-CD7B-A94A-A0BB-557538BF72B0}" presName="vertFlow" presStyleCnt="0"/>
      <dgm:spPr/>
      <dgm:t>
        <a:bodyPr/>
        <a:lstStyle/>
        <a:p>
          <a:endParaRPr lang="en-US"/>
        </a:p>
      </dgm:t>
    </dgm:pt>
    <dgm:pt modelId="{31EB367D-E4D2-2E48-AE0A-22C3ED0162FB}" type="pres">
      <dgm:prSet presAssocID="{04748FFC-CD7B-A94A-A0BB-557538BF72B0}" presName="header" presStyleLbl="node1" presStyleIdx="3" presStyleCnt="4"/>
      <dgm:spPr/>
      <dgm:t>
        <a:bodyPr/>
        <a:lstStyle/>
        <a:p>
          <a:endParaRPr lang="en-US"/>
        </a:p>
      </dgm:t>
    </dgm:pt>
    <dgm:pt modelId="{96F03031-6C2D-6144-8954-0E3F79F6A528}" type="pres">
      <dgm:prSet presAssocID="{46AD3A4D-3A19-3D43-8479-7A5792E19AE0}" presName="parTrans" presStyleLbl="sibTrans2D1" presStyleIdx="4" presStyleCnt="6"/>
      <dgm:spPr/>
      <dgm:t>
        <a:bodyPr/>
        <a:lstStyle/>
        <a:p>
          <a:endParaRPr lang="en-US"/>
        </a:p>
      </dgm:t>
    </dgm:pt>
    <dgm:pt modelId="{FFF53C72-63A6-E04B-9B6C-18FA534825F9}" type="pres">
      <dgm:prSet presAssocID="{31451251-B556-BD48-9531-4F5A8031BFD6}" presName="child" presStyleLbl="alignAccFollowNode1" presStyleIdx="4" presStyleCnt="6" custScaleX="119269" custScaleY="246702">
        <dgm:presLayoutVars>
          <dgm:chMax val="0"/>
          <dgm:bulletEnabled val="1"/>
        </dgm:presLayoutVars>
      </dgm:prSet>
      <dgm:spPr/>
      <dgm:t>
        <a:bodyPr/>
        <a:lstStyle/>
        <a:p>
          <a:endParaRPr lang="en-US"/>
        </a:p>
      </dgm:t>
    </dgm:pt>
    <dgm:pt modelId="{1AEE23F3-A34E-DC43-8826-9B059A15A243}" type="pres">
      <dgm:prSet presAssocID="{746ED190-9330-B44E-9574-34CF36911DA3}" presName="sibTrans" presStyleLbl="sibTrans2D1" presStyleIdx="5" presStyleCnt="6"/>
      <dgm:spPr/>
      <dgm:t>
        <a:bodyPr/>
        <a:lstStyle/>
        <a:p>
          <a:endParaRPr lang="en-US"/>
        </a:p>
      </dgm:t>
    </dgm:pt>
    <dgm:pt modelId="{16A39314-4B2A-D74A-AD22-ACEA5A0B9467}" type="pres">
      <dgm:prSet presAssocID="{8339829D-1FF2-464F-B402-D8BBCDD530E9}" presName="child" presStyleLbl="alignAccFollowNode1" presStyleIdx="5" presStyleCnt="6" custScaleX="113171" custScaleY="243511">
        <dgm:presLayoutVars>
          <dgm:chMax val="0"/>
          <dgm:bulletEnabled val="1"/>
        </dgm:presLayoutVars>
      </dgm:prSet>
      <dgm:spPr/>
      <dgm:t>
        <a:bodyPr/>
        <a:lstStyle/>
        <a:p>
          <a:endParaRPr lang="en-US"/>
        </a:p>
      </dgm:t>
    </dgm:pt>
  </dgm:ptLst>
  <dgm:cxnLst>
    <dgm:cxn modelId="{63EC94FF-CB4F-D64C-830E-BA0403774141}" type="presOf" srcId="{D54C7725-877D-344B-87C1-99A78BD7C1FD}" destId="{2812D653-5632-6646-AB2A-8562D3326EEA}" srcOrd="0" destOrd="0" presId="urn:microsoft.com/office/officeart/2005/8/layout/lProcess1"/>
    <dgm:cxn modelId="{C69CB8EC-773A-1E46-90B6-1F5BBA5341B4}" srcId="{2E14DCE8-DE86-E04A-ADDF-6040B11600F6}" destId="{42B3DDD9-3C66-3143-B0AF-9F3432DE23DD}" srcOrd="1" destOrd="0" parTransId="{5F0C8F6C-0D41-ED4B-AB76-852FFDC04C3D}" sibTransId="{6ED65D57-0158-B146-A4D4-99E353502C8D}"/>
    <dgm:cxn modelId="{A2EEA72E-AE53-5F4C-A002-88C5756008CB}" type="presOf" srcId="{46AD3A4D-3A19-3D43-8479-7A5792E19AE0}" destId="{96F03031-6C2D-6144-8954-0E3F79F6A528}" srcOrd="0" destOrd="0" presId="urn:microsoft.com/office/officeart/2005/8/layout/lProcess1"/>
    <dgm:cxn modelId="{23B00864-6B18-DD4B-8DA9-EF75B1532B7D}" srcId="{551453C8-1CAC-7248-98B8-DF32E8DB4262}" destId="{64F7104A-C6DA-0943-BA73-9D4D3255E5BE}" srcOrd="0" destOrd="0" parTransId="{EF63C001-DE74-1F49-A688-4FB5398DFE01}" sibTransId="{546063EA-B660-A54D-9D36-D99A221E582C}"/>
    <dgm:cxn modelId="{A3060612-2FDF-6F4D-8883-6E10AE45A774}" srcId="{04748FFC-CD7B-A94A-A0BB-557538BF72B0}" destId="{8339829D-1FF2-464F-B402-D8BBCDD530E9}" srcOrd="1" destOrd="0" parTransId="{908C1443-E49B-9449-94A5-AC4B52942717}" sibTransId="{52779D61-0CAB-044A-BD8E-556AF3786E17}"/>
    <dgm:cxn modelId="{71F9398A-4F2D-9C47-85D6-4A93B2B9A07E}" type="presOf" srcId="{04748FFC-CD7B-A94A-A0BB-557538BF72B0}" destId="{31EB367D-E4D2-2E48-AE0A-22C3ED0162FB}" srcOrd="0" destOrd="0" presId="urn:microsoft.com/office/officeart/2005/8/layout/lProcess1"/>
    <dgm:cxn modelId="{12D13C65-36F6-7742-84FF-1A2F8800E5DB}" srcId="{D54C7725-877D-344B-87C1-99A78BD7C1FD}" destId="{F9EE97F4-5937-604F-94FB-A03EFC08F4F7}" srcOrd="0" destOrd="0" parTransId="{E60C23E0-9C55-A648-9476-61ED850CEB7A}" sibTransId="{BEB81439-292C-9546-B113-9D69BBA90B6C}"/>
    <dgm:cxn modelId="{A2B696AD-E0AE-6A48-8541-0BEE6B02BF01}" type="presOf" srcId="{F9EE97F4-5937-604F-94FB-A03EFC08F4F7}" destId="{C38C3DBD-F7E1-0A41-BA12-A0DBE3E8F13B}" srcOrd="0" destOrd="0" presId="urn:microsoft.com/office/officeart/2005/8/layout/lProcess1"/>
    <dgm:cxn modelId="{F549E900-5CF3-824F-9A72-81B5CA126A5C}" type="presOf" srcId="{31451251-B556-BD48-9531-4F5A8031BFD6}" destId="{FFF53C72-63A6-E04B-9B6C-18FA534825F9}" srcOrd="0" destOrd="0" presId="urn:microsoft.com/office/officeart/2005/8/layout/lProcess1"/>
    <dgm:cxn modelId="{1325D3FA-F594-2147-9586-FBAAF7372A75}" type="presOf" srcId="{42B3DDD9-3C66-3143-B0AF-9F3432DE23DD}" destId="{9399DA7B-CB43-A945-92CE-30756313EBE0}" srcOrd="0" destOrd="0" presId="urn:microsoft.com/office/officeart/2005/8/layout/lProcess1"/>
    <dgm:cxn modelId="{B3989455-54AE-ED41-A784-DF4BA7C5CC9B}" type="presOf" srcId="{E60C23E0-9C55-A648-9476-61ED850CEB7A}" destId="{5E6417D3-89CD-F94D-826F-B000D43947B4}" srcOrd="0" destOrd="0" presId="urn:microsoft.com/office/officeart/2005/8/layout/lProcess1"/>
    <dgm:cxn modelId="{73FD4F48-5DCB-6B4E-AD3B-1381A3CD7661}" srcId="{2E14DCE8-DE86-E04A-ADDF-6040B11600F6}" destId="{D54C7725-877D-344B-87C1-99A78BD7C1FD}" srcOrd="0" destOrd="0" parTransId="{1A354556-D375-0E4C-B563-C33D23F30A52}" sibTransId="{B5822664-1A6A-FE41-A210-A85962376CD0}"/>
    <dgm:cxn modelId="{AECF87CA-56A1-D24F-8F95-88D3A7F5ABD6}" type="presOf" srcId="{2E14DCE8-DE86-E04A-ADDF-6040B11600F6}" destId="{F40EA6CF-D2A4-E540-8963-881BE9AD6C59}" srcOrd="0" destOrd="0" presId="urn:microsoft.com/office/officeart/2005/8/layout/lProcess1"/>
    <dgm:cxn modelId="{63162D21-7F96-364A-8D28-229A1D704038}" srcId="{551453C8-1CAC-7248-98B8-DF32E8DB4262}" destId="{71E33766-DB07-4F4F-B72D-A4E65148803D}" srcOrd="1" destOrd="0" parTransId="{6F15EB2B-3356-7C4D-BD5B-BC207BB6CB07}" sibTransId="{78FDD417-7B53-7447-8D72-85F66F2D79F1}"/>
    <dgm:cxn modelId="{6CF1C730-A952-524E-82D4-679B0D8B30D9}" srcId="{2E14DCE8-DE86-E04A-ADDF-6040B11600F6}" destId="{551453C8-1CAC-7248-98B8-DF32E8DB4262}" srcOrd="2" destOrd="0" parTransId="{8EE8CFE6-BB6A-B44F-BF8F-673EA4131A6E}" sibTransId="{5774DDE9-A8E6-2748-8B40-B93210252081}"/>
    <dgm:cxn modelId="{76589AA0-8C7D-9340-8873-4557E53A9B12}" srcId="{2E14DCE8-DE86-E04A-ADDF-6040B11600F6}" destId="{04748FFC-CD7B-A94A-A0BB-557538BF72B0}" srcOrd="3" destOrd="0" parTransId="{C768DFE2-A547-7843-BDA9-69EE6619E7CC}" sibTransId="{302E1BA4-55D5-5B4C-B12C-DF0A9F4A2AB3}"/>
    <dgm:cxn modelId="{A543FD81-2A28-D64B-9C94-6A4B8E5646CF}" type="presOf" srcId="{E3ED7D24-A39D-2B42-AAA5-52539B3DD6CE}" destId="{AF4126CD-DC3D-4C4F-B052-E0D73D92ADB0}" srcOrd="0" destOrd="0" presId="urn:microsoft.com/office/officeart/2005/8/layout/lProcess1"/>
    <dgm:cxn modelId="{4CC2F61E-06FF-4946-BDF6-E601B28104D0}" type="presOf" srcId="{551453C8-1CAC-7248-98B8-DF32E8DB4262}" destId="{E7AFBD9C-E07E-644F-A26A-812768A04478}" srcOrd="0" destOrd="0" presId="urn:microsoft.com/office/officeart/2005/8/layout/lProcess1"/>
    <dgm:cxn modelId="{05ADF043-BA8C-FB4C-9273-A5D0FF4DE8A1}" type="presOf" srcId="{64F7104A-C6DA-0943-BA73-9D4D3255E5BE}" destId="{459EBDDA-6058-DF47-9CA4-568093C52016}" srcOrd="0" destOrd="0" presId="urn:microsoft.com/office/officeart/2005/8/layout/lProcess1"/>
    <dgm:cxn modelId="{6D5DD0C5-2EAF-B84F-9207-69AC29740C30}" srcId="{42B3DDD9-3C66-3143-B0AF-9F3432DE23DD}" destId="{A20F5E75-29D6-C745-BD43-5DBB1BDF3C5D}" srcOrd="0" destOrd="0" parTransId="{E3ED7D24-A39D-2B42-AAA5-52539B3DD6CE}" sibTransId="{EF9FF635-0149-4848-8D2C-A00D3B39E154}"/>
    <dgm:cxn modelId="{4DAC1303-1B83-784D-9235-C33FAA476555}" type="presOf" srcId="{71E33766-DB07-4F4F-B72D-A4E65148803D}" destId="{06C7461D-7356-644F-BACE-0466110FF948}" srcOrd="0" destOrd="0" presId="urn:microsoft.com/office/officeart/2005/8/layout/lProcess1"/>
    <dgm:cxn modelId="{A562338D-CF3A-0240-B4E5-79453A7BA93E}" srcId="{04748FFC-CD7B-A94A-A0BB-557538BF72B0}" destId="{31451251-B556-BD48-9531-4F5A8031BFD6}" srcOrd="0" destOrd="0" parTransId="{46AD3A4D-3A19-3D43-8479-7A5792E19AE0}" sibTransId="{746ED190-9330-B44E-9574-34CF36911DA3}"/>
    <dgm:cxn modelId="{3303F83B-45DC-7E4D-8F75-793E42D4A3D5}" type="presOf" srcId="{8339829D-1FF2-464F-B402-D8BBCDD530E9}" destId="{16A39314-4B2A-D74A-AD22-ACEA5A0B9467}" srcOrd="0" destOrd="0" presId="urn:microsoft.com/office/officeart/2005/8/layout/lProcess1"/>
    <dgm:cxn modelId="{13F46159-7272-3042-94AA-1810F4F8A573}" type="presOf" srcId="{546063EA-B660-A54D-9D36-D99A221E582C}" destId="{AA97A1FD-FC3C-8941-99E0-BAAEB090A57E}" srcOrd="0" destOrd="0" presId="urn:microsoft.com/office/officeart/2005/8/layout/lProcess1"/>
    <dgm:cxn modelId="{6093DF55-5F21-5A44-9543-2F35CF9CC500}" type="presOf" srcId="{EF63C001-DE74-1F49-A688-4FB5398DFE01}" destId="{298C7383-3EAB-0847-92B5-8CBA4C2FC813}" srcOrd="0" destOrd="0" presId="urn:microsoft.com/office/officeart/2005/8/layout/lProcess1"/>
    <dgm:cxn modelId="{A5EC6F41-A604-404D-A4FA-DDCD57406667}" type="presOf" srcId="{A20F5E75-29D6-C745-BD43-5DBB1BDF3C5D}" destId="{637C93B8-C569-764A-A58E-BF02F82AD96C}" srcOrd="0" destOrd="0" presId="urn:microsoft.com/office/officeart/2005/8/layout/lProcess1"/>
    <dgm:cxn modelId="{474260D8-2DEB-4143-AC50-95DB66690D32}" type="presOf" srcId="{746ED190-9330-B44E-9574-34CF36911DA3}" destId="{1AEE23F3-A34E-DC43-8826-9B059A15A243}" srcOrd="0" destOrd="0" presId="urn:microsoft.com/office/officeart/2005/8/layout/lProcess1"/>
    <dgm:cxn modelId="{0BC3ED8F-EF8B-6749-9993-5FEED466C31A}" type="presParOf" srcId="{F40EA6CF-D2A4-E540-8963-881BE9AD6C59}" destId="{F9246CBD-F870-9241-A7EB-AF613F9DA257}" srcOrd="0" destOrd="0" presId="urn:microsoft.com/office/officeart/2005/8/layout/lProcess1"/>
    <dgm:cxn modelId="{586FB3DE-E5E4-0847-8C57-152FCABC75B2}" type="presParOf" srcId="{F9246CBD-F870-9241-A7EB-AF613F9DA257}" destId="{2812D653-5632-6646-AB2A-8562D3326EEA}" srcOrd="0" destOrd="0" presId="urn:microsoft.com/office/officeart/2005/8/layout/lProcess1"/>
    <dgm:cxn modelId="{80765C01-3691-D246-868E-2AC989E81FBF}" type="presParOf" srcId="{F9246CBD-F870-9241-A7EB-AF613F9DA257}" destId="{5E6417D3-89CD-F94D-826F-B000D43947B4}" srcOrd="1" destOrd="0" presId="urn:microsoft.com/office/officeart/2005/8/layout/lProcess1"/>
    <dgm:cxn modelId="{83430B20-85DD-D84A-B28C-FF461B57401A}" type="presParOf" srcId="{F9246CBD-F870-9241-A7EB-AF613F9DA257}" destId="{C38C3DBD-F7E1-0A41-BA12-A0DBE3E8F13B}" srcOrd="2" destOrd="0" presId="urn:microsoft.com/office/officeart/2005/8/layout/lProcess1"/>
    <dgm:cxn modelId="{8DA25BA4-EEE8-F241-9559-61D778EF8F4E}" type="presParOf" srcId="{F40EA6CF-D2A4-E540-8963-881BE9AD6C59}" destId="{AB1CE814-0213-6248-908A-6401A3FF5A09}" srcOrd="1" destOrd="0" presId="urn:microsoft.com/office/officeart/2005/8/layout/lProcess1"/>
    <dgm:cxn modelId="{D3A99CD8-237E-1E41-B169-7AFAA2486957}" type="presParOf" srcId="{F40EA6CF-D2A4-E540-8963-881BE9AD6C59}" destId="{B8EDCEBF-DA3C-094C-9254-0C682A240EB0}" srcOrd="2" destOrd="0" presId="urn:microsoft.com/office/officeart/2005/8/layout/lProcess1"/>
    <dgm:cxn modelId="{A6B875C0-C06F-6E40-8D5F-5D6EF54804B4}" type="presParOf" srcId="{B8EDCEBF-DA3C-094C-9254-0C682A240EB0}" destId="{9399DA7B-CB43-A945-92CE-30756313EBE0}" srcOrd="0" destOrd="0" presId="urn:microsoft.com/office/officeart/2005/8/layout/lProcess1"/>
    <dgm:cxn modelId="{353B8083-FC58-D64D-88D5-835E47A0D672}" type="presParOf" srcId="{B8EDCEBF-DA3C-094C-9254-0C682A240EB0}" destId="{AF4126CD-DC3D-4C4F-B052-E0D73D92ADB0}" srcOrd="1" destOrd="0" presId="urn:microsoft.com/office/officeart/2005/8/layout/lProcess1"/>
    <dgm:cxn modelId="{28E4C35D-2C68-D949-9A05-D337F5C1F704}" type="presParOf" srcId="{B8EDCEBF-DA3C-094C-9254-0C682A240EB0}" destId="{637C93B8-C569-764A-A58E-BF02F82AD96C}" srcOrd="2" destOrd="0" presId="urn:microsoft.com/office/officeart/2005/8/layout/lProcess1"/>
    <dgm:cxn modelId="{9FC39B38-936C-7544-9BF3-87C6CBF596A1}" type="presParOf" srcId="{F40EA6CF-D2A4-E540-8963-881BE9AD6C59}" destId="{5122DBC7-7F18-BE45-98A4-EE46F043EFB7}" srcOrd="3" destOrd="0" presId="urn:microsoft.com/office/officeart/2005/8/layout/lProcess1"/>
    <dgm:cxn modelId="{80CC2571-4742-1545-89F3-AC9E0950985C}" type="presParOf" srcId="{F40EA6CF-D2A4-E540-8963-881BE9AD6C59}" destId="{5755F2EE-8BE8-BE4E-9936-4909A4EA3C04}" srcOrd="4" destOrd="0" presId="urn:microsoft.com/office/officeart/2005/8/layout/lProcess1"/>
    <dgm:cxn modelId="{85FDC93B-54E2-754D-8C90-5001A21ED05B}" type="presParOf" srcId="{5755F2EE-8BE8-BE4E-9936-4909A4EA3C04}" destId="{E7AFBD9C-E07E-644F-A26A-812768A04478}" srcOrd="0" destOrd="0" presId="urn:microsoft.com/office/officeart/2005/8/layout/lProcess1"/>
    <dgm:cxn modelId="{B05AE292-0ED8-084C-A4DB-C659A66D4451}" type="presParOf" srcId="{5755F2EE-8BE8-BE4E-9936-4909A4EA3C04}" destId="{298C7383-3EAB-0847-92B5-8CBA4C2FC813}" srcOrd="1" destOrd="0" presId="urn:microsoft.com/office/officeart/2005/8/layout/lProcess1"/>
    <dgm:cxn modelId="{DA699840-2383-3B43-B57A-ABB079F6C1AD}" type="presParOf" srcId="{5755F2EE-8BE8-BE4E-9936-4909A4EA3C04}" destId="{459EBDDA-6058-DF47-9CA4-568093C52016}" srcOrd="2" destOrd="0" presId="urn:microsoft.com/office/officeart/2005/8/layout/lProcess1"/>
    <dgm:cxn modelId="{1DDA9D02-E610-2449-9515-FDCE6D592035}" type="presParOf" srcId="{5755F2EE-8BE8-BE4E-9936-4909A4EA3C04}" destId="{AA97A1FD-FC3C-8941-99E0-BAAEB090A57E}" srcOrd="3" destOrd="0" presId="urn:microsoft.com/office/officeart/2005/8/layout/lProcess1"/>
    <dgm:cxn modelId="{F10C48A1-52C4-4A4C-A057-AC8F143D09C2}" type="presParOf" srcId="{5755F2EE-8BE8-BE4E-9936-4909A4EA3C04}" destId="{06C7461D-7356-644F-BACE-0466110FF948}" srcOrd="4" destOrd="0" presId="urn:microsoft.com/office/officeart/2005/8/layout/lProcess1"/>
    <dgm:cxn modelId="{6C18A509-EC36-E443-B3B4-7570801AE586}" type="presParOf" srcId="{F40EA6CF-D2A4-E540-8963-881BE9AD6C59}" destId="{19913FE5-0463-8B4A-808E-C76A948ECC45}" srcOrd="5" destOrd="0" presId="urn:microsoft.com/office/officeart/2005/8/layout/lProcess1"/>
    <dgm:cxn modelId="{141A1183-8954-3543-99DF-5CCAABFEBBFD}" type="presParOf" srcId="{F40EA6CF-D2A4-E540-8963-881BE9AD6C59}" destId="{B4D96A34-4123-774F-A041-ADB4C1604C11}" srcOrd="6" destOrd="0" presId="urn:microsoft.com/office/officeart/2005/8/layout/lProcess1"/>
    <dgm:cxn modelId="{31F9C0C3-62B4-F34B-BCF6-DB1B9017702C}" type="presParOf" srcId="{B4D96A34-4123-774F-A041-ADB4C1604C11}" destId="{31EB367D-E4D2-2E48-AE0A-22C3ED0162FB}" srcOrd="0" destOrd="0" presId="urn:microsoft.com/office/officeart/2005/8/layout/lProcess1"/>
    <dgm:cxn modelId="{CD5934AE-52C5-A54B-9A22-FB38BD138BCB}" type="presParOf" srcId="{B4D96A34-4123-774F-A041-ADB4C1604C11}" destId="{96F03031-6C2D-6144-8954-0E3F79F6A528}" srcOrd="1" destOrd="0" presId="urn:microsoft.com/office/officeart/2005/8/layout/lProcess1"/>
    <dgm:cxn modelId="{6161FF39-7755-B14F-90FE-7EFCDFED8484}" type="presParOf" srcId="{B4D96A34-4123-774F-A041-ADB4C1604C11}" destId="{FFF53C72-63A6-E04B-9B6C-18FA534825F9}" srcOrd="2" destOrd="0" presId="urn:microsoft.com/office/officeart/2005/8/layout/lProcess1"/>
    <dgm:cxn modelId="{46AD2CD2-DEE2-704B-B30A-03D89BD0BEAE}" type="presParOf" srcId="{B4D96A34-4123-774F-A041-ADB4C1604C11}" destId="{1AEE23F3-A34E-DC43-8826-9B059A15A243}" srcOrd="3" destOrd="0" presId="urn:microsoft.com/office/officeart/2005/8/layout/lProcess1"/>
    <dgm:cxn modelId="{1DB516CE-3251-BF4E-B5A9-0F41DE8C7639}" type="presParOf" srcId="{B4D96A34-4123-774F-A041-ADB4C1604C11}" destId="{16A39314-4B2A-D74A-AD22-ACEA5A0B9467}" srcOrd="4" destOrd="0" presId="urn:microsoft.com/office/officeart/2005/8/layout/l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5EB63E-BB0A-EB45-8E6B-286835E34E03}" type="doc">
      <dgm:prSet loTypeId="urn:microsoft.com/office/officeart/2005/8/layout/process1" loCatId="process" qsTypeId="urn:microsoft.com/office/officeart/2005/8/quickstyle/simple4" qsCatId="simple" csTypeId="urn:microsoft.com/office/officeart/2005/8/colors/accent1_2" csCatId="accent1" phldr="1"/>
      <dgm:spPr/>
    </dgm:pt>
    <dgm:pt modelId="{6F5D5C2D-DE49-9F40-87E7-C452DE7FD36B}">
      <dgm:prSet phldrT="[Text]"/>
      <dgm:spPr>
        <a:solidFill>
          <a:schemeClr val="accent6">
            <a:lumMod val="75000"/>
          </a:schemeClr>
        </a:solidFill>
      </dgm:spPr>
      <dgm:t>
        <a:bodyPr/>
        <a:lstStyle/>
        <a:p>
          <a:r>
            <a:rPr lang="en-US" dirty="0" smtClean="0"/>
            <a:t>If the recipient opens the attachment the Word macro is activated</a:t>
          </a:r>
          <a:endParaRPr lang="en-US" dirty="0"/>
        </a:p>
      </dgm:t>
    </dgm:pt>
    <dgm:pt modelId="{96057C49-B215-214E-9EC6-5B5978F91E42}" type="parTrans" cxnId="{19D8A9F8-93B7-E847-8AE9-89BA95A30379}">
      <dgm:prSet/>
      <dgm:spPr/>
      <dgm:t>
        <a:bodyPr/>
        <a:lstStyle/>
        <a:p>
          <a:endParaRPr lang="en-US"/>
        </a:p>
      </dgm:t>
    </dgm:pt>
    <dgm:pt modelId="{8FDA2ABA-8DAC-744E-B59B-15131610EB1D}" type="sibTrans" cxnId="{19D8A9F8-93B7-E847-8AE9-89BA95A30379}">
      <dgm:prSet/>
      <dgm:spPr>
        <a:solidFill>
          <a:schemeClr val="accent1"/>
        </a:solidFill>
      </dgm:spPr>
      <dgm:t>
        <a:bodyPr/>
        <a:lstStyle/>
        <a:p>
          <a:endParaRPr lang="en-US"/>
        </a:p>
      </dgm:t>
    </dgm:pt>
    <dgm:pt modelId="{5C598B31-428C-214E-8464-779EEE37F22F}">
      <dgm:prSet/>
      <dgm:spPr>
        <a:solidFill>
          <a:schemeClr val="accent6">
            <a:lumMod val="75000"/>
          </a:schemeClr>
        </a:solidFill>
      </dgm:spPr>
      <dgm:t>
        <a:bodyPr/>
        <a:lstStyle/>
        <a:p>
          <a:r>
            <a:rPr lang="en-US" dirty="0" smtClean="0"/>
            <a:t>the e-mail virus sends itself to everyone on the mailing list in the user’s e-mail package</a:t>
          </a:r>
        </a:p>
      </dgm:t>
    </dgm:pt>
    <dgm:pt modelId="{BED89E6E-6669-5B48-A068-567E3AC36EC7}" type="parTrans" cxnId="{FE3A73AF-7DF1-9542-B97D-BE0F240EF47E}">
      <dgm:prSet/>
      <dgm:spPr/>
      <dgm:t>
        <a:bodyPr/>
        <a:lstStyle/>
        <a:p>
          <a:endParaRPr lang="en-US"/>
        </a:p>
      </dgm:t>
    </dgm:pt>
    <dgm:pt modelId="{35108AED-BD6F-374D-9BDF-153F437D99C9}" type="sibTrans" cxnId="{FE3A73AF-7DF1-9542-B97D-BE0F240EF47E}">
      <dgm:prSet/>
      <dgm:spPr>
        <a:solidFill>
          <a:schemeClr val="accent1"/>
        </a:solidFill>
      </dgm:spPr>
      <dgm:t>
        <a:bodyPr/>
        <a:lstStyle/>
        <a:p>
          <a:endParaRPr lang="en-US"/>
        </a:p>
      </dgm:t>
    </dgm:pt>
    <dgm:pt modelId="{DC11B5A4-F3C2-3A4E-8DD1-D501A43EF525}">
      <dgm:prSet/>
      <dgm:spPr>
        <a:solidFill>
          <a:schemeClr val="accent6">
            <a:lumMod val="75000"/>
          </a:schemeClr>
        </a:solidFill>
      </dgm:spPr>
      <dgm:t>
        <a:bodyPr/>
        <a:lstStyle/>
        <a:p>
          <a:r>
            <a:rPr lang="en-US" dirty="0" smtClean="0"/>
            <a:t>the virus does local damage on the user’s system</a:t>
          </a:r>
        </a:p>
      </dgm:t>
    </dgm:pt>
    <dgm:pt modelId="{56F0A1C4-F7C7-014F-BD33-9BDE90E705A6}" type="parTrans" cxnId="{D8786B5B-C462-1541-944E-33E622ED9B03}">
      <dgm:prSet/>
      <dgm:spPr/>
      <dgm:t>
        <a:bodyPr/>
        <a:lstStyle/>
        <a:p>
          <a:endParaRPr lang="en-US"/>
        </a:p>
      </dgm:t>
    </dgm:pt>
    <dgm:pt modelId="{05A64631-EC41-924C-8AA1-57A397FBD59A}" type="sibTrans" cxnId="{D8786B5B-C462-1541-944E-33E622ED9B03}">
      <dgm:prSet/>
      <dgm:spPr/>
      <dgm:t>
        <a:bodyPr/>
        <a:lstStyle/>
        <a:p>
          <a:endParaRPr lang="en-US"/>
        </a:p>
      </dgm:t>
    </dgm:pt>
    <dgm:pt modelId="{9B660423-F88B-BC43-9CBB-75499F8DDC1D}" type="pres">
      <dgm:prSet presAssocID="{4E5EB63E-BB0A-EB45-8E6B-286835E34E03}" presName="Name0" presStyleCnt="0">
        <dgm:presLayoutVars>
          <dgm:dir/>
          <dgm:resizeHandles val="exact"/>
        </dgm:presLayoutVars>
      </dgm:prSet>
      <dgm:spPr/>
    </dgm:pt>
    <dgm:pt modelId="{CD4CCBA5-341D-7A4C-86A1-C751899D0A67}" type="pres">
      <dgm:prSet presAssocID="{6F5D5C2D-DE49-9F40-87E7-C452DE7FD36B}" presName="node" presStyleLbl="node1" presStyleIdx="0" presStyleCnt="3">
        <dgm:presLayoutVars>
          <dgm:bulletEnabled val="1"/>
        </dgm:presLayoutVars>
      </dgm:prSet>
      <dgm:spPr/>
      <dgm:t>
        <a:bodyPr/>
        <a:lstStyle/>
        <a:p>
          <a:endParaRPr lang="en-US"/>
        </a:p>
      </dgm:t>
    </dgm:pt>
    <dgm:pt modelId="{CEFDE9DF-4630-1B4E-8355-FC90E727F445}" type="pres">
      <dgm:prSet presAssocID="{8FDA2ABA-8DAC-744E-B59B-15131610EB1D}" presName="sibTrans" presStyleLbl="sibTrans2D1" presStyleIdx="0" presStyleCnt="2"/>
      <dgm:spPr/>
      <dgm:t>
        <a:bodyPr/>
        <a:lstStyle/>
        <a:p>
          <a:endParaRPr lang="en-US"/>
        </a:p>
      </dgm:t>
    </dgm:pt>
    <dgm:pt modelId="{B30542D1-6666-404D-9DF0-4868F8D6EB98}" type="pres">
      <dgm:prSet presAssocID="{8FDA2ABA-8DAC-744E-B59B-15131610EB1D}" presName="connectorText" presStyleLbl="sibTrans2D1" presStyleIdx="0" presStyleCnt="2"/>
      <dgm:spPr/>
      <dgm:t>
        <a:bodyPr/>
        <a:lstStyle/>
        <a:p>
          <a:endParaRPr lang="en-US"/>
        </a:p>
      </dgm:t>
    </dgm:pt>
    <dgm:pt modelId="{F194C3FD-0868-814B-9471-E881DA8CDB23}" type="pres">
      <dgm:prSet presAssocID="{5C598B31-428C-214E-8464-779EEE37F22F}" presName="node" presStyleLbl="node1" presStyleIdx="1" presStyleCnt="3">
        <dgm:presLayoutVars>
          <dgm:bulletEnabled val="1"/>
        </dgm:presLayoutVars>
      </dgm:prSet>
      <dgm:spPr/>
      <dgm:t>
        <a:bodyPr/>
        <a:lstStyle/>
        <a:p>
          <a:endParaRPr lang="en-US"/>
        </a:p>
      </dgm:t>
    </dgm:pt>
    <dgm:pt modelId="{E93347C3-498D-424A-B549-5285770CE89E}" type="pres">
      <dgm:prSet presAssocID="{35108AED-BD6F-374D-9BDF-153F437D99C9}" presName="sibTrans" presStyleLbl="sibTrans2D1" presStyleIdx="1" presStyleCnt="2"/>
      <dgm:spPr/>
      <dgm:t>
        <a:bodyPr/>
        <a:lstStyle/>
        <a:p>
          <a:endParaRPr lang="en-US"/>
        </a:p>
      </dgm:t>
    </dgm:pt>
    <dgm:pt modelId="{821EFF12-7A2A-6D43-9A8D-74B3A3DFEDF3}" type="pres">
      <dgm:prSet presAssocID="{35108AED-BD6F-374D-9BDF-153F437D99C9}" presName="connectorText" presStyleLbl="sibTrans2D1" presStyleIdx="1" presStyleCnt="2"/>
      <dgm:spPr/>
      <dgm:t>
        <a:bodyPr/>
        <a:lstStyle/>
        <a:p>
          <a:endParaRPr lang="en-US"/>
        </a:p>
      </dgm:t>
    </dgm:pt>
    <dgm:pt modelId="{58FBF90B-68F6-6A48-9B2F-F19C2860339C}" type="pres">
      <dgm:prSet presAssocID="{DC11B5A4-F3C2-3A4E-8DD1-D501A43EF525}" presName="node" presStyleLbl="node1" presStyleIdx="2" presStyleCnt="3">
        <dgm:presLayoutVars>
          <dgm:bulletEnabled val="1"/>
        </dgm:presLayoutVars>
      </dgm:prSet>
      <dgm:spPr/>
      <dgm:t>
        <a:bodyPr/>
        <a:lstStyle/>
        <a:p>
          <a:endParaRPr lang="en-US"/>
        </a:p>
      </dgm:t>
    </dgm:pt>
  </dgm:ptLst>
  <dgm:cxnLst>
    <dgm:cxn modelId="{D8786B5B-C462-1541-944E-33E622ED9B03}" srcId="{4E5EB63E-BB0A-EB45-8E6B-286835E34E03}" destId="{DC11B5A4-F3C2-3A4E-8DD1-D501A43EF525}" srcOrd="2" destOrd="0" parTransId="{56F0A1C4-F7C7-014F-BD33-9BDE90E705A6}" sibTransId="{05A64631-EC41-924C-8AA1-57A397FBD59A}"/>
    <dgm:cxn modelId="{1DC8B573-86DE-F442-A2CF-E0885F8BECFC}" type="presOf" srcId="{DC11B5A4-F3C2-3A4E-8DD1-D501A43EF525}" destId="{58FBF90B-68F6-6A48-9B2F-F19C2860339C}" srcOrd="0" destOrd="0" presId="urn:microsoft.com/office/officeart/2005/8/layout/process1"/>
    <dgm:cxn modelId="{279ABD7B-17EE-7542-B618-7389BE37A7EE}" type="presOf" srcId="{5C598B31-428C-214E-8464-779EEE37F22F}" destId="{F194C3FD-0868-814B-9471-E881DA8CDB23}" srcOrd="0" destOrd="0" presId="urn:microsoft.com/office/officeart/2005/8/layout/process1"/>
    <dgm:cxn modelId="{FE3A73AF-7DF1-9542-B97D-BE0F240EF47E}" srcId="{4E5EB63E-BB0A-EB45-8E6B-286835E34E03}" destId="{5C598B31-428C-214E-8464-779EEE37F22F}" srcOrd="1" destOrd="0" parTransId="{BED89E6E-6669-5B48-A068-567E3AC36EC7}" sibTransId="{35108AED-BD6F-374D-9BDF-153F437D99C9}"/>
    <dgm:cxn modelId="{70329794-DB36-5343-A24C-FDA887C25884}" type="presOf" srcId="{6F5D5C2D-DE49-9F40-87E7-C452DE7FD36B}" destId="{CD4CCBA5-341D-7A4C-86A1-C751899D0A67}" srcOrd="0" destOrd="0" presId="urn:microsoft.com/office/officeart/2005/8/layout/process1"/>
    <dgm:cxn modelId="{7EE6E656-36C5-204E-BC74-1F0A0F1FB37B}" type="presOf" srcId="{35108AED-BD6F-374D-9BDF-153F437D99C9}" destId="{E93347C3-498D-424A-B549-5285770CE89E}" srcOrd="0" destOrd="0" presId="urn:microsoft.com/office/officeart/2005/8/layout/process1"/>
    <dgm:cxn modelId="{5432773B-C5B5-5D44-A2A3-EAFEF2E9B74E}" type="presOf" srcId="{8FDA2ABA-8DAC-744E-B59B-15131610EB1D}" destId="{B30542D1-6666-404D-9DF0-4868F8D6EB98}" srcOrd="1" destOrd="0" presId="urn:microsoft.com/office/officeart/2005/8/layout/process1"/>
    <dgm:cxn modelId="{63C36655-AEC0-5149-8143-6120CFCA13CE}" type="presOf" srcId="{4E5EB63E-BB0A-EB45-8E6B-286835E34E03}" destId="{9B660423-F88B-BC43-9CBB-75499F8DDC1D}" srcOrd="0" destOrd="0" presId="urn:microsoft.com/office/officeart/2005/8/layout/process1"/>
    <dgm:cxn modelId="{19D8A9F8-93B7-E847-8AE9-89BA95A30379}" srcId="{4E5EB63E-BB0A-EB45-8E6B-286835E34E03}" destId="{6F5D5C2D-DE49-9F40-87E7-C452DE7FD36B}" srcOrd="0" destOrd="0" parTransId="{96057C49-B215-214E-9EC6-5B5978F91E42}" sibTransId="{8FDA2ABA-8DAC-744E-B59B-15131610EB1D}"/>
    <dgm:cxn modelId="{01B9B34A-7FBC-8F44-8E18-C68A14DDC8A2}" type="presOf" srcId="{8FDA2ABA-8DAC-744E-B59B-15131610EB1D}" destId="{CEFDE9DF-4630-1B4E-8355-FC90E727F445}" srcOrd="0" destOrd="0" presId="urn:microsoft.com/office/officeart/2005/8/layout/process1"/>
    <dgm:cxn modelId="{2E434374-6411-AB4D-B80A-E36033D7ECF7}" type="presOf" srcId="{35108AED-BD6F-374D-9BDF-153F437D99C9}" destId="{821EFF12-7A2A-6D43-9A8D-74B3A3DFEDF3}" srcOrd="1" destOrd="0" presId="urn:microsoft.com/office/officeart/2005/8/layout/process1"/>
    <dgm:cxn modelId="{3F5CD642-D787-4649-BC73-4A9EB8305498}" type="presParOf" srcId="{9B660423-F88B-BC43-9CBB-75499F8DDC1D}" destId="{CD4CCBA5-341D-7A4C-86A1-C751899D0A67}" srcOrd="0" destOrd="0" presId="urn:microsoft.com/office/officeart/2005/8/layout/process1"/>
    <dgm:cxn modelId="{9FC80A91-417B-924E-8874-55418F9A63A3}" type="presParOf" srcId="{9B660423-F88B-BC43-9CBB-75499F8DDC1D}" destId="{CEFDE9DF-4630-1B4E-8355-FC90E727F445}" srcOrd="1" destOrd="0" presId="urn:microsoft.com/office/officeart/2005/8/layout/process1"/>
    <dgm:cxn modelId="{8708FB25-24B7-4D42-AD40-0C5AC368337D}" type="presParOf" srcId="{CEFDE9DF-4630-1B4E-8355-FC90E727F445}" destId="{B30542D1-6666-404D-9DF0-4868F8D6EB98}" srcOrd="0" destOrd="0" presId="urn:microsoft.com/office/officeart/2005/8/layout/process1"/>
    <dgm:cxn modelId="{DC689E87-6DAF-2942-960F-C2E35FCFC830}" type="presParOf" srcId="{9B660423-F88B-BC43-9CBB-75499F8DDC1D}" destId="{F194C3FD-0868-814B-9471-E881DA8CDB23}" srcOrd="2" destOrd="0" presId="urn:microsoft.com/office/officeart/2005/8/layout/process1"/>
    <dgm:cxn modelId="{75EEE9AF-EC22-8F43-B503-4B4CD1497D67}" type="presParOf" srcId="{9B660423-F88B-BC43-9CBB-75499F8DDC1D}" destId="{E93347C3-498D-424A-B549-5285770CE89E}" srcOrd="3" destOrd="0" presId="urn:microsoft.com/office/officeart/2005/8/layout/process1"/>
    <dgm:cxn modelId="{0440E91F-B010-DB40-8968-C1C58822634A}" type="presParOf" srcId="{E93347C3-498D-424A-B549-5285770CE89E}" destId="{821EFF12-7A2A-6D43-9A8D-74B3A3DFEDF3}" srcOrd="0" destOrd="0" presId="urn:microsoft.com/office/officeart/2005/8/layout/process1"/>
    <dgm:cxn modelId="{CED0246A-B5C6-2F40-A500-26308C01366B}" type="presParOf" srcId="{9B660423-F88B-BC43-9CBB-75499F8DDC1D}" destId="{58FBF90B-68F6-6A48-9B2F-F19C2860339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3D360F-4091-2545-A4FA-C53C8A19FEF8}"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B3F605F5-BDBF-8B4B-A528-153D9465764E}">
      <dgm:prSet phldrT="[Text]"/>
      <dgm:spPr/>
      <dgm:t>
        <a:bodyPr/>
        <a:lstStyle/>
        <a:p>
          <a:r>
            <a:rPr lang="en-US" dirty="0" smtClean="0"/>
            <a:t>Electronic mail facility</a:t>
          </a:r>
          <a:endParaRPr lang="en-US" dirty="0"/>
        </a:p>
      </dgm:t>
    </dgm:pt>
    <dgm:pt modelId="{70D64692-9BDB-E549-9847-BB3DB899D165}" type="parTrans" cxnId="{6032F029-BF15-1D46-8901-8DC4330F20B4}">
      <dgm:prSet/>
      <dgm:spPr/>
      <dgm:t>
        <a:bodyPr/>
        <a:lstStyle/>
        <a:p>
          <a:endParaRPr lang="en-US"/>
        </a:p>
      </dgm:t>
    </dgm:pt>
    <dgm:pt modelId="{B7D1070B-96AC-B84E-8B73-40C708CEB366}" type="sibTrans" cxnId="{6032F029-BF15-1D46-8901-8DC4330F20B4}">
      <dgm:prSet/>
      <dgm:spPr/>
      <dgm:t>
        <a:bodyPr/>
        <a:lstStyle/>
        <a:p>
          <a:endParaRPr lang="en-US"/>
        </a:p>
      </dgm:t>
    </dgm:pt>
    <dgm:pt modelId="{ED48C09E-E6AD-E940-B2E0-077C62754E9F}">
      <dgm:prSet/>
      <dgm:spPr>
        <a:solidFill>
          <a:schemeClr val="accent2"/>
        </a:solidFill>
        <a:ln>
          <a:solidFill>
            <a:schemeClr val="accent6">
              <a:lumMod val="50000"/>
            </a:schemeClr>
          </a:solidFill>
        </a:ln>
      </dgm:spPr>
      <dgm:t>
        <a:bodyPr/>
        <a:lstStyle/>
        <a:p>
          <a:r>
            <a:rPr lang="en-US" dirty="0" smtClean="0"/>
            <a:t>a worm mails a copy of itself to other systems so that its code is run when the e-mail or an attachment is received or viewed</a:t>
          </a:r>
        </a:p>
      </dgm:t>
    </dgm:pt>
    <dgm:pt modelId="{FA16BE46-7851-6E47-810C-8E9A7B6BDE15}" type="parTrans" cxnId="{835CC53A-717B-3445-BC3F-ADC2ADB7F83D}">
      <dgm:prSet/>
      <dgm:spPr/>
      <dgm:t>
        <a:bodyPr/>
        <a:lstStyle/>
        <a:p>
          <a:endParaRPr lang="en-US"/>
        </a:p>
      </dgm:t>
    </dgm:pt>
    <dgm:pt modelId="{F04C5DB7-8FB1-4745-975B-061FA056C456}" type="sibTrans" cxnId="{835CC53A-717B-3445-BC3F-ADC2ADB7F83D}">
      <dgm:prSet/>
      <dgm:spPr/>
      <dgm:t>
        <a:bodyPr/>
        <a:lstStyle/>
        <a:p>
          <a:endParaRPr lang="en-US"/>
        </a:p>
      </dgm:t>
    </dgm:pt>
    <dgm:pt modelId="{156461FF-EF8F-A848-87F8-510097B44B83}">
      <dgm:prSet/>
      <dgm:spPr/>
      <dgm:t>
        <a:bodyPr/>
        <a:lstStyle/>
        <a:p>
          <a:r>
            <a:rPr lang="en-US" smtClean="0"/>
            <a:t>Remote execution capability</a:t>
          </a:r>
          <a:endParaRPr lang="en-US" dirty="0" smtClean="0"/>
        </a:p>
      </dgm:t>
    </dgm:pt>
    <dgm:pt modelId="{26D2A211-B1B0-3643-A2E6-B2D39ED57536}" type="parTrans" cxnId="{DFC6C5C3-3813-7E4F-BE86-59CE201A2F0E}">
      <dgm:prSet/>
      <dgm:spPr/>
      <dgm:t>
        <a:bodyPr/>
        <a:lstStyle/>
        <a:p>
          <a:endParaRPr lang="en-US"/>
        </a:p>
      </dgm:t>
    </dgm:pt>
    <dgm:pt modelId="{08F77A40-8EA2-2D4A-807C-D0EBCD8C5D6C}" type="sibTrans" cxnId="{DFC6C5C3-3813-7E4F-BE86-59CE201A2F0E}">
      <dgm:prSet/>
      <dgm:spPr/>
      <dgm:t>
        <a:bodyPr/>
        <a:lstStyle/>
        <a:p>
          <a:endParaRPr lang="en-US"/>
        </a:p>
      </dgm:t>
    </dgm:pt>
    <dgm:pt modelId="{EF158DF6-9635-CF48-8E76-DE63A5358D40}">
      <dgm:prSet custT="1"/>
      <dgm:spPr>
        <a:solidFill>
          <a:schemeClr val="accent2"/>
        </a:solidFill>
        <a:ln>
          <a:solidFill>
            <a:schemeClr val="accent6">
              <a:lumMod val="50000"/>
            </a:schemeClr>
          </a:solidFill>
        </a:ln>
      </dgm:spPr>
      <dgm:t>
        <a:bodyPr/>
        <a:lstStyle/>
        <a:p>
          <a:r>
            <a:rPr lang="en-US" sz="1400" dirty="0" smtClean="0"/>
            <a:t>a worm executes a copy of itself on another system either using an explicit remote execution facility or by exploiting a program flaw in a network service to subvert its operations</a:t>
          </a:r>
        </a:p>
      </dgm:t>
    </dgm:pt>
    <dgm:pt modelId="{7F66F092-59EF-E146-BB82-8D09C71FF318}" type="parTrans" cxnId="{6C903CC3-4279-4E4E-A33E-1717B4BADD5B}">
      <dgm:prSet/>
      <dgm:spPr/>
      <dgm:t>
        <a:bodyPr/>
        <a:lstStyle/>
        <a:p>
          <a:endParaRPr lang="en-US"/>
        </a:p>
      </dgm:t>
    </dgm:pt>
    <dgm:pt modelId="{5CC5BF8D-F001-874B-B4D9-C06E074DFE00}" type="sibTrans" cxnId="{6C903CC3-4279-4E4E-A33E-1717B4BADD5B}">
      <dgm:prSet/>
      <dgm:spPr/>
      <dgm:t>
        <a:bodyPr/>
        <a:lstStyle/>
        <a:p>
          <a:endParaRPr lang="en-US"/>
        </a:p>
      </dgm:t>
    </dgm:pt>
    <dgm:pt modelId="{E9E5A436-0084-764E-9CA6-8B82FEBE10EF}">
      <dgm:prSet/>
      <dgm:spPr/>
      <dgm:t>
        <a:bodyPr/>
        <a:lstStyle/>
        <a:p>
          <a:r>
            <a:rPr lang="en-US" smtClean="0"/>
            <a:t>Remote log-in capability</a:t>
          </a:r>
          <a:endParaRPr lang="en-US" dirty="0" smtClean="0"/>
        </a:p>
      </dgm:t>
    </dgm:pt>
    <dgm:pt modelId="{E77D5A24-BE90-4343-8DEE-637539527BD6}" type="parTrans" cxnId="{58ABB816-66F7-EA42-AFB8-FCE3AEBF7120}">
      <dgm:prSet/>
      <dgm:spPr/>
      <dgm:t>
        <a:bodyPr/>
        <a:lstStyle/>
        <a:p>
          <a:endParaRPr lang="en-US"/>
        </a:p>
      </dgm:t>
    </dgm:pt>
    <dgm:pt modelId="{0F3DCE05-B807-5D46-BE15-79DE88D01A11}" type="sibTrans" cxnId="{58ABB816-66F7-EA42-AFB8-FCE3AEBF7120}">
      <dgm:prSet/>
      <dgm:spPr/>
      <dgm:t>
        <a:bodyPr/>
        <a:lstStyle/>
        <a:p>
          <a:endParaRPr lang="en-US"/>
        </a:p>
      </dgm:t>
    </dgm:pt>
    <dgm:pt modelId="{A0F569D0-8AF4-8241-8209-924BF7B9682D}">
      <dgm:prSet custT="1"/>
      <dgm:spPr>
        <a:solidFill>
          <a:schemeClr val="accent2"/>
        </a:solidFill>
        <a:ln>
          <a:solidFill>
            <a:schemeClr val="accent6">
              <a:lumMod val="50000"/>
            </a:schemeClr>
          </a:solidFill>
        </a:ln>
      </dgm:spPr>
      <dgm:t>
        <a:bodyPr/>
        <a:lstStyle/>
        <a:p>
          <a:r>
            <a:rPr lang="en-US" sz="1400" dirty="0" smtClean="0"/>
            <a:t>a worm logs on to a remote system as a user and then uses commands to copy itself from one system to the other</a:t>
          </a:r>
        </a:p>
      </dgm:t>
    </dgm:pt>
    <dgm:pt modelId="{1AF1ADAF-1ED1-B340-A0E8-123DCA2F3F52}" type="parTrans" cxnId="{585DF417-6459-9F44-873F-480D30654DD5}">
      <dgm:prSet/>
      <dgm:spPr/>
      <dgm:t>
        <a:bodyPr/>
        <a:lstStyle/>
        <a:p>
          <a:endParaRPr lang="en-US"/>
        </a:p>
      </dgm:t>
    </dgm:pt>
    <dgm:pt modelId="{D0DAFEF0-BCE6-B84B-80CA-F09CF7104352}" type="sibTrans" cxnId="{585DF417-6459-9F44-873F-480D30654DD5}">
      <dgm:prSet/>
      <dgm:spPr/>
      <dgm:t>
        <a:bodyPr/>
        <a:lstStyle/>
        <a:p>
          <a:endParaRPr lang="en-US"/>
        </a:p>
      </dgm:t>
    </dgm:pt>
    <dgm:pt modelId="{F84DE579-8480-FC4D-8730-863F11636771}" type="pres">
      <dgm:prSet presAssocID="{583D360F-4091-2545-A4FA-C53C8A19FEF8}" presName="Name0" presStyleCnt="0">
        <dgm:presLayoutVars>
          <dgm:dir/>
          <dgm:animLvl val="lvl"/>
          <dgm:resizeHandles/>
        </dgm:presLayoutVars>
      </dgm:prSet>
      <dgm:spPr/>
      <dgm:t>
        <a:bodyPr/>
        <a:lstStyle/>
        <a:p>
          <a:endParaRPr lang="en-US"/>
        </a:p>
      </dgm:t>
    </dgm:pt>
    <dgm:pt modelId="{1BBFFCDF-32D3-CC45-ADEA-CD6EA22A788B}" type="pres">
      <dgm:prSet presAssocID="{B3F605F5-BDBF-8B4B-A528-153D9465764E}" presName="linNode" presStyleCnt="0"/>
      <dgm:spPr/>
    </dgm:pt>
    <dgm:pt modelId="{83D0663D-AC4A-E04C-85A3-746939C29878}" type="pres">
      <dgm:prSet presAssocID="{B3F605F5-BDBF-8B4B-A528-153D9465764E}" presName="parentShp" presStyleLbl="node1" presStyleIdx="0" presStyleCnt="3">
        <dgm:presLayoutVars>
          <dgm:bulletEnabled val="1"/>
        </dgm:presLayoutVars>
      </dgm:prSet>
      <dgm:spPr/>
      <dgm:t>
        <a:bodyPr/>
        <a:lstStyle/>
        <a:p>
          <a:endParaRPr lang="en-US"/>
        </a:p>
      </dgm:t>
    </dgm:pt>
    <dgm:pt modelId="{73053DB9-F8EB-B54F-B773-8BBDAA3A6109}" type="pres">
      <dgm:prSet presAssocID="{B3F605F5-BDBF-8B4B-A528-153D9465764E}" presName="childShp" presStyleLbl="bgAccFollowNode1" presStyleIdx="0" presStyleCnt="3">
        <dgm:presLayoutVars>
          <dgm:bulletEnabled val="1"/>
        </dgm:presLayoutVars>
      </dgm:prSet>
      <dgm:spPr/>
      <dgm:t>
        <a:bodyPr/>
        <a:lstStyle/>
        <a:p>
          <a:endParaRPr lang="en-US"/>
        </a:p>
      </dgm:t>
    </dgm:pt>
    <dgm:pt modelId="{FC83EBFE-16E9-FE41-B1EF-440E640269F1}" type="pres">
      <dgm:prSet presAssocID="{B7D1070B-96AC-B84E-8B73-40C708CEB366}" presName="spacing" presStyleCnt="0"/>
      <dgm:spPr/>
    </dgm:pt>
    <dgm:pt modelId="{52BE6229-7BEB-E042-A298-B6F3692C8CA8}" type="pres">
      <dgm:prSet presAssocID="{156461FF-EF8F-A848-87F8-510097B44B83}" presName="linNode" presStyleCnt="0"/>
      <dgm:spPr/>
    </dgm:pt>
    <dgm:pt modelId="{69D61CBD-6B31-3E41-8775-F168E7F9A77D}" type="pres">
      <dgm:prSet presAssocID="{156461FF-EF8F-A848-87F8-510097B44B83}" presName="parentShp" presStyleLbl="node1" presStyleIdx="1" presStyleCnt="3">
        <dgm:presLayoutVars>
          <dgm:bulletEnabled val="1"/>
        </dgm:presLayoutVars>
      </dgm:prSet>
      <dgm:spPr/>
      <dgm:t>
        <a:bodyPr/>
        <a:lstStyle/>
        <a:p>
          <a:endParaRPr lang="en-US"/>
        </a:p>
      </dgm:t>
    </dgm:pt>
    <dgm:pt modelId="{9E04C758-07E1-6B49-AB53-8D4327AD2659}" type="pres">
      <dgm:prSet presAssocID="{156461FF-EF8F-A848-87F8-510097B44B83}" presName="childShp" presStyleLbl="bgAccFollowNode1" presStyleIdx="1" presStyleCnt="3" custScaleY="121379">
        <dgm:presLayoutVars>
          <dgm:bulletEnabled val="1"/>
        </dgm:presLayoutVars>
      </dgm:prSet>
      <dgm:spPr/>
      <dgm:t>
        <a:bodyPr/>
        <a:lstStyle/>
        <a:p>
          <a:endParaRPr lang="en-US"/>
        </a:p>
      </dgm:t>
    </dgm:pt>
    <dgm:pt modelId="{DF7AEC75-98C1-0B4A-937F-FC4C29F288AF}" type="pres">
      <dgm:prSet presAssocID="{08F77A40-8EA2-2D4A-807C-D0EBCD8C5D6C}" presName="spacing" presStyleCnt="0"/>
      <dgm:spPr/>
    </dgm:pt>
    <dgm:pt modelId="{F9BE5F0B-FF42-F541-99F4-16FF6E8BA5C8}" type="pres">
      <dgm:prSet presAssocID="{E9E5A436-0084-764E-9CA6-8B82FEBE10EF}" presName="linNode" presStyleCnt="0"/>
      <dgm:spPr/>
    </dgm:pt>
    <dgm:pt modelId="{DBDA5085-741C-5449-ACFE-E999FBD430DF}" type="pres">
      <dgm:prSet presAssocID="{E9E5A436-0084-764E-9CA6-8B82FEBE10EF}" presName="parentShp" presStyleLbl="node1" presStyleIdx="2" presStyleCnt="3">
        <dgm:presLayoutVars>
          <dgm:bulletEnabled val="1"/>
        </dgm:presLayoutVars>
      </dgm:prSet>
      <dgm:spPr/>
      <dgm:t>
        <a:bodyPr/>
        <a:lstStyle/>
        <a:p>
          <a:endParaRPr lang="en-US"/>
        </a:p>
      </dgm:t>
    </dgm:pt>
    <dgm:pt modelId="{9C569C9D-A449-5546-A0BC-6E6309CED452}" type="pres">
      <dgm:prSet presAssocID="{E9E5A436-0084-764E-9CA6-8B82FEBE10EF}" presName="childShp" presStyleLbl="bgAccFollowNode1" presStyleIdx="2" presStyleCnt="3">
        <dgm:presLayoutVars>
          <dgm:bulletEnabled val="1"/>
        </dgm:presLayoutVars>
      </dgm:prSet>
      <dgm:spPr/>
      <dgm:t>
        <a:bodyPr/>
        <a:lstStyle/>
        <a:p>
          <a:endParaRPr lang="en-US"/>
        </a:p>
      </dgm:t>
    </dgm:pt>
  </dgm:ptLst>
  <dgm:cxnLst>
    <dgm:cxn modelId="{6C903CC3-4279-4E4E-A33E-1717B4BADD5B}" srcId="{156461FF-EF8F-A848-87F8-510097B44B83}" destId="{EF158DF6-9635-CF48-8E76-DE63A5358D40}" srcOrd="0" destOrd="0" parTransId="{7F66F092-59EF-E146-BB82-8D09C71FF318}" sibTransId="{5CC5BF8D-F001-874B-B4D9-C06E074DFE00}"/>
    <dgm:cxn modelId="{7D1E0145-0E49-D34E-91C1-CD8E2989E6CD}" type="presOf" srcId="{583D360F-4091-2545-A4FA-C53C8A19FEF8}" destId="{F84DE579-8480-FC4D-8730-863F11636771}" srcOrd="0" destOrd="0" presId="urn:microsoft.com/office/officeart/2005/8/layout/vList6"/>
    <dgm:cxn modelId="{C406A8AB-1E1F-CF47-9B45-5E6E0FED3096}" type="presOf" srcId="{A0F569D0-8AF4-8241-8209-924BF7B9682D}" destId="{9C569C9D-A449-5546-A0BC-6E6309CED452}" srcOrd="0" destOrd="0" presId="urn:microsoft.com/office/officeart/2005/8/layout/vList6"/>
    <dgm:cxn modelId="{3DA49232-FFCB-FC4D-BF6C-9CFC298E61A5}" type="presOf" srcId="{B3F605F5-BDBF-8B4B-A528-153D9465764E}" destId="{83D0663D-AC4A-E04C-85A3-746939C29878}" srcOrd="0" destOrd="0" presId="urn:microsoft.com/office/officeart/2005/8/layout/vList6"/>
    <dgm:cxn modelId="{DFC6C5C3-3813-7E4F-BE86-59CE201A2F0E}" srcId="{583D360F-4091-2545-A4FA-C53C8A19FEF8}" destId="{156461FF-EF8F-A848-87F8-510097B44B83}" srcOrd="1" destOrd="0" parTransId="{26D2A211-B1B0-3643-A2E6-B2D39ED57536}" sibTransId="{08F77A40-8EA2-2D4A-807C-D0EBCD8C5D6C}"/>
    <dgm:cxn modelId="{835CC53A-717B-3445-BC3F-ADC2ADB7F83D}" srcId="{B3F605F5-BDBF-8B4B-A528-153D9465764E}" destId="{ED48C09E-E6AD-E940-B2E0-077C62754E9F}" srcOrd="0" destOrd="0" parTransId="{FA16BE46-7851-6E47-810C-8E9A7B6BDE15}" sibTransId="{F04C5DB7-8FB1-4745-975B-061FA056C456}"/>
    <dgm:cxn modelId="{7F079792-41D6-5C45-94C9-9CEC89203AFE}" type="presOf" srcId="{E9E5A436-0084-764E-9CA6-8B82FEBE10EF}" destId="{DBDA5085-741C-5449-ACFE-E999FBD430DF}" srcOrd="0" destOrd="0" presId="urn:microsoft.com/office/officeart/2005/8/layout/vList6"/>
    <dgm:cxn modelId="{585DF417-6459-9F44-873F-480D30654DD5}" srcId="{E9E5A436-0084-764E-9CA6-8B82FEBE10EF}" destId="{A0F569D0-8AF4-8241-8209-924BF7B9682D}" srcOrd="0" destOrd="0" parTransId="{1AF1ADAF-1ED1-B340-A0E8-123DCA2F3F52}" sibTransId="{D0DAFEF0-BCE6-B84B-80CA-F09CF7104352}"/>
    <dgm:cxn modelId="{58ABB816-66F7-EA42-AFB8-FCE3AEBF7120}" srcId="{583D360F-4091-2545-A4FA-C53C8A19FEF8}" destId="{E9E5A436-0084-764E-9CA6-8B82FEBE10EF}" srcOrd="2" destOrd="0" parTransId="{E77D5A24-BE90-4343-8DEE-637539527BD6}" sibTransId="{0F3DCE05-B807-5D46-BE15-79DE88D01A11}"/>
    <dgm:cxn modelId="{6032F029-BF15-1D46-8901-8DC4330F20B4}" srcId="{583D360F-4091-2545-A4FA-C53C8A19FEF8}" destId="{B3F605F5-BDBF-8B4B-A528-153D9465764E}" srcOrd="0" destOrd="0" parTransId="{70D64692-9BDB-E549-9847-BB3DB899D165}" sibTransId="{B7D1070B-96AC-B84E-8B73-40C708CEB366}"/>
    <dgm:cxn modelId="{A0FE85DB-1D61-354E-A62D-59C0CCC33FA8}" type="presOf" srcId="{156461FF-EF8F-A848-87F8-510097B44B83}" destId="{69D61CBD-6B31-3E41-8775-F168E7F9A77D}" srcOrd="0" destOrd="0" presId="urn:microsoft.com/office/officeart/2005/8/layout/vList6"/>
    <dgm:cxn modelId="{23DCC1A5-E8CC-DA48-B1E9-1E4190F3BDCA}" type="presOf" srcId="{EF158DF6-9635-CF48-8E76-DE63A5358D40}" destId="{9E04C758-07E1-6B49-AB53-8D4327AD2659}" srcOrd="0" destOrd="0" presId="urn:microsoft.com/office/officeart/2005/8/layout/vList6"/>
    <dgm:cxn modelId="{B537D815-B42D-7A4C-A973-77273086533D}" type="presOf" srcId="{ED48C09E-E6AD-E940-B2E0-077C62754E9F}" destId="{73053DB9-F8EB-B54F-B773-8BBDAA3A6109}" srcOrd="0" destOrd="0" presId="urn:microsoft.com/office/officeart/2005/8/layout/vList6"/>
    <dgm:cxn modelId="{D1F51194-634C-354D-81A1-0B37D8E8B3B4}" type="presParOf" srcId="{F84DE579-8480-FC4D-8730-863F11636771}" destId="{1BBFFCDF-32D3-CC45-ADEA-CD6EA22A788B}" srcOrd="0" destOrd="0" presId="urn:microsoft.com/office/officeart/2005/8/layout/vList6"/>
    <dgm:cxn modelId="{204A01C4-E990-BD48-AE52-1428E1A14F59}" type="presParOf" srcId="{1BBFFCDF-32D3-CC45-ADEA-CD6EA22A788B}" destId="{83D0663D-AC4A-E04C-85A3-746939C29878}" srcOrd="0" destOrd="0" presId="urn:microsoft.com/office/officeart/2005/8/layout/vList6"/>
    <dgm:cxn modelId="{0323724D-A27C-BA4D-8C77-BCFCAECA698B}" type="presParOf" srcId="{1BBFFCDF-32D3-CC45-ADEA-CD6EA22A788B}" destId="{73053DB9-F8EB-B54F-B773-8BBDAA3A6109}" srcOrd="1" destOrd="0" presId="urn:microsoft.com/office/officeart/2005/8/layout/vList6"/>
    <dgm:cxn modelId="{7A3837DB-88EF-C743-B0ED-253F6BFB206D}" type="presParOf" srcId="{F84DE579-8480-FC4D-8730-863F11636771}" destId="{FC83EBFE-16E9-FE41-B1EF-440E640269F1}" srcOrd="1" destOrd="0" presId="urn:microsoft.com/office/officeart/2005/8/layout/vList6"/>
    <dgm:cxn modelId="{0A8CFB14-8ACE-8449-A98F-04721ECC55F4}" type="presParOf" srcId="{F84DE579-8480-FC4D-8730-863F11636771}" destId="{52BE6229-7BEB-E042-A298-B6F3692C8CA8}" srcOrd="2" destOrd="0" presId="urn:microsoft.com/office/officeart/2005/8/layout/vList6"/>
    <dgm:cxn modelId="{AA5200C1-0225-4D41-93AB-816BCD240B6B}" type="presParOf" srcId="{52BE6229-7BEB-E042-A298-B6F3692C8CA8}" destId="{69D61CBD-6B31-3E41-8775-F168E7F9A77D}" srcOrd="0" destOrd="0" presId="urn:microsoft.com/office/officeart/2005/8/layout/vList6"/>
    <dgm:cxn modelId="{080DD55F-4B71-CA4C-8385-97CDBC6BA9F3}" type="presParOf" srcId="{52BE6229-7BEB-E042-A298-B6F3692C8CA8}" destId="{9E04C758-07E1-6B49-AB53-8D4327AD2659}" srcOrd="1" destOrd="0" presId="urn:microsoft.com/office/officeart/2005/8/layout/vList6"/>
    <dgm:cxn modelId="{CD098E53-0D00-D645-949B-92760EF3A06F}" type="presParOf" srcId="{F84DE579-8480-FC4D-8730-863F11636771}" destId="{DF7AEC75-98C1-0B4A-937F-FC4C29F288AF}" srcOrd="3" destOrd="0" presId="urn:microsoft.com/office/officeart/2005/8/layout/vList6"/>
    <dgm:cxn modelId="{63C279CA-4662-0E43-95B3-E18AC29C4E0D}" type="presParOf" srcId="{F84DE579-8480-FC4D-8730-863F11636771}" destId="{F9BE5F0B-FF42-F541-99F4-16FF6E8BA5C8}" srcOrd="4" destOrd="0" presId="urn:microsoft.com/office/officeart/2005/8/layout/vList6"/>
    <dgm:cxn modelId="{B8207DD3-1049-8540-916A-150D01B4FBE3}" type="presParOf" srcId="{F9BE5F0B-FF42-F541-99F4-16FF6E8BA5C8}" destId="{DBDA5085-741C-5449-ACFE-E999FBD430DF}" srcOrd="0" destOrd="0" presId="urn:microsoft.com/office/officeart/2005/8/layout/vList6"/>
    <dgm:cxn modelId="{B76BB154-8780-9F48-98F5-BC470D3ECD5C}" type="presParOf" srcId="{F9BE5F0B-FF42-F541-99F4-16FF6E8BA5C8}" destId="{9C569C9D-A449-5546-A0BC-6E6309CED45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4CA00-F237-8045-A39E-3DC26983772C}">
      <dsp:nvSpPr>
        <dsp:cNvPr id="0" name=""/>
        <dsp:cNvSpPr/>
      </dsp:nvSpPr>
      <dsp:spPr>
        <a:xfrm>
          <a:off x="0" y="56221"/>
          <a:ext cx="4889986" cy="7488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smtClean="0"/>
            <a:t>Types</a:t>
          </a:r>
          <a:endParaRPr lang="en-US" sz="2600" kern="1200" dirty="0"/>
        </a:p>
      </dsp:txBody>
      <dsp:txXfrm>
        <a:off x="0" y="56221"/>
        <a:ext cx="4889986" cy="748800"/>
      </dsp:txXfrm>
    </dsp:sp>
    <dsp:sp modelId="{00031538-5570-214F-9E5C-2E1A27D3636F}">
      <dsp:nvSpPr>
        <dsp:cNvPr id="0" name=""/>
        <dsp:cNvSpPr/>
      </dsp:nvSpPr>
      <dsp:spPr>
        <a:xfrm>
          <a:off x="0" y="805021"/>
          <a:ext cx="4889986" cy="114192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smtClean="0"/>
            <a:t>release of message contents</a:t>
          </a:r>
          <a:endParaRPr lang="en-US" sz="2600" kern="1200" dirty="0" smtClean="0"/>
        </a:p>
        <a:p>
          <a:pPr marL="228600" lvl="1" indent="-228600" algn="l" defTabSz="1155700">
            <a:lnSpc>
              <a:spcPct val="90000"/>
            </a:lnSpc>
            <a:spcBef>
              <a:spcPct val="0"/>
            </a:spcBef>
            <a:spcAft>
              <a:spcPct val="15000"/>
            </a:spcAft>
            <a:buChar char="••"/>
          </a:pPr>
          <a:r>
            <a:rPr lang="en-US" sz="2600" kern="1200" smtClean="0"/>
            <a:t>traffic analysis</a:t>
          </a:r>
          <a:endParaRPr lang="en-US" sz="2600" kern="1200" dirty="0" smtClean="0"/>
        </a:p>
      </dsp:txBody>
      <dsp:txXfrm>
        <a:off x="0" y="805021"/>
        <a:ext cx="4889986" cy="1141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462FF-4B6C-3243-8AD8-022007A402AC}">
      <dsp:nvSpPr>
        <dsp:cNvPr id="0" name=""/>
        <dsp:cNvSpPr/>
      </dsp:nvSpPr>
      <dsp:spPr>
        <a:xfrm>
          <a:off x="0" y="297016"/>
          <a:ext cx="5623520" cy="1800949"/>
        </a:xfrm>
        <a:prstGeom prst="rect">
          <a:avLst/>
        </a:prstGeom>
        <a:solidFill>
          <a:schemeClr val="lt1">
            <a:alpha val="90000"/>
            <a:hueOff val="0"/>
            <a:satOff val="0"/>
            <a:lumOff val="0"/>
            <a:alphaOff val="0"/>
          </a:schemeClr>
        </a:solidFill>
        <a:ln w="3810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6448" tIns="458216" rIns="436448" bIns="14224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E-mail</a:t>
          </a:r>
        </a:p>
        <a:p>
          <a:pPr marL="228600" lvl="1" indent="-228600" algn="l" defTabSz="889000">
            <a:lnSpc>
              <a:spcPct val="90000"/>
            </a:lnSpc>
            <a:spcBef>
              <a:spcPct val="0"/>
            </a:spcBef>
            <a:spcAft>
              <a:spcPct val="15000"/>
            </a:spcAft>
            <a:buChar char="••"/>
          </a:pPr>
          <a:r>
            <a:rPr lang="en-US" sz="2000" kern="1200" dirty="0" smtClean="0"/>
            <a:t>Windows shares</a:t>
          </a:r>
        </a:p>
        <a:p>
          <a:pPr marL="228600" lvl="1" indent="-228600" algn="l" defTabSz="889000">
            <a:lnSpc>
              <a:spcPct val="90000"/>
            </a:lnSpc>
            <a:spcBef>
              <a:spcPct val="0"/>
            </a:spcBef>
            <a:spcAft>
              <a:spcPct val="15000"/>
            </a:spcAft>
            <a:buChar char="••"/>
          </a:pPr>
          <a:r>
            <a:rPr lang="en-US" sz="2000" kern="1200" dirty="0" smtClean="0"/>
            <a:t>Web servers</a:t>
          </a:r>
        </a:p>
        <a:p>
          <a:pPr marL="228600" lvl="1" indent="-228600" algn="l" defTabSz="889000">
            <a:lnSpc>
              <a:spcPct val="90000"/>
            </a:lnSpc>
            <a:spcBef>
              <a:spcPct val="0"/>
            </a:spcBef>
            <a:spcAft>
              <a:spcPct val="15000"/>
            </a:spcAft>
            <a:buChar char="••"/>
          </a:pPr>
          <a:r>
            <a:rPr lang="en-US" sz="2000" kern="1200" dirty="0" smtClean="0"/>
            <a:t>Web clients</a:t>
          </a:r>
        </a:p>
      </dsp:txBody>
      <dsp:txXfrm>
        <a:off x="0" y="297016"/>
        <a:ext cx="5623520" cy="1800949"/>
      </dsp:txXfrm>
    </dsp:sp>
    <dsp:sp modelId="{FC952504-8E65-064C-AF8B-F064F160376F}">
      <dsp:nvSpPr>
        <dsp:cNvPr id="0" name=""/>
        <dsp:cNvSpPr/>
      </dsp:nvSpPr>
      <dsp:spPr>
        <a:xfrm>
          <a:off x="144015" y="0"/>
          <a:ext cx="5294071" cy="5673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789" tIns="0" rIns="148789" bIns="0" numCol="1" spcCol="1270" anchor="ctr" anchorCtr="0">
          <a:noAutofit/>
        </a:bodyPr>
        <a:lstStyle/>
        <a:p>
          <a:pPr lvl="0" algn="l" defTabSz="800100">
            <a:lnSpc>
              <a:spcPct val="90000"/>
            </a:lnSpc>
            <a:spcBef>
              <a:spcPct val="0"/>
            </a:spcBef>
            <a:spcAft>
              <a:spcPct val="35000"/>
            </a:spcAft>
          </a:pPr>
          <a:r>
            <a:rPr lang="en-US" sz="1800" kern="1200" dirty="0" err="1" smtClean="0"/>
            <a:t>Nimda</a:t>
          </a:r>
          <a:r>
            <a:rPr lang="en-US" sz="1800" kern="1200" dirty="0" smtClean="0"/>
            <a:t> uses four distribution methods</a:t>
          </a:r>
          <a:endParaRPr lang="en-US" sz="1800" kern="1200" dirty="0"/>
        </a:p>
      </dsp:txBody>
      <dsp:txXfrm>
        <a:off x="171711" y="27696"/>
        <a:ext cx="5238679" cy="511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2D653-5632-6646-AB2A-8562D3326EEA}">
      <dsp:nvSpPr>
        <dsp:cNvPr id="0" name=""/>
        <dsp:cNvSpPr/>
      </dsp:nvSpPr>
      <dsp:spPr>
        <a:xfrm>
          <a:off x="2338" y="616233"/>
          <a:ext cx="1694016" cy="423504"/>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Encrypted virus</a:t>
          </a:r>
          <a:endParaRPr lang="en-US" sz="1500" kern="1200" dirty="0"/>
        </a:p>
      </dsp:txBody>
      <dsp:txXfrm>
        <a:off x="14742" y="628637"/>
        <a:ext cx="1669208" cy="398696"/>
      </dsp:txXfrm>
    </dsp:sp>
    <dsp:sp modelId="{5E6417D3-89CD-F94D-826F-B000D43947B4}">
      <dsp:nvSpPr>
        <dsp:cNvPr id="0" name=""/>
        <dsp:cNvSpPr/>
      </dsp:nvSpPr>
      <dsp:spPr>
        <a:xfrm rot="5258262">
          <a:off x="822388" y="1080415"/>
          <a:ext cx="77801" cy="74113"/>
        </a:xfrm>
        <a:prstGeom prst="rightArrow">
          <a:avLst>
            <a:gd name="adj1" fmla="val 667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8C3DBD-F7E1-0A41-BA12-A0DBE3E8F13B}">
      <dsp:nvSpPr>
        <dsp:cNvPr id="0" name=""/>
        <dsp:cNvSpPr/>
      </dsp:nvSpPr>
      <dsp:spPr>
        <a:xfrm>
          <a:off x="76891" y="1195207"/>
          <a:ext cx="1628661" cy="129574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random encryption key encrypts remainder of virus</a:t>
          </a:r>
        </a:p>
      </dsp:txBody>
      <dsp:txXfrm>
        <a:off x="114842" y="1233158"/>
        <a:ext cx="1552759" cy="1219842"/>
      </dsp:txXfrm>
    </dsp:sp>
    <dsp:sp modelId="{9399DA7B-CB43-A945-92CE-30756313EBE0}">
      <dsp:nvSpPr>
        <dsp:cNvPr id="0" name=""/>
        <dsp:cNvSpPr/>
      </dsp:nvSpPr>
      <dsp:spPr>
        <a:xfrm>
          <a:off x="1941961" y="616233"/>
          <a:ext cx="1694016" cy="423504"/>
        </a:xfrm>
        <a:prstGeom prst="roundRect">
          <a:avLst>
            <a:gd name="adj" fmla="val 10000"/>
          </a:avLst>
        </a:prstGeom>
        <a:gradFill rotWithShape="0">
          <a:gsLst>
            <a:gs pos="0">
              <a:schemeClr val="accent2">
                <a:shade val="80000"/>
                <a:hueOff val="191225"/>
                <a:satOff val="-16195"/>
                <a:lumOff val="12104"/>
                <a:alphaOff val="0"/>
                <a:shade val="51000"/>
                <a:satMod val="130000"/>
              </a:schemeClr>
            </a:gs>
            <a:gs pos="80000">
              <a:schemeClr val="accent2">
                <a:shade val="80000"/>
                <a:hueOff val="191225"/>
                <a:satOff val="-16195"/>
                <a:lumOff val="12104"/>
                <a:alphaOff val="0"/>
                <a:shade val="93000"/>
                <a:satMod val="130000"/>
              </a:schemeClr>
            </a:gs>
            <a:gs pos="100000">
              <a:schemeClr val="accent2">
                <a:shade val="80000"/>
                <a:hueOff val="191225"/>
                <a:satOff val="-16195"/>
                <a:lumOff val="121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smtClean="0"/>
            <a:t>Stealth virus</a:t>
          </a:r>
          <a:endParaRPr lang="en-US" sz="1500" kern="1200" dirty="0" smtClean="0"/>
        </a:p>
      </dsp:txBody>
      <dsp:txXfrm>
        <a:off x="1954365" y="628637"/>
        <a:ext cx="1669208" cy="398696"/>
      </dsp:txXfrm>
    </dsp:sp>
    <dsp:sp modelId="{AF4126CD-DC3D-4C4F-B052-E0D73D92ADB0}">
      <dsp:nvSpPr>
        <dsp:cNvPr id="0" name=""/>
        <dsp:cNvSpPr/>
      </dsp:nvSpPr>
      <dsp:spPr>
        <a:xfrm rot="5400000">
          <a:off x="2751913" y="1076793"/>
          <a:ext cx="74113" cy="74113"/>
        </a:xfrm>
        <a:prstGeom prst="rightArrow">
          <a:avLst>
            <a:gd name="adj1" fmla="val 66700"/>
            <a:gd name="adj2" fmla="val 50000"/>
          </a:avLst>
        </a:prstGeom>
        <a:gradFill rotWithShape="0">
          <a:gsLst>
            <a:gs pos="0">
              <a:schemeClr val="accent2">
                <a:shade val="90000"/>
                <a:hueOff val="115384"/>
                <a:satOff val="-9717"/>
                <a:lumOff val="6870"/>
                <a:alphaOff val="0"/>
                <a:shade val="51000"/>
                <a:satMod val="130000"/>
              </a:schemeClr>
            </a:gs>
            <a:gs pos="80000">
              <a:schemeClr val="accent2">
                <a:shade val="90000"/>
                <a:hueOff val="115384"/>
                <a:satOff val="-9717"/>
                <a:lumOff val="6870"/>
                <a:alphaOff val="0"/>
                <a:shade val="93000"/>
                <a:satMod val="130000"/>
              </a:schemeClr>
            </a:gs>
            <a:gs pos="100000">
              <a:schemeClr val="accent2">
                <a:shade val="90000"/>
                <a:hueOff val="115384"/>
                <a:satOff val="-9717"/>
                <a:lumOff val="68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7C93B8-C569-764A-A58E-BF02F82AD96C}">
      <dsp:nvSpPr>
        <dsp:cNvPr id="0" name=""/>
        <dsp:cNvSpPr/>
      </dsp:nvSpPr>
      <dsp:spPr>
        <a:xfrm>
          <a:off x="1933516" y="1187963"/>
          <a:ext cx="1710905" cy="128998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smtClean="0"/>
            <a:t>hides itself from detection of antivirus software</a:t>
          </a:r>
          <a:endParaRPr lang="en-US" sz="1500" kern="1200" dirty="0" smtClean="0"/>
        </a:p>
      </dsp:txBody>
      <dsp:txXfrm>
        <a:off x="1971298" y="1225745"/>
        <a:ext cx="1635341" cy="1214420"/>
      </dsp:txXfrm>
    </dsp:sp>
    <dsp:sp modelId="{E7AFBD9C-E07E-644F-A26A-812768A04478}">
      <dsp:nvSpPr>
        <dsp:cNvPr id="0" name=""/>
        <dsp:cNvSpPr/>
      </dsp:nvSpPr>
      <dsp:spPr>
        <a:xfrm>
          <a:off x="4078615" y="616233"/>
          <a:ext cx="1694016" cy="423504"/>
        </a:xfrm>
        <a:prstGeom prst="roundRect">
          <a:avLst>
            <a:gd name="adj" fmla="val 10000"/>
          </a:avLst>
        </a:prstGeom>
        <a:gradFill rotWithShape="0">
          <a:gsLst>
            <a:gs pos="0">
              <a:schemeClr val="accent2">
                <a:shade val="80000"/>
                <a:hueOff val="382449"/>
                <a:satOff val="-32389"/>
                <a:lumOff val="24207"/>
                <a:alphaOff val="0"/>
                <a:shade val="51000"/>
                <a:satMod val="130000"/>
              </a:schemeClr>
            </a:gs>
            <a:gs pos="80000">
              <a:schemeClr val="accent2">
                <a:shade val="80000"/>
                <a:hueOff val="382449"/>
                <a:satOff val="-32389"/>
                <a:lumOff val="24207"/>
                <a:alphaOff val="0"/>
                <a:shade val="93000"/>
                <a:satMod val="130000"/>
              </a:schemeClr>
            </a:gs>
            <a:gs pos="100000">
              <a:schemeClr val="accent2">
                <a:shade val="80000"/>
                <a:hueOff val="382449"/>
                <a:satOff val="-32389"/>
                <a:lumOff val="242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smtClean="0"/>
            <a:t>Polymorphic virus</a:t>
          </a:r>
          <a:endParaRPr lang="en-US" sz="1500" kern="1200" dirty="0" smtClean="0"/>
        </a:p>
      </dsp:txBody>
      <dsp:txXfrm>
        <a:off x="4091019" y="628637"/>
        <a:ext cx="1669208" cy="398696"/>
      </dsp:txXfrm>
    </dsp:sp>
    <dsp:sp modelId="{298C7383-3EAB-0847-92B5-8CBA4C2FC813}">
      <dsp:nvSpPr>
        <dsp:cNvPr id="0" name=""/>
        <dsp:cNvSpPr/>
      </dsp:nvSpPr>
      <dsp:spPr>
        <a:xfrm rot="5400000">
          <a:off x="4888567" y="1076793"/>
          <a:ext cx="74113" cy="74113"/>
        </a:xfrm>
        <a:prstGeom prst="rightArrow">
          <a:avLst>
            <a:gd name="adj1" fmla="val 66700"/>
            <a:gd name="adj2" fmla="val 50000"/>
          </a:avLst>
        </a:prstGeom>
        <a:gradFill rotWithShape="0">
          <a:gsLst>
            <a:gs pos="0">
              <a:schemeClr val="accent2">
                <a:shade val="90000"/>
                <a:hueOff val="230768"/>
                <a:satOff val="-19434"/>
                <a:lumOff val="13740"/>
                <a:alphaOff val="0"/>
                <a:shade val="51000"/>
                <a:satMod val="130000"/>
              </a:schemeClr>
            </a:gs>
            <a:gs pos="80000">
              <a:schemeClr val="accent2">
                <a:shade val="90000"/>
                <a:hueOff val="230768"/>
                <a:satOff val="-19434"/>
                <a:lumOff val="13740"/>
                <a:alphaOff val="0"/>
                <a:shade val="93000"/>
                <a:satMod val="130000"/>
              </a:schemeClr>
            </a:gs>
            <a:gs pos="100000">
              <a:schemeClr val="accent2">
                <a:shade val="90000"/>
                <a:hueOff val="230768"/>
                <a:satOff val="-19434"/>
                <a:lumOff val="137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9EBDDA-6058-DF47-9CA4-568093C52016}">
      <dsp:nvSpPr>
        <dsp:cNvPr id="0" name=""/>
        <dsp:cNvSpPr/>
      </dsp:nvSpPr>
      <dsp:spPr>
        <a:xfrm>
          <a:off x="3904199" y="1187963"/>
          <a:ext cx="2042848" cy="1066895"/>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mutates with every infection</a:t>
          </a:r>
        </a:p>
      </dsp:txBody>
      <dsp:txXfrm>
        <a:off x="3935447" y="1219211"/>
        <a:ext cx="1980352" cy="1004399"/>
      </dsp:txXfrm>
    </dsp:sp>
    <dsp:sp modelId="{AA97A1FD-FC3C-8941-99E0-BAAEB090A57E}">
      <dsp:nvSpPr>
        <dsp:cNvPr id="0" name=""/>
        <dsp:cNvSpPr/>
      </dsp:nvSpPr>
      <dsp:spPr>
        <a:xfrm rot="5400000">
          <a:off x="4888567" y="2291915"/>
          <a:ext cx="74113" cy="74113"/>
        </a:xfrm>
        <a:prstGeom prst="rightArrow">
          <a:avLst>
            <a:gd name="adj1" fmla="val 66700"/>
            <a:gd name="adj2" fmla="val 50000"/>
          </a:avLst>
        </a:prstGeom>
        <a:gradFill rotWithShape="0">
          <a:gsLst>
            <a:gs pos="0">
              <a:schemeClr val="accent2">
                <a:shade val="90000"/>
                <a:hueOff val="346152"/>
                <a:satOff val="-29150"/>
                <a:lumOff val="20611"/>
                <a:alphaOff val="0"/>
                <a:shade val="51000"/>
                <a:satMod val="130000"/>
              </a:schemeClr>
            </a:gs>
            <a:gs pos="80000">
              <a:schemeClr val="accent2">
                <a:shade val="90000"/>
                <a:hueOff val="346152"/>
                <a:satOff val="-29150"/>
                <a:lumOff val="20611"/>
                <a:alphaOff val="0"/>
                <a:shade val="93000"/>
                <a:satMod val="130000"/>
              </a:schemeClr>
            </a:gs>
            <a:gs pos="100000">
              <a:schemeClr val="accent2">
                <a:shade val="90000"/>
                <a:hueOff val="346152"/>
                <a:satOff val="-29150"/>
                <a:lumOff val="206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C7461D-7356-644F-BACE-0466110FF948}">
      <dsp:nvSpPr>
        <dsp:cNvPr id="0" name=""/>
        <dsp:cNvSpPr/>
      </dsp:nvSpPr>
      <dsp:spPr>
        <a:xfrm>
          <a:off x="3881584" y="2403085"/>
          <a:ext cx="2088078" cy="130116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1" kern="1200" dirty="0" smtClean="0"/>
            <a:t>mutation engine </a:t>
          </a:r>
          <a:r>
            <a:rPr lang="en-US" sz="1500" kern="1200" dirty="0" smtClean="0"/>
            <a:t>is the portion of the virus that is responsible for generating keys and performing encryption/decryption</a:t>
          </a:r>
        </a:p>
      </dsp:txBody>
      <dsp:txXfrm>
        <a:off x="3919694" y="2441195"/>
        <a:ext cx="2011858" cy="1224941"/>
      </dsp:txXfrm>
    </dsp:sp>
    <dsp:sp modelId="{31EB367D-E4D2-2E48-AE0A-22C3ED0162FB}">
      <dsp:nvSpPr>
        <dsp:cNvPr id="0" name=""/>
        <dsp:cNvSpPr/>
      </dsp:nvSpPr>
      <dsp:spPr>
        <a:xfrm>
          <a:off x="6370035" y="616233"/>
          <a:ext cx="1694016" cy="423504"/>
        </a:xfrm>
        <a:prstGeom prst="roundRect">
          <a:avLst>
            <a:gd name="adj" fmla="val 10000"/>
          </a:avLst>
        </a:prstGeom>
        <a:gradFill rotWithShape="0">
          <a:gsLst>
            <a:gs pos="0">
              <a:schemeClr val="accent2">
                <a:shade val="80000"/>
                <a:hueOff val="573674"/>
                <a:satOff val="-48584"/>
                <a:lumOff val="36311"/>
                <a:alphaOff val="0"/>
                <a:shade val="51000"/>
                <a:satMod val="130000"/>
              </a:schemeClr>
            </a:gs>
            <a:gs pos="80000">
              <a:schemeClr val="accent2">
                <a:shade val="80000"/>
                <a:hueOff val="573674"/>
                <a:satOff val="-48584"/>
                <a:lumOff val="36311"/>
                <a:alphaOff val="0"/>
                <a:shade val="93000"/>
                <a:satMod val="130000"/>
              </a:schemeClr>
            </a:gs>
            <a:gs pos="100000">
              <a:schemeClr val="accent2">
                <a:shade val="80000"/>
                <a:hueOff val="573674"/>
                <a:satOff val="-48584"/>
                <a:lumOff val="363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smtClean="0"/>
            <a:t>Metamorphic virus</a:t>
          </a:r>
          <a:endParaRPr lang="en-US" sz="1500" kern="1200" dirty="0" smtClean="0"/>
        </a:p>
      </dsp:txBody>
      <dsp:txXfrm>
        <a:off x="6382439" y="628637"/>
        <a:ext cx="1669208" cy="398696"/>
      </dsp:txXfrm>
    </dsp:sp>
    <dsp:sp modelId="{96F03031-6C2D-6144-8954-0E3F79F6A528}">
      <dsp:nvSpPr>
        <dsp:cNvPr id="0" name=""/>
        <dsp:cNvSpPr/>
      </dsp:nvSpPr>
      <dsp:spPr>
        <a:xfrm rot="5400000">
          <a:off x="7179987" y="1076793"/>
          <a:ext cx="74113" cy="74113"/>
        </a:xfrm>
        <a:prstGeom prst="rightArrow">
          <a:avLst>
            <a:gd name="adj1" fmla="val 66700"/>
            <a:gd name="adj2" fmla="val 50000"/>
          </a:avLst>
        </a:prstGeom>
        <a:gradFill rotWithShape="0">
          <a:gsLst>
            <a:gs pos="0">
              <a:schemeClr val="accent2">
                <a:shade val="90000"/>
                <a:hueOff val="461536"/>
                <a:satOff val="-38867"/>
                <a:lumOff val="27481"/>
                <a:alphaOff val="0"/>
                <a:shade val="51000"/>
                <a:satMod val="130000"/>
              </a:schemeClr>
            </a:gs>
            <a:gs pos="80000">
              <a:schemeClr val="accent2">
                <a:shade val="90000"/>
                <a:hueOff val="461536"/>
                <a:satOff val="-38867"/>
                <a:lumOff val="27481"/>
                <a:alphaOff val="0"/>
                <a:shade val="93000"/>
                <a:satMod val="130000"/>
              </a:schemeClr>
            </a:gs>
            <a:gs pos="100000">
              <a:schemeClr val="accent2">
                <a:shade val="90000"/>
                <a:hueOff val="461536"/>
                <a:satOff val="-38867"/>
                <a:lumOff val="274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F53C72-63A6-E04B-9B6C-18FA534825F9}">
      <dsp:nvSpPr>
        <dsp:cNvPr id="0" name=""/>
        <dsp:cNvSpPr/>
      </dsp:nvSpPr>
      <dsp:spPr>
        <a:xfrm>
          <a:off x="6206825" y="1187963"/>
          <a:ext cx="2020436" cy="104479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mutates with every infection</a:t>
          </a:r>
        </a:p>
      </dsp:txBody>
      <dsp:txXfrm>
        <a:off x="6237426" y="1218564"/>
        <a:ext cx="1959234" cy="983591"/>
      </dsp:txXfrm>
    </dsp:sp>
    <dsp:sp modelId="{1AEE23F3-A34E-DC43-8826-9B059A15A243}">
      <dsp:nvSpPr>
        <dsp:cNvPr id="0" name=""/>
        <dsp:cNvSpPr/>
      </dsp:nvSpPr>
      <dsp:spPr>
        <a:xfrm rot="5400000">
          <a:off x="7179987" y="2269813"/>
          <a:ext cx="74113" cy="74113"/>
        </a:xfrm>
        <a:prstGeom prst="rightArrow">
          <a:avLst>
            <a:gd name="adj1" fmla="val 66700"/>
            <a:gd name="adj2" fmla="val 50000"/>
          </a:avLst>
        </a:prstGeom>
        <a:gradFill rotWithShape="0">
          <a:gsLst>
            <a:gs pos="0">
              <a:schemeClr val="accent2">
                <a:shade val="90000"/>
                <a:hueOff val="576920"/>
                <a:satOff val="-48584"/>
                <a:lumOff val="34351"/>
                <a:alphaOff val="0"/>
                <a:shade val="51000"/>
                <a:satMod val="130000"/>
              </a:schemeClr>
            </a:gs>
            <a:gs pos="80000">
              <a:schemeClr val="accent2">
                <a:shade val="90000"/>
                <a:hueOff val="576920"/>
                <a:satOff val="-48584"/>
                <a:lumOff val="34351"/>
                <a:alphaOff val="0"/>
                <a:shade val="93000"/>
                <a:satMod val="130000"/>
              </a:schemeClr>
            </a:gs>
            <a:gs pos="100000">
              <a:schemeClr val="accent2">
                <a:shade val="90000"/>
                <a:hueOff val="576920"/>
                <a:satOff val="-48584"/>
                <a:lumOff val="343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A39314-4B2A-D74A-AD22-ACEA5A0B9467}">
      <dsp:nvSpPr>
        <dsp:cNvPr id="0" name=""/>
        <dsp:cNvSpPr/>
      </dsp:nvSpPr>
      <dsp:spPr>
        <a:xfrm>
          <a:off x="6258476" y="2380983"/>
          <a:ext cx="1917135" cy="1031279"/>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rewrites itself completely after every iteration</a:t>
          </a:r>
        </a:p>
      </dsp:txBody>
      <dsp:txXfrm>
        <a:off x="6288681" y="2411188"/>
        <a:ext cx="1856725" cy="970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CCBA5-341D-7A4C-86A1-C751899D0A67}">
      <dsp:nvSpPr>
        <dsp:cNvPr id="0" name=""/>
        <dsp:cNvSpPr/>
      </dsp:nvSpPr>
      <dsp:spPr>
        <a:xfrm>
          <a:off x="5357" y="145385"/>
          <a:ext cx="1601390" cy="148722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If the recipient opens the attachment the Word macro is activated</a:t>
          </a:r>
          <a:endParaRPr lang="en-US" sz="1600" kern="1200" dirty="0"/>
        </a:p>
      </dsp:txBody>
      <dsp:txXfrm>
        <a:off x="48916" y="188944"/>
        <a:ext cx="1514272" cy="1400110"/>
      </dsp:txXfrm>
    </dsp:sp>
    <dsp:sp modelId="{CEFDE9DF-4630-1B4E-8355-FC90E727F445}">
      <dsp:nvSpPr>
        <dsp:cNvPr id="0" name=""/>
        <dsp:cNvSpPr/>
      </dsp:nvSpPr>
      <dsp:spPr>
        <a:xfrm>
          <a:off x="1766887" y="690427"/>
          <a:ext cx="339494" cy="397144"/>
        </a:xfrm>
        <a:prstGeom prst="righ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66887" y="769856"/>
        <a:ext cx="237646" cy="238286"/>
      </dsp:txXfrm>
    </dsp:sp>
    <dsp:sp modelId="{F194C3FD-0868-814B-9471-E881DA8CDB23}">
      <dsp:nvSpPr>
        <dsp:cNvPr id="0" name=""/>
        <dsp:cNvSpPr/>
      </dsp:nvSpPr>
      <dsp:spPr>
        <a:xfrm>
          <a:off x="2247304" y="145385"/>
          <a:ext cx="1601390" cy="148722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e-mail virus sends itself to everyone on the mailing list in the user’s e-mail package</a:t>
          </a:r>
        </a:p>
      </dsp:txBody>
      <dsp:txXfrm>
        <a:off x="2290863" y="188944"/>
        <a:ext cx="1514272" cy="1400110"/>
      </dsp:txXfrm>
    </dsp:sp>
    <dsp:sp modelId="{E93347C3-498D-424A-B549-5285770CE89E}">
      <dsp:nvSpPr>
        <dsp:cNvPr id="0" name=""/>
        <dsp:cNvSpPr/>
      </dsp:nvSpPr>
      <dsp:spPr>
        <a:xfrm>
          <a:off x="4008834" y="690427"/>
          <a:ext cx="339494" cy="397144"/>
        </a:xfrm>
        <a:prstGeom prst="righ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008834" y="769856"/>
        <a:ext cx="237646" cy="238286"/>
      </dsp:txXfrm>
    </dsp:sp>
    <dsp:sp modelId="{58FBF90B-68F6-6A48-9B2F-F19C2860339C}">
      <dsp:nvSpPr>
        <dsp:cNvPr id="0" name=""/>
        <dsp:cNvSpPr/>
      </dsp:nvSpPr>
      <dsp:spPr>
        <a:xfrm>
          <a:off x="4489251" y="145385"/>
          <a:ext cx="1601390" cy="148722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virus does local damage on the user’s system</a:t>
          </a:r>
        </a:p>
      </dsp:txBody>
      <dsp:txXfrm>
        <a:off x="4532810" y="188944"/>
        <a:ext cx="1514272" cy="1400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53DB9-F8EB-B54F-B773-8BBDAA3A6109}">
      <dsp:nvSpPr>
        <dsp:cNvPr id="0" name=""/>
        <dsp:cNvSpPr/>
      </dsp:nvSpPr>
      <dsp:spPr>
        <a:xfrm>
          <a:off x="2950745" y="2823"/>
          <a:ext cx="4426118" cy="1077205"/>
        </a:xfrm>
        <a:prstGeom prst="rightArrow">
          <a:avLst>
            <a:gd name="adj1" fmla="val 75000"/>
            <a:gd name="adj2" fmla="val 50000"/>
          </a:avLst>
        </a:prstGeom>
        <a:solidFill>
          <a:schemeClr val="accent2"/>
        </a:solidFill>
        <a:ln w="9525" cap="flat"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 worm mails a copy of itself to other systems so that its code is run when the e-mail or an attachment is received or viewed</a:t>
          </a:r>
        </a:p>
      </dsp:txBody>
      <dsp:txXfrm>
        <a:off x="2950745" y="137474"/>
        <a:ext cx="4022166" cy="807903"/>
      </dsp:txXfrm>
    </dsp:sp>
    <dsp:sp modelId="{83D0663D-AC4A-E04C-85A3-746939C29878}">
      <dsp:nvSpPr>
        <dsp:cNvPr id="0" name=""/>
        <dsp:cNvSpPr/>
      </dsp:nvSpPr>
      <dsp:spPr>
        <a:xfrm>
          <a:off x="0" y="2823"/>
          <a:ext cx="2950745" cy="10772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Electronic mail facility</a:t>
          </a:r>
          <a:endParaRPr lang="en-US" sz="2500" kern="1200" dirty="0"/>
        </a:p>
      </dsp:txBody>
      <dsp:txXfrm>
        <a:off x="52585" y="55408"/>
        <a:ext cx="2845575" cy="972035"/>
      </dsp:txXfrm>
    </dsp:sp>
    <dsp:sp modelId="{9E04C758-07E1-6B49-AB53-8D4327AD2659}">
      <dsp:nvSpPr>
        <dsp:cNvPr id="0" name=""/>
        <dsp:cNvSpPr/>
      </dsp:nvSpPr>
      <dsp:spPr>
        <a:xfrm>
          <a:off x="2951465" y="1187749"/>
          <a:ext cx="4421796" cy="1307501"/>
        </a:xfrm>
        <a:prstGeom prst="rightArrow">
          <a:avLst>
            <a:gd name="adj1" fmla="val 75000"/>
            <a:gd name="adj2" fmla="val 50000"/>
          </a:avLst>
        </a:prstGeom>
        <a:solidFill>
          <a:schemeClr val="accent2"/>
        </a:solidFill>
        <a:ln w="9525" cap="flat"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 worm executes a copy of itself on another system either using an explicit remote execution facility or by exploiting a program flaw in a network service to subvert its operations</a:t>
          </a:r>
        </a:p>
      </dsp:txBody>
      <dsp:txXfrm>
        <a:off x="2951465" y="1351187"/>
        <a:ext cx="3931483" cy="980625"/>
      </dsp:txXfrm>
    </dsp:sp>
    <dsp:sp modelId="{69D61CBD-6B31-3E41-8775-F168E7F9A77D}">
      <dsp:nvSpPr>
        <dsp:cNvPr id="0" name=""/>
        <dsp:cNvSpPr/>
      </dsp:nvSpPr>
      <dsp:spPr>
        <a:xfrm>
          <a:off x="3601" y="1302897"/>
          <a:ext cx="2947864" cy="10772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smtClean="0"/>
            <a:t>Remote execution capability</a:t>
          </a:r>
          <a:endParaRPr lang="en-US" sz="2500" kern="1200" dirty="0" smtClean="0"/>
        </a:p>
      </dsp:txBody>
      <dsp:txXfrm>
        <a:off x="56186" y="1355482"/>
        <a:ext cx="2842694" cy="972035"/>
      </dsp:txXfrm>
    </dsp:sp>
    <dsp:sp modelId="{9C569C9D-A449-5546-A0BC-6E6309CED452}">
      <dsp:nvSpPr>
        <dsp:cNvPr id="0" name=""/>
        <dsp:cNvSpPr/>
      </dsp:nvSpPr>
      <dsp:spPr>
        <a:xfrm>
          <a:off x="2950745" y="2602971"/>
          <a:ext cx="4426118" cy="1077205"/>
        </a:xfrm>
        <a:prstGeom prst="rightArrow">
          <a:avLst>
            <a:gd name="adj1" fmla="val 75000"/>
            <a:gd name="adj2" fmla="val 50000"/>
          </a:avLst>
        </a:prstGeom>
        <a:solidFill>
          <a:schemeClr val="accent2"/>
        </a:solidFill>
        <a:ln w="9525" cap="flat"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 worm logs on to a remote system as a user and then uses commands to copy itself from one system to the other</a:t>
          </a:r>
        </a:p>
      </dsp:txBody>
      <dsp:txXfrm>
        <a:off x="2950745" y="2737622"/>
        <a:ext cx="4022166" cy="807903"/>
      </dsp:txXfrm>
    </dsp:sp>
    <dsp:sp modelId="{DBDA5085-741C-5449-ACFE-E999FBD430DF}">
      <dsp:nvSpPr>
        <dsp:cNvPr id="0" name=""/>
        <dsp:cNvSpPr/>
      </dsp:nvSpPr>
      <dsp:spPr>
        <a:xfrm>
          <a:off x="0" y="2602971"/>
          <a:ext cx="2950745" cy="10772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smtClean="0"/>
            <a:t>Remote log-in capability</a:t>
          </a:r>
          <a:endParaRPr lang="en-US" sz="2500" kern="1200" dirty="0" smtClean="0"/>
        </a:p>
      </dsp:txBody>
      <dsp:txXfrm>
        <a:off x="52585" y="2655556"/>
        <a:ext cx="2845575" cy="9720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56675"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lvl1pPr algn="r" defTabSz="933450">
              <a:defRPr sz="1200" smtClean="0">
                <a:latin typeface="Arial" charset="0"/>
              </a:defRPr>
            </a:lvl1pPr>
          </a:lstStyle>
          <a:p>
            <a:pPr>
              <a:defRPr/>
            </a:pPr>
            <a:endParaRPr lang="de-DE"/>
          </a:p>
        </p:txBody>
      </p:sp>
      <p:sp>
        <p:nvSpPr>
          <p:cNvPr id="156676"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3380" tIns="46689" rIns="93380" bIns="46689" numCol="1" anchor="b"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56677"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3380" tIns="46689" rIns="93380" bIns="46689" numCol="1" anchor="b" anchorCtr="0" compatLnSpc="1">
            <a:prstTxWarp prst="textNoShape">
              <a:avLst/>
            </a:prstTxWarp>
          </a:bodyPr>
          <a:lstStyle>
            <a:lvl1pPr algn="r" defTabSz="933450">
              <a:defRPr sz="1200" smtClean="0">
                <a:latin typeface="Arial" charset="0"/>
              </a:defRPr>
            </a:lvl1pPr>
          </a:lstStyle>
          <a:p>
            <a:pPr>
              <a:defRPr/>
            </a:pPr>
            <a:fld id="{4680FACB-1893-44C0-9409-82BDFEFCEFD7}" type="slidenum">
              <a:rPr lang="de-DE"/>
              <a:pPr>
                <a:defRPr/>
              </a:pPr>
              <a:t>‹#›</a:t>
            </a:fld>
            <a:endParaRPr lang="de-DE"/>
          </a:p>
        </p:txBody>
      </p:sp>
    </p:spTree>
    <p:extLst>
      <p:ext uri="{BB962C8B-B14F-4D97-AF65-F5344CB8AC3E}">
        <p14:creationId xmlns:p14="http://schemas.microsoft.com/office/powerpoint/2010/main" val="2396739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0342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lvl1pPr algn="r" defTabSz="933450">
              <a:defRPr sz="1200" smtClean="0">
                <a:latin typeface="Arial" charset="0"/>
              </a:defRPr>
            </a:lvl1pPr>
          </a:lstStyle>
          <a:p>
            <a:pPr>
              <a:defRPr/>
            </a:pPr>
            <a:endParaRPr lang="de-DE"/>
          </a:p>
        </p:txBody>
      </p:sp>
      <p:sp>
        <p:nvSpPr>
          <p:cNvPr id="32772" name="Rectangle 4"/>
          <p:cNvSpPr>
            <a:spLocks noGrp="1" noRot="1" noChangeAspect="1" noChangeArrowheads="1" noTextEdit="1"/>
          </p:cNvSpPr>
          <p:nvPr>
            <p:ph type="sldImg" idx="2"/>
          </p:nvPr>
        </p:nvSpPr>
        <p:spPr bwMode="auto">
          <a:xfrm>
            <a:off x="141288" y="769938"/>
            <a:ext cx="6818312" cy="38354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3430"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3380" tIns="46689" rIns="93380" bIns="46689" numCol="1" anchor="b"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0343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3380" tIns="46689" rIns="93380" bIns="46689" numCol="1" anchor="b" anchorCtr="0" compatLnSpc="1">
            <a:prstTxWarp prst="textNoShape">
              <a:avLst/>
            </a:prstTxWarp>
          </a:bodyPr>
          <a:lstStyle>
            <a:lvl1pPr algn="r" defTabSz="933450">
              <a:defRPr sz="1200" smtClean="0">
                <a:latin typeface="Arial" charset="0"/>
              </a:defRPr>
            </a:lvl1pPr>
          </a:lstStyle>
          <a:p>
            <a:pPr>
              <a:defRPr/>
            </a:pPr>
            <a:fld id="{5082AA0D-DE90-47F0-8F9B-B6815C9B93E8}" type="slidenum">
              <a:rPr lang="de-DE"/>
              <a:pPr>
                <a:defRPr/>
              </a:pPr>
              <a:t>‹#›</a:t>
            </a:fld>
            <a:endParaRPr lang="de-DE"/>
          </a:p>
        </p:txBody>
      </p:sp>
    </p:spTree>
    <p:extLst>
      <p:ext uri="{BB962C8B-B14F-4D97-AF65-F5344CB8AC3E}">
        <p14:creationId xmlns:p14="http://schemas.microsoft.com/office/powerpoint/2010/main" val="28773983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976B1EA-0CA3-47CF-8712-9AD4A7C06CED}" type="slidenum">
              <a:rPr lang="de-DE">
                <a:latin typeface="Arial" pitchFamily="34" charset="0"/>
              </a:rPr>
              <a:pPr/>
              <a:t>1</a:t>
            </a:fld>
            <a:endParaRPr lang="de-DE">
              <a:latin typeface="Arial" pitchFamily="34" charset="0"/>
            </a:endParaRPr>
          </a:p>
        </p:txBody>
      </p:sp>
      <p:sp>
        <p:nvSpPr>
          <p:cNvPr id="33795" name="Rectangle 2"/>
          <p:cNvSpPr>
            <a:spLocks noGrp="1" noRot="1" noChangeAspect="1" noChangeArrowheads="1" noTextEdit="1"/>
          </p:cNvSpPr>
          <p:nvPr>
            <p:ph type="sldImg"/>
          </p:nvPr>
        </p:nvSpPr>
        <p:spPr>
          <a:xfrm>
            <a:off x="74613" y="728663"/>
            <a:ext cx="6919912" cy="3892550"/>
          </a:xfrm>
          <a:ln/>
        </p:spPr>
      </p:sp>
      <p:sp>
        <p:nvSpPr>
          <p:cNvPr id="33796" name="Rectangle 3"/>
          <p:cNvSpPr>
            <a:spLocks noGrp="1" noChangeArrowheads="1"/>
          </p:cNvSpPr>
          <p:nvPr>
            <p:ph type="body" idx="1"/>
          </p:nvPr>
        </p:nvSpPr>
        <p:spPr>
          <a:xfrm>
            <a:off x="944563" y="4860925"/>
            <a:ext cx="5181600" cy="4621213"/>
          </a:xfrm>
          <a:noFill/>
          <a:ln/>
        </p:spPr>
        <p:txBody>
          <a:bodyPr/>
          <a:lstStyle/>
          <a:p>
            <a:pPr eaLnBrk="1" hangingPunct="1"/>
            <a:endParaRPr lang="en-US" sz="1000" smtClean="0">
              <a:latin typeface="Arial" pitchFamily="34" charset="0"/>
            </a:endParaRPr>
          </a:p>
        </p:txBody>
      </p:sp>
    </p:spTree>
    <p:extLst>
      <p:ext uri="{BB962C8B-B14F-4D97-AF65-F5344CB8AC3E}">
        <p14:creationId xmlns:p14="http://schemas.microsoft.com/office/powerpoint/2010/main" val="204463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47500" lnSpcReduction="20000"/>
          </a:bodyPr>
          <a:lstStyle/>
          <a:p>
            <a:r>
              <a:rPr lang="en-US" sz="1300" dirty="0">
                <a:latin typeface="+mn-lt"/>
              </a:rPr>
              <a:t>A Trojan horse is a useful, or apparently useful, program or command procedure</a:t>
            </a:r>
          </a:p>
          <a:p>
            <a:r>
              <a:rPr lang="en-US" sz="1300" dirty="0">
                <a:latin typeface="+mn-lt"/>
              </a:rPr>
              <a:t>containing hidden code that, when invoked, performs some unwanted or harmful</a:t>
            </a:r>
          </a:p>
          <a:p>
            <a:r>
              <a:rPr lang="en-US" sz="1300" dirty="0">
                <a:latin typeface="+mn-lt"/>
              </a:rPr>
              <a:t>function.</a:t>
            </a:r>
          </a:p>
          <a:p>
            <a:endParaRPr lang="en-US" sz="1300" dirty="0">
              <a:latin typeface="+mn-lt"/>
            </a:endParaRPr>
          </a:p>
          <a:p>
            <a:r>
              <a:rPr lang="en-US" sz="1300" dirty="0">
                <a:latin typeface="+mn-lt"/>
              </a:rPr>
              <a:t>Trojan horse programs can be used to accomplish functions indirectly that an</a:t>
            </a:r>
          </a:p>
          <a:p>
            <a:r>
              <a:rPr lang="en-US" sz="1300" dirty="0">
                <a:latin typeface="+mn-lt"/>
              </a:rPr>
              <a:t>unauthorized user could not accomplish directly. For example, to gain access to the</a:t>
            </a:r>
          </a:p>
          <a:p>
            <a:r>
              <a:rPr lang="en-US" sz="1300" dirty="0">
                <a:latin typeface="+mn-lt"/>
              </a:rPr>
              <a:t>files of another user on a shared system, a user could create a Trojan horse program</a:t>
            </a:r>
          </a:p>
          <a:p>
            <a:r>
              <a:rPr lang="en-US" sz="1300" dirty="0">
                <a:latin typeface="+mn-lt"/>
              </a:rPr>
              <a:t>that, when executed, changes the invoking user’s file permissions so that the files</a:t>
            </a:r>
          </a:p>
          <a:p>
            <a:r>
              <a:rPr lang="en-US" sz="1300" dirty="0">
                <a:latin typeface="+mn-lt"/>
              </a:rPr>
              <a:t>are readable by any user. The author could then induce users to run the program by</a:t>
            </a:r>
          </a:p>
          <a:p>
            <a:r>
              <a:rPr lang="en-US" sz="1300" dirty="0">
                <a:latin typeface="+mn-lt"/>
              </a:rPr>
              <a:t>placing it in a common directory and naming it such that it appears to be a useful</a:t>
            </a:r>
          </a:p>
          <a:p>
            <a:r>
              <a:rPr lang="en-US" sz="1300" dirty="0">
                <a:latin typeface="+mn-lt"/>
              </a:rPr>
              <a:t>utility program or application. An example is a program that ostensibly produces</a:t>
            </a:r>
          </a:p>
          <a:p>
            <a:r>
              <a:rPr lang="en-US" sz="1300" dirty="0">
                <a:latin typeface="+mn-lt"/>
              </a:rPr>
              <a:t>a listing of the user’s files in a desirable format. After another user has run the</a:t>
            </a:r>
          </a:p>
          <a:p>
            <a:r>
              <a:rPr lang="en-US" sz="1300" dirty="0">
                <a:latin typeface="+mn-lt"/>
              </a:rPr>
              <a:t>program, the author of the program can then access the information in the user’s</a:t>
            </a:r>
          </a:p>
          <a:p>
            <a:r>
              <a:rPr lang="en-US" sz="1300" dirty="0">
                <a:latin typeface="+mn-lt"/>
              </a:rPr>
              <a:t>files. An example of a Trojan horse program that would be difficult to detect is a</a:t>
            </a:r>
          </a:p>
          <a:p>
            <a:r>
              <a:rPr lang="en-US" sz="1300" dirty="0">
                <a:latin typeface="+mn-lt"/>
              </a:rPr>
              <a:t>compiler that has been modified to insert additional code into certain programs as</a:t>
            </a:r>
          </a:p>
          <a:p>
            <a:r>
              <a:rPr lang="en-US" sz="1300" dirty="0">
                <a:latin typeface="+mn-lt"/>
              </a:rPr>
              <a:t>they are compiled, such as a system login program [THOM84]. The code creates a</a:t>
            </a:r>
          </a:p>
          <a:p>
            <a:r>
              <a:rPr lang="en-US" sz="1300" dirty="0">
                <a:latin typeface="+mn-lt"/>
              </a:rPr>
              <a:t>backdoor in the login program that permits the author to log on to the system using</a:t>
            </a:r>
          </a:p>
          <a:p>
            <a:r>
              <a:rPr lang="en-US" sz="1300" dirty="0">
                <a:latin typeface="+mn-lt"/>
              </a:rPr>
              <a:t>a special password. This Trojan horse can never be discovered by reading the source</a:t>
            </a:r>
          </a:p>
          <a:p>
            <a:r>
              <a:rPr lang="en-US" sz="1300" dirty="0">
                <a:latin typeface="+mn-lt"/>
              </a:rPr>
              <a:t>code of the login program.</a:t>
            </a:r>
          </a:p>
          <a:p>
            <a:endParaRPr lang="en-US" sz="1300" dirty="0">
              <a:latin typeface="+mn-lt"/>
            </a:endParaRPr>
          </a:p>
          <a:p>
            <a:r>
              <a:rPr lang="en-US" sz="1300" dirty="0">
                <a:latin typeface="+mn-lt"/>
              </a:rPr>
              <a:t>Another common motivation for the Trojan horse is data destruction. The</a:t>
            </a:r>
          </a:p>
          <a:p>
            <a:r>
              <a:rPr lang="en-US" sz="1300" dirty="0">
                <a:latin typeface="+mn-lt"/>
              </a:rPr>
              <a:t>program appears to be performing a useful function (e.g., a calculator program),</a:t>
            </a:r>
          </a:p>
          <a:p>
            <a:r>
              <a:rPr lang="en-US" sz="1300" dirty="0">
                <a:latin typeface="+mn-lt"/>
              </a:rPr>
              <a:t>but it may also be quietly deleting the user’s files. For example, a CBS executive</a:t>
            </a:r>
          </a:p>
          <a:p>
            <a:r>
              <a:rPr lang="en-US" sz="1300" dirty="0">
                <a:latin typeface="+mn-lt"/>
              </a:rPr>
              <a:t>was victimized by a Trojan horse that destroyed all information contained in his</a:t>
            </a:r>
          </a:p>
          <a:p>
            <a:r>
              <a:rPr lang="en-US" sz="1300" dirty="0">
                <a:latin typeface="+mn-lt"/>
              </a:rPr>
              <a:t>computer’s memory [TIME90]. The Trojan horse was implanted in a graphics routine</a:t>
            </a:r>
          </a:p>
          <a:p>
            <a:r>
              <a:rPr lang="en-US" sz="1300" dirty="0">
                <a:latin typeface="+mn-lt"/>
              </a:rPr>
              <a:t>offered on an electronic bulletin board system.</a:t>
            </a:r>
          </a:p>
          <a:p>
            <a:endParaRPr lang="en-US" sz="1300" dirty="0">
              <a:latin typeface="+mn-lt"/>
            </a:endParaRPr>
          </a:p>
          <a:p>
            <a:r>
              <a:rPr lang="en-US" sz="1300" dirty="0">
                <a:latin typeface="+mn-lt"/>
              </a:rPr>
              <a:t>Trojan horses fit into one of three models:</a:t>
            </a:r>
          </a:p>
          <a:p>
            <a:endParaRPr lang="en-US" sz="1300" dirty="0">
              <a:latin typeface="+mn-lt"/>
            </a:endParaRPr>
          </a:p>
          <a:p>
            <a:r>
              <a:rPr lang="en-US" sz="1300" dirty="0">
                <a:latin typeface="+mn-lt"/>
              </a:rPr>
              <a:t>• Continuing to perform the function of the original program and additionally</a:t>
            </a:r>
          </a:p>
          <a:p>
            <a:r>
              <a:rPr lang="en-US" sz="1300" dirty="0">
                <a:latin typeface="+mn-lt"/>
              </a:rPr>
              <a:t>performing a separate malicious activity</a:t>
            </a:r>
          </a:p>
          <a:p>
            <a:endParaRPr lang="en-US" sz="1300" dirty="0">
              <a:latin typeface="+mn-lt"/>
            </a:endParaRPr>
          </a:p>
          <a:p>
            <a:r>
              <a:rPr lang="en-US" sz="1300" dirty="0">
                <a:latin typeface="+mn-lt"/>
              </a:rPr>
              <a:t>• Continuing to perform the function of the original program but modifying the</a:t>
            </a:r>
          </a:p>
          <a:p>
            <a:r>
              <a:rPr lang="en-US" sz="1300" dirty="0">
                <a:latin typeface="+mn-lt"/>
              </a:rPr>
              <a:t>function to perform malicious activity (e.g., a Trojan horse version of a login</a:t>
            </a:r>
          </a:p>
          <a:p>
            <a:r>
              <a:rPr lang="en-US" sz="1300" dirty="0">
                <a:latin typeface="+mn-lt"/>
              </a:rPr>
              <a:t>program that collects passwords) or to disguise other malicious activity (e.g., a</a:t>
            </a:r>
          </a:p>
          <a:p>
            <a:r>
              <a:rPr lang="en-US" sz="1300" dirty="0">
                <a:latin typeface="+mn-lt"/>
              </a:rPr>
              <a:t>Trojan horse version of a process listing program that does not display certain</a:t>
            </a:r>
          </a:p>
          <a:p>
            <a:r>
              <a:rPr lang="en-US" sz="1300" dirty="0">
                <a:latin typeface="+mn-lt"/>
              </a:rPr>
              <a:t>processes that are malicious)</a:t>
            </a:r>
          </a:p>
          <a:p>
            <a:endParaRPr lang="en-US" sz="1300" dirty="0">
              <a:latin typeface="+mn-lt"/>
            </a:endParaRPr>
          </a:p>
          <a:p>
            <a:r>
              <a:rPr lang="en-US" sz="1300" dirty="0">
                <a:latin typeface="+mn-lt"/>
              </a:rPr>
              <a:t>• Performing a malicious function that completely replaces the function of the</a:t>
            </a:r>
          </a:p>
          <a:p>
            <a:r>
              <a:rPr lang="en-US" sz="1300" dirty="0">
                <a:latin typeface="+mn-lt"/>
              </a:rPr>
              <a:t>original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a:p>
        </p:txBody>
      </p:sp>
    </p:spTree>
    <p:extLst>
      <p:ext uri="{BB962C8B-B14F-4D97-AF65-F5344CB8AC3E}">
        <p14:creationId xmlns:p14="http://schemas.microsoft.com/office/powerpoint/2010/main" val="408962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a:bodyPr>
          <a:lstStyle/>
          <a:p>
            <a:r>
              <a:rPr lang="en-US" sz="1300" i="1" dirty="0">
                <a:latin typeface="+mn-lt"/>
              </a:rPr>
              <a:t>Mobile code refers to programs (e.g., script, macro, or other portable instruction)</a:t>
            </a:r>
          </a:p>
          <a:p>
            <a:r>
              <a:rPr lang="en-US" sz="1300" dirty="0">
                <a:latin typeface="+mn-lt"/>
              </a:rPr>
              <a:t>that can be shipped unchanged to a heterogeneous collection of platforms and execute</a:t>
            </a:r>
          </a:p>
          <a:p>
            <a:r>
              <a:rPr lang="en-US" sz="1300" dirty="0">
                <a:latin typeface="+mn-lt"/>
              </a:rPr>
              <a:t>with identical semantics [JANS01]. The term also applies to situations involving</a:t>
            </a:r>
          </a:p>
          <a:p>
            <a:r>
              <a:rPr lang="en-US" sz="1300" dirty="0">
                <a:latin typeface="+mn-lt"/>
              </a:rPr>
              <a:t>a large homogeneous collection of platforms (e.g., Microsoft Windows).</a:t>
            </a:r>
          </a:p>
          <a:p>
            <a:endParaRPr lang="en-US" sz="1300" dirty="0">
              <a:latin typeface="+mn-lt"/>
            </a:endParaRPr>
          </a:p>
          <a:p>
            <a:r>
              <a:rPr lang="en-US" sz="1300" dirty="0">
                <a:latin typeface="+mn-lt"/>
              </a:rPr>
              <a:t>Mobile code is transmitted from a remote system to a local system and then</a:t>
            </a:r>
          </a:p>
          <a:p>
            <a:r>
              <a:rPr lang="en-US" sz="1300" dirty="0">
                <a:latin typeface="+mn-lt"/>
              </a:rPr>
              <a:t>executed on the local system without the user’s explicit instruction. Mobile code</a:t>
            </a:r>
          </a:p>
          <a:p>
            <a:r>
              <a:rPr lang="en-US" sz="1300" dirty="0">
                <a:latin typeface="+mn-lt"/>
              </a:rPr>
              <a:t>often acts as a mechanism for a virus, worm, or Trojan horse to be transmitted</a:t>
            </a:r>
          </a:p>
          <a:p>
            <a:r>
              <a:rPr lang="en-US" sz="1300" dirty="0">
                <a:latin typeface="+mn-lt"/>
              </a:rPr>
              <a:t>to the user’s workstation. In other cases, mobile code takes advantage of vulnerabilities</a:t>
            </a:r>
          </a:p>
          <a:p>
            <a:r>
              <a:rPr lang="en-US" sz="1300" dirty="0">
                <a:latin typeface="+mn-lt"/>
              </a:rPr>
              <a:t>to perform its own exploits, such as unauthorized data access or root</a:t>
            </a:r>
          </a:p>
          <a:p>
            <a:r>
              <a:rPr lang="en-US" sz="1300" dirty="0">
                <a:latin typeface="+mn-lt"/>
              </a:rPr>
              <a:t>compromise. Popular vehicles for mobile code include Java applets, ActiveX,</a:t>
            </a:r>
          </a:p>
          <a:p>
            <a:r>
              <a:rPr lang="en-US" sz="1300" dirty="0">
                <a:latin typeface="+mn-lt"/>
              </a:rPr>
              <a:t>JavaScript, and VBScript. The most common ways of using mobile code for</a:t>
            </a:r>
          </a:p>
          <a:p>
            <a:r>
              <a:rPr lang="en-US" sz="1300" dirty="0">
                <a:latin typeface="+mn-lt"/>
              </a:rPr>
              <a:t>malicious operations on local system are cross-site scripting, interactive and</a:t>
            </a:r>
          </a:p>
          <a:p>
            <a:r>
              <a:rPr lang="en-US" sz="1300" dirty="0">
                <a:latin typeface="+mn-lt"/>
              </a:rPr>
              <a:t>dynamic Web sites, e-mail attachments, and downloads from </a:t>
            </a:r>
            <a:r>
              <a:rPr lang="en-US" sz="1300" dirty="0" err="1">
                <a:latin typeface="+mn-lt"/>
              </a:rPr>
              <a:t>untrusted</a:t>
            </a:r>
            <a:r>
              <a:rPr lang="en-US" sz="1300" dirty="0">
                <a:latin typeface="+mn-lt"/>
              </a:rPr>
              <a:t> sites or</a:t>
            </a:r>
          </a:p>
          <a:p>
            <a:r>
              <a:rPr lang="en-US" sz="1300" dirty="0">
                <a:latin typeface="+mn-lt"/>
              </a:rPr>
              <a:t>of </a:t>
            </a:r>
            <a:r>
              <a:rPr lang="en-US" sz="1300" dirty="0" err="1">
                <a:latin typeface="+mn-lt"/>
              </a:rPr>
              <a:t>untrusted</a:t>
            </a:r>
            <a:r>
              <a:rPr lang="en-US" sz="1300" dirty="0">
                <a:latin typeface="+mn-lt"/>
              </a:rPr>
              <a:t> software.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a:p>
        </p:txBody>
      </p:sp>
    </p:spTree>
    <p:extLst>
      <p:ext uri="{BB962C8B-B14F-4D97-AF65-F5344CB8AC3E}">
        <p14:creationId xmlns:p14="http://schemas.microsoft.com/office/powerpoint/2010/main" val="1251764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62500" lnSpcReduction="20000"/>
          </a:bodyPr>
          <a:lstStyle/>
          <a:p>
            <a:r>
              <a:rPr lang="en-US" sz="1300" dirty="0">
                <a:latin typeface="+mn-lt"/>
              </a:rPr>
              <a:t>Viruses and other malware may operate in multiple ways. The terminology is far</a:t>
            </a:r>
          </a:p>
          <a:p>
            <a:r>
              <a:rPr lang="en-US" sz="1300" dirty="0">
                <a:latin typeface="+mn-lt"/>
              </a:rPr>
              <a:t>from uniform; this subsection gives a brief introduction to several related concepts</a:t>
            </a:r>
          </a:p>
          <a:p>
            <a:r>
              <a:rPr lang="en-US" sz="1300" dirty="0">
                <a:latin typeface="+mn-lt"/>
              </a:rPr>
              <a:t>that could be considered multiple-threat malware.</a:t>
            </a:r>
          </a:p>
          <a:p>
            <a:endParaRPr lang="en-US" sz="1300" dirty="0">
              <a:latin typeface="+mn-lt"/>
            </a:endParaRPr>
          </a:p>
          <a:p>
            <a:r>
              <a:rPr lang="en-US" sz="1300" dirty="0">
                <a:latin typeface="+mn-lt"/>
              </a:rPr>
              <a:t>A </a:t>
            </a:r>
            <a:r>
              <a:rPr lang="en-US" sz="1300" b="1" dirty="0">
                <a:latin typeface="+mn-lt"/>
              </a:rPr>
              <a:t>multipartite virus infects in multiple ways. Typically, the multipartite virus</a:t>
            </a:r>
          </a:p>
          <a:p>
            <a:r>
              <a:rPr lang="en-US" sz="1300" dirty="0">
                <a:latin typeface="+mn-lt"/>
              </a:rPr>
              <a:t>is capable of infecting multiple types of files, so that virus eradication must deal with</a:t>
            </a:r>
          </a:p>
          <a:p>
            <a:r>
              <a:rPr lang="en-US" sz="1300" dirty="0">
                <a:latin typeface="+mn-lt"/>
              </a:rPr>
              <a:t>all of the possible sites of infection.</a:t>
            </a:r>
          </a:p>
          <a:p>
            <a:endParaRPr lang="en-US" sz="1300" dirty="0">
              <a:latin typeface="+mn-lt"/>
            </a:endParaRPr>
          </a:p>
          <a:p>
            <a:r>
              <a:rPr lang="en-US" sz="1300" dirty="0">
                <a:latin typeface="+mn-lt"/>
              </a:rPr>
              <a:t>A </a:t>
            </a:r>
            <a:r>
              <a:rPr lang="en-US" sz="1300" b="1" dirty="0">
                <a:latin typeface="+mn-lt"/>
              </a:rPr>
              <a:t>blended attack uses multiple methods of infection or transmission, to maximize</a:t>
            </a:r>
          </a:p>
          <a:p>
            <a:r>
              <a:rPr lang="en-US" sz="1300" dirty="0">
                <a:latin typeface="+mn-lt"/>
              </a:rPr>
              <a:t>the speed of contagion and the severity of the attack. Some writers characterize</a:t>
            </a:r>
          </a:p>
          <a:p>
            <a:r>
              <a:rPr lang="en-US" sz="1300" dirty="0">
                <a:latin typeface="+mn-lt"/>
              </a:rPr>
              <a:t>a blended attack as a package that includes multiple types of malware. An example</a:t>
            </a:r>
          </a:p>
          <a:p>
            <a:r>
              <a:rPr lang="en-US" sz="1300" dirty="0">
                <a:latin typeface="+mn-lt"/>
              </a:rPr>
              <a:t>of a blended attack is the </a:t>
            </a:r>
            <a:r>
              <a:rPr lang="en-US" sz="1300" dirty="0" err="1">
                <a:latin typeface="+mn-lt"/>
              </a:rPr>
              <a:t>Nimda</a:t>
            </a:r>
            <a:r>
              <a:rPr lang="en-US" sz="1300" dirty="0">
                <a:latin typeface="+mn-lt"/>
              </a:rPr>
              <a:t> attack, erroneously referred to as simply a worm.</a:t>
            </a:r>
          </a:p>
          <a:p>
            <a:r>
              <a:rPr lang="en-US" sz="1300" dirty="0" err="1">
                <a:latin typeface="+mn-lt"/>
              </a:rPr>
              <a:t>Nimda</a:t>
            </a:r>
            <a:r>
              <a:rPr lang="en-US" sz="1300" dirty="0">
                <a:latin typeface="+mn-lt"/>
              </a:rPr>
              <a:t> uses four distribution methods:</a:t>
            </a:r>
          </a:p>
          <a:p>
            <a:endParaRPr lang="en-US" sz="1300" dirty="0">
              <a:latin typeface="+mn-lt"/>
            </a:endParaRPr>
          </a:p>
          <a:p>
            <a:r>
              <a:rPr lang="en-US" sz="1300" dirty="0">
                <a:latin typeface="+mn-lt"/>
              </a:rPr>
              <a:t>• </a:t>
            </a:r>
            <a:r>
              <a:rPr lang="en-US" sz="1300" b="1" dirty="0">
                <a:latin typeface="+mn-lt"/>
              </a:rPr>
              <a:t>E-mail : A user on a vulnerable host opens an infected e-mail attachment;</a:t>
            </a:r>
          </a:p>
          <a:p>
            <a:r>
              <a:rPr lang="en-US" sz="1300" dirty="0" err="1">
                <a:latin typeface="+mn-lt"/>
              </a:rPr>
              <a:t>Nimda</a:t>
            </a:r>
            <a:r>
              <a:rPr lang="en-US" sz="1300" dirty="0">
                <a:latin typeface="+mn-lt"/>
              </a:rPr>
              <a:t> looks for e-mail addresses on the host and then sends copies of itself to</a:t>
            </a:r>
          </a:p>
          <a:p>
            <a:r>
              <a:rPr lang="en-US" sz="1300" dirty="0">
                <a:latin typeface="+mn-lt"/>
              </a:rPr>
              <a:t>those addresses.</a:t>
            </a:r>
          </a:p>
          <a:p>
            <a:endParaRPr lang="en-US" sz="1300" b="1" dirty="0">
              <a:latin typeface="+mn-lt"/>
            </a:endParaRPr>
          </a:p>
          <a:p>
            <a:r>
              <a:rPr lang="en-US" sz="1300" b="1" dirty="0">
                <a:latin typeface="+mn-lt"/>
              </a:rPr>
              <a:t>Windows shares: </a:t>
            </a:r>
            <a:r>
              <a:rPr lang="en-US" sz="1300" b="1" dirty="0" err="1">
                <a:latin typeface="+mn-lt"/>
              </a:rPr>
              <a:t>Nimda</a:t>
            </a:r>
            <a:r>
              <a:rPr lang="en-US" sz="1300" b="1" dirty="0">
                <a:latin typeface="+mn-lt"/>
              </a:rPr>
              <a:t> scans hosts for unsecured Windows file shares; it can</a:t>
            </a:r>
          </a:p>
          <a:p>
            <a:r>
              <a:rPr lang="en-US" sz="1300" dirty="0">
                <a:latin typeface="+mn-lt"/>
              </a:rPr>
              <a:t>then use NetBIOS86 as a transport mechanism to infect files on that host in</a:t>
            </a:r>
          </a:p>
          <a:p>
            <a:r>
              <a:rPr lang="en-US" sz="1300" dirty="0">
                <a:latin typeface="+mn-lt"/>
              </a:rPr>
              <a:t>the hopes that a user will run an infected file, which will activate </a:t>
            </a:r>
            <a:r>
              <a:rPr lang="en-US" sz="1300" dirty="0" err="1">
                <a:latin typeface="+mn-lt"/>
              </a:rPr>
              <a:t>Nimda</a:t>
            </a:r>
            <a:r>
              <a:rPr lang="en-US" sz="1300" dirty="0">
                <a:latin typeface="+mn-lt"/>
              </a:rPr>
              <a:t> on</a:t>
            </a:r>
          </a:p>
          <a:p>
            <a:r>
              <a:rPr lang="en-US" sz="1300" dirty="0">
                <a:latin typeface="+mn-lt"/>
              </a:rPr>
              <a:t>that host.</a:t>
            </a:r>
          </a:p>
          <a:p>
            <a:endParaRPr lang="en-US" sz="1300" dirty="0">
              <a:latin typeface="+mn-lt"/>
            </a:endParaRPr>
          </a:p>
          <a:p>
            <a:r>
              <a:rPr lang="en-US" sz="1300" dirty="0">
                <a:latin typeface="+mn-lt"/>
              </a:rPr>
              <a:t>• </a:t>
            </a:r>
            <a:r>
              <a:rPr lang="en-US" sz="1300" b="1" dirty="0">
                <a:latin typeface="+mn-lt"/>
              </a:rPr>
              <a:t>Web servers: </a:t>
            </a:r>
            <a:r>
              <a:rPr lang="en-US" sz="1300" b="1" dirty="0" err="1">
                <a:latin typeface="+mn-lt"/>
              </a:rPr>
              <a:t>Nimda</a:t>
            </a:r>
            <a:r>
              <a:rPr lang="en-US" sz="1300" b="1" dirty="0">
                <a:latin typeface="+mn-lt"/>
              </a:rPr>
              <a:t> scans Web servers, looking for known vulnerabilities in</a:t>
            </a:r>
          </a:p>
          <a:p>
            <a:r>
              <a:rPr lang="en-US" sz="1300" dirty="0">
                <a:latin typeface="+mn-lt"/>
              </a:rPr>
              <a:t>Microsoft IIS. If it finds a vulnerable server, it attempts to transfer a copy of</a:t>
            </a:r>
          </a:p>
          <a:p>
            <a:r>
              <a:rPr lang="en-US" sz="1300" dirty="0">
                <a:latin typeface="+mn-lt"/>
              </a:rPr>
              <a:t>itself to the server and infect it and its files.</a:t>
            </a:r>
          </a:p>
          <a:p>
            <a:endParaRPr lang="en-US" sz="1300" dirty="0">
              <a:latin typeface="+mn-lt"/>
            </a:endParaRPr>
          </a:p>
          <a:p>
            <a:r>
              <a:rPr lang="en-US" sz="1300" dirty="0">
                <a:latin typeface="+mn-lt"/>
              </a:rPr>
              <a:t>• </a:t>
            </a:r>
            <a:r>
              <a:rPr lang="en-US" sz="1300" b="1" dirty="0">
                <a:latin typeface="+mn-lt"/>
              </a:rPr>
              <a:t>Web clients: If a vulnerable Web client visits a Web server that has been</a:t>
            </a:r>
          </a:p>
          <a:p>
            <a:r>
              <a:rPr lang="en-US" sz="1300" dirty="0">
                <a:latin typeface="+mn-lt"/>
              </a:rPr>
              <a:t>infected by </a:t>
            </a:r>
            <a:r>
              <a:rPr lang="en-US" sz="1300" dirty="0" err="1">
                <a:latin typeface="+mn-lt"/>
              </a:rPr>
              <a:t>Nimda</a:t>
            </a:r>
            <a:r>
              <a:rPr lang="en-US" sz="1300" dirty="0">
                <a:latin typeface="+mn-lt"/>
              </a:rPr>
              <a:t>, the client’s workstation will become infected.</a:t>
            </a:r>
          </a:p>
          <a:p>
            <a:r>
              <a:rPr lang="en-US" sz="1300" dirty="0">
                <a:latin typeface="+mn-lt"/>
              </a:rPr>
              <a:t>Thus, </a:t>
            </a:r>
            <a:r>
              <a:rPr lang="en-US" sz="1300" dirty="0" err="1">
                <a:latin typeface="+mn-lt"/>
              </a:rPr>
              <a:t>Nimda</a:t>
            </a:r>
            <a:r>
              <a:rPr lang="en-US" sz="1300" dirty="0">
                <a:latin typeface="+mn-lt"/>
              </a:rPr>
              <a:t> has worm, virus, and mobile code characteristics. Blended attacks</a:t>
            </a:r>
          </a:p>
          <a:p>
            <a:r>
              <a:rPr lang="en-US" sz="1300" dirty="0">
                <a:latin typeface="+mn-lt"/>
              </a:rPr>
              <a:t>may also spread through other services, such as instant messaging and peer-to-peer</a:t>
            </a:r>
          </a:p>
          <a:p>
            <a:r>
              <a:rPr lang="en-US" sz="1300" dirty="0">
                <a:latin typeface="+mn-lt"/>
              </a:rPr>
              <a:t>file sharing.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a:p>
        </p:txBody>
      </p:sp>
    </p:spTree>
    <p:extLst>
      <p:ext uri="{BB962C8B-B14F-4D97-AF65-F5344CB8AC3E}">
        <p14:creationId xmlns:p14="http://schemas.microsoft.com/office/powerpoint/2010/main" val="1482011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62500" lnSpcReduction="20000"/>
          </a:bodyPr>
          <a:lstStyle/>
          <a:p>
            <a:r>
              <a:rPr lang="en-US" sz="1300" dirty="0">
                <a:latin typeface="+mn-lt"/>
              </a:rPr>
              <a:t>A computer virus is a piece of software that can “infect” other programs by modifying</a:t>
            </a:r>
          </a:p>
          <a:p>
            <a:r>
              <a:rPr lang="en-US" sz="1300" dirty="0">
                <a:latin typeface="+mn-lt"/>
              </a:rPr>
              <a:t>them; the modification includes injecting the original program with a routine to</a:t>
            </a:r>
          </a:p>
          <a:p>
            <a:r>
              <a:rPr lang="en-US" sz="1300" dirty="0">
                <a:latin typeface="+mn-lt"/>
              </a:rPr>
              <a:t>make copies of the virus program, which can then go on to infect other programs.</a:t>
            </a:r>
          </a:p>
          <a:p>
            <a:endParaRPr lang="en-US" sz="1300" dirty="0">
              <a:latin typeface="+mn-lt"/>
            </a:endParaRPr>
          </a:p>
          <a:p>
            <a:r>
              <a:rPr lang="en-US" sz="1300" dirty="0">
                <a:latin typeface="+mn-lt"/>
              </a:rPr>
              <a:t>Biological viruses are tiny scraps of genetic code—DNA or RNA—that can</a:t>
            </a:r>
          </a:p>
          <a:p>
            <a:r>
              <a:rPr lang="en-US" sz="1300" dirty="0">
                <a:latin typeface="+mn-lt"/>
              </a:rPr>
              <a:t>take over the machinery of a living cell and trick it into making thousands of flawless</a:t>
            </a:r>
          </a:p>
          <a:p>
            <a:r>
              <a:rPr lang="en-US" sz="1300" dirty="0">
                <a:latin typeface="+mn-lt"/>
              </a:rPr>
              <a:t>replicas of the original virus. Like its biological counterpart, a computer virus</a:t>
            </a:r>
          </a:p>
          <a:p>
            <a:r>
              <a:rPr lang="en-US" sz="1300" dirty="0">
                <a:latin typeface="+mn-lt"/>
              </a:rPr>
              <a:t>carries in its instructional code the recipe for making perfect copies of itself. The</a:t>
            </a:r>
          </a:p>
          <a:p>
            <a:r>
              <a:rPr lang="en-US" sz="1300" dirty="0">
                <a:latin typeface="+mn-lt"/>
              </a:rPr>
              <a:t>typical virus becomes embedded in a program on a computer. Then, whenever the</a:t>
            </a:r>
          </a:p>
          <a:p>
            <a:r>
              <a:rPr lang="en-US" sz="1300" dirty="0">
                <a:latin typeface="+mn-lt"/>
              </a:rPr>
              <a:t>infected computer comes into contact with an uninfected piece of software, a fresh</a:t>
            </a:r>
          </a:p>
          <a:p>
            <a:r>
              <a:rPr lang="en-US" sz="1300" dirty="0">
                <a:latin typeface="+mn-lt"/>
              </a:rPr>
              <a:t>copy of the virus passes into the new program. Thus, the infection can be spread</a:t>
            </a:r>
          </a:p>
          <a:p>
            <a:r>
              <a:rPr lang="en-US" sz="1300" dirty="0">
                <a:latin typeface="+mn-lt"/>
              </a:rPr>
              <a:t>from computer to computer by unsuspecting users who either swap disks or send</a:t>
            </a:r>
          </a:p>
          <a:p>
            <a:r>
              <a:rPr lang="en-US" sz="1300" dirty="0">
                <a:latin typeface="+mn-lt"/>
              </a:rPr>
              <a:t>programs to one another over a network. In a network environment, the ability</a:t>
            </a:r>
          </a:p>
          <a:p>
            <a:r>
              <a:rPr lang="en-US" sz="1300" dirty="0">
                <a:latin typeface="+mn-lt"/>
              </a:rPr>
              <a:t>to access applications and system services on other computers provides a perfect</a:t>
            </a:r>
          </a:p>
          <a:p>
            <a:r>
              <a:rPr lang="en-US" sz="1300" dirty="0">
                <a:latin typeface="+mn-lt"/>
              </a:rPr>
              <a:t>culture for the spread of a virus.</a:t>
            </a:r>
          </a:p>
          <a:p>
            <a:endParaRPr lang="en-US" sz="1300" dirty="0">
              <a:latin typeface="+mn-lt"/>
            </a:endParaRPr>
          </a:p>
          <a:p>
            <a:r>
              <a:rPr lang="en-US" sz="1300" dirty="0">
                <a:latin typeface="+mn-lt"/>
              </a:rPr>
              <a:t>A virus can do anything that other programs do. The</a:t>
            </a:r>
          </a:p>
          <a:p>
            <a:r>
              <a:rPr lang="en-US" sz="1300" dirty="0">
                <a:latin typeface="+mn-lt"/>
              </a:rPr>
              <a:t>only difference is that it attaches itself to another program and executes secretly</a:t>
            </a:r>
          </a:p>
          <a:p>
            <a:r>
              <a:rPr lang="en-US" sz="1300" dirty="0">
                <a:latin typeface="+mn-lt"/>
              </a:rPr>
              <a:t>when the host program is run. Once a virus is executing, it can perform any function</a:t>
            </a:r>
          </a:p>
          <a:p>
            <a:r>
              <a:rPr lang="en-US" sz="1300" dirty="0">
                <a:latin typeface="+mn-lt"/>
              </a:rPr>
              <a:t>that is allowed by the privileges of the current user, such as erasing files and</a:t>
            </a:r>
          </a:p>
          <a:p>
            <a:r>
              <a:rPr lang="en-US" sz="1300" dirty="0">
                <a:latin typeface="+mn-lt"/>
              </a:rPr>
              <a:t>programs.</a:t>
            </a:r>
          </a:p>
          <a:p>
            <a:endParaRPr lang="en-US" sz="1300" dirty="0">
              <a:latin typeface="+mn-lt"/>
            </a:endParaRPr>
          </a:p>
          <a:p>
            <a:r>
              <a:rPr lang="en-US" sz="1300" dirty="0">
                <a:latin typeface="+mn-lt"/>
              </a:rPr>
              <a:t>A computer virus has three parts [AYCO06]:</a:t>
            </a:r>
          </a:p>
          <a:p>
            <a:endParaRPr lang="en-US" sz="1300" dirty="0">
              <a:latin typeface="+mn-lt"/>
            </a:endParaRPr>
          </a:p>
          <a:p>
            <a:r>
              <a:rPr lang="en-US" sz="1300" dirty="0">
                <a:latin typeface="+mn-lt"/>
              </a:rPr>
              <a:t>• </a:t>
            </a:r>
            <a:r>
              <a:rPr lang="en-US" sz="1300" b="1" dirty="0">
                <a:latin typeface="+mn-lt"/>
              </a:rPr>
              <a:t>Infection mechanism : The means by which a virus spreads, enabling it to replicate.</a:t>
            </a:r>
          </a:p>
          <a:p>
            <a:r>
              <a:rPr lang="en-US" sz="1300" dirty="0">
                <a:latin typeface="+mn-lt"/>
              </a:rPr>
              <a:t>The mechanism is also referred to as the </a:t>
            </a:r>
            <a:r>
              <a:rPr lang="en-US" sz="1300" b="1" dirty="0">
                <a:latin typeface="+mn-lt"/>
              </a:rPr>
              <a:t>infection vector .</a:t>
            </a:r>
          </a:p>
          <a:p>
            <a:endParaRPr lang="en-US" sz="1300" dirty="0">
              <a:latin typeface="+mn-lt"/>
            </a:endParaRPr>
          </a:p>
          <a:p>
            <a:r>
              <a:rPr lang="en-US" sz="1300" dirty="0">
                <a:latin typeface="+mn-lt"/>
              </a:rPr>
              <a:t>• </a:t>
            </a:r>
            <a:r>
              <a:rPr lang="en-US" sz="1300" b="1" dirty="0">
                <a:latin typeface="+mn-lt"/>
              </a:rPr>
              <a:t>Trigger: The event or condition that determines when the payload is activated</a:t>
            </a:r>
          </a:p>
          <a:p>
            <a:r>
              <a:rPr lang="en-US" sz="1300" dirty="0">
                <a:latin typeface="+mn-lt"/>
              </a:rPr>
              <a:t>or delivered.</a:t>
            </a:r>
          </a:p>
          <a:p>
            <a:endParaRPr lang="en-US" sz="1300" dirty="0">
              <a:latin typeface="+mn-lt"/>
            </a:endParaRPr>
          </a:p>
          <a:p>
            <a:r>
              <a:rPr lang="en-US" sz="1300" dirty="0">
                <a:latin typeface="+mn-lt"/>
              </a:rPr>
              <a:t>• </a:t>
            </a:r>
            <a:r>
              <a:rPr lang="en-US" sz="1300" b="1" dirty="0">
                <a:latin typeface="+mn-lt"/>
              </a:rPr>
              <a:t>Payload: What the virus does, besides spreading. The payload may involve</a:t>
            </a:r>
          </a:p>
          <a:p>
            <a:r>
              <a:rPr lang="en-US" sz="1300" dirty="0">
                <a:latin typeface="+mn-lt"/>
              </a:rPr>
              <a:t>damage or may involve benign but noticeable activity.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a:p>
        </p:txBody>
      </p:sp>
    </p:spTree>
    <p:extLst>
      <p:ext uri="{BB962C8B-B14F-4D97-AF65-F5344CB8AC3E}">
        <p14:creationId xmlns:p14="http://schemas.microsoft.com/office/powerpoint/2010/main" val="133346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lnSpcReduction="10000"/>
          </a:bodyPr>
          <a:lstStyle/>
          <a:p>
            <a:r>
              <a:rPr lang="en-US" sz="1300" dirty="0">
                <a:latin typeface="+mn-lt"/>
              </a:rPr>
              <a:t>There has been a continuous arms race between virus</a:t>
            </a:r>
          </a:p>
          <a:p>
            <a:r>
              <a:rPr lang="en-US" sz="1300" dirty="0">
                <a:latin typeface="+mn-lt"/>
              </a:rPr>
              <a:t>writers and writers of antivirus software since viruses first appeared. As effective</a:t>
            </a:r>
          </a:p>
          <a:p>
            <a:r>
              <a:rPr lang="en-US" sz="1300" dirty="0">
                <a:latin typeface="+mn-lt"/>
              </a:rPr>
              <a:t>countermeasures are developed for existing types of viruses, newer types are</a:t>
            </a:r>
          </a:p>
          <a:p>
            <a:r>
              <a:rPr lang="en-US" sz="1300" dirty="0">
                <a:latin typeface="+mn-lt"/>
              </a:rPr>
              <a:t>developed. There is no simple or universally agreed upon classification scheme</a:t>
            </a:r>
          </a:p>
          <a:p>
            <a:r>
              <a:rPr lang="en-US" sz="1300" dirty="0">
                <a:latin typeface="+mn-lt"/>
              </a:rPr>
              <a:t>for viruses. In this section, we follow [AYCO06] and classify viruses along two</a:t>
            </a:r>
          </a:p>
          <a:p>
            <a:r>
              <a:rPr lang="en-US" sz="1300" dirty="0">
                <a:latin typeface="+mn-lt"/>
              </a:rPr>
              <a:t>orthogonal axes: the type of target the virus tries to infect, and the method the</a:t>
            </a:r>
          </a:p>
          <a:p>
            <a:r>
              <a:rPr lang="en-US" sz="1300" dirty="0">
                <a:latin typeface="+mn-lt"/>
              </a:rPr>
              <a:t>virus uses to conceal itself from detection by users and antivirus software.</a:t>
            </a:r>
          </a:p>
          <a:p>
            <a:endParaRPr lang="en-US" sz="1300" dirty="0">
              <a:latin typeface="+mn-lt"/>
            </a:endParaRPr>
          </a:p>
          <a:p>
            <a:r>
              <a:rPr lang="en-US" sz="1300" dirty="0">
                <a:latin typeface="+mn-lt"/>
              </a:rPr>
              <a:t>A virus </a:t>
            </a:r>
            <a:r>
              <a:rPr lang="en-US" sz="1300" b="1" dirty="0">
                <a:latin typeface="+mn-lt"/>
              </a:rPr>
              <a:t>classification by target includes the following categories:</a:t>
            </a:r>
          </a:p>
          <a:p>
            <a:endParaRPr lang="en-US" sz="1300" dirty="0">
              <a:latin typeface="+mn-lt"/>
            </a:endParaRPr>
          </a:p>
          <a:p>
            <a:r>
              <a:rPr lang="en-US" sz="1300" dirty="0">
                <a:latin typeface="+mn-lt"/>
              </a:rPr>
              <a:t>• </a:t>
            </a:r>
            <a:r>
              <a:rPr lang="en-US" sz="1300" b="1" dirty="0">
                <a:latin typeface="+mn-lt"/>
              </a:rPr>
              <a:t>Boot sector infector: Infects a master boot record or boot record and spreads</a:t>
            </a:r>
          </a:p>
          <a:p>
            <a:r>
              <a:rPr lang="en-US" sz="1300" dirty="0">
                <a:latin typeface="+mn-lt"/>
              </a:rPr>
              <a:t>when a system is booted from the disk containing the virus</a:t>
            </a:r>
          </a:p>
          <a:p>
            <a:endParaRPr lang="en-US" sz="1300" dirty="0">
              <a:latin typeface="+mn-lt"/>
            </a:endParaRPr>
          </a:p>
          <a:p>
            <a:r>
              <a:rPr lang="en-US" sz="1300" dirty="0">
                <a:latin typeface="+mn-lt"/>
              </a:rPr>
              <a:t>• </a:t>
            </a:r>
            <a:r>
              <a:rPr lang="en-US" sz="1300" b="1" dirty="0">
                <a:latin typeface="+mn-lt"/>
              </a:rPr>
              <a:t>File infector: Infects files that the operating system or shell consider to be</a:t>
            </a:r>
          </a:p>
          <a:p>
            <a:r>
              <a:rPr lang="en-US" sz="1300" dirty="0">
                <a:latin typeface="+mn-lt"/>
              </a:rPr>
              <a:t>executable</a:t>
            </a:r>
          </a:p>
          <a:p>
            <a:endParaRPr lang="en-US" sz="1300" dirty="0">
              <a:latin typeface="+mn-lt"/>
            </a:endParaRPr>
          </a:p>
          <a:p>
            <a:r>
              <a:rPr lang="en-US" sz="1300" dirty="0">
                <a:latin typeface="+mn-lt"/>
              </a:rPr>
              <a:t>• </a:t>
            </a:r>
            <a:r>
              <a:rPr lang="en-US" sz="1300" b="1" dirty="0">
                <a:latin typeface="+mn-lt"/>
              </a:rPr>
              <a:t>Macro virus : Infects files with macro code that is interpreted by an application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a:p>
        </p:txBody>
      </p:sp>
    </p:spTree>
    <p:extLst>
      <p:ext uri="{BB962C8B-B14F-4D97-AF65-F5344CB8AC3E}">
        <p14:creationId xmlns:p14="http://schemas.microsoft.com/office/powerpoint/2010/main" val="282780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55000" lnSpcReduction="20000"/>
          </a:bodyPr>
          <a:lstStyle/>
          <a:p>
            <a:r>
              <a:rPr lang="en-US" sz="1300" dirty="0">
                <a:latin typeface="+mn-lt"/>
              </a:rPr>
              <a:t>A virus classification by concealment strategy includes the following categories:</a:t>
            </a:r>
          </a:p>
          <a:p>
            <a:endParaRPr lang="en-US" sz="1300" dirty="0">
              <a:latin typeface="+mn-lt"/>
            </a:endParaRPr>
          </a:p>
          <a:p>
            <a:r>
              <a:rPr lang="en-US" sz="1300" dirty="0">
                <a:latin typeface="+mn-lt"/>
              </a:rPr>
              <a:t>• </a:t>
            </a:r>
            <a:r>
              <a:rPr lang="en-US" sz="1300" b="1" dirty="0">
                <a:latin typeface="+mn-lt"/>
              </a:rPr>
              <a:t>Encrypted virus: A typical approach is as follows. A portion of the virus</a:t>
            </a:r>
          </a:p>
          <a:p>
            <a:r>
              <a:rPr lang="en-US" sz="1300" dirty="0">
                <a:latin typeface="+mn-lt"/>
              </a:rPr>
              <a:t>creates a random encryption key and encrypts the remainder of the virus.</a:t>
            </a:r>
          </a:p>
          <a:p>
            <a:r>
              <a:rPr lang="en-US" sz="1300" dirty="0">
                <a:latin typeface="+mn-lt"/>
              </a:rPr>
              <a:t>The key is stored with the virus. When an infected program is invoked, the</a:t>
            </a:r>
          </a:p>
          <a:p>
            <a:r>
              <a:rPr lang="en-US" sz="1300" dirty="0">
                <a:latin typeface="+mn-lt"/>
              </a:rPr>
              <a:t>virus uses the stored random key to decrypt the virus. When the virus replicates,</a:t>
            </a:r>
          </a:p>
          <a:p>
            <a:r>
              <a:rPr lang="en-US" sz="1300" dirty="0">
                <a:latin typeface="+mn-lt"/>
              </a:rPr>
              <a:t>a different random key is selected. Because the bulk of the virus is</a:t>
            </a:r>
          </a:p>
          <a:p>
            <a:r>
              <a:rPr lang="en-US" sz="1300" dirty="0">
                <a:latin typeface="+mn-lt"/>
              </a:rPr>
              <a:t>encrypted with a different key for each instance, there is no constant bit</a:t>
            </a:r>
          </a:p>
          <a:p>
            <a:r>
              <a:rPr lang="en-US" sz="1300" dirty="0">
                <a:latin typeface="+mn-lt"/>
              </a:rPr>
              <a:t>pattern to observe.</a:t>
            </a:r>
          </a:p>
          <a:p>
            <a:endParaRPr lang="en-US" sz="1300" dirty="0">
              <a:latin typeface="+mn-lt"/>
            </a:endParaRPr>
          </a:p>
          <a:p>
            <a:r>
              <a:rPr lang="en-US" sz="1300" b="1" dirty="0">
                <a:latin typeface="+mn-lt"/>
              </a:rPr>
              <a:t>Stealth virus: A form of virus explicitly designed to hide itself from detection</a:t>
            </a:r>
          </a:p>
          <a:p>
            <a:r>
              <a:rPr lang="en-US" sz="1300" dirty="0">
                <a:latin typeface="+mn-lt"/>
              </a:rPr>
              <a:t>by antivirus software. Thus, the entire virus, not just a payload is hidden.</a:t>
            </a:r>
          </a:p>
          <a:p>
            <a:endParaRPr lang="en-US" sz="1300" dirty="0">
              <a:latin typeface="+mn-lt"/>
            </a:endParaRPr>
          </a:p>
          <a:p>
            <a:r>
              <a:rPr lang="en-US" sz="1300" dirty="0">
                <a:latin typeface="+mn-lt"/>
              </a:rPr>
              <a:t>• </a:t>
            </a:r>
            <a:r>
              <a:rPr lang="en-US" sz="1300" b="1" dirty="0">
                <a:latin typeface="+mn-lt"/>
              </a:rPr>
              <a:t>Polymorphic virus: A virus that mutates with every infection, making detection</a:t>
            </a:r>
          </a:p>
          <a:p>
            <a:r>
              <a:rPr lang="en-US" sz="1300" dirty="0">
                <a:latin typeface="+mn-lt"/>
              </a:rPr>
              <a:t>by the “signature” of the virus impossible.</a:t>
            </a:r>
          </a:p>
          <a:p>
            <a:endParaRPr lang="en-US" sz="1300" dirty="0">
              <a:latin typeface="+mn-lt"/>
            </a:endParaRPr>
          </a:p>
          <a:p>
            <a:r>
              <a:rPr lang="en-US" sz="1300" dirty="0">
                <a:latin typeface="+mn-lt"/>
              </a:rPr>
              <a:t>• </a:t>
            </a:r>
            <a:r>
              <a:rPr lang="en-US" sz="1300" b="1" dirty="0">
                <a:latin typeface="+mn-lt"/>
              </a:rPr>
              <a:t>Metamorphic virus: As with a polymorphic virus, a metamorphic virus mutates</a:t>
            </a:r>
          </a:p>
          <a:p>
            <a:r>
              <a:rPr lang="en-US" sz="1300" dirty="0">
                <a:latin typeface="+mn-lt"/>
              </a:rPr>
              <a:t>with every infection. The difference is that a metamorphic virus rewrites itself</a:t>
            </a:r>
          </a:p>
          <a:p>
            <a:r>
              <a:rPr lang="en-US" sz="1300" dirty="0">
                <a:latin typeface="+mn-lt"/>
              </a:rPr>
              <a:t>completely at each iteration, increasing the difficulty of detection. Metamorphic</a:t>
            </a:r>
          </a:p>
          <a:p>
            <a:r>
              <a:rPr lang="en-US" sz="1300" dirty="0">
                <a:latin typeface="+mn-lt"/>
              </a:rPr>
              <a:t>viruses may change their behavior as well as their appearance.</a:t>
            </a:r>
          </a:p>
          <a:p>
            <a:endParaRPr lang="en-US" sz="1300" dirty="0">
              <a:latin typeface="+mn-lt"/>
            </a:endParaRPr>
          </a:p>
          <a:p>
            <a:r>
              <a:rPr lang="en-US" sz="1300" dirty="0">
                <a:latin typeface="+mn-lt"/>
              </a:rPr>
              <a:t>One example of a </a:t>
            </a:r>
            <a:r>
              <a:rPr lang="en-US" sz="1300" b="1" dirty="0">
                <a:latin typeface="+mn-lt"/>
              </a:rPr>
              <a:t>stealth virus was discussed earlier: A virus that uses compression</a:t>
            </a:r>
          </a:p>
          <a:p>
            <a:r>
              <a:rPr lang="en-US" sz="1300" dirty="0">
                <a:latin typeface="+mn-lt"/>
              </a:rPr>
              <a:t>so that the infected program is exactly the same length as an uninfected</a:t>
            </a:r>
          </a:p>
          <a:p>
            <a:r>
              <a:rPr lang="en-US" sz="1300" dirty="0">
                <a:latin typeface="+mn-lt"/>
              </a:rPr>
              <a:t>version. Far more sophisticated techniques are possible. For example, a virus can</a:t>
            </a:r>
          </a:p>
          <a:p>
            <a:r>
              <a:rPr lang="en-US" sz="1300" dirty="0">
                <a:latin typeface="+mn-lt"/>
              </a:rPr>
              <a:t>place intercept logic in disk I/O routines, so that when there is an attempt to read</a:t>
            </a:r>
          </a:p>
          <a:p>
            <a:r>
              <a:rPr lang="en-US" sz="1300" dirty="0">
                <a:latin typeface="+mn-lt"/>
              </a:rPr>
              <a:t>suspected portions of the disk using these routines, the virus will present back the</a:t>
            </a:r>
          </a:p>
          <a:p>
            <a:r>
              <a:rPr lang="en-US" sz="1300" dirty="0">
                <a:latin typeface="+mn-lt"/>
              </a:rPr>
              <a:t>original, uninfected program. Thus, </a:t>
            </a:r>
            <a:r>
              <a:rPr lang="en-US" sz="1300" i="1" dirty="0">
                <a:latin typeface="+mn-lt"/>
              </a:rPr>
              <a:t>stealth is not a term that applies to a virus as</a:t>
            </a:r>
          </a:p>
          <a:p>
            <a:r>
              <a:rPr lang="en-US" sz="1300" dirty="0">
                <a:latin typeface="+mn-lt"/>
              </a:rPr>
              <a:t>such but, rather, refers to a technique used by a virus to evade detection.</a:t>
            </a:r>
          </a:p>
          <a:p>
            <a:endParaRPr lang="en-US" sz="1300" dirty="0">
              <a:latin typeface="+mn-lt"/>
            </a:endParaRPr>
          </a:p>
          <a:p>
            <a:r>
              <a:rPr lang="en-US" sz="1300" dirty="0">
                <a:latin typeface="+mn-lt"/>
              </a:rPr>
              <a:t>A </a:t>
            </a:r>
            <a:r>
              <a:rPr lang="en-US" sz="1300" b="1" dirty="0">
                <a:latin typeface="+mn-lt"/>
              </a:rPr>
              <a:t>polymorphic virus creates copies during replication that are functionally</a:t>
            </a:r>
          </a:p>
          <a:p>
            <a:r>
              <a:rPr lang="en-US" sz="1300" dirty="0">
                <a:latin typeface="+mn-lt"/>
              </a:rPr>
              <a:t>equivalent but have distinctly different bit patterns. As with a stealth virus, the</a:t>
            </a:r>
          </a:p>
          <a:p>
            <a:r>
              <a:rPr lang="en-US" sz="1300" dirty="0">
                <a:latin typeface="+mn-lt"/>
              </a:rPr>
              <a:t>purpose is to defeat programs that scan for viruses. In this case, the “signature” of</a:t>
            </a:r>
          </a:p>
          <a:p>
            <a:r>
              <a:rPr lang="en-US" sz="1300" dirty="0">
                <a:latin typeface="+mn-lt"/>
              </a:rPr>
              <a:t>the virus will vary with each copy. To achieve this variation, the virus may randomly</a:t>
            </a:r>
          </a:p>
          <a:p>
            <a:r>
              <a:rPr lang="en-US" sz="1300" dirty="0">
                <a:latin typeface="+mn-lt"/>
              </a:rPr>
              <a:t>insert superfluous instructions or interchange the order of independent instructions.</a:t>
            </a:r>
          </a:p>
          <a:p>
            <a:r>
              <a:rPr lang="en-US" sz="1300" dirty="0">
                <a:latin typeface="+mn-lt"/>
              </a:rPr>
              <a:t>A more effective approach is to use encryption. The strategy of the encryption</a:t>
            </a:r>
          </a:p>
          <a:p>
            <a:r>
              <a:rPr lang="en-US" sz="1300" dirty="0">
                <a:latin typeface="+mn-lt"/>
              </a:rPr>
              <a:t>virus is followed. The portion of the virus that is responsible for generating keys and</a:t>
            </a:r>
          </a:p>
          <a:p>
            <a:r>
              <a:rPr lang="en-US" sz="1300" dirty="0">
                <a:latin typeface="+mn-lt"/>
              </a:rPr>
              <a:t>performing encryption/decryption is referred to as the </a:t>
            </a:r>
            <a:r>
              <a:rPr lang="en-US" sz="1300" i="1" dirty="0">
                <a:latin typeface="+mn-lt"/>
              </a:rPr>
              <a:t>mutation engine . The mutation</a:t>
            </a:r>
          </a:p>
          <a:p>
            <a:r>
              <a:rPr lang="en-US" sz="1300" dirty="0">
                <a:latin typeface="+mn-lt"/>
              </a:rPr>
              <a:t>engine itself is altered with each use.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a:p>
        </p:txBody>
      </p:sp>
    </p:spTree>
    <p:extLst>
      <p:ext uri="{BB962C8B-B14F-4D97-AF65-F5344CB8AC3E}">
        <p14:creationId xmlns:p14="http://schemas.microsoft.com/office/powerpoint/2010/main" val="425648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62500" lnSpcReduction="20000"/>
          </a:bodyPr>
          <a:lstStyle/>
          <a:p>
            <a:r>
              <a:rPr lang="en-US" sz="1300" dirty="0">
                <a:latin typeface="+mn-lt"/>
              </a:rPr>
              <a:t>In the mid-1990s, macro viruses became by far the most prevalent</a:t>
            </a:r>
          </a:p>
          <a:p>
            <a:r>
              <a:rPr lang="en-US" sz="1300" dirty="0">
                <a:latin typeface="+mn-lt"/>
              </a:rPr>
              <a:t>type of virus. Macro viruses are particularly threatening for a number of reasons:</a:t>
            </a:r>
          </a:p>
          <a:p>
            <a:endParaRPr lang="en-US" sz="1300" b="1" dirty="0">
              <a:latin typeface="+mn-lt"/>
            </a:endParaRPr>
          </a:p>
          <a:p>
            <a:r>
              <a:rPr lang="en-US" sz="1300" b="1" dirty="0">
                <a:latin typeface="+mn-lt"/>
              </a:rPr>
              <a:t>1. A macro virus is platform independent. Many macro viruses infect Microsoft</a:t>
            </a:r>
          </a:p>
          <a:p>
            <a:r>
              <a:rPr lang="en-US" sz="1300" dirty="0">
                <a:latin typeface="+mn-lt"/>
              </a:rPr>
              <a:t>Word documents or other Microsoft Office documents. Any hardware platform</a:t>
            </a:r>
          </a:p>
          <a:p>
            <a:r>
              <a:rPr lang="en-US" sz="1300" dirty="0">
                <a:latin typeface="+mn-lt"/>
              </a:rPr>
              <a:t>and operating system that supports these applications can be infected.</a:t>
            </a:r>
          </a:p>
          <a:p>
            <a:endParaRPr lang="en-US" sz="1300" b="1" dirty="0">
              <a:latin typeface="+mn-lt"/>
            </a:endParaRPr>
          </a:p>
          <a:p>
            <a:r>
              <a:rPr lang="en-US" sz="1300" b="1" dirty="0">
                <a:latin typeface="+mn-lt"/>
              </a:rPr>
              <a:t>2. Macro viruses infect documents, not executable portions of code. Most of the</a:t>
            </a:r>
          </a:p>
          <a:p>
            <a:r>
              <a:rPr lang="en-US" sz="1300" dirty="0">
                <a:latin typeface="+mn-lt"/>
              </a:rPr>
              <a:t>information introduced onto a computer system is in the form of a document</a:t>
            </a:r>
          </a:p>
          <a:p>
            <a:r>
              <a:rPr lang="en-US" sz="1300" dirty="0">
                <a:latin typeface="+mn-lt"/>
              </a:rPr>
              <a:t>rather than a program.</a:t>
            </a:r>
          </a:p>
          <a:p>
            <a:endParaRPr lang="en-US" sz="1300" b="1" dirty="0">
              <a:latin typeface="+mn-lt"/>
            </a:endParaRPr>
          </a:p>
          <a:p>
            <a:r>
              <a:rPr lang="en-US" sz="1300" b="1" dirty="0">
                <a:latin typeface="+mn-lt"/>
              </a:rPr>
              <a:t>3. Macro viruses are easily spread. A very common method is by electronic mail.</a:t>
            </a:r>
          </a:p>
          <a:p>
            <a:endParaRPr lang="en-US" sz="1300" b="1" dirty="0">
              <a:latin typeface="+mn-lt"/>
            </a:endParaRPr>
          </a:p>
          <a:p>
            <a:r>
              <a:rPr lang="en-US" sz="1300" b="1" dirty="0">
                <a:latin typeface="+mn-lt"/>
              </a:rPr>
              <a:t>4. Because macro viruses infect user documents rather than system programs, traditional</a:t>
            </a:r>
          </a:p>
          <a:p>
            <a:r>
              <a:rPr lang="en-US" sz="1300" dirty="0">
                <a:latin typeface="+mn-lt"/>
              </a:rPr>
              <a:t>file system access controls are of limited use in preventing their spread.</a:t>
            </a:r>
          </a:p>
          <a:p>
            <a:endParaRPr lang="en-US" sz="1300" dirty="0">
              <a:latin typeface="+mn-lt"/>
            </a:endParaRPr>
          </a:p>
          <a:p>
            <a:r>
              <a:rPr lang="en-US" sz="1300" dirty="0">
                <a:latin typeface="+mn-lt"/>
              </a:rPr>
              <a:t>Macro viruses take advantage of a feature found in Word and other Office</a:t>
            </a:r>
          </a:p>
          <a:p>
            <a:r>
              <a:rPr lang="en-US" sz="1300" dirty="0">
                <a:latin typeface="+mn-lt"/>
              </a:rPr>
              <a:t>applications such as Microsoft Excel—namely, the macro. In essence, a macro is an</a:t>
            </a:r>
          </a:p>
          <a:p>
            <a:r>
              <a:rPr lang="en-US" sz="1300" dirty="0">
                <a:latin typeface="+mn-lt"/>
              </a:rPr>
              <a:t>executable program embedded in a word processing document or other type of file.</a:t>
            </a:r>
          </a:p>
          <a:p>
            <a:endParaRPr lang="en-US" sz="1300" dirty="0">
              <a:latin typeface="+mn-lt"/>
            </a:endParaRPr>
          </a:p>
          <a:p>
            <a:r>
              <a:rPr lang="en-US" sz="1300" dirty="0">
                <a:latin typeface="+mn-lt"/>
              </a:rPr>
              <a:t>Typically, users employ macros to automate repetitive tasks and thereby save keystrokes.</a:t>
            </a:r>
          </a:p>
          <a:p>
            <a:r>
              <a:rPr lang="en-US" sz="1300" dirty="0">
                <a:latin typeface="+mn-lt"/>
              </a:rPr>
              <a:t>The macro language is usually some form of the Basic programming language.</a:t>
            </a:r>
          </a:p>
          <a:p>
            <a:r>
              <a:rPr lang="en-US" sz="1300" dirty="0">
                <a:latin typeface="+mn-lt"/>
              </a:rPr>
              <a:t>A user might define a sequence of keystrokes in a macro and set it up so that the</a:t>
            </a:r>
          </a:p>
          <a:p>
            <a:r>
              <a:rPr lang="en-US" sz="1300" dirty="0">
                <a:latin typeface="+mn-lt"/>
              </a:rPr>
              <a:t>macro is invoked when a function key or special short combination of keys is input.</a:t>
            </a:r>
          </a:p>
          <a:p>
            <a:endParaRPr lang="en-US" sz="1300" dirty="0">
              <a:latin typeface="+mn-lt"/>
            </a:endParaRPr>
          </a:p>
          <a:p>
            <a:r>
              <a:rPr lang="en-US" sz="1300" dirty="0">
                <a:latin typeface="+mn-lt"/>
              </a:rPr>
              <a:t>Successive releases of MS Office products provide increased protection</a:t>
            </a:r>
          </a:p>
          <a:p>
            <a:r>
              <a:rPr lang="en-US" sz="1300" dirty="0">
                <a:latin typeface="+mn-lt"/>
              </a:rPr>
              <a:t>against macro viruses. For example, Microsoft offers an optional Macro Virus</a:t>
            </a:r>
          </a:p>
          <a:p>
            <a:r>
              <a:rPr lang="en-US" sz="1300" dirty="0">
                <a:latin typeface="+mn-lt"/>
              </a:rPr>
              <a:t>Protection tool that detects suspicious Word files and alerts the customer to the</a:t>
            </a:r>
          </a:p>
          <a:p>
            <a:r>
              <a:rPr lang="en-US" sz="1300" dirty="0">
                <a:latin typeface="+mn-lt"/>
              </a:rPr>
              <a:t>potential risk of opening a file with macros. Various antivirus product vendors</a:t>
            </a:r>
          </a:p>
          <a:p>
            <a:r>
              <a:rPr lang="en-US" sz="1300" dirty="0">
                <a:latin typeface="+mn-lt"/>
              </a:rPr>
              <a:t>have also developed tools to detect and correct macro viruses. As in other types of</a:t>
            </a:r>
          </a:p>
          <a:p>
            <a:r>
              <a:rPr lang="en-US" sz="1300" dirty="0">
                <a:latin typeface="+mn-lt"/>
              </a:rPr>
              <a:t>viruses, the arms race continues in the field of macro viruses, but they no longer are</a:t>
            </a:r>
          </a:p>
          <a:p>
            <a:r>
              <a:rPr lang="en-US" sz="1300" dirty="0">
                <a:latin typeface="+mn-lt"/>
              </a:rPr>
              <a:t>the predominant virus threat.</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a:p>
        </p:txBody>
      </p:sp>
    </p:spTree>
    <p:extLst>
      <p:ext uri="{BB962C8B-B14F-4D97-AF65-F5344CB8AC3E}">
        <p14:creationId xmlns:p14="http://schemas.microsoft.com/office/powerpoint/2010/main" val="53508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85000" lnSpcReduction="20000"/>
          </a:bodyPr>
          <a:lstStyle/>
          <a:p>
            <a:r>
              <a:rPr lang="en-US" sz="1300" dirty="0">
                <a:latin typeface="+mn-lt"/>
              </a:rPr>
              <a:t>A more recent development in malicious software is the e-mail</a:t>
            </a:r>
          </a:p>
          <a:p>
            <a:r>
              <a:rPr lang="en-US" sz="1300" dirty="0">
                <a:latin typeface="+mn-lt"/>
              </a:rPr>
              <a:t>virus. The first rapidly spreading e-mail viruses, such as Melissa, made use of</a:t>
            </a:r>
          </a:p>
          <a:p>
            <a:r>
              <a:rPr lang="en-US" sz="1300" dirty="0">
                <a:latin typeface="+mn-lt"/>
              </a:rPr>
              <a:t>a Microsoft Word macro embedded in an attachment. If the recipient opens the</a:t>
            </a:r>
          </a:p>
          <a:p>
            <a:r>
              <a:rPr lang="en-US" sz="1300" dirty="0">
                <a:latin typeface="+mn-lt"/>
              </a:rPr>
              <a:t>e-mail attachment, the Word macro is activated. Then</a:t>
            </a:r>
          </a:p>
          <a:p>
            <a:endParaRPr lang="en-US" sz="1300" b="1" dirty="0">
              <a:latin typeface="+mn-lt"/>
            </a:endParaRPr>
          </a:p>
          <a:p>
            <a:r>
              <a:rPr lang="en-US" sz="1300" b="1" dirty="0">
                <a:latin typeface="+mn-lt"/>
              </a:rPr>
              <a:t>1. The e-mail virus sends itself to everyone on the mailing list in the user’s e-mail</a:t>
            </a:r>
          </a:p>
          <a:p>
            <a:r>
              <a:rPr lang="en-US" sz="1300" dirty="0">
                <a:latin typeface="+mn-lt"/>
              </a:rPr>
              <a:t>package.</a:t>
            </a:r>
          </a:p>
          <a:p>
            <a:endParaRPr lang="en-US" sz="1300" b="1" dirty="0">
              <a:latin typeface="+mn-lt"/>
            </a:endParaRPr>
          </a:p>
          <a:p>
            <a:r>
              <a:rPr lang="en-US" sz="1300" b="1" dirty="0">
                <a:latin typeface="+mn-lt"/>
              </a:rPr>
              <a:t>2. The virus does local damage on the user’s system.</a:t>
            </a:r>
          </a:p>
          <a:p>
            <a:endParaRPr lang="en-US" sz="1300" dirty="0">
              <a:latin typeface="+mn-lt"/>
            </a:endParaRPr>
          </a:p>
          <a:p>
            <a:r>
              <a:rPr lang="en-US" sz="1300" dirty="0">
                <a:latin typeface="+mn-lt"/>
              </a:rPr>
              <a:t>In 1999, a more powerful version of the e-mail virus appeared. This newer</a:t>
            </a:r>
          </a:p>
          <a:p>
            <a:r>
              <a:rPr lang="en-US" sz="1300" dirty="0">
                <a:latin typeface="+mn-lt"/>
              </a:rPr>
              <a:t>version can be activated merely by opening an e-mail that contains the virus rather</a:t>
            </a:r>
          </a:p>
          <a:p>
            <a:r>
              <a:rPr lang="en-US" sz="1300" dirty="0">
                <a:latin typeface="+mn-lt"/>
              </a:rPr>
              <a:t>than opening an attachment. The virus uses the Visual Basic scripting language</a:t>
            </a:r>
          </a:p>
          <a:p>
            <a:r>
              <a:rPr lang="en-US" sz="1300" dirty="0">
                <a:latin typeface="+mn-lt"/>
              </a:rPr>
              <a:t>supported by the e-mail package.</a:t>
            </a:r>
          </a:p>
          <a:p>
            <a:endParaRPr lang="en-US" sz="1300" dirty="0">
              <a:latin typeface="+mn-lt"/>
            </a:endParaRPr>
          </a:p>
          <a:p>
            <a:r>
              <a:rPr lang="en-US" sz="1300" dirty="0">
                <a:latin typeface="+mn-lt"/>
              </a:rPr>
              <a:t>Thus we see a new generation of malware that arrives via e-mail and uses</a:t>
            </a:r>
          </a:p>
          <a:p>
            <a:r>
              <a:rPr lang="en-US" sz="1300" dirty="0">
                <a:latin typeface="+mn-lt"/>
              </a:rPr>
              <a:t>e-mail software features to replicate itself across the Internet. The virus propagates</a:t>
            </a:r>
          </a:p>
          <a:p>
            <a:r>
              <a:rPr lang="en-US" sz="1300" dirty="0">
                <a:latin typeface="+mn-lt"/>
              </a:rPr>
              <a:t>itself as soon as it is activated (either by opening an e-mail attachment or by</a:t>
            </a:r>
          </a:p>
          <a:p>
            <a:r>
              <a:rPr lang="en-US" sz="1300" dirty="0">
                <a:latin typeface="+mn-lt"/>
              </a:rPr>
              <a:t>opening the e-mail) to all of the e-mail addresses known to the infected host. As a</a:t>
            </a:r>
          </a:p>
          <a:p>
            <a:r>
              <a:rPr lang="en-US" sz="1300" dirty="0">
                <a:latin typeface="+mn-lt"/>
              </a:rPr>
              <a:t>result, whereas viruses used to take months or years to propagate, they now do so</a:t>
            </a:r>
          </a:p>
          <a:p>
            <a:r>
              <a:rPr lang="en-US" sz="1300" dirty="0">
                <a:latin typeface="+mn-lt"/>
              </a:rPr>
              <a:t>in hours. This makes it very difficult for antivirus software to respond before much</a:t>
            </a:r>
          </a:p>
          <a:p>
            <a:r>
              <a:rPr lang="en-US" sz="1300" dirty="0">
                <a:latin typeface="+mn-lt"/>
              </a:rPr>
              <a:t>damage is done. Ultimately, a greater degree of security must be built into Internet</a:t>
            </a:r>
          </a:p>
          <a:p>
            <a:r>
              <a:rPr lang="en-US" sz="1300" dirty="0">
                <a:latin typeface="+mn-lt"/>
              </a:rPr>
              <a:t>utility and application software on PCs to counter the growing threat.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a:p>
        </p:txBody>
      </p:sp>
    </p:spTree>
    <p:extLst>
      <p:ext uri="{BB962C8B-B14F-4D97-AF65-F5344CB8AC3E}">
        <p14:creationId xmlns:p14="http://schemas.microsoft.com/office/powerpoint/2010/main" val="168239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lnSpcReduction="10000"/>
          </a:bodyPr>
          <a:lstStyle/>
          <a:p>
            <a:r>
              <a:rPr lang="en-US" sz="1300" dirty="0">
                <a:latin typeface="+mn-lt"/>
              </a:rPr>
              <a:t>A worm is a program that can replicate itself and send copies from computer to</a:t>
            </a:r>
          </a:p>
          <a:p>
            <a:r>
              <a:rPr lang="en-US" sz="1300" dirty="0">
                <a:latin typeface="+mn-lt"/>
              </a:rPr>
              <a:t>computer across network connections. Upon arrival, the worm may be activated to</a:t>
            </a:r>
          </a:p>
          <a:p>
            <a:r>
              <a:rPr lang="en-US" sz="1300" dirty="0">
                <a:latin typeface="+mn-lt"/>
              </a:rPr>
              <a:t>replicate and propagate again. In addition to propagation, the worm usually performs</a:t>
            </a:r>
          </a:p>
          <a:p>
            <a:r>
              <a:rPr lang="en-US" sz="1300" dirty="0">
                <a:latin typeface="+mn-lt"/>
              </a:rPr>
              <a:t>some unwanted function. An e-mail virus has some of the characteristics of a worm</a:t>
            </a:r>
          </a:p>
          <a:p>
            <a:r>
              <a:rPr lang="en-US" sz="1300" dirty="0">
                <a:latin typeface="+mn-lt"/>
              </a:rPr>
              <a:t>because it propagates itself from system to system. However, we can still classify it as a</a:t>
            </a:r>
          </a:p>
          <a:p>
            <a:r>
              <a:rPr lang="en-US" sz="1300" dirty="0">
                <a:latin typeface="+mn-lt"/>
              </a:rPr>
              <a:t>virus because it uses a document modified to contain viral macro content and requires</a:t>
            </a:r>
          </a:p>
          <a:p>
            <a:r>
              <a:rPr lang="en-US" sz="1300" dirty="0">
                <a:latin typeface="+mn-lt"/>
              </a:rPr>
              <a:t>human action. A worm actively seeks out more machines to infect and each machine</a:t>
            </a:r>
          </a:p>
          <a:p>
            <a:r>
              <a:rPr lang="en-US" sz="1300" dirty="0">
                <a:latin typeface="+mn-lt"/>
              </a:rPr>
              <a:t>that is infected serves as an automated launching pad for attacks on other machines.</a:t>
            </a:r>
          </a:p>
          <a:p>
            <a:endParaRPr lang="en-US" sz="1300" dirty="0">
              <a:latin typeface="+mn-lt"/>
            </a:endParaRPr>
          </a:p>
          <a:p>
            <a:r>
              <a:rPr lang="en-US" sz="1300" dirty="0">
                <a:latin typeface="+mn-lt"/>
              </a:rPr>
              <a:t>Network worm programs use network connections to spread from system to</a:t>
            </a:r>
          </a:p>
          <a:p>
            <a:r>
              <a:rPr lang="en-US" sz="1300" dirty="0">
                <a:latin typeface="+mn-lt"/>
              </a:rPr>
              <a:t>system. Once active within a system, a network worm can behave as a computer</a:t>
            </a:r>
          </a:p>
          <a:p>
            <a:r>
              <a:rPr lang="en-US" sz="1300" dirty="0">
                <a:latin typeface="+mn-lt"/>
              </a:rPr>
              <a:t>virus or bacteria, or it could implant Trojan horse programs or perform any number</a:t>
            </a:r>
          </a:p>
          <a:p>
            <a:r>
              <a:rPr lang="en-US" sz="1300" dirty="0">
                <a:latin typeface="+mn-lt"/>
              </a:rPr>
              <a:t>of disruptive or destructive actions.</a:t>
            </a:r>
          </a:p>
          <a:p>
            <a:endParaRPr lang="en-US" sz="1300" dirty="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a:p>
        </p:txBody>
      </p:sp>
    </p:spTree>
    <p:extLst>
      <p:ext uri="{BB962C8B-B14F-4D97-AF65-F5344CB8AC3E}">
        <p14:creationId xmlns:p14="http://schemas.microsoft.com/office/powerpoint/2010/main" val="829626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55000" lnSpcReduction="20000"/>
          </a:bodyPr>
          <a:lstStyle/>
          <a:p>
            <a:r>
              <a:rPr lang="en-US" sz="1300" dirty="0">
                <a:latin typeface="+mn-lt"/>
              </a:rPr>
              <a:t>To replicate itself, a network worm uses some sort of network vehicle.</a:t>
            </a:r>
          </a:p>
          <a:p>
            <a:r>
              <a:rPr lang="en-US" sz="1300" dirty="0">
                <a:latin typeface="+mn-lt"/>
              </a:rPr>
              <a:t>Examples include the following:</a:t>
            </a:r>
          </a:p>
          <a:p>
            <a:endParaRPr lang="en-US" sz="1300" dirty="0">
              <a:latin typeface="+mn-lt"/>
            </a:endParaRPr>
          </a:p>
          <a:p>
            <a:r>
              <a:rPr lang="en-US" sz="1300" dirty="0">
                <a:latin typeface="+mn-lt"/>
              </a:rPr>
              <a:t>• </a:t>
            </a:r>
            <a:r>
              <a:rPr lang="en-US" sz="1300" b="1" dirty="0">
                <a:latin typeface="+mn-lt"/>
              </a:rPr>
              <a:t>Electronic mail facility: A worm mails a copy of itself to other systems, so that</a:t>
            </a:r>
          </a:p>
          <a:p>
            <a:r>
              <a:rPr lang="en-US" sz="1300" dirty="0">
                <a:latin typeface="+mn-lt"/>
              </a:rPr>
              <a:t>its code is run when the e-mail or an attachment is received or viewed.</a:t>
            </a:r>
          </a:p>
          <a:p>
            <a:endParaRPr lang="en-US" sz="1300" dirty="0">
              <a:latin typeface="+mn-lt"/>
            </a:endParaRPr>
          </a:p>
          <a:p>
            <a:r>
              <a:rPr lang="en-US" sz="1300" dirty="0">
                <a:latin typeface="+mn-lt"/>
              </a:rPr>
              <a:t>• </a:t>
            </a:r>
            <a:r>
              <a:rPr lang="en-US" sz="1300" b="1" dirty="0">
                <a:latin typeface="+mn-lt"/>
              </a:rPr>
              <a:t>Remote execution capability: A worm executes a copy of itself on another</a:t>
            </a:r>
          </a:p>
          <a:p>
            <a:r>
              <a:rPr lang="en-US" sz="1300" dirty="0">
                <a:latin typeface="+mn-lt"/>
              </a:rPr>
              <a:t>system, either using an explicit remote execution facility or by exploiting a</a:t>
            </a:r>
          </a:p>
          <a:p>
            <a:r>
              <a:rPr lang="en-US" sz="1300" dirty="0">
                <a:latin typeface="+mn-lt"/>
              </a:rPr>
              <a:t>program flaw in a network service to subvert its operations (such as buffer</a:t>
            </a:r>
          </a:p>
          <a:p>
            <a:r>
              <a:rPr lang="en-US" sz="1300" dirty="0">
                <a:latin typeface="+mn-lt"/>
              </a:rPr>
              <a:t>overflow, described in Chapter 7 ).</a:t>
            </a:r>
          </a:p>
          <a:p>
            <a:endParaRPr lang="en-US" sz="1300" dirty="0">
              <a:latin typeface="+mn-lt"/>
            </a:endParaRPr>
          </a:p>
          <a:p>
            <a:r>
              <a:rPr lang="en-US" sz="1300" dirty="0">
                <a:latin typeface="+mn-lt"/>
              </a:rPr>
              <a:t>• </a:t>
            </a:r>
            <a:r>
              <a:rPr lang="en-US" sz="1300" b="1" dirty="0">
                <a:latin typeface="+mn-lt"/>
              </a:rPr>
              <a:t>Remote login capability: A worm logs on to a remote system as a user and</a:t>
            </a:r>
          </a:p>
          <a:p>
            <a:r>
              <a:rPr lang="en-US" sz="1300" dirty="0">
                <a:latin typeface="+mn-lt"/>
              </a:rPr>
              <a:t>then uses commands to copy itself from one system to the other, where it then</a:t>
            </a:r>
          </a:p>
          <a:p>
            <a:r>
              <a:rPr lang="en-US" sz="1300" dirty="0">
                <a:latin typeface="+mn-lt"/>
              </a:rPr>
              <a:t>executes.</a:t>
            </a:r>
          </a:p>
          <a:p>
            <a:endParaRPr lang="en-US" sz="1300" dirty="0">
              <a:latin typeface="+mn-lt"/>
            </a:endParaRPr>
          </a:p>
          <a:p>
            <a:r>
              <a:rPr lang="en-US" sz="1300" dirty="0">
                <a:latin typeface="+mn-lt"/>
              </a:rPr>
              <a:t>The new copy of the worm program is then run on the remote system where, in</a:t>
            </a:r>
          </a:p>
          <a:p>
            <a:r>
              <a:rPr lang="en-US" sz="1300" dirty="0">
                <a:latin typeface="+mn-lt"/>
              </a:rPr>
              <a:t>addition to any functions that it performs at that system, it continues to spread in</a:t>
            </a:r>
          </a:p>
          <a:p>
            <a:r>
              <a:rPr lang="en-US" sz="1300" dirty="0">
                <a:latin typeface="+mn-lt"/>
              </a:rPr>
              <a:t>the same fashion.</a:t>
            </a:r>
          </a:p>
          <a:p>
            <a:endParaRPr lang="en-US" sz="1300" dirty="0">
              <a:latin typeface="+mn-lt"/>
            </a:endParaRPr>
          </a:p>
          <a:p>
            <a:r>
              <a:rPr lang="en-US" sz="1300" dirty="0">
                <a:latin typeface="+mn-lt"/>
              </a:rPr>
              <a:t>A network worm exhibits the same characteristics as a computer virus: a</a:t>
            </a:r>
          </a:p>
          <a:p>
            <a:r>
              <a:rPr lang="en-US" sz="1300" dirty="0">
                <a:latin typeface="+mn-lt"/>
              </a:rPr>
              <a:t>dormant phase, a propagation phase, a triggering phase, and an execution phase.</a:t>
            </a:r>
          </a:p>
          <a:p>
            <a:endParaRPr lang="en-US" sz="1300" dirty="0">
              <a:latin typeface="+mn-lt"/>
            </a:endParaRPr>
          </a:p>
          <a:p>
            <a:r>
              <a:rPr lang="en-US" sz="1300" dirty="0">
                <a:latin typeface="+mn-lt"/>
              </a:rPr>
              <a:t>The propagation phase generally performs the following functions:</a:t>
            </a:r>
          </a:p>
          <a:p>
            <a:endParaRPr lang="en-US" sz="1300" b="1" dirty="0">
              <a:latin typeface="+mn-lt"/>
            </a:endParaRPr>
          </a:p>
          <a:p>
            <a:r>
              <a:rPr lang="en-US" sz="1300" b="1" dirty="0">
                <a:latin typeface="+mn-lt"/>
              </a:rPr>
              <a:t>1. Search for other systems to infect by examining host tables or similar repositories</a:t>
            </a:r>
          </a:p>
          <a:p>
            <a:r>
              <a:rPr lang="en-US" sz="1300" dirty="0">
                <a:latin typeface="+mn-lt"/>
              </a:rPr>
              <a:t>of remote system addresses.</a:t>
            </a:r>
          </a:p>
          <a:p>
            <a:endParaRPr lang="en-US" sz="1300" b="1" dirty="0">
              <a:latin typeface="+mn-lt"/>
            </a:endParaRPr>
          </a:p>
          <a:p>
            <a:r>
              <a:rPr lang="en-US" sz="1300" b="1" dirty="0">
                <a:latin typeface="+mn-lt"/>
              </a:rPr>
              <a:t>2. Establish a connection with a remote system.</a:t>
            </a:r>
          </a:p>
          <a:p>
            <a:endParaRPr lang="en-US" sz="1300" b="1" dirty="0">
              <a:latin typeface="+mn-lt"/>
            </a:endParaRPr>
          </a:p>
          <a:p>
            <a:r>
              <a:rPr lang="en-US" sz="1300" b="1" dirty="0">
                <a:latin typeface="+mn-lt"/>
              </a:rPr>
              <a:t>3. Copy itself to the remote system and cause the copy to be run.</a:t>
            </a:r>
          </a:p>
          <a:p>
            <a:endParaRPr lang="en-US" sz="1300" dirty="0">
              <a:latin typeface="+mn-lt"/>
            </a:endParaRPr>
          </a:p>
          <a:p>
            <a:r>
              <a:rPr lang="en-US" sz="1300" dirty="0">
                <a:latin typeface="+mn-lt"/>
              </a:rPr>
              <a:t>The network worm may also attempt to determine whether a system has previously</a:t>
            </a:r>
          </a:p>
          <a:p>
            <a:r>
              <a:rPr lang="en-US" sz="1300" dirty="0">
                <a:latin typeface="+mn-lt"/>
              </a:rPr>
              <a:t>been infected before copying itself to the system. In a multiprogramming</a:t>
            </a:r>
          </a:p>
          <a:p>
            <a:r>
              <a:rPr lang="en-US" sz="1300" dirty="0">
                <a:latin typeface="+mn-lt"/>
              </a:rPr>
              <a:t>system, it may also disguise its presence by naming itself as a system process or using</a:t>
            </a:r>
          </a:p>
          <a:p>
            <a:r>
              <a:rPr lang="en-US" sz="1300" dirty="0">
                <a:latin typeface="+mn-lt"/>
              </a:rPr>
              <a:t>some other name that may not be noticed by a system operator.</a:t>
            </a:r>
          </a:p>
          <a:p>
            <a:endParaRPr lang="en-US" sz="1300" dirty="0">
              <a:latin typeface="+mn-lt"/>
            </a:endParaRPr>
          </a:p>
          <a:p>
            <a:r>
              <a:rPr lang="en-US" sz="1300" dirty="0">
                <a:latin typeface="+mn-lt"/>
              </a:rPr>
              <a:t>As with viruses, network worms are difficult to counter.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a:p>
        </p:txBody>
      </p:sp>
    </p:spTree>
    <p:extLst>
      <p:ext uri="{BB962C8B-B14F-4D97-AF65-F5344CB8AC3E}">
        <p14:creationId xmlns:p14="http://schemas.microsoft.com/office/powerpoint/2010/main" val="24468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EA98E41E-978D-4545-BD47-B72591311F7D}" type="slidenum">
              <a:rPr lang="de-DE" smtClean="0"/>
              <a:pPr>
                <a:defRPr/>
              </a:pPr>
              <a:t>2</a:t>
            </a:fld>
            <a:endParaRPr lang="de-DE"/>
          </a:p>
        </p:txBody>
      </p:sp>
    </p:spTree>
    <p:extLst>
      <p:ext uri="{BB962C8B-B14F-4D97-AF65-F5344CB8AC3E}">
        <p14:creationId xmlns:p14="http://schemas.microsoft.com/office/powerpoint/2010/main" val="2676172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92500"/>
          </a:bodyPr>
          <a:lstStyle/>
          <a:p>
            <a:r>
              <a:rPr lang="en-US" sz="1300" dirty="0">
                <a:latin typeface="+mn-lt"/>
              </a:rPr>
              <a:t>[ZOU05] describes a model for worm propagation</a:t>
            </a:r>
          </a:p>
          <a:p>
            <a:r>
              <a:rPr lang="en-US" sz="1300" dirty="0">
                <a:latin typeface="+mn-lt"/>
              </a:rPr>
              <a:t>based on an analysis of recent worm attacks. The speed of propagation and the</a:t>
            </a:r>
          </a:p>
          <a:p>
            <a:r>
              <a:rPr lang="en-US" sz="1300" dirty="0">
                <a:latin typeface="+mn-lt"/>
              </a:rPr>
              <a:t>total number of hosts infected depend on a number of factors, including the mode</a:t>
            </a:r>
          </a:p>
          <a:p>
            <a:r>
              <a:rPr lang="en-US" sz="1300" dirty="0">
                <a:latin typeface="+mn-lt"/>
              </a:rPr>
              <a:t>of propagation, the vulnerability or vulnerabilities exploited, and the degree of</a:t>
            </a:r>
          </a:p>
          <a:p>
            <a:r>
              <a:rPr lang="en-US" sz="1300" dirty="0">
                <a:latin typeface="+mn-lt"/>
              </a:rPr>
              <a:t>similarity to preceding attacks. For the latter factor, an attack that is a variation of a</a:t>
            </a:r>
          </a:p>
          <a:p>
            <a:r>
              <a:rPr lang="en-US" sz="1300" dirty="0">
                <a:latin typeface="+mn-lt"/>
              </a:rPr>
              <a:t>recent previous attack may be countered more effectively than a more novel attack.</a:t>
            </a:r>
          </a:p>
          <a:p>
            <a:r>
              <a:rPr lang="en-US" sz="1300" dirty="0">
                <a:latin typeface="+mn-lt"/>
              </a:rPr>
              <a:t>Figure 14.5 shows the dynamics for one typical set of parameters. Propagation proceeds</a:t>
            </a:r>
          </a:p>
          <a:p>
            <a:r>
              <a:rPr lang="en-US" sz="1300" dirty="0">
                <a:latin typeface="+mn-lt"/>
              </a:rPr>
              <a:t>through three phases. In the initial phase, the number of hosts increases exponentially.</a:t>
            </a:r>
          </a:p>
          <a:p>
            <a:r>
              <a:rPr lang="en-US" sz="1300" dirty="0">
                <a:latin typeface="+mn-lt"/>
              </a:rPr>
              <a:t>To see that this is so, consider a simplified case in which a worm is launched from a</a:t>
            </a:r>
          </a:p>
          <a:p>
            <a:r>
              <a:rPr lang="en-US" sz="1300" dirty="0">
                <a:latin typeface="+mn-lt"/>
              </a:rPr>
              <a:t>single host and infects two nearby hosts. Each of these hosts infects two more hosts,</a:t>
            </a:r>
          </a:p>
          <a:p>
            <a:r>
              <a:rPr lang="en-US" sz="1300" dirty="0">
                <a:latin typeface="+mn-lt"/>
              </a:rPr>
              <a:t>and so on. This results in exponential growth. After a time, infecting hosts waste some</a:t>
            </a:r>
          </a:p>
          <a:p>
            <a:r>
              <a:rPr lang="en-US" sz="1300" dirty="0">
                <a:latin typeface="+mn-lt"/>
              </a:rPr>
              <a:t>time attacking already infected hosts, which reduces the rate of infection. During this</a:t>
            </a:r>
          </a:p>
          <a:p>
            <a:r>
              <a:rPr lang="en-US" sz="1300" dirty="0">
                <a:latin typeface="+mn-lt"/>
              </a:rPr>
              <a:t>middle phase, growth is approximately linear, but the rate of infection is rapid. When</a:t>
            </a:r>
          </a:p>
          <a:p>
            <a:r>
              <a:rPr lang="en-US" sz="1300" dirty="0">
                <a:latin typeface="+mn-lt"/>
              </a:rPr>
              <a:t>most vulnerable computers have been infected, the attack enters a slow finish phase</a:t>
            </a:r>
          </a:p>
          <a:p>
            <a:r>
              <a:rPr lang="en-US" sz="1300" dirty="0">
                <a:latin typeface="+mn-lt"/>
              </a:rPr>
              <a:t>as the worm seeks out those remaining hosts that are difficult to identify.</a:t>
            </a:r>
          </a:p>
          <a:p>
            <a:endParaRPr lang="en-US" sz="1300" dirty="0">
              <a:latin typeface="+mn-lt"/>
            </a:endParaRPr>
          </a:p>
          <a:p>
            <a:r>
              <a:rPr lang="en-US" sz="1300" dirty="0">
                <a:latin typeface="+mn-lt"/>
              </a:rPr>
              <a:t>Clearly, the objective in countering a worm is to catch the worm in its slow</a:t>
            </a:r>
          </a:p>
          <a:p>
            <a:r>
              <a:rPr lang="en-US" sz="1300" dirty="0">
                <a:latin typeface="+mn-lt"/>
              </a:rPr>
              <a:t>start phase, at a time when few hosts have been infected.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a:p>
        </p:txBody>
      </p:sp>
    </p:spTree>
    <p:extLst>
      <p:ext uri="{BB962C8B-B14F-4D97-AF65-F5344CB8AC3E}">
        <p14:creationId xmlns:p14="http://schemas.microsoft.com/office/powerpoint/2010/main" val="4262974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a:bodyPr>
          <a:lstStyle/>
          <a:p>
            <a:r>
              <a:rPr lang="en-US" sz="1300" dirty="0">
                <a:latin typeface="+mn-lt"/>
              </a:rPr>
              <a:t>A </a:t>
            </a:r>
            <a:r>
              <a:rPr lang="en-US" sz="1300" dirty="0" err="1">
                <a:latin typeface="+mn-lt"/>
              </a:rPr>
              <a:t>bot</a:t>
            </a:r>
            <a:r>
              <a:rPr lang="en-US" sz="1300" dirty="0">
                <a:latin typeface="+mn-lt"/>
              </a:rPr>
              <a:t> (robot), also known as a zombie or drone, is a program that secretly takes</a:t>
            </a:r>
          </a:p>
          <a:p>
            <a:r>
              <a:rPr lang="en-US" sz="1300" dirty="0">
                <a:latin typeface="+mn-lt"/>
              </a:rPr>
              <a:t>over another Internet-attached computer and then uses that computer to launch</a:t>
            </a:r>
          </a:p>
          <a:p>
            <a:r>
              <a:rPr lang="en-US" sz="1300" dirty="0">
                <a:latin typeface="+mn-lt"/>
              </a:rPr>
              <a:t>attacks that are difficult to trace to the </a:t>
            </a:r>
            <a:r>
              <a:rPr lang="en-US" sz="1300" dirty="0" err="1">
                <a:latin typeface="+mn-lt"/>
              </a:rPr>
              <a:t>bot’s</a:t>
            </a:r>
            <a:r>
              <a:rPr lang="en-US" sz="1300" dirty="0">
                <a:latin typeface="+mn-lt"/>
              </a:rPr>
              <a:t> creator. The </a:t>
            </a:r>
            <a:r>
              <a:rPr lang="en-US" sz="1300" dirty="0" err="1">
                <a:latin typeface="+mn-lt"/>
              </a:rPr>
              <a:t>bot</a:t>
            </a:r>
            <a:r>
              <a:rPr lang="en-US" sz="1300" dirty="0">
                <a:latin typeface="+mn-lt"/>
              </a:rPr>
              <a:t> is typically planted on</a:t>
            </a:r>
          </a:p>
          <a:p>
            <a:r>
              <a:rPr lang="en-US" sz="1300" dirty="0">
                <a:latin typeface="+mn-lt"/>
              </a:rPr>
              <a:t>hundreds or thousands of computers belonging to unsuspecting third parties. The</a:t>
            </a:r>
          </a:p>
          <a:p>
            <a:r>
              <a:rPr lang="en-US" sz="1300" dirty="0">
                <a:latin typeface="+mn-lt"/>
              </a:rPr>
              <a:t>collection of bots often is capable of acting in a coordinated manner; such a collection</a:t>
            </a:r>
          </a:p>
          <a:p>
            <a:r>
              <a:rPr lang="en-US" sz="1300" dirty="0">
                <a:latin typeface="+mn-lt"/>
              </a:rPr>
              <a:t>is referred to as a </a:t>
            </a:r>
            <a:r>
              <a:rPr lang="en-US" sz="1300" b="1" dirty="0" err="1">
                <a:latin typeface="+mn-lt"/>
              </a:rPr>
              <a:t>botnet</a:t>
            </a:r>
            <a:r>
              <a:rPr lang="en-US" sz="1300" b="1" dirty="0">
                <a:latin typeface="+mn-lt"/>
              </a:rPr>
              <a:t> .</a:t>
            </a:r>
          </a:p>
          <a:p>
            <a:endParaRPr lang="en-US" sz="1300" dirty="0">
              <a:latin typeface="+mn-lt"/>
            </a:endParaRPr>
          </a:p>
          <a:p>
            <a:r>
              <a:rPr lang="en-US" sz="1300" dirty="0">
                <a:latin typeface="+mn-lt"/>
              </a:rPr>
              <a:t>A </a:t>
            </a:r>
            <a:r>
              <a:rPr lang="en-US" sz="1300" dirty="0" err="1">
                <a:latin typeface="+mn-lt"/>
              </a:rPr>
              <a:t>botnet</a:t>
            </a:r>
            <a:r>
              <a:rPr lang="en-US" sz="1300" dirty="0">
                <a:latin typeface="+mn-lt"/>
              </a:rPr>
              <a:t> exhibits three characteristics: the </a:t>
            </a:r>
            <a:r>
              <a:rPr lang="en-US" sz="1300" dirty="0" err="1">
                <a:latin typeface="+mn-lt"/>
              </a:rPr>
              <a:t>bot</a:t>
            </a:r>
            <a:r>
              <a:rPr lang="en-US" sz="1300" dirty="0">
                <a:latin typeface="+mn-lt"/>
              </a:rPr>
              <a:t> functionality, a remote control</a:t>
            </a:r>
          </a:p>
          <a:p>
            <a:r>
              <a:rPr lang="en-US" sz="1300" dirty="0">
                <a:latin typeface="+mn-lt"/>
              </a:rPr>
              <a:t>facility, and a spreading mechanism to propagate the bots and construct the </a:t>
            </a:r>
            <a:r>
              <a:rPr lang="en-US" sz="1300" dirty="0" err="1">
                <a:latin typeface="+mn-lt"/>
              </a:rPr>
              <a:t>botnet</a:t>
            </a:r>
            <a:r>
              <a:rPr lang="en-US" sz="1300" dirty="0">
                <a:latin typeface="+mn-lt"/>
              </a:rPr>
              <a:t>.</a:t>
            </a:r>
          </a:p>
          <a:p>
            <a:r>
              <a:rPr lang="en-US" sz="1300" dirty="0">
                <a:latin typeface="+mn-lt"/>
              </a:rPr>
              <a:t>We examine each of these characteristics in turn.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a:p>
        </p:txBody>
      </p:sp>
    </p:spTree>
    <p:extLst>
      <p:ext uri="{BB962C8B-B14F-4D97-AF65-F5344CB8AC3E}">
        <p14:creationId xmlns:p14="http://schemas.microsoft.com/office/powerpoint/2010/main" val="4013817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a:bodyPr>
          <a:lstStyle/>
          <a:p>
            <a:r>
              <a:rPr lang="en-US" sz="1300" dirty="0">
                <a:latin typeface="+mn-lt"/>
              </a:rPr>
              <a:t>A </a:t>
            </a:r>
            <a:r>
              <a:rPr lang="en-US" sz="1300" dirty="0" err="1">
                <a:latin typeface="+mn-lt"/>
              </a:rPr>
              <a:t>rootkit</a:t>
            </a:r>
            <a:r>
              <a:rPr lang="en-US" sz="1300" dirty="0">
                <a:latin typeface="+mn-lt"/>
              </a:rPr>
              <a:t> is a set of programs installed on a system to maintain administrator (or</a:t>
            </a:r>
          </a:p>
          <a:p>
            <a:r>
              <a:rPr lang="en-US" sz="1300" dirty="0">
                <a:latin typeface="+mn-lt"/>
              </a:rPr>
              <a:t>root) access to that system. Root access provides access to all the functions and</a:t>
            </a:r>
          </a:p>
          <a:p>
            <a:r>
              <a:rPr lang="en-US" sz="1300" dirty="0">
                <a:latin typeface="+mn-lt"/>
              </a:rPr>
              <a:t>services of the operating system. The </a:t>
            </a:r>
            <a:r>
              <a:rPr lang="en-US" sz="1300" dirty="0" err="1">
                <a:latin typeface="+mn-lt"/>
              </a:rPr>
              <a:t>rootkit</a:t>
            </a:r>
            <a:r>
              <a:rPr lang="en-US" sz="1300" dirty="0">
                <a:latin typeface="+mn-lt"/>
              </a:rPr>
              <a:t> alters the host’s standard functionality</a:t>
            </a:r>
          </a:p>
          <a:p>
            <a:r>
              <a:rPr lang="en-US" sz="1300" dirty="0">
                <a:latin typeface="+mn-lt"/>
              </a:rPr>
              <a:t>in a malicious and stealthy way. With root access, an attacker has complete control</a:t>
            </a:r>
          </a:p>
          <a:p>
            <a:r>
              <a:rPr lang="en-US" sz="1300" dirty="0">
                <a:latin typeface="+mn-lt"/>
              </a:rPr>
              <a:t>of the system and can add or change programs and files, monitor processes, send</a:t>
            </a:r>
          </a:p>
          <a:p>
            <a:r>
              <a:rPr lang="en-US" sz="1300" dirty="0">
                <a:latin typeface="+mn-lt"/>
              </a:rPr>
              <a:t>and receive network traffic, and get backdoor access on demand.</a:t>
            </a:r>
          </a:p>
          <a:p>
            <a:endParaRPr lang="en-US" sz="1300" dirty="0">
              <a:latin typeface="+mn-lt"/>
            </a:endParaRPr>
          </a:p>
          <a:p>
            <a:r>
              <a:rPr lang="en-US" sz="1300" dirty="0">
                <a:latin typeface="+mn-lt"/>
              </a:rPr>
              <a:t>A </a:t>
            </a:r>
            <a:r>
              <a:rPr lang="en-US" sz="1300" dirty="0" err="1">
                <a:latin typeface="+mn-lt"/>
              </a:rPr>
              <a:t>rootkit</a:t>
            </a:r>
            <a:r>
              <a:rPr lang="en-US" sz="1300" dirty="0">
                <a:latin typeface="+mn-lt"/>
              </a:rPr>
              <a:t> can make many changes to a system to hide its existence, making</a:t>
            </a:r>
          </a:p>
          <a:p>
            <a:r>
              <a:rPr lang="en-US" sz="1300" dirty="0">
                <a:latin typeface="+mn-lt"/>
              </a:rPr>
              <a:t>it difficult for the user to determine that the </a:t>
            </a:r>
            <a:r>
              <a:rPr lang="en-US" sz="1300" dirty="0" err="1">
                <a:latin typeface="+mn-lt"/>
              </a:rPr>
              <a:t>rootkit</a:t>
            </a:r>
            <a:r>
              <a:rPr lang="en-US" sz="1300" dirty="0">
                <a:latin typeface="+mn-lt"/>
              </a:rPr>
              <a:t> is present and to identify</a:t>
            </a:r>
          </a:p>
          <a:p>
            <a:r>
              <a:rPr lang="en-US" sz="1300" dirty="0">
                <a:latin typeface="+mn-lt"/>
              </a:rPr>
              <a:t>what changes have been made. In essence, a </a:t>
            </a:r>
            <a:r>
              <a:rPr lang="en-US" sz="1300" dirty="0" err="1">
                <a:latin typeface="+mn-lt"/>
              </a:rPr>
              <a:t>rootkit</a:t>
            </a:r>
            <a:r>
              <a:rPr lang="en-US" sz="1300" dirty="0">
                <a:latin typeface="+mn-lt"/>
              </a:rPr>
              <a:t> hides by subverting the</a:t>
            </a:r>
          </a:p>
          <a:p>
            <a:r>
              <a:rPr lang="en-US" sz="1300" dirty="0">
                <a:latin typeface="+mn-lt"/>
              </a:rPr>
              <a:t>mechanisms that monitor and report on the processes, files, and registries on a</a:t>
            </a:r>
          </a:p>
          <a:p>
            <a:r>
              <a:rPr lang="en-US" sz="1300" dirty="0">
                <a:latin typeface="+mn-lt"/>
              </a:rPr>
              <a:t>computer.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a:p>
        </p:txBody>
      </p:sp>
    </p:spTree>
    <p:extLst>
      <p:ext uri="{BB962C8B-B14F-4D97-AF65-F5344CB8AC3E}">
        <p14:creationId xmlns:p14="http://schemas.microsoft.com/office/powerpoint/2010/main" val="74277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58</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9541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8312" cy="3835400"/>
          </a:xfrm>
        </p:spPr>
      </p:sp>
      <p:sp>
        <p:nvSpPr>
          <p:cNvPr id="3" name="Notizenplatzhalter 2"/>
          <p:cNvSpPr>
            <a:spLocks noGrp="1"/>
          </p:cNvSpPr>
          <p:nvPr>
            <p:ph type="body" idx="1"/>
          </p:nvPr>
        </p:nvSpPr>
        <p:spPr/>
        <p:txBody>
          <a:bodyPr/>
          <a:lstStyle/>
          <a:p>
            <a:r>
              <a:rPr lang="en-US" dirty="0" smtClean="0"/>
              <a:t>Example: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Minute   Hour   Day of Month       Month          Day of Week        Command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(0-59)  (0-23)     (1-31)    (1-12 or Jan-Dec)  (0-6 or Sun-Sat)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0        2          12             *               0,6           /</a:t>
            </a:r>
            <a:r>
              <a:rPr lang="en-US" dirty="0" err="1" smtClean="0"/>
              <a:t>usr</a:t>
            </a:r>
            <a:r>
              <a:rPr lang="en-US" dirty="0" smtClean="0"/>
              <a:t>/bin/find</a:t>
            </a:r>
            <a:endParaRPr lang="en-US" dirty="0"/>
          </a:p>
        </p:txBody>
      </p:sp>
      <p:sp>
        <p:nvSpPr>
          <p:cNvPr id="4" name="Foliennummernplatzhalter 3"/>
          <p:cNvSpPr>
            <a:spLocks noGrp="1"/>
          </p:cNvSpPr>
          <p:nvPr>
            <p:ph type="sldNum" sz="quarter" idx="10"/>
          </p:nvPr>
        </p:nvSpPr>
        <p:spPr/>
        <p:txBody>
          <a:bodyPr/>
          <a:lstStyle/>
          <a:p>
            <a:pPr>
              <a:defRPr/>
            </a:pPr>
            <a:fld id="{5082AA0D-DE90-47F0-8F9B-B6815C9B93E8}" type="slidenum">
              <a:rPr lang="de-DE" smtClean="0"/>
              <a:pPr>
                <a:defRPr/>
              </a:pPr>
              <a:t>15</a:t>
            </a:fld>
            <a:endParaRPr lang="de-DE"/>
          </a:p>
        </p:txBody>
      </p:sp>
    </p:spTree>
    <p:extLst>
      <p:ext uri="{BB962C8B-B14F-4D97-AF65-F5344CB8AC3E}">
        <p14:creationId xmlns:p14="http://schemas.microsoft.com/office/powerpoint/2010/main" val="224950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92500" lnSpcReduction="20000"/>
          </a:bodyPr>
          <a:lstStyle/>
          <a:p>
            <a:r>
              <a:rPr lang="en-US" sz="1300" dirty="0">
                <a:latin typeface="+mn-lt"/>
              </a:rPr>
              <a:t>These three concepts form what is often referred to as the </a:t>
            </a:r>
            <a:r>
              <a:rPr lang="en-US" sz="1300" b="1" dirty="0">
                <a:latin typeface="+mn-lt"/>
              </a:rPr>
              <a:t>CIA triad ( Figure 14.1 ).</a:t>
            </a:r>
          </a:p>
          <a:p>
            <a:r>
              <a:rPr lang="en-US" sz="1300" dirty="0">
                <a:latin typeface="+mn-lt"/>
              </a:rPr>
              <a:t>The three concepts embody the fundamental security objectives for both data and</a:t>
            </a:r>
          </a:p>
          <a:p>
            <a:r>
              <a:rPr lang="en-US" sz="1300" dirty="0">
                <a:latin typeface="+mn-lt"/>
              </a:rPr>
              <a:t>for information and computing services. For example, the NIST standard FIPS 199</a:t>
            </a:r>
          </a:p>
          <a:p>
            <a:r>
              <a:rPr lang="en-US" sz="1300" dirty="0">
                <a:latin typeface="+mn-lt"/>
              </a:rPr>
              <a:t>( </a:t>
            </a:r>
            <a:r>
              <a:rPr lang="en-US" sz="1300" i="1" dirty="0">
                <a:latin typeface="+mn-lt"/>
              </a:rPr>
              <a:t>Standards for Security Categorization of Federal Information and Information Systems )</a:t>
            </a:r>
          </a:p>
          <a:p>
            <a:r>
              <a:rPr lang="en-US" sz="1300" dirty="0">
                <a:latin typeface="+mn-lt"/>
              </a:rPr>
              <a:t>lists confidentiality, integrity, and availability as the three security objectives for information</a:t>
            </a:r>
          </a:p>
          <a:p>
            <a:r>
              <a:rPr lang="en-US" sz="1300" dirty="0">
                <a:latin typeface="+mn-lt"/>
              </a:rPr>
              <a:t>and for information systems. FIPS PUB 199 provides a useful characterization</a:t>
            </a:r>
          </a:p>
          <a:p>
            <a:r>
              <a:rPr lang="en-US" sz="1300" dirty="0">
                <a:latin typeface="+mn-lt"/>
              </a:rPr>
              <a:t>of these three objectives in terms of requirements and the definition of a loss of security</a:t>
            </a:r>
          </a:p>
          <a:p>
            <a:r>
              <a:rPr lang="en-US" sz="1300" dirty="0">
                <a:latin typeface="+mn-lt"/>
              </a:rPr>
              <a:t>in each category:</a:t>
            </a:r>
          </a:p>
          <a:p>
            <a:endParaRPr lang="en-US" sz="1300" dirty="0">
              <a:latin typeface="+mn-lt"/>
            </a:endParaRPr>
          </a:p>
          <a:p>
            <a:r>
              <a:rPr lang="en-US" sz="1300" dirty="0">
                <a:latin typeface="+mn-lt"/>
              </a:rPr>
              <a:t>• </a:t>
            </a:r>
            <a:r>
              <a:rPr lang="en-US" sz="1300" b="1" dirty="0">
                <a:latin typeface="+mn-lt"/>
              </a:rPr>
              <a:t>Confidentiality: Preserving authorized restrictions on information access</a:t>
            </a:r>
          </a:p>
          <a:p>
            <a:r>
              <a:rPr lang="en-US" sz="1300" dirty="0">
                <a:latin typeface="+mn-lt"/>
              </a:rPr>
              <a:t>and disclosure, including means for protecting personal privacy and proprietary</a:t>
            </a:r>
          </a:p>
          <a:p>
            <a:r>
              <a:rPr lang="en-US" sz="1300" dirty="0">
                <a:latin typeface="+mn-lt"/>
              </a:rPr>
              <a:t>information. A loss of confidentiality is the unauthorized disclosure of</a:t>
            </a:r>
          </a:p>
          <a:p>
            <a:r>
              <a:rPr lang="en-US" sz="1300" dirty="0">
                <a:latin typeface="+mn-lt"/>
              </a:rPr>
              <a:t>information.</a:t>
            </a:r>
          </a:p>
          <a:p>
            <a:endParaRPr lang="en-US" sz="1300" dirty="0">
              <a:latin typeface="+mn-lt"/>
            </a:endParaRPr>
          </a:p>
          <a:p>
            <a:r>
              <a:rPr lang="en-US" sz="1300" dirty="0">
                <a:latin typeface="+mn-lt"/>
              </a:rPr>
              <a:t>• </a:t>
            </a:r>
            <a:r>
              <a:rPr lang="en-US" sz="1300" b="1" dirty="0">
                <a:latin typeface="+mn-lt"/>
              </a:rPr>
              <a:t>Integrity: Guarding against improper information modification or destruction,</a:t>
            </a:r>
          </a:p>
          <a:p>
            <a:r>
              <a:rPr lang="en-US" sz="1300" dirty="0">
                <a:latin typeface="+mn-lt"/>
              </a:rPr>
              <a:t>including ensuring information </a:t>
            </a:r>
            <a:r>
              <a:rPr lang="en-US" sz="1300" dirty="0" err="1">
                <a:latin typeface="+mn-lt"/>
              </a:rPr>
              <a:t>nonrepudiation</a:t>
            </a:r>
            <a:r>
              <a:rPr lang="en-US" sz="1300" dirty="0">
                <a:latin typeface="+mn-lt"/>
              </a:rPr>
              <a:t> and authenticity. A loss of</a:t>
            </a:r>
          </a:p>
          <a:p>
            <a:r>
              <a:rPr lang="en-US" sz="1300" dirty="0">
                <a:latin typeface="+mn-lt"/>
              </a:rPr>
              <a:t>integrity is the unauthorized modification or destruction of information.</a:t>
            </a:r>
          </a:p>
          <a:p>
            <a:endParaRPr lang="en-US" sz="1300" dirty="0">
              <a:latin typeface="+mn-lt"/>
            </a:endParaRPr>
          </a:p>
          <a:p>
            <a:r>
              <a:rPr lang="en-US" sz="1300" dirty="0">
                <a:latin typeface="+mn-lt"/>
              </a:rPr>
              <a:t>• </a:t>
            </a:r>
            <a:r>
              <a:rPr lang="en-US" sz="1300" b="1" dirty="0">
                <a:latin typeface="+mn-lt"/>
              </a:rPr>
              <a:t>Availability: Ensuring timely and reliable access to and use of information.</a:t>
            </a:r>
          </a:p>
          <a:p>
            <a:r>
              <a:rPr lang="en-US" sz="1300" dirty="0">
                <a:latin typeface="+mn-lt"/>
              </a:rPr>
              <a:t>A loss of availability is the disruption of access to or use of information or an</a:t>
            </a:r>
          </a:p>
          <a:p>
            <a:r>
              <a:rPr lang="en-US" sz="1300" dirty="0">
                <a:latin typeface="+mn-lt"/>
              </a:rPr>
              <a:t>information system.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a:p>
        </p:txBody>
      </p:sp>
    </p:spTree>
    <p:extLst>
      <p:ext uri="{BB962C8B-B14F-4D97-AF65-F5344CB8AC3E}">
        <p14:creationId xmlns:p14="http://schemas.microsoft.com/office/powerpoint/2010/main" val="148594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8312"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5082AA0D-DE90-47F0-8F9B-B6815C9B93E8}" type="slidenum">
              <a:rPr lang="de-DE" smtClean="0"/>
              <a:pPr>
                <a:defRPr/>
              </a:pPr>
              <a:t>24</a:t>
            </a:fld>
            <a:endParaRPr lang="de-DE"/>
          </a:p>
        </p:txBody>
      </p:sp>
    </p:spTree>
    <p:extLst>
      <p:ext uri="{BB962C8B-B14F-4D97-AF65-F5344CB8AC3E}">
        <p14:creationId xmlns:p14="http://schemas.microsoft.com/office/powerpoint/2010/main" val="112203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77500" lnSpcReduction="20000"/>
          </a:bodyPr>
          <a:lstStyle/>
          <a:p>
            <a:r>
              <a:rPr lang="en-US" sz="1300" dirty="0">
                <a:latin typeface="+mn-lt"/>
              </a:rPr>
              <a:t>Network security attacks can be classified</a:t>
            </a:r>
          </a:p>
          <a:p>
            <a:r>
              <a:rPr lang="en-US" sz="1300" dirty="0">
                <a:latin typeface="+mn-lt"/>
              </a:rPr>
              <a:t>as </a:t>
            </a:r>
            <a:r>
              <a:rPr lang="en-US" sz="1300" i="1" dirty="0">
                <a:latin typeface="+mn-lt"/>
              </a:rPr>
              <a:t>passive attacks and active attacks . A passive attack attempts to learn or make</a:t>
            </a:r>
          </a:p>
          <a:p>
            <a:r>
              <a:rPr lang="en-US" sz="1300" dirty="0">
                <a:latin typeface="+mn-lt"/>
              </a:rPr>
              <a:t>use of information from the system but does not affect system resources. An active</a:t>
            </a:r>
          </a:p>
          <a:p>
            <a:r>
              <a:rPr lang="en-US" sz="1300" dirty="0">
                <a:latin typeface="+mn-lt"/>
              </a:rPr>
              <a:t>attack attempts to alter system resources or affect their operation.</a:t>
            </a:r>
          </a:p>
          <a:p>
            <a:r>
              <a:rPr lang="en-US" sz="1300" b="1" dirty="0">
                <a:latin typeface="+mn-lt"/>
              </a:rPr>
              <a:t>Passive attacks are in the nature of eavesdropping on, or monitoring of, transmissions.</a:t>
            </a:r>
          </a:p>
          <a:p>
            <a:r>
              <a:rPr lang="en-US" sz="1300" dirty="0">
                <a:latin typeface="+mn-lt"/>
              </a:rPr>
              <a:t>The goal of the attacker is to obtain information that is being transmitted.</a:t>
            </a:r>
          </a:p>
          <a:p>
            <a:r>
              <a:rPr lang="en-US" sz="1300" dirty="0">
                <a:latin typeface="+mn-lt"/>
              </a:rPr>
              <a:t>Two types of passive attacks are release of message contents and traffic analysis.</a:t>
            </a:r>
          </a:p>
          <a:p>
            <a:r>
              <a:rPr lang="en-US" sz="1300" dirty="0">
                <a:latin typeface="+mn-lt"/>
              </a:rPr>
              <a:t>The concept of </a:t>
            </a:r>
            <a:r>
              <a:rPr lang="en-US" sz="1300" b="1" dirty="0">
                <a:latin typeface="+mn-lt"/>
              </a:rPr>
              <a:t>release of message contents , is easily understood. A telephone</a:t>
            </a:r>
          </a:p>
          <a:p>
            <a:r>
              <a:rPr lang="en-US" sz="1300" dirty="0">
                <a:latin typeface="+mn-lt"/>
              </a:rPr>
              <a:t>conversation, an electronic mail message, and a transferred file may contain sensitive</a:t>
            </a:r>
          </a:p>
          <a:p>
            <a:r>
              <a:rPr lang="en-US" sz="1300" dirty="0">
                <a:latin typeface="+mn-lt"/>
              </a:rPr>
              <a:t>or confidential information. We would like to prevent an opponent from learning the</a:t>
            </a:r>
          </a:p>
          <a:p>
            <a:r>
              <a:rPr lang="en-US" sz="1300" dirty="0">
                <a:latin typeface="+mn-lt"/>
              </a:rPr>
              <a:t>contents of these transmissions.</a:t>
            </a:r>
          </a:p>
          <a:p>
            <a:r>
              <a:rPr lang="en-US" sz="1300" b="1" dirty="0">
                <a:latin typeface="+mn-lt"/>
              </a:rPr>
              <a:t>Traffic analysis is a more subtle form of passive attack. Suppose that we had a</a:t>
            </a:r>
          </a:p>
          <a:p>
            <a:r>
              <a:rPr lang="en-US" sz="1300" dirty="0">
                <a:latin typeface="+mn-lt"/>
              </a:rPr>
              <a:t>way of masking the contents of messages or other information traffic so that opponents,</a:t>
            </a:r>
          </a:p>
          <a:p>
            <a:r>
              <a:rPr lang="en-US" sz="1300" dirty="0">
                <a:latin typeface="+mn-lt"/>
              </a:rPr>
              <a:t>even if they captured the message, could not extract the information from</a:t>
            </a:r>
          </a:p>
          <a:p>
            <a:r>
              <a:rPr lang="en-US" sz="1300" dirty="0">
                <a:latin typeface="+mn-lt"/>
              </a:rPr>
              <a:t>the message. The common technique for masking contents is encryption. If we had</a:t>
            </a:r>
          </a:p>
          <a:p>
            <a:r>
              <a:rPr lang="en-US" sz="1300" dirty="0">
                <a:latin typeface="+mn-lt"/>
              </a:rPr>
              <a:t>encryption protection in place, an opponent might still be able to observe the pattern</a:t>
            </a:r>
          </a:p>
          <a:p>
            <a:r>
              <a:rPr lang="en-US" sz="1300" dirty="0">
                <a:latin typeface="+mn-lt"/>
              </a:rPr>
              <a:t>of these messages. The opponent could determine the location and identity of</a:t>
            </a:r>
          </a:p>
          <a:p>
            <a:r>
              <a:rPr lang="en-US" sz="1300" dirty="0">
                <a:latin typeface="+mn-lt"/>
              </a:rPr>
              <a:t>communicating hosts and could observe the frequency and length of messages being</a:t>
            </a:r>
          </a:p>
          <a:p>
            <a:r>
              <a:rPr lang="en-US" sz="1300" dirty="0">
                <a:latin typeface="+mn-lt"/>
              </a:rPr>
              <a:t>exchanged. This information might be useful in guessing the nature of the communication</a:t>
            </a:r>
          </a:p>
          <a:p>
            <a:r>
              <a:rPr lang="en-US" sz="1300" dirty="0">
                <a:latin typeface="+mn-lt"/>
              </a:rPr>
              <a:t>that was taking place.</a:t>
            </a:r>
          </a:p>
          <a:p>
            <a:endParaRPr lang="en-US" sz="1300" dirty="0">
              <a:latin typeface="+mn-lt"/>
            </a:endParaRPr>
          </a:p>
          <a:p>
            <a:r>
              <a:rPr lang="en-US" sz="1300" dirty="0">
                <a:latin typeface="+mn-lt"/>
              </a:rPr>
              <a:t>Passive attacks are very difficult to detect because they do not involve any</a:t>
            </a:r>
          </a:p>
          <a:p>
            <a:r>
              <a:rPr lang="en-US" sz="1300" dirty="0">
                <a:latin typeface="+mn-lt"/>
              </a:rPr>
              <a:t>alteration of the data. Typically, the message traffic is sent and received in an apparently</a:t>
            </a:r>
          </a:p>
          <a:p>
            <a:r>
              <a:rPr lang="en-US" sz="1300" dirty="0">
                <a:latin typeface="+mn-lt"/>
              </a:rPr>
              <a:t>normal fashion, and neither the sender nor the receiver is aware that a third</a:t>
            </a:r>
          </a:p>
          <a:p>
            <a:r>
              <a:rPr lang="en-US" sz="1300" dirty="0">
                <a:latin typeface="+mn-lt"/>
              </a:rPr>
              <a:t>party has read the messages or observed the traffic pattern. However, it is feasible</a:t>
            </a:r>
          </a:p>
          <a:p>
            <a:r>
              <a:rPr lang="en-US" sz="1300" dirty="0">
                <a:latin typeface="+mn-lt"/>
              </a:rPr>
              <a:t>to prevent the success of these attacks, usually by means of encryption. Thus, the</a:t>
            </a:r>
          </a:p>
          <a:p>
            <a:r>
              <a:rPr lang="en-US" sz="1300" dirty="0">
                <a:latin typeface="+mn-lt"/>
              </a:rPr>
              <a:t>emphasis in dealing with passive attacks is on prevention rather than detection.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a:p>
        </p:txBody>
      </p:sp>
    </p:spTree>
    <p:extLst>
      <p:ext uri="{BB962C8B-B14F-4D97-AF65-F5344CB8AC3E}">
        <p14:creationId xmlns:p14="http://schemas.microsoft.com/office/powerpoint/2010/main" val="355379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70000" lnSpcReduction="20000"/>
          </a:bodyPr>
          <a:lstStyle/>
          <a:p>
            <a:r>
              <a:rPr lang="en-US" sz="1300" b="1" dirty="0">
                <a:latin typeface="+mn-lt"/>
              </a:rPr>
              <a:t>Active attacks involve some modification of the data stream or the creation</a:t>
            </a:r>
          </a:p>
          <a:p>
            <a:r>
              <a:rPr lang="en-US" sz="1300" dirty="0">
                <a:latin typeface="+mn-lt"/>
              </a:rPr>
              <a:t>of a false stream and can be subdivided into four categories: replay, masquerade,</a:t>
            </a:r>
          </a:p>
          <a:p>
            <a:r>
              <a:rPr lang="en-US" sz="1300" dirty="0">
                <a:latin typeface="+mn-lt"/>
              </a:rPr>
              <a:t>modification of messages, and denial of service.</a:t>
            </a:r>
          </a:p>
          <a:p>
            <a:r>
              <a:rPr lang="en-US" sz="1300" b="1" dirty="0">
                <a:latin typeface="+mn-lt"/>
              </a:rPr>
              <a:t>Replay involves the passive capture of a data unit and its subsequent retransmission</a:t>
            </a:r>
          </a:p>
          <a:p>
            <a:r>
              <a:rPr lang="en-US" sz="1300" dirty="0">
                <a:latin typeface="+mn-lt"/>
              </a:rPr>
              <a:t>to produce an unauthorized effect.</a:t>
            </a:r>
          </a:p>
          <a:p>
            <a:r>
              <a:rPr lang="en-US" sz="1300" dirty="0">
                <a:latin typeface="+mn-lt"/>
              </a:rPr>
              <a:t>A </a:t>
            </a:r>
            <a:r>
              <a:rPr lang="en-US" sz="1300" b="1" dirty="0">
                <a:latin typeface="+mn-lt"/>
              </a:rPr>
              <a:t>masquerade takes place when one entity pretends to be a different entity. A</a:t>
            </a:r>
          </a:p>
          <a:p>
            <a:r>
              <a:rPr lang="en-US" sz="1300" dirty="0">
                <a:latin typeface="+mn-lt"/>
              </a:rPr>
              <a:t>masquerade attack usually includes one of the other forms of active attack. For example,</a:t>
            </a:r>
          </a:p>
          <a:p>
            <a:r>
              <a:rPr lang="en-US" sz="1300" dirty="0">
                <a:latin typeface="+mn-lt"/>
              </a:rPr>
              <a:t>authentication sequences can be captured and replayed after a valid authentication</a:t>
            </a:r>
          </a:p>
          <a:p>
            <a:r>
              <a:rPr lang="en-US" sz="1300" dirty="0">
                <a:latin typeface="+mn-lt"/>
              </a:rPr>
              <a:t>sequence has taken place, thus enabling an authorized entity with few privileges</a:t>
            </a:r>
          </a:p>
          <a:p>
            <a:r>
              <a:rPr lang="en-US" sz="1300" dirty="0">
                <a:latin typeface="+mn-lt"/>
              </a:rPr>
              <a:t>to obtain extra privileges by impersonating an entity that has those privileges.</a:t>
            </a:r>
          </a:p>
          <a:p>
            <a:r>
              <a:rPr lang="en-US" sz="1300" b="1" dirty="0">
                <a:latin typeface="+mn-lt"/>
              </a:rPr>
              <a:t>Modification of messages simply means that some portion of a legitimate</a:t>
            </a:r>
          </a:p>
          <a:p>
            <a:r>
              <a:rPr lang="en-US" sz="1300" dirty="0">
                <a:latin typeface="+mn-lt"/>
              </a:rPr>
              <a:t>message is altered, or that messages are delayed or reordered, to produce an</a:t>
            </a:r>
          </a:p>
          <a:p>
            <a:r>
              <a:rPr lang="en-US" sz="1300" dirty="0">
                <a:latin typeface="+mn-lt"/>
              </a:rPr>
              <a:t>unauthorized effect. For example, a message stating, “Allow John Smith to read confidential</a:t>
            </a:r>
          </a:p>
          <a:p>
            <a:r>
              <a:rPr lang="en-US" sz="1300" dirty="0">
                <a:latin typeface="+mn-lt"/>
              </a:rPr>
              <a:t>file accounts ” is modified to say, “Allow Fred Brown to read confidential</a:t>
            </a:r>
          </a:p>
          <a:p>
            <a:r>
              <a:rPr lang="en-US" sz="1300" dirty="0">
                <a:latin typeface="+mn-lt"/>
              </a:rPr>
              <a:t>file accounts .”</a:t>
            </a:r>
          </a:p>
          <a:p>
            <a:r>
              <a:rPr lang="en-US" sz="1300" dirty="0">
                <a:latin typeface="+mn-lt"/>
              </a:rPr>
              <a:t>The </a:t>
            </a:r>
            <a:r>
              <a:rPr lang="en-US" sz="1300" b="1" dirty="0">
                <a:latin typeface="+mn-lt"/>
              </a:rPr>
              <a:t>denial of service prevents or inhibits the normal use or management of</a:t>
            </a:r>
          </a:p>
          <a:p>
            <a:r>
              <a:rPr lang="en-US" sz="1300" dirty="0">
                <a:latin typeface="+mn-lt"/>
              </a:rPr>
              <a:t>communications facilities. This attack may have a specific target; for example, an</a:t>
            </a:r>
          </a:p>
          <a:p>
            <a:r>
              <a:rPr lang="en-US" sz="1300" dirty="0">
                <a:latin typeface="+mn-lt"/>
              </a:rPr>
              <a:t>entity may suppress all messages directed to a particular destination (e.g., the security</a:t>
            </a:r>
          </a:p>
          <a:p>
            <a:r>
              <a:rPr lang="en-US" sz="1300" dirty="0">
                <a:latin typeface="+mn-lt"/>
              </a:rPr>
              <a:t>audit service). Another form of service denial is the disruption of an entire network,</a:t>
            </a:r>
          </a:p>
          <a:p>
            <a:r>
              <a:rPr lang="en-US" sz="1300" dirty="0">
                <a:latin typeface="+mn-lt"/>
              </a:rPr>
              <a:t>either by disabling the network or by overloading it with messages so as to degrade</a:t>
            </a:r>
          </a:p>
          <a:p>
            <a:r>
              <a:rPr lang="en-US" sz="1300" dirty="0">
                <a:latin typeface="+mn-lt"/>
              </a:rPr>
              <a:t>performance.</a:t>
            </a:r>
          </a:p>
          <a:p>
            <a:endParaRPr lang="en-US" sz="1300" dirty="0">
              <a:latin typeface="+mn-lt"/>
            </a:endParaRPr>
          </a:p>
          <a:p>
            <a:r>
              <a:rPr lang="en-US" sz="1300" dirty="0">
                <a:latin typeface="+mn-lt"/>
              </a:rPr>
              <a:t>Active attacks present the opposite characteristics of passive attacks. Whereas</a:t>
            </a:r>
          </a:p>
          <a:p>
            <a:r>
              <a:rPr lang="en-US" sz="1300" dirty="0">
                <a:latin typeface="+mn-lt"/>
              </a:rPr>
              <a:t>passive attacks are difficult to detect, measures are available to prevent their success.</a:t>
            </a:r>
          </a:p>
          <a:p>
            <a:r>
              <a:rPr lang="en-US" sz="1300" dirty="0">
                <a:latin typeface="+mn-lt"/>
              </a:rPr>
              <a:t>On the other hand, it is quite difficult to prevent active attacks absolutely,</a:t>
            </a:r>
          </a:p>
          <a:p>
            <a:r>
              <a:rPr lang="en-US" sz="1300" dirty="0">
                <a:latin typeface="+mn-lt"/>
              </a:rPr>
              <a:t>because to do so would require physical protection of all communications facilities</a:t>
            </a:r>
          </a:p>
          <a:p>
            <a:r>
              <a:rPr lang="en-US" sz="1300" dirty="0">
                <a:latin typeface="+mn-lt"/>
              </a:rPr>
              <a:t>and paths at all times. Instead, the goal is to detect them and to recover from any</a:t>
            </a:r>
          </a:p>
          <a:p>
            <a:r>
              <a:rPr lang="en-US" sz="1300" dirty="0">
                <a:latin typeface="+mn-lt"/>
              </a:rPr>
              <a:t>disruption or delays caused by them. Because the detection has a deterrent effect, it</a:t>
            </a:r>
          </a:p>
          <a:p>
            <a:r>
              <a:rPr lang="en-US" sz="1300" dirty="0">
                <a:latin typeface="+mn-lt"/>
              </a:rPr>
              <a:t>may also contribute to prevention.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a:p>
        </p:txBody>
      </p:sp>
    </p:spTree>
    <p:extLst>
      <p:ext uri="{BB962C8B-B14F-4D97-AF65-F5344CB8AC3E}">
        <p14:creationId xmlns:p14="http://schemas.microsoft.com/office/powerpoint/2010/main" val="79636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fontScale="77500" lnSpcReduction="20000"/>
          </a:bodyPr>
          <a:lstStyle/>
          <a:p>
            <a:r>
              <a:rPr lang="en-US" sz="1300" dirty="0">
                <a:latin typeface="+mn-lt"/>
              </a:rPr>
              <a:t>A </a:t>
            </a:r>
            <a:r>
              <a:rPr lang="en-US" sz="1300" b="1" dirty="0">
                <a:latin typeface="+mn-lt"/>
              </a:rPr>
              <a:t>backdoor , also known as a trapdoor , is a secret entry point into a program</a:t>
            </a:r>
          </a:p>
          <a:p>
            <a:r>
              <a:rPr lang="en-US" sz="1300" dirty="0">
                <a:latin typeface="+mn-lt"/>
              </a:rPr>
              <a:t>that allows someone who is aware of the backdoor to gain access without going</a:t>
            </a:r>
          </a:p>
          <a:p>
            <a:r>
              <a:rPr lang="en-US" sz="1300" dirty="0">
                <a:latin typeface="+mn-lt"/>
              </a:rPr>
              <a:t>through the usual security access procedures. Programmers have used backdoors</a:t>
            </a:r>
          </a:p>
          <a:p>
            <a:r>
              <a:rPr lang="en-US" sz="1300" dirty="0">
                <a:latin typeface="+mn-lt"/>
              </a:rPr>
              <a:t>legitimately for many years to debug and test programs; such a backdoor is called</a:t>
            </a:r>
          </a:p>
          <a:p>
            <a:r>
              <a:rPr lang="en-US" sz="1300" dirty="0">
                <a:latin typeface="+mn-lt"/>
              </a:rPr>
              <a:t>a </a:t>
            </a:r>
            <a:r>
              <a:rPr lang="en-US" sz="1300" b="1" dirty="0">
                <a:latin typeface="+mn-lt"/>
              </a:rPr>
              <a:t>maintenance hook . This usually is done when the programmer is developing an</a:t>
            </a:r>
          </a:p>
          <a:p>
            <a:r>
              <a:rPr lang="en-US" sz="1300" dirty="0">
                <a:latin typeface="+mn-lt"/>
              </a:rPr>
              <a:t>application that has an authentication procedure, or a long setup, requiring the user</a:t>
            </a:r>
          </a:p>
          <a:p>
            <a:r>
              <a:rPr lang="en-US" sz="1300" dirty="0">
                <a:latin typeface="+mn-lt"/>
              </a:rPr>
              <a:t>to enter many different values to run the application. To debug the program, the</a:t>
            </a:r>
          </a:p>
          <a:p>
            <a:r>
              <a:rPr lang="en-US" sz="1300" dirty="0">
                <a:latin typeface="+mn-lt"/>
              </a:rPr>
              <a:t>developer may wish to gain special privileges or to avoid all the necessary setup and</a:t>
            </a:r>
          </a:p>
          <a:p>
            <a:r>
              <a:rPr lang="en-US" sz="1300" dirty="0">
                <a:latin typeface="+mn-lt"/>
              </a:rPr>
              <a:t>authentication. The programmer may also want to ensure that there is a method of</a:t>
            </a:r>
          </a:p>
          <a:p>
            <a:r>
              <a:rPr lang="en-US" sz="1300" dirty="0">
                <a:latin typeface="+mn-lt"/>
              </a:rPr>
              <a:t>activating the program should something be wrong with the authentication procedure</a:t>
            </a:r>
          </a:p>
          <a:p>
            <a:r>
              <a:rPr lang="en-US" sz="1300" dirty="0">
                <a:latin typeface="+mn-lt"/>
              </a:rPr>
              <a:t>that is being built into the application. The backdoor is code that recognizes</a:t>
            </a:r>
          </a:p>
          <a:p>
            <a:r>
              <a:rPr lang="en-US" sz="1300" dirty="0">
                <a:latin typeface="+mn-lt"/>
              </a:rPr>
              <a:t>some special sequence of input or is triggered by being run from a certain user ID or</a:t>
            </a:r>
          </a:p>
          <a:p>
            <a:r>
              <a:rPr lang="en-US" sz="1300" dirty="0">
                <a:latin typeface="+mn-lt"/>
              </a:rPr>
              <a:t>by an unlikely sequence of events.</a:t>
            </a:r>
          </a:p>
          <a:p>
            <a:endParaRPr lang="en-US" sz="1300" dirty="0">
              <a:latin typeface="+mn-lt"/>
            </a:endParaRPr>
          </a:p>
          <a:p>
            <a:r>
              <a:rPr lang="en-US" sz="1300" dirty="0">
                <a:latin typeface="+mn-lt"/>
              </a:rPr>
              <a:t>Backdoors become threats when unscrupulous programmers use them to</a:t>
            </a:r>
          </a:p>
          <a:p>
            <a:r>
              <a:rPr lang="en-US" sz="1300" dirty="0">
                <a:latin typeface="+mn-lt"/>
              </a:rPr>
              <a:t>gain unauthorized access. The backdoor was the basic idea for the vulnerability</a:t>
            </a:r>
          </a:p>
          <a:p>
            <a:r>
              <a:rPr lang="en-US" sz="1300" dirty="0">
                <a:latin typeface="+mn-lt"/>
              </a:rPr>
              <a:t>portrayed in the movie </a:t>
            </a:r>
            <a:r>
              <a:rPr lang="en-US" sz="1300" i="1" dirty="0">
                <a:latin typeface="+mn-lt"/>
              </a:rPr>
              <a:t>War Games . Another example is that during the development</a:t>
            </a:r>
          </a:p>
          <a:p>
            <a:r>
              <a:rPr lang="en-US" sz="1300" dirty="0">
                <a:latin typeface="+mn-lt"/>
              </a:rPr>
              <a:t>of </a:t>
            </a:r>
            <a:r>
              <a:rPr lang="en-US" sz="1300" dirty="0" err="1">
                <a:latin typeface="+mn-lt"/>
              </a:rPr>
              <a:t>Multics</a:t>
            </a:r>
            <a:r>
              <a:rPr lang="en-US" sz="1300" dirty="0">
                <a:latin typeface="+mn-lt"/>
              </a:rPr>
              <a:t>, penetration tests were conducted by an Air Force “tiger team”</a:t>
            </a:r>
          </a:p>
          <a:p>
            <a:r>
              <a:rPr lang="en-US" sz="1300" dirty="0">
                <a:latin typeface="+mn-lt"/>
              </a:rPr>
              <a:t>(simulating adversaries). One tactic employed was to send a bogus operating system</a:t>
            </a:r>
          </a:p>
          <a:p>
            <a:r>
              <a:rPr lang="en-US" sz="1300" dirty="0">
                <a:latin typeface="+mn-lt"/>
              </a:rPr>
              <a:t>update to a site running </a:t>
            </a:r>
            <a:r>
              <a:rPr lang="en-US" sz="1300" dirty="0" err="1">
                <a:latin typeface="+mn-lt"/>
              </a:rPr>
              <a:t>Multics</a:t>
            </a:r>
            <a:r>
              <a:rPr lang="en-US" sz="1300" dirty="0">
                <a:latin typeface="+mn-lt"/>
              </a:rPr>
              <a:t>. The update contained a Trojan horse (described</a:t>
            </a:r>
          </a:p>
          <a:p>
            <a:r>
              <a:rPr lang="en-US" sz="1300" dirty="0">
                <a:latin typeface="+mn-lt"/>
              </a:rPr>
              <a:t>later) that could be activated by a backdoor and that allowed the tiger team to gain</a:t>
            </a:r>
          </a:p>
          <a:p>
            <a:r>
              <a:rPr lang="en-US" sz="1300" dirty="0">
                <a:latin typeface="+mn-lt"/>
              </a:rPr>
              <a:t>access. The threat was so well implemented that the </a:t>
            </a:r>
            <a:r>
              <a:rPr lang="en-US" sz="1300" dirty="0" err="1">
                <a:latin typeface="+mn-lt"/>
              </a:rPr>
              <a:t>Multics</a:t>
            </a:r>
            <a:r>
              <a:rPr lang="en-US" sz="1300" dirty="0">
                <a:latin typeface="+mn-lt"/>
              </a:rPr>
              <a:t> developers could not</a:t>
            </a:r>
          </a:p>
          <a:p>
            <a:r>
              <a:rPr lang="en-US" sz="1300" dirty="0">
                <a:latin typeface="+mn-lt"/>
              </a:rPr>
              <a:t>find it, even after they were informed of its presence [ENGE80].</a:t>
            </a:r>
          </a:p>
          <a:p>
            <a:endParaRPr lang="en-US" sz="1300" dirty="0">
              <a:latin typeface="+mn-lt"/>
            </a:endParaRPr>
          </a:p>
          <a:p>
            <a:r>
              <a:rPr lang="en-US" sz="1300" dirty="0">
                <a:latin typeface="+mn-lt"/>
              </a:rPr>
              <a:t>It is difficult to implement operating system controls for backdoors. Security</a:t>
            </a:r>
          </a:p>
          <a:p>
            <a:r>
              <a:rPr lang="en-US" sz="1300" dirty="0">
                <a:latin typeface="+mn-lt"/>
              </a:rPr>
              <a:t>measures must focus on the program development and software update activities.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a:p>
        </p:txBody>
      </p:sp>
    </p:spTree>
    <p:extLst>
      <p:ext uri="{BB962C8B-B14F-4D97-AF65-F5344CB8AC3E}">
        <p14:creationId xmlns:p14="http://schemas.microsoft.com/office/powerpoint/2010/main" val="15074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8312" cy="3835400"/>
          </a:xfrm>
        </p:spPr>
      </p:sp>
      <p:sp>
        <p:nvSpPr>
          <p:cNvPr id="3" name="Notes Placeholder 2"/>
          <p:cNvSpPr>
            <a:spLocks noGrp="1"/>
          </p:cNvSpPr>
          <p:nvPr>
            <p:ph type="body" idx="1"/>
          </p:nvPr>
        </p:nvSpPr>
        <p:spPr/>
        <p:txBody>
          <a:bodyPr>
            <a:normAutofit/>
          </a:bodyPr>
          <a:lstStyle/>
          <a:p>
            <a:r>
              <a:rPr lang="en-US" sz="1300" dirty="0">
                <a:latin typeface="+mn-lt"/>
              </a:rPr>
              <a:t>One of the oldest types of program threat, predating viruses and worms, is the logic</a:t>
            </a:r>
          </a:p>
          <a:p>
            <a:r>
              <a:rPr lang="en-US" sz="1300" dirty="0">
                <a:latin typeface="+mn-lt"/>
              </a:rPr>
              <a:t>bomb. The logic bomb is code embedded in some legitimate program that is set to</a:t>
            </a:r>
          </a:p>
          <a:p>
            <a:r>
              <a:rPr lang="en-US" sz="1300" dirty="0">
                <a:latin typeface="+mn-lt"/>
              </a:rPr>
              <a:t>“explode” when certain conditions are met. Examples of conditions that can be used</a:t>
            </a:r>
          </a:p>
          <a:p>
            <a:r>
              <a:rPr lang="en-US" sz="1300" dirty="0">
                <a:latin typeface="+mn-lt"/>
              </a:rPr>
              <a:t>as triggers for a logic bomb are the presence or absence of certain files, a particular</a:t>
            </a:r>
          </a:p>
          <a:p>
            <a:r>
              <a:rPr lang="en-US" sz="1300" dirty="0">
                <a:latin typeface="+mn-lt"/>
              </a:rPr>
              <a:t>day of the week or date, or a particular user running the application. Once triggered,</a:t>
            </a:r>
          </a:p>
          <a:p>
            <a:r>
              <a:rPr lang="en-US" sz="1300" dirty="0">
                <a:latin typeface="+mn-lt"/>
              </a:rPr>
              <a:t>a bomb may alter or delete data or entire files, cause a machine halt, or do some</a:t>
            </a:r>
          </a:p>
          <a:p>
            <a:r>
              <a:rPr lang="en-US" sz="1300" dirty="0">
                <a:latin typeface="+mn-lt"/>
              </a:rPr>
              <a:t>other damage. A striking example of how logic bombs can be employed was the</a:t>
            </a:r>
          </a:p>
          <a:p>
            <a:r>
              <a:rPr lang="en-US" sz="1300" dirty="0">
                <a:latin typeface="+mn-lt"/>
              </a:rPr>
              <a:t>case of Tim Lloyd, who was convicted of setting a logic bomb that cost his employer,</a:t>
            </a:r>
          </a:p>
          <a:p>
            <a:r>
              <a:rPr lang="en-US" sz="1300" dirty="0">
                <a:latin typeface="+mn-lt"/>
              </a:rPr>
              <a:t>Omega Engineering, more than $10 million, derailed its corporate growth strategy,</a:t>
            </a:r>
          </a:p>
          <a:p>
            <a:r>
              <a:rPr lang="en-US" sz="1300" dirty="0">
                <a:latin typeface="+mn-lt"/>
              </a:rPr>
              <a:t>and eventually led to the layoff of 80 workers [GAUD00]. Ultimately, Lloyd was</a:t>
            </a:r>
          </a:p>
          <a:p>
            <a:r>
              <a:rPr lang="en-US" sz="1300" dirty="0">
                <a:latin typeface="+mn-lt"/>
              </a:rPr>
              <a:t>sentenced to 41 months in prison and ordered to pay $2 million in restitution.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a:p>
        </p:txBody>
      </p:sp>
    </p:spTree>
    <p:extLst>
      <p:ext uri="{BB962C8B-B14F-4D97-AF65-F5344CB8AC3E}">
        <p14:creationId xmlns:p14="http://schemas.microsoft.com/office/powerpoint/2010/main" val="3841672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7"/>
            <a:ext cx="8623300" cy="1057275"/>
          </a:xfrm>
        </p:spPr>
        <p:txBody>
          <a:bodyPr lIns="360000"/>
          <a:lstStyle>
            <a:lvl1pPr>
              <a:defRPr sz="1125" b="1" smtClean="0">
                <a:solidFill>
                  <a:srgbClr val="0066CC"/>
                </a:solidFill>
              </a:defRPr>
            </a:lvl1pPr>
          </a:lstStyle>
          <a:p>
            <a:r>
              <a:rPr lang="en-US" smtClean="0"/>
              <a:t>Click to edit Master subtitle style</a:t>
            </a:r>
            <a:endParaRPr lang="de-DE" smtClean="0"/>
          </a:p>
        </p:txBody>
      </p:sp>
      <p:sp>
        <p:nvSpPr>
          <p:cNvPr id="45060" name="Rectangle 5"/>
          <p:cNvSpPr>
            <a:spLocks noGrp="1" noChangeArrowheads="1"/>
          </p:cNvSpPr>
          <p:nvPr>
            <p:ph type="ctrTitle"/>
          </p:nvPr>
        </p:nvSpPr>
        <p:spPr>
          <a:xfrm>
            <a:off x="3213100" y="2579695"/>
            <a:ext cx="8636000" cy="1470025"/>
          </a:xfrm>
        </p:spPr>
        <p:txBody>
          <a:bodyPr lIns="360000" anchor="t"/>
          <a:lstStyle>
            <a:lvl1pPr>
              <a:lnSpc>
                <a:spcPct val="100000"/>
              </a:lnSpc>
              <a:defRPr sz="2025" smtClean="0"/>
            </a:lvl1pPr>
          </a:lstStyle>
          <a:p>
            <a:r>
              <a:rPr lang="en-US" smtClean="0"/>
              <a:t>Click to edit Master title style</a:t>
            </a:r>
            <a:endParaRPr lang="de-DE" smtClean="0"/>
          </a:p>
        </p:txBody>
      </p:sp>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4"/>
            <a:ext cx="2138363" cy="566737"/>
          </a:xfrm>
          <a:prstGeom prst="rect">
            <a:avLst/>
          </a:prstGeom>
          <a:noFill/>
          <a:ln w="9525">
            <a:noFill/>
            <a:miter lim="800000"/>
            <a:headEnd/>
            <a:tailEnd/>
          </a:ln>
        </p:spPr>
      </p:pic>
      <p:sp>
        <p:nvSpPr>
          <p:cNvPr id="10"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563" b="0">
                <a:solidFill>
                  <a:srgbClr val="5F5F5F"/>
                </a:solidFill>
              </a:defRPr>
            </a:lvl1pPr>
          </a:lstStyle>
          <a:p>
            <a:pPr>
              <a:defRPr/>
            </a:pPr>
            <a:r>
              <a:rPr lang="en-US" smtClean="0"/>
              <a:t>TI 3: Operating Systems and Computer Networks</a:t>
            </a:r>
            <a:endParaRPr lang="en-US"/>
          </a:p>
        </p:txBody>
      </p:sp>
      <p:sp>
        <p:nvSpPr>
          <p:cNvPr id="13" name="Rectangle 6"/>
          <p:cNvSpPr>
            <a:spLocks noChangeArrowheads="1"/>
          </p:cNvSpPr>
          <p:nvPr/>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7.</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9" name="Text Box 8"/>
          <p:cNvSpPr txBox="1">
            <a:spLocks noChangeArrowheads="1"/>
          </p:cNvSpPr>
          <p:nvPr userDrawn="1"/>
        </p:nvSpPr>
        <p:spPr bwMode="auto">
          <a:xfrm>
            <a:off x="347138" y="295280"/>
            <a:ext cx="5761567" cy="167162"/>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600" b="1" dirty="0" smtClean="0">
                <a:solidFill>
                  <a:srgbClr val="5F5F5F"/>
                </a:solidFill>
                <a:cs typeface="Arial" charset="0"/>
              </a:rPr>
              <a:t>Prof. Dr.-Ing. Jochen Schiller</a:t>
            </a:r>
          </a:p>
          <a:p>
            <a:pPr algn="l" eaLnBrk="0" hangingPunct="0">
              <a:lnSpc>
                <a:spcPct val="65000"/>
              </a:lnSpc>
              <a:spcBef>
                <a:spcPct val="50000"/>
              </a:spcBef>
            </a:pPr>
            <a:r>
              <a:rPr lang="de-DE" sz="600" b="1" dirty="0" smtClean="0">
                <a:solidFill>
                  <a:srgbClr val="5F5F5F"/>
                </a:solidFill>
                <a:cs typeface="Arial" charset="0"/>
              </a:rPr>
              <a:t>Computer</a:t>
            </a:r>
            <a:r>
              <a:rPr lang="de-DE" sz="600" b="1" baseline="0" dirty="0" smtClean="0">
                <a:solidFill>
                  <a:srgbClr val="5F5F5F"/>
                </a:solidFill>
                <a:cs typeface="Arial" charset="0"/>
              </a:rPr>
              <a:t> Systems &amp; </a:t>
            </a:r>
            <a:r>
              <a:rPr lang="de-DE" sz="600" b="1" baseline="0" dirty="0" err="1" smtClean="0">
                <a:solidFill>
                  <a:srgbClr val="5F5F5F"/>
                </a:solidFill>
                <a:cs typeface="Arial" charset="0"/>
              </a:rPr>
              <a:t>Telematics</a:t>
            </a:r>
            <a:endParaRPr lang="de-DE" sz="600" b="1" dirty="0" smtClean="0">
              <a:solidFill>
                <a:srgbClr val="5F5F5F"/>
              </a:solidFill>
              <a:cs typeface="Arial" charset="0"/>
            </a:endParaRPr>
          </a:p>
        </p:txBody>
      </p:sp>
    </p:spTree>
    <p:extLst>
      <p:ext uri="{BB962C8B-B14F-4D97-AF65-F5344CB8AC3E}">
        <p14:creationId xmlns:p14="http://schemas.microsoft.com/office/powerpoint/2010/main" val="4132656579"/>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57675871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9" y="838200"/>
            <a:ext cx="2880783" cy="5478463"/>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334438" y="838200"/>
            <a:ext cx="8439151" cy="5478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50151726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239186" y="981075"/>
            <a:ext cx="11713633" cy="259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Inhaltsplatzhalter 3"/>
          <p:cNvSpPr>
            <a:spLocks noGrp="1"/>
          </p:cNvSpPr>
          <p:nvPr>
            <p:ph sz="half" idx="2"/>
          </p:nvPr>
        </p:nvSpPr>
        <p:spPr>
          <a:xfrm>
            <a:off x="239186" y="3730625"/>
            <a:ext cx="11713633" cy="2598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69172793"/>
      </p:ext>
    </p:extLst>
  </p:cSld>
  <p:clrMapOvr>
    <a:masterClrMapping/>
  </p:clrMapOvr>
  <p:transition advClick="0"/>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239184" y="981075"/>
            <a:ext cx="5755216" cy="534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Inhaltsplatzhalter 3"/>
          <p:cNvSpPr>
            <a:spLocks noGrp="1"/>
          </p:cNvSpPr>
          <p:nvPr>
            <p:ph sz="half" idx="2"/>
          </p:nvPr>
        </p:nvSpPr>
        <p:spPr>
          <a:xfrm>
            <a:off x="6197602" y="981075"/>
            <a:ext cx="5755217" cy="534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06660994"/>
      </p:ext>
    </p:extLst>
  </p:cSld>
  <p:clrMapOvr>
    <a:masterClrMapping/>
  </p:clrMapOvr>
  <p:transition advClick="0"/>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hasCustomPrompt="1"/>
          </p:nvPr>
        </p:nvSpPr>
        <p:spPr>
          <a:xfrm>
            <a:off x="239184" y="981075"/>
            <a:ext cx="5755216" cy="534828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5" name="Rectangle 6"/>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58705339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60805693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2250" b="1" cap="all"/>
            </a:lvl1pPr>
          </a:lstStyle>
          <a:p>
            <a:r>
              <a:rPr lang="en-US" smtClean="0"/>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98275469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de-DE" dirty="0"/>
          </a:p>
        </p:txBody>
      </p:sp>
      <p:sp>
        <p:nvSpPr>
          <p:cNvPr id="3" name="Inhaltsplatzhalter 2"/>
          <p:cNvSpPr>
            <a:spLocks noGrp="1"/>
          </p:cNvSpPr>
          <p:nvPr>
            <p:ph sz="half" idx="1"/>
          </p:nvPr>
        </p:nvSpPr>
        <p:spPr>
          <a:xfrm>
            <a:off x="334438" y="1808163"/>
            <a:ext cx="5659967" cy="4508500"/>
          </a:xfrm>
          <a:noFill/>
          <a:ln w="9525">
            <a:noFill/>
            <a:miter lim="800000"/>
            <a:headEnd/>
            <a:tailEnd/>
          </a:ln>
        </p:spPr>
        <p:txBody>
          <a:bodyPr vert="horz" wrap="square" lIns="0" tIns="0" rIns="0" bIns="0" numCol="1" anchor="t" anchorCtr="0" compatLnSpc="1">
            <a:prstTxWarp prst="textNoShape">
              <a:avLst/>
            </a:prstTxWarp>
          </a:bodyPr>
          <a:lstStyle>
            <a:lvl1pPr>
              <a:defRPr lang="en-US" sz="2100" smtClean="0"/>
            </a:lvl1pPr>
            <a:lvl2pPr>
              <a:defRPr lang="en-US" sz="1800" smtClean="0"/>
            </a:lvl2pPr>
            <a:lvl3pPr>
              <a:defRPr lang="en-US" sz="1500" smtClean="0"/>
            </a:lvl3pPr>
            <a:lvl4pPr>
              <a:defRPr lang="en-US" sz="1350" smtClean="0"/>
            </a:lvl4pPr>
            <a:lvl5pPr>
              <a:defRPr lang="de-DE" sz="1350"/>
            </a:lvl5pPr>
          </a:lstStyle>
          <a:p>
            <a:pPr lvl="0">
              <a:spcBef>
                <a:spcPts val="375"/>
              </a:spcBef>
            </a:pPr>
            <a:r>
              <a:rPr lang="en-US" smtClean="0"/>
              <a:t>Click to edit Master text styles</a:t>
            </a:r>
          </a:p>
          <a:p>
            <a:pPr marL="266700" lvl="1" indent="-132160">
              <a:spcBef>
                <a:spcPts val="375"/>
              </a:spcBef>
            </a:pPr>
            <a:r>
              <a:rPr lang="en-US" smtClean="0"/>
              <a:t>Second level</a:t>
            </a:r>
          </a:p>
          <a:p>
            <a:pPr marL="542925" lvl="2" indent="-141685">
              <a:spcBef>
                <a:spcPts val="375"/>
              </a:spcBef>
            </a:pPr>
            <a:r>
              <a:rPr lang="en-US" smtClean="0"/>
              <a:t>Third level</a:t>
            </a:r>
          </a:p>
          <a:p>
            <a:pPr marL="809625" lvl="3" indent="-132160">
              <a:spcBef>
                <a:spcPts val="375"/>
              </a:spcBef>
            </a:pPr>
            <a:r>
              <a:rPr lang="en-US" smtClean="0"/>
              <a:t>Fourth level</a:t>
            </a:r>
          </a:p>
          <a:p>
            <a:pPr marL="1076325" lvl="4" indent="-132160">
              <a:spcBef>
                <a:spcPts val="375"/>
              </a:spcBef>
            </a:pPr>
            <a:r>
              <a:rPr lang="en-US" smtClean="0"/>
              <a:t>Fifth level</a:t>
            </a:r>
            <a:endParaRPr lang="de-DE"/>
          </a:p>
        </p:txBody>
      </p:sp>
      <p:sp>
        <p:nvSpPr>
          <p:cNvPr id="4" name="Inhaltsplatzhalter 3"/>
          <p:cNvSpPr>
            <a:spLocks noGrp="1"/>
          </p:cNvSpPr>
          <p:nvPr>
            <p:ph sz="half" idx="2"/>
          </p:nvPr>
        </p:nvSpPr>
        <p:spPr>
          <a:xfrm>
            <a:off x="6197605" y="1808163"/>
            <a:ext cx="5659967" cy="4508500"/>
          </a:xfrm>
          <a:noFill/>
          <a:ln w="9525">
            <a:noFill/>
            <a:miter lim="800000"/>
            <a:headEnd/>
            <a:tailEnd/>
          </a:ln>
        </p:spPr>
        <p:txBody>
          <a:bodyPr vert="horz" wrap="square" lIns="0" tIns="0" rIns="0" bIns="0" numCol="1" anchor="t" anchorCtr="0" compatLnSpc="1">
            <a:prstTxWarp prst="textNoShape">
              <a:avLst/>
            </a:prstTxWarp>
          </a:bodyPr>
          <a:lstStyle>
            <a:lvl1pPr>
              <a:defRPr lang="en-US" sz="2100" smtClean="0"/>
            </a:lvl1pPr>
            <a:lvl2pPr>
              <a:defRPr lang="en-US" sz="1800" smtClean="0"/>
            </a:lvl2pPr>
            <a:lvl3pPr>
              <a:defRPr lang="en-US" sz="1500" smtClean="0"/>
            </a:lvl3pPr>
            <a:lvl4pPr>
              <a:defRPr lang="en-US" sz="1350" smtClean="0"/>
            </a:lvl4pPr>
            <a:lvl5pPr>
              <a:defRPr lang="de-DE" sz="1350"/>
            </a:lvl5pPr>
          </a:lstStyle>
          <a:p>
            <a:pPr lvl="0">
              <a:spcBef>
                <a:spcPts val="375"/>
              </a:spcBef>
            </a:pPr>
            <a:r>
              <a:rPr lang="en-US" smtClean="0"/>
              <a:t>Click to edit Master text styles</a:t>
            </a:r>
          </a:p>
          <a:p>
            <a:pPr marL="266700" lvl="1" indent="-132160">
              <a:spcBef>
                <a:spcPts val="375"/>
              </a:spcBef>
            </a:pPr>
            <a:r>
              <a:rPr lang="en-US" smtClean="0"/>
              <a:t>Second level</a:t>
            </a:r>
          </a:p>
          <a:p>
            <a:pPr marL="542925" lvl="2" indent="-141685">
              <a:spcBef>
                <a:spcPts val="375"/>
              </a:spcBef>
            </a:pPr>
            <a:r>
              <a:rPr lang="en-US" smtClean="0"/>
              <a:t>Third level</a:t>
            </a:r>
          </a:p>
          <a:p>
            <a:pPr marL="809625" lvl="3" indent="-132160">
              <a:spcBef>
                <a:spcPts val="375"/>
              </a:spcBef>
            </a:pPr>
            <a:r>
              <a:rPr lang="en-US" smtClean="0"/>
              <a:t>Fourth level</a:t>
            </a:r>
          </a:p>
          <a:p>
            <a:pPr marL="1076325" lvl="4" indent="-132160">
              <a:spcBef>
                <a:spcPts val="375"/>
              </a:spcBef>
            </a:pPr>
            <a:r>
              <a:rPr lang="en-US" smtClean="0"/>
              <a:t>Fifth level</a:t>
            </a:r>
            <a:endParaRPr lang="de-DE"/>
          </a:p>
        </p:txBody>
      </p:sp>
      <p:sp>
        <p:nvSpPr>
          <p:cNvPr id="5"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9302473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6193372"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Inhaltsplatzhalter 5"/>
          <p:cNvSpPr>
            <a:spLocks noGrp="1"/>
          </p:cNvSpPr>
          <p:nvPr>
            <p:ph sz="quarter" idx="4"/>
          </p:nvPr>
        </p:nvSpPr>
        <p:spPr>
          <a:xfrm>
            <a:off x="6193372"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85589890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19483950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77395457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125" b="1"/>
            </a:lvl1pPr>
          </a:lstStyle>
          <a:p>
            <a:r>
              <a:rPr lang="en-US" smtClean="0"/>
              <a:t>Click to edit Master title style</a:t>
            </a:r>
            <a:endParaRPr lang="de-DE"/>
          </a:p>
        </p:txBody>
      </p:sp>
      <p:sp>
        <p:nvSpPr>
          <p:cNvPr id="3" name="Inhaltsplatzhalter 2"/>
          <p:cNvSpPr>
            <a:spLocks noGrp="1"/>
          </p:cNvSpPr>
          <p:nvPr>
            <p:ph idx="1"/>
          </p:nvPr>
        </p:nvSpPr>
        <p:spPr>
          <a:xfrm>
            <a:off x="4766733" y="273057"/>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63170131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125" b="1"/>
            </a:lvl1pPr>
          </a:lstStyle>
          <a:p>
            <a:r>
              <a:rPr lang="en-US" smtClean="0"/>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9670031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Mastertitelformat bearbeiten</a:t>
            </a:r>
          </a:p>
        </p:txBody>
      </p:sp>
      <p:sp>
        <p:nvSpPr>
          <p:cNvPr id="327686" name="Rectangle 6"/>
          <p:cNvSpPr>
            <a:spLocks noChangeArrowheads="1"/>
          </p:cNvSpPr>
          <p:nvPr/>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7.</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327688"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563" b="0">
                <a:solidFill>
                  <a:srgbClr val="5F5F5F"/>
                </a:solidFill>
              </a:defRPr>
            </a:lvl1pPr>
          </a:lstStyle>
          <a:p>
            <a:pPr>
              <a:defRPr/>
            </a:pPr>
            <a:r>
              <a:rPr lang="en-US" smtClean="0"/>
              <a:t>TI 3: Operating Systems and Computer Networks</a:t>
            </a:r>
            <a:endParaRPr lang="en-US"/>
          </a:p>
        </p:txBody>
      </p:sp>
      <p:pic>
        <p:nvPicPr>
          <p:cNvPr id="8" name="Picture 24" descr="Logo_RGB_300dpi"/>
          <p:cNvPicPr>
            <a:picLocks noChangeAspect="1" noChangeArrowheads="1"/>
          </p:cNvPicPr>
          <p:nvPr/>
        </p:nvPicPr>
        <p:blipFill>
          <a:blip r:embed="rId16" cstate="print"/>
          <a:srcRect/>
          <a:stretch>
            <a:fillRect/>
          </a:stretch>
        </p:blipFill>
        <p:spPr bwMode="auto">
          <a:xfrm>
            <a:off x="9645121" y="60524"/>
            <a:ext cx="2138363" cy="566737"/>
          </a:xfrm>
          <a:prstGeom prst="rect">
            <a:avLst/>
          </a:prstGeom>
          <a:noFill/>
          <a:ln w="9525">
            <a:noFill/>
            <a:miter lim="800000"/>
            <a:headEnd/>
            <a:tailEnd/>
          </a:ln>
        </p:spPr>
      </p:pic>
    </p:spTree>
    <p:extLst>
      <p:ext uri="{BB962C8B-B14F-4D97-AF65-F5344CB8AC3E}">
        <p14:creationId xmlns:p14="http://schemas.microsoft.com/office/powerpoint/2010/main" val="181130275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spd="slow"/>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lang="de-DE" sz="2250" b="1" smtClean="0">
          <a:solidFill>
            <a:srgbClr val="003366"/>
          </a:solidFill>
          <a:latin typeface="+mj-lt"/>
          <a:ea typeface="+mj-ea"/>
          <a:cs typeface="+mj-cs"/>
        </a:defRPr>
      </a:lvl1pPr>
      <a:lvl2pPr algn="l" rtl="0" eaLnBrk="1" fontAlgn="base" hangingPunct="1">
        <a:lnSpc>
          <a:spcPct val="85000"/>
        </a:lnSpc>
        <a:spcBef>
          <a:spcPct val="0"/>
        </a:spcBef>
        <a:spcAft>
          <a:spcPct val="0"/>
        </a:spcAft>
        <a:defRPr sz="1688" b="1">
          <a:solidFill>
            <a:srgbClr val="003366"/>
          </a:solidFill>
          <a:latin typeface="Arial" charset="0"/>
        </a:defRPr>
      </a:lvl2pPr>
      <a:lvl3pPr algn="l" rtl="0" eaLnBrk="1" fontAlgn="base" hangingPunct="1">
        <a:lnSpc>
          <a:spcPct val="85000"/>
        </a:lnSpc>
        <a:spcBef>
          <a:spcPct val="0"/>
        </a:spcBef>
        <a:spcAft>
          <a:spcPct val="0"/>
        </a:spcAft>
        <a:defRPr sz="1688" b="1">
          <a:solidFill>
            <a:srgbClr val="003366"/>
          </a:solidFill>
          <a:latin typeface="Arial" charset="0"/>
        </a:defRPr>
      </a:lvl3pPr>
      <a:lvl4pPr algn="l" rtl="0" eaLnBrk="1" fontAlgn="base" hangingPunct="1">
        <a:lnSpc>
          <a:spcPct val="85000"/>
        </a:lnSpc>
        <a:spcBef>
          <a:spcPct val="0"/>
        </a:spcBef>
        <a:spcAft>
          <a:spcPct val="0"/>
        </a:spcAft>
        <a:defRPr sz="1688" b="1">
          <a:solidFill>
            <a:srgbClr val="003366"/>
          </a:solidFill>
          <a:latin typeface="Arial" charset="0"/>
        </a:defRPr>
      </a:lvl4pPr>
      <a:lvl5pPr algn="l" rtl="0" eaLnBrk="1" fontAlgn="base" hangingPunct="1">
        <a:lnSpc>
          <a:spcPct val="85000"/>
        </a:lnSpc>
        <a:spcBef>
          <a:spcPct val="0"/>
        </a:spcBef>
        <a:spcAft>
          <a:spcPct val="0"/>
        </a:spcAft>
        <a:defRPr sz="1688" b="1">
          <a:solidFill>
            <a:srgbClr val="003366"/>
          </a:solidFill>
          <a:latin typeface="Arial" charset="0"/>
        </a:defRPr>
      </a:lvl5pPr>
      <a:lvl6pPr marL="257175" algn="l" rtl="0" eaLnBrk="1" fontAlgn="base" hangingPunct="1">
        <a:lnSpc>
          <a:spcPct val="85000"/>
        </a:lnSpc>
        <a:spcBef>
          <a:spcPct val="0"/>
        </a:spcBef>
        <a:spcAft>
          <a:spcPct val="0"/>
        </a:spcAft>
        <a:defRPr sz="1688" b="1">
          <a:solidFill>
            <a:srgbClr val="003366"/>
          </a:solidFill>
          <a:latin typeface="Arial" charset="0"/>
        </a:defRPr>
      </a:lvl6pPr>
      <a:lvl7pPr marL="514350" algn="l" rtl="0" eaLnBrk="1" fontAlgn="base" hangingPunct="1">
        <a:lnSpc>
          <a:spcPct val="85000"/>
        </a:lnSpc>
        <a:spcBef>
          <a:spcPct val="0"/>
        </a:spcBef>
        <a:spcAft>
          <a:spcPct val="0"/>
        </a:spcAft>
        <a:defRPr sz="1688" b="1">
          <a:solidFill>
            <a:srgbClr val="003366"/>
          </a:solidFill>
          <a:latin typeface="Arial" charset="0"/>
        </a:defRPr>
      </a:lvl7pPr>
      <a:lvl8pPr marL="771525" algn="l" rtl="0" eaLnBrk="1" fontAlgn="base" hangingPunct="1">
        <a:lnSpc>
          <a:spcPct val="85000"/>
        </a:lnSpc>
        <a:spcBef>
          <a:spcPct val="0"/>
        </a:spcBef>
        <a:spcAft>
          <a:spcPct val="0"/>
        </a:spcAft>
        <a:defRPr sz="1688" b="1">
          <a:solidFill>
            <a:srgbClr val="003366"/>
          </a:solidFill>
          <a:latin typeface="Arial" charset="0"/>
        </a:defRPr>
      </a:lvl8pPr>
      <a:lvl9pPr marL="1028700" algn="l" rtl="0" eaLnBrk="1" fontAlgn="base" hangingPunct="1">
        <a:lnSpc>
          <a:spcPct val="85000"/>
        </a:lnSpc>
        <a:spcBef>
          <a:spcPct val="0"/>
        </a:spcBef>
        <a:spcAft>
          <a:spcPct val="0"/>
        </a:spcAft>
        <a:defRPr sz="1688" b="1">
          <a:solidFill>
            <a:srgbClr val="003366"/>
          </a:solidFill>
          <a:latin typeface="Arial" charset="0"/>
        </a:defRPr>
      </a:lvl9pPr>
    </p:titleStyle>
    <p:bodyStyle>
      <a:lvl1pPr algn="l" rtl="0" eaLnBrk="1" fontAlgn="base" hangingPunct="1">
        <a:lnSpc>
          <a:spcPct val="102000"/>
        </a:lnSpc>
        <a:spcBef>
          <a:spcPts val="281"/>
        </a:spcBef>
        <a:spcAft>
          <a:spcPct val="0"/>
        </a:spcAft>
        <a:buClr>
          <a:srgbClr val="000000"/>
        </a:buClr>
        <a:defRPr>
          <a:solidFill>
            <a:srgbClr val="000000"/>
          </a:solidFill>
          <a:latin typeface="+mn-lt"/>
          <a:ea typeface="+mn-ea"/>
          <a:cs typeface="+mn-cs"/>
        </a:defRPr>
      </a:lvl1pPr>
      <a:lvl2pPr marL="200025" indent="-99120" algn="l" rtl="0" eaLnBrk="1" fontAlgn="base" hangingPunct="1">
        <a:lnSpc>
          <a:spcPct val="102000"/>
        </a:lnSpc>
        <a:spcBef>
          <a:spcPts val="281"/>
        </a:spcBef>
        <a:spcAft>
          <a:spcPct val="0"/>
        </a:spcAft>
        <a:buClr>
          <a:srgbClr val="000000"/>
        </a:buClr>
        <a:buChar char="-"/>
        <a:defRPr>
          <a:solidFill>
            <a:srgbClr val="000000"/>
          </a:solidFill>
          <a:latin typeface="+mn-lt"/>
        </a:defRPr>
      </a:lvl2pPr>
      <a:lvl3pPr marL="407194" indent="-106264" algn="l" rtl="0" eaLnBrk="1" fontAlgn="base" hangingPunct="1">
        <a:lnSpc>
          <a:spcPct val="102000"/>
        </a:lnSpc>
        <a:spcBef>
          <a:spcPts val="281"/>
        </a:spcBef>
        <a:spcAft>
          <a:spcPct val="0"/>
        </a:spcAft>
        <a:buClr>
          <a:srgbClr val="000000"/>
        </a:buClr>
        <a:buChar char="-"/>
        <a:defRPr>
          <a:solidFill>
            <a:srgbClr val="000000"/>
          </a:solidFill>
          <a:latin typeface="+mn-lt"/>
        </a:defRPr>
      </a:lvl3pPr>
      <a:lvl4pPr marL="607219" indent="-99120" algn="l" rtl="0" eaLnBrk="1" fontAlgn="base" hangingPunct="1">
        <a:lnSpc>
          <a:spcPct val="102000"/>
        </a:lnSpc>
        <a:spcBef>
          <a:spcPts val="281"/>
        </a:spcBef>
        <a:spcAft>
          <a:spcPct val="0"/>
        </a:spcAft>
        <a:buClr>
          <a:srgbClr val="000000"/>
        </a:buClr>
        <a:buChar char="-"/>
        <a:defRPr>
          <a:solidFill>
            <a:srgbClr val="000000"/>
          </a:solidFill>
          <a:latin typeface="+mn-lt"/>
        </a:defRPr>
      </a:lvl4pPr>
      <a:lvl5pPr marL="807244" indent="-99120" algn="l" rtl="0" eaLnBrk="1" fontAlgn="base" hangingPunct="1">
        <a:lnSpc>
          <a:spcPct val="102000"/>
        </a:lnSpc>
        <a:spcBef>
          <a:spcPts val="281"/>
        </a:spcBef>
        <a:spcAft>
          <a:spcPct val="0"/>
        </a:spcAft>
        <a:buClr>
          <a:srgbClr val="000000"/>
        </a:buClr>
        <a:buChar char="-"/>
        <a:defRPr>
          <a:solidFill>
            <a:srgbClr val="000000"/>
          </a:solidFill>
          <a:latin typeface="+mn-lt"/>
        </a:defRPr>
      </a:lvl5pPr>
      <a:lvl6pPr marL="1064419"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6pPr>
      <a:lvl7pPr marL="1321594"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7pPr>
      <a:lvl8pPr marL="1578769"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8pPr>
      <a:lvl9pPr marL="1835944"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Category:CC-BY-SA-2.5" TargetMode="External"/><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hyperlink" Target="http://en.wikipedia.org/" TargetMode="External"/><Relationship Id="rId4" Type="http://schemas.openxmlformats.org/officeDocument/2006/relationships/hyperlink" Target="https://en.wikipedia.org/wiki/User:Msik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2"/>
          <p:cNvSpPr>
            <a:spLocks noGrp="1" noChangeArrowheads="1"/>
          </p:cNvSpPr>
          <p:nvPr>
            <p:ph type="ctrTitle"/>
          </p:nvPr>
        </p:nvSpPr>
        <p:spPr/>
        <p:txBody>
          <a:bodyPr/>
          <a:lstStyle/>
          <a:p>
            <a:r>
              <a:rPr lang="en-US" smtClean="0"/>
              <a:t>TI III: Operating Systems &amp; Computer Networks </a:t>
            </a:r>
            <a:br>
              <a:rPr lang="en-US" smtClean="0"/>
            </a:br>
            <a:r>
              <a:rPr lang="en-US" smtClean="0"/>
              <a:t>Booting, Services, and Security</a:t>
            </a:r>
            <a:endParaRPr lang="en-US" dirty="0" smtClean="0"/>
          </a:p>
        </p:txBody>
      </p:sp>
      <p:sp>
        <p:nvSpPr>
          <p:cNvPr id="4098" name="Rectangle 8"/>
          <p:cNvSpPr>
            <a:spLocks noGrp="1" noChangeArrowheads="1"/>
          </p:cNvSpPr>
          <p:nvPr>
            <p:ph type="ftr" sz="quarter" idx="3"/>
          </p:nvPr>
        </p:nvSpPr>
        <p:spPr/>
        <p:txBody>
          <a:bodyPr/>
          <a:lstStyle/>
          <a:p>
            <a:r>
              <a:rPr lang="en-US" smtClean="0"/>
              <a:t>TI 3: Operating Systems and Computer Networks</a:t>
            </a:r>
            <a:endParaRPr lang="en-US"/>
          </a:p>
        </p:txBody>
      </p:sp>
      <p:pic>
        <p:nvPicPr>
          <p:cNvPr id="4099" name="Picture 77"/>
          <p:cNvPicPr>
            <a:picLocks noChangeAspect="1" noChangeArrowheads="1"/>
          </p:cNvPicPr>
          <p:nvPr/>
        </p:nvPicPr>
        <p:blipFill>
          <a:blip r:embed="rId3" cstate="print"/>
          <a:srcRect b="11104"/>
          <a:stretch>
            <a:fillRect/>
          </a:stretch>
        </p:blipFill>
        <p:spPr bwMode="auto">
          <a:xfrm>
            <a:off x="6744072" y="3429000"/>
            <a:ext cx="4248472" cy="2922778"/>
          </a:xfrm>
          <a:prstGeom prst="rect">
            <a:avLst/>
          </a:prstGeom>
          <a:noFill/>
          <a:ln w="9525">
            <a:noFill/>
            <a:miter lim="800000"/>
            <a:headEnd/>
            <a:tailEnd/>
          </a:ln>
        </p:spPr>
      </p:pic>
      <p:sp>
        <p:nvSpPr>
          <p:cNvPr id="7" name="Rectangle 53"/>
          <p:cNvSpPr>
            <a:spLocks noGrp="1" noChangeArrowheads="1"/>
          </p:cNvSpPr>
          <p:nvPr>
            <p:ph type="subTitle" idx="1"/>
          </p:nvPr>
        </p:nvSpPr>
        <p:spPr>
          <a:xfrm>
            <a:off x="3213103" y="4616457"/>
            <a:ext cx="8623300" cy="1057275"/>
          </a:xfrm>
        </p:spPr>
        <p:txBody>
          <a:bodyPr/>
          <a:lstStyle/>
          <a:p>
            <a:pPr>
              <a:spcBef>
                <a:spcPts val="375"/>
              </a:spcBef>
            </a:pPr>
            <a:r>
              <a:rPr lang="de-DE" sz="1600" dirty="0"/>
              <a:t>Prof. Dr.-Ing. Jochen Schiller</a:t>
            </a:r>
          </a:p>
          <a:p>
            <a:pPr>
              <a:spcBef>
                <a:spcPts val="375"/>
              </a:spcBef>
            </a:pPr>
            <a:r>
              <a:rPr lang="de-DE" sz="1600" dirty="0"/>
              <a:t>Computer Systems &amp; </a:t>
            </a:r>
            <a:r>
              <a:rPr lang="de-DE" sz="1600" dirty="0" err="1"/>
              <a:t>Telematics</a:t>
            </a:r>
            <a:endParaRPr lang="de-DE" sz="1600" dirty="0"/>
          </a:p>
          <a:p>
            <a:pPr>
              <a:spcBef>
                <a:spcPts val="375"/>
              </a:spcBef>
            </a:pPr>
            <a:r>
              <a:rPr lang="de-DE" sz="1600" dirty="0"/>
              <a:t>Freie Universität Berlin, Germany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Booting – Kernel</a:t>
            </a:r>
          </a:p>
        </p:txBody>
      </p:sp>
      <p:sp>
        <p:nvSpPr>
          <p:cNvPr id="9220" name="Rectangle 3"/>
          <p:cNvSpPr>
            <a:spLocks noGrp="1" noChangeArrowheads="1"/>
          </p:cNvSpPr>
          <p:nvPr>
            <p:ph idx="1"/>
          </p:nvPr>
        </p:nvSpPr>
        <p:spPr/>
        <p:txBody>
          <a:bodyPr>
            <a:normAutofit lnSpcReduction="10000"/>
          </a:bodyPr>
          <a:lstStyle/>
          <a:p>
            <a:r>
              <a:rPr lang="en-US" dirty="0" smtClean="0"/>
              <a:t>Bootloader passes control to kernel</a:t>
            </a:r>
          </a:p>
          <a:p>
            <a:endParaRPr lang="en-US" dirty="0" smtClean="0"/>
          </a:p>
          <a:p>
            <a:r>
              <a:rPr lang="en-US" dirty="0" smtClean="0"/>
              <a:t>Detect/initialize hardware</a:t>
            </a:r>
          </a:p>
          <a:p>
            <a:pPr lvl="1"/>
            <a:r>
              <a:rPr lang="en-US" dirty="0" smtClean="0"/>
              <a:t>CPU, e.g. on x86, switch from real (8086) to protected mode</a:t>
            </a:r>
          </a:p>
          <a:p>
            <a:pPr lvl="2"/>
            <a:r>
              <a:rPr lang="en-US" dirty="0" smtClean="0"/>
              <a:t>Enables support for memory &gt; 1MB, virtual memory, process isolation</a:t>
            </a:r>
          </a:p>
          <a:p>
            <a:pPr lvl="2"/>
            <a:r>
              <a:rPr lang="en-US" dirty="0" smtClean="0"/>
              <a:t>Possibly start-up additional CPUs in multi-processor systems</a:t>
            </a:r>
          </a:p>
          <a:p>
            <a:pPr lvl="1"/>
            <a:r>
              <a:rPr lang="en-US" dirty="0" smtClean="0"/>
              <a:t>System buses and memory (“north bridge”)</a:t>
            </a:r>
          </a:p>
          <a:p>
            <a:pPr lvl="1"/>
            <a:r>
              <a:rPr lang="en-US" dirty="0" smtClean="0"/>
              <a:t>Peripheral buses and devices (“south bridge”)</a:t>
            </a:r>
          </a:p>
          <a:p>
            <a:pPr lvl="1"/>
            <a:r>
              <a:rPr lang="en-US" dirty="0" smtClean="0"/>
              <a:t>May require loading of additional device drivers from disk</a:t>
            </a:r>
          </a:p>
          <a:p>
            <a:pPr lvl="2"/>
            <a:r>
              <a:rPr lang="en-US" dirty="0" smtClean="0"/>
              <a:t>Problem: Ordering of steps in initialization procedure non-trivial</a:t>
            </a:r>
          </a:p>
          <a:p>
            <a:pPr lvl="2"/>
            <a:r>
              <a:rPr lang="en-US" dirty="0" smtClean="0"/>
              <a:t>Workaround: Append file system containing drivers to kernel image, use bootloader to load most important drivers into RAM</a:t>
            </a:r>
          </a:p>
          <a:p>
            <a:r>
              <a:rPr lang="en-US" dirty="0" smtClean="0"/>
              <a:t>Start kernel subsystems</a:t>
            </a:r>
          </a:p>
          <a:p>
            <a:pPr lvl="1"/>
            <a:r>
              <a:rPr lang="en-US" dirty="0" smtClean="0"/>
              <a:t>Allocate/initialize core data structures, e.g., process queues, page tables, ...</a:t>
            </a:r>
          </a:p>
          <a:p>
            <a:r>
              <a:rPr lang="en-US" dirty="0" smtClean="0"/>
              <a:t>Setup environment for user processes</a:t>
            </a:r>
          </a:p>
          <a:p>
            <a:pPr lvl="1"/>
            <a:r>
              <a:rPr lang="en-US" dirty="0" smtClean="0"/>
              <a:t>Mount root file system</a:t>
            </a:r>
          </a:p>
          <a:p>
            <a:pPr lvl="1"/>
            <a:r>
              <a:rPr lang="en-US" dirty="0" smtClean="0"/>
              <a:t>Start scheduler, enable multi-tasking</a:t>
            </a:r>
          </a:p>
          <a:p>
            <a:r>
              <a:rPr lang="en-US" dirty="0" smtClean="0"/>
              <a:t>Start first user-space process, e.g. /</a:t>
            </a:r>
            <a:r>
              <a:rPr lang="en-US" dirty="0" err="1" smtClean="0"/>
              <a:t>sbin</a:t>
            </a:r>
            <a:r>
              <a:rPr lang="en-US" dirty="0" smtClean="0"/>
              <a:t>/</a:t>
            </a:r>
            <a:r>
              <a:rPr lang="en-US" dirty="0" err="1" smtClean="0"/>
              <a:t>init</a:t>
            </a:r>
            <a:r>
              <a:rPr lang="en-US" dirty="0" smtClean="0"/>
              <a:t> in Unix systems</a:t>
            </a:r>
            <a:endParaRPr lang="en-US" dirty="0"/>
          </a:p>
        </p:txBody>
      </p:sp>
      <p:sp>
        <p:nvSpPr>
          <p:cNvPr id="9218" name="Fußzeilenplatzhalter 3"/>
          <p:cNvSpPr>
            <a:spLocks noGrp="1"/>
          </p:cNvSpPr>
          <p:nvPr>
            <p:ph type="ftr" sz="quarter" idx="10"/>
          </p:nvPr>
        </p:nvSpPr>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smtClean="0"/>
              <a:t>Booting – </a:t>
            </a:r>
            <a:r>
              <a:rPr lang="en-US" dirty="0" err="1" smtClean="0"/>
              <a:t>Init</a:t>
            </a:r>
            <a:r>
              <a:rPr lang="en-US" dirty="0" smtClean="0"/>
              <a:t> (Unix </a:t>
            </a:r>
            <a:r>
              <a:rPr lang="en-US" dirty="0" err="1" smtClean="0"/>
              <a:t>SysV</a:t>
            </a:r>
            <a:r>
              <a:rPr lang="en-US" dirty="0" smtClean="0"/>
              <a:t> </a:t>
            </a:r>
            <a:r>
              <a:rPr lang="en-US" dirty="0" err="1" smtClean="0"/>
              <a:t>Init</a:t>
            </a:r>
            <a:r>
              <a:rPr lang="en-US" dirty="0" smtClean="0"/>
              <a:t>)</a:t>
            </a:r>
          </a:p>
        </p:txBody>
      </p:sp>
      <p:sp>
        <p:nvSpPr>
          <p:cNvPr id="10244" name="Rectangle 3"/>
          <p:cNvSpPr>
            <a:spLocks noGrp="1" noChangeArrowheads="1"/>
          </p:cNvSpPr>
          <p:nvPr>
            <p:ph sz="half" idx="1"/>
          </p:nvPr>
        </p:nvSpPr>
        <p:spPr/>
        <p:txBody>
          <a:bodyPr/>
          <a:lstStyle/>
          <a:p>
            <a:pPr marL="419100" indent="-419100">
              <a:lnSpc>
                <a:spcPct val="90000"/>
              </a:lnSpc>
            </a:pPr>
            <a:endParaRPr lang="en-US" sz="2000" dirty="0"/>
          </a:p>
          <a:p>
            <a:pPr marL="419100" indent="-419100">
              <a:lnSpc>
                <a:spcPct val="90000"/>
              </a:lnSpc>
            </a:pPr>
            <a:endParaRPr lang="en-US" sz="2000" dirty="0"/>
          </a:p>
          <a:p>
            <a:pPr marL="419100" indent="-419100">
              <a:lnSpc>
                <a:spcPct val="90000"/>
              </a:lnSpc>
            </a:pPr>
            <a:r>
              <a:rPr lang="en-US" sz="2000" dirty="0"/>
              <a:t>Typical </a:t>
            </a:r>
            <a:r>
              <a:rPr lang="en-US" sz="2000" dirty="0" err="1"/>
              <a:t>runlevels</a:t>
            </a:r>
            <a:r>
              <a:rPr lang="en-US" sz="2000" dirty="0"/>
              <a:t>:</a:t>
            </a:r>
          </a:p>
          <a:p>
            <a:pPr marL="838200" lvl="1" indent="-381000">
              <a:lnSpc>
                <a:spcPct val="90000"/>
              </a:lnSpc>
            </a:pPr>
            <a:r>
              <a:rPr lang="en-US" sz="1800" dirty="0" err="1"/>
              <a:t>Runlevel</a:t>
            </a:r>
            <a:r>
              <a:rPr lang="en-US" sz="1800" dirty="0"/>
              <a:t> 0: Halt</a:t>
            </a:r>
          </a:p>
          <a:p>
            <a:pPr marL="838200" lvl="1" indent="-381000">
              <a:lnSpc>
                <a:spcPct val="90000"/>
              </a:lnSpc>
            </a:pPr>
            <a:r>
              <a:rPr lang="en-US" sz="1800" dirty="0" err="1"/>
              <a:t>Runlevel</a:t>
            </a:r>
            <a:r>
              <a:rPr lang="en-US" sz="1800" dirty="0"/>
              <a:t> 1: Single-user mode</a:t>
            </a:r>
          </a:p>
          <a:p>
            <a:pPr marL="838200" lvl="1" indent="-381000">
              <a:lnSpc>
                <a:spcPct val="90000"/>
              </a:lnSpc>
            </a:pPr>
            <a:r>
              <a:rPr lang="en-US" sz="1800" dirty="0" err="1"/>
              <a:t>Runlevel</a:t>
            </a:r>
            <a:r>
              <a:rPr lang="en-US" sz="1800" dirty="0"/>
              <a:t> 2: Not used (user-definable)</a:t>
            </a:r>
          </a:p>
          <a:p>
            <a:pPr marL="838200" lvl="1" indent="-381000">
              <a:lnSpc>
                <a:spcPct val="90000"/>
              </a:lnSpc>
            </a:pPr>
            <a:r>
              <a:rPr lang="en-US" sz="1800" dirty="0" err="1"/>
              <a:t>Runlevel</a:t>
            </a:r>
            <a:r>
              <a:rPr lang="en-US" sz="1800" dirty="0"/>
              <a:t> 3: Full multi-user mode</a:t>
            </a:r>
          </a:p>
          <a:p>
            <a:pPr marL="838200" lvl="1" indent="-381000">
              <a:lnSpc>
                <a:spcPct val="90000"/>
              </a:lnSpc>
            </a:pPr>
            <a:r>
              <a:rPr lang="en-US" sz="1800" dirty="0" err="1"/>
              <a:t>Runlevel</a:t>
            </a:r>
            <a:r>
              <a:rPr lang="en-US" sz="1800" dirty="0"/>
              <a:t> 4: Not used (user-definable)</a:t>
            </a:r>
          </a:p>
          <a:p>
            <a:pPr marL="838200" lvl="1" indent="-381000">
              <a:lnSpc>
                <a:spcPct val="90000"/>
              </a:lnSpc>
            </a:pPr>
            <a:r>
              <a:rPr lang="en-US" sz="1800" dirty="0" err="1"/>
              <a:t>Runlevel</a:t>
            </a:r>
            <a:r>
              <a:rPr lang="en-US" sz="1800" dirty="0"/>
              <a:t> 5: Full multi-user mode (GUI login screen)</a:t>
            </a:r>
          </a:p>
          <a:p>
            <a:pPr marL="838200" lvl="1" indent="-381000">
              <a:lnSpc>
                <a:spcPct val="90000"/>
              </a:lnSpc>
            </a:pPr>
            <a:r>
              <a:rPr lang="en-US" sz="1800" dirty="0" err="1"/>
              <a:t>Runlevel</a:t>
            </a:r>
            <a:r>
              <a:rPr lang="en-US" sz="1800" dirty="0"/>
              <a:t> 6: Reboot</a:t>
            </a:r>
          </a:p>
          <a:p>
            <a:pPr marL="419100" indent="-419100">
              <a:lnSpc>
                <a:spcPct val="90000"/>
              </a:lnSpc>
              <a:buFont typeface="Wingdings" pitchFamily="2" charset="2"/>
              <a:buChar char="Ø"/>
            </a:pPr>
            <a:endParaRPr lang="en-US" sz="2000" dirty="0"/>
          </a:p>
          <a:p>
            <a:pPr marL="419100" indent="-419100">
              <a:lnSpc>
                <a:spcPct val="90000"/>
              </a:lnSpc>
              <a:buFont typeface="Wingdings" pitchFamily="2" charset="2"/>
              <a:buChar char="Ø"/>
            </a:pPr>
            <a:r>
              <a:rPr lang="en-US" sz="2000" dirty="0"/>
              <a:t>Vendor-specific variations</a:t>
            </a:r>
          </a:p>
        </p:txBody>
      </p:sp>
      <p:sp>
        <p:nvSpPr>
          <p:cNvPr id="10245" name="Rectangle 4"/>
          <p:cNvSpPr>
            <a:spLocks noGrp="1" noChangeArrowheads="1"/>
          </p:cNvSpPr>
          <p:nvPr>
            <p:ph sz="half" idx="2"/>
          </p:nvPr>
        </p:nvSpPr>
        <p:spPr/>
        <p:txBody>
          <a:bodyPr/>
          <a:lstStyle/>
          <a:p>
            <a:pPr eaLnBrk="1" hangingPunct="1">
              <a:lnSpc>
                <a:spcPct val="90000"/>
              </a:lnSpc>
            </a:pPr>
            <a:endParaRPr lang="en-US" sz="2000" dirty="0"/>
          </a:p>
          <a:p>
            <a:pPr eaLnBrk="1" hangingPunct="1">
              <a:lnSpc>
                <a:spcPct val="90000"/>
              </a:lnSpc>
            </a:pPr>
            <a:endParaRPr lang="en-US" sz="2000" dirty="0"/>
          </a:p>
          <a:p>
            <a:pPr eaLnBrk="1" hangingPunct="1">
              <a:lnSpc>
                <a:spcPct val="90000"/>
              </a:lnSpc>
            </a:pPr>
            <a:r>
              <a:rPr lang="en-US" sz="2000" dirty="0"/>
              <a:t>Typical system services:</a:t>
            </a:r>
          </a:p>
          <a:p>
            <a:pPr lvl="1" eaLnBrk="1" hangingPunct="1">
              <a:lnSpc>
                <a:spcPct val="90000"/>
              </a:lnSpc>
            </a:pPr>
            <a:r>
              <a:rPr lang="en-US" sz="1800" dirty="0"/>
              <a:t>System logging daemon</a:t>
            </a:r>
          </a:p>
          <a:p>
            <a:pPr lvl="1" eaLnBrk="1" hangingPunct="1">
              <a:lnSpc>
                <a:spcPct val="90000"/>
              </a:lnSpc>
            </a:pPr>
            <a:r>
              <a:rPr lang="en-US" sz="1800" dirty="0"/>
              <a:t>Remote Procedure Call (RPC) server</a:t>
            </a:r>
          </a:p>
          <a:p>
            <a:pPr lvl="1" eaLnBrk="1" hangingPunct="1">
              <a:lnSpc>
                <a:spcPct val="90000"/>
              </a:lnSpc>
            </a:pPr>
            <a:r>
              <a:rPr lang="en-US" sz="1800" dirty="0"/>
              <a:t>Print spooler</a:t>
            </a:r>
          </a:p>
          <a:p>
            <a:pPr lvl="1" eaLnBrk="1" hangingPunct="1">
              <a:lnSpc>
                <a:spcPct val="90000"/>
              </a:lnSpc>
            </a:pPr>
            <a:r>
              <a:rPr lang="en-US" sz="1800" dirty="0"/>
              <a:t>Mail Transfer Agent (MTA)</a:t>
            </a:r>
          </a:p>
          <a:p>
            <a:pPr lvl="1" eaLnBrk="1" hangingPunct="1">
              <a:lnSpc>
                <a:spcPct val="90000"/>
              </a:lnSpc>
            </a:pPr>
            <a:r>
              <a:rPr lang="en-US" sz="1800" dirty="0"/>
              <a:t>SNMP daemon</a:t>
            </a:r>
          </a:p>
          <a:p>
            <a:pPr lvl="1" eaLnBrk="1" hangingPunct="1">
              <a:lnSpc>
                <a:spcPct val="90000"/>
              </a:lnSpc>
            </a:pPr>
            <a:r>
              <a:rPr lang="en-US" sz="1800" dirty="0"/>
              <a:t>SSH server</a:t>
            </a:r>
          </a:p>
          <a:p>
            <a:pPr lvl="1" eaLnBrk="1" hangingPunct="1">
              <a:lnSpc>
                <a:spcPct val="90000"/>
              </a:lnSpc>
            </a:pPr>
            <a:r>
              <a:rPr lang="en-US" sz="1800" dirty="0"/>
              <a:t>Login shell</a:t>
            </a:r>
          </a:p>
          <a:p>
            <a:pPr lvl="1" eaLnBrk="1" hangingPunct="1">
              <a:lnSpc>
                <a:spcPct val="90000"/>
              </a:lnSpc>
            </a:pPr>
            <a:r>
              <a:rPr lang="en-US" sz="1800" dirty="0"/>
              <a:t>X Windows System (GUI)</a:t>
            </a: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dirty="0"/>
          </a:p>
          <a:p>
            <a:pPr eaLnBrk="1" hangingPunct="1">
              <a:lnSpc>
                <a:spcPct val="90000"/>
              </a:lnSpc>
            </a:pPr>
            <a:r>
              <a:rPr lang="en-US" sz="2000" dirty="0"/>
              <a:t>Also performs more complex initialization, e.g. networking</a:t>
            </a:r>
          </a:p>
        </p:txBody>
      </p:sp>
      <p:sp>
        <p:nvSpPr>
          <p:cNvPr id="10242" name="Fußzeilenplatzhalter 4"/>
          <p:cNvSpPr>
            <a:spLocks noGrp="1"/>
          </p:cNvSpPr>
          <p:nvPr>
            <p:ph type="ftr" sz="quarter" idx="10"/>
          </p:nvPr>
        </p:nvSpPr>
        <p:spPr>
          <a:noFill/>
        </p:spPr>
        <p:txBody>
          <a:bodyPr/>
          <a:lstStyle/>
          <a:p>
            <a:r>
              <a:rPr lang="en-US" smtClean="0"/>
              <a:t>TI 3: Operating Systems and Computer Networks</a:t>
            </a:r>
            <a:endParaRPr lang="en-US"/>
          </a:p>
        </p:txBody>
      </p:sp>
      <p:sp>
        <p:nvSpPr>
          <p:cNvPr id="10246" name="Rectangle 5"/>
          <p:cNvSpPr>
            <a:spLocks noChangeArrowheads="1"/>
          </p:cNvSpPr>
          <p:nvPr/>
        </p:nvSpPr>
        <p:spPr bwMode="auto">
          <a:xfrm>
            <a:off x="1703389" y="1483853"/>
            <a:ext cx="8785225" cy="4845509"/>
          </a:xfrm>
          <a:prstGeom prst="rect">
            <a:avLst/>
          </a:prstGeom>
          <a:noFill/>
          <a:ln w="9525">
            <a:noFill/>
            <a:miter lim="800000"/>
            <a:headEnd/>
            <a:tailEnd/>
          </a:ln>
        </p:spPr>
        <p:txBody>
          <a:bodyPr/>
          <a:lstStyle/>
          <a:p>
            <a:pPr marL="419100" indent="-419100" algn="l">
              <a:spcBef>
                <a:spcPct val="20000"/>
              </a:spcBef>
              <a:buClr>
                <a:srgbClr val="003366"/>
              </a:buClr>
              <a:buSzPct val="120000"/>
            </a:pPr>
            <a:r>
              <a:rPr lang="en-US" sz="2200" dirty="0" err="1">
                <a:latin typeface="+mn-lt"/>
              </a:rPr>
              <a:t>SysV</a:t>
            </a:r>
            <a:r>
              <a:rPr lang="en-US" sz="2200" dirty="0">
                <a:latin typeface="+mn-lt"/>
              </a:rPr>
              <a:t> </a:t>
            </a:r>
            <a:r>
              <a:rPr lang="en-US" sz="2200" dirty="0" err="1">
                <a:latin typeface="+mn-lt"/>
              </a:rPr>
              <a:t>Init</a:t>
            </a:r>
            <a:r>
              <a:rPr lang="en-US" sz="2200" dirty="0">
                <a:latin typeface="+mn-lt"/>
              </a:rPr>
              <a:t> starts system services according to </a:t>
            </a:r>
            <a:r>
              <a:rPr lang="en-US" sz="2200" dirty="0" err="1">
                <a:latin typeface="+mn-lt"/>
              </a:rPr>
              <a:t>runlevels</a:t>
            </a:r>
            <a:r>
              <a:rPr lang="en-US" sz="2200" dirty="0">
                <a:latin typeface="+mn-lt"/>
              </a:rPr>
              <a:t>:</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Questions &amp; Tasks</a:t>
            </a:r>
            <a:endParaRPr lang="en-US" noProof="0" dirty="0"/>
          </a:p>
        </p:txBody>
      </p:sp>
      <p:sp>
        <p:nvSpPr>
          <p:cNvPr id="3" name="Content Placeholder 2"/>
          <p:cNvSpPr>
            <a:spLocks noGrp="1"/>
          </p:cNvSpPr>
          <p:nvPr>
            <p:ph idx="1"/>
          </p:nvPr>
        </p:nvSpPr>
        <p:spPr/>
        <p:txBody>
          <a:bodyPr/>
          <a:lstStyle/>
          <a:p>
            <a:pPr lvl="1"/>
            <a:r>
              <a:rPr lang="en-US" dirty="0" smtClean="0"/>
              <a:t>Do all computers perform booting? Think of different application scenarios.</a:t>
            </a:r>
          </a:p>
          <a:p>
            <a:pPr lvl="1"/>
            <a:r>
              <a:rPr lang="en-US" dirty="0" smtClean="0"/>
              <a:t>Check the booting process of your computer. Depending on the different platforms you might need to press certain keys during the initialization to see all steps.</a:t>
            </a:r>
          </a:p>
          <a:p>
            <a:pPr lvl="1"/>
            <a:r>
              <a:rPr lang="en-US" dirty="0" smtClean="0"/>
              <a:t>Why do we sometimes need several stages of booting?</a:t>
            </a:r>
          </a:p>
          <a:p>
            <a:pPr lvl="1"/>
            <a:r>
              <a:rPr lang="en-US" dirty="0" smtClean="0"/>
              <a:t>Check the story behind UEFI and its implications when it comes to secure boot!</a:t>
            </a:r>
          </a:p>
          <a:p>
            <a:pPr lvl="1"/>
            <a:endParaRPr lang="en-US" dirty="0" smtClean="0"/>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TI III - Operating Systems and Computer Networks</a:t>
            </a:r>
            <a:endParaRPr lang="en-US" dirty="0"/>
          </a:p>
        </p:txBody>
      </p:sp>
    </p:spTree>
    <p:extLst>
      <p:ext uri="{BB962C8B-B14F-4D97-AF65-F5344CB8AC3E}">
        <p14:creationId xmlns:p14="http://schemas.microsoft.com/office/powerpoint/2010/main" val="418734352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UNIX Daemons</a:t>
            </a:r>
          </a:p>
        </p:txBody>
      </p:sp>
      <p:sp>
        <p:nvSpPr>
          <p:cNvPr id="11268" name="Rectangle 3"/>
          <p:cNvSpPr>
            <a:spLocks noGrp="1" noChangeArrowheads="1"/>
          </p:cNvSpPr>
          <p:nvPr>
            <p:ph idx="1"/>
          </p:nvPr>
        </p:nvSpPr>
        <p:spPr/>
        <p:txBody>
          <a:bodyPr/>
          <a:lstStyle/>
          <a:p>
            <a:pPr eaLnBrk="1" hangingPunct="1"/>
            <a:r>
              <a:rPr lang="en-US" smtClean="0"/>
              <a:t>System services on UNIX-derived systems</a:t>
            </a:r>
          </a:p>
          <a:p>
            <a:pPr eaLnBrk="1" hangingPunct="1"/>
            <a:endParaRPr lang="en-US" smtClean="0"/>
          </a:p>
          <a:p>
            <a:pPr eaLnBrk="1" hangingPunct="1"/>
            <a:r>
              <a:rPr lang="en-US" smtClean="0"/>
              <a:t>Typically started at boot time</a:t>
            </a:r>
          </a:p>
          <a:p>
            <a:pPr eaLnBrk="1" hangingPunct="1"/>
            <a:endParaRPr lang="en-US" smtClean="0"/>
          </a:p>
          <a:p>
            <a:pPr eaLnBrk="1" hangingPunct="1"/>
            <a:r>
              <a:rPr lang="en-US" smtClean="0"/>
              <a:t>Process that runs in background</a:t>
            </a:r>
          </a:p>
          <a:p>
            <a:pPr lvl="1" eaLnBrk="1" hangingPunct="1"/>
            <a:r>
              <a:rPr lang="en-US" smtClean="0"/>
              <a:t>Disassociate from console (if any)</a:t>
            </a:r>
          </a:p>
          <a:p>
            <a:pPr lvl="1" eaLnBrk="1" hangingPunct="1"/>
            <a:r>
              <a:rPr lang="en-US" smtClean="0"/>
              <a:t>Fork a child on start-up, then exit</a:t>
            </a:r>
          </a:p>
          <a:p>
            <a:pPr lvl="2" eaLnBrk="1" hangingPunct="1">
              <a:buFont typeface="Wingdings" pitchFamily="2" charset="2"/>
              <a:buChar char="Ø"/>
            </a:pPr>
            <a:r>
              <a:rPr lang="en-US" b="1" smtClean="0">
                <a:latin typeface="Courier New" pitchFamily="49" charset="0"/>
              </a:rPr>
              <a:t>init</a:t>
            </a:r>
            <a:r>
              <a:rPr lang="en-US" smtClean="0"/>
              <a:t> adopts the child</a:t>
            </a:r>
          </a:p>
          <a:p>
            <a:pPr lvl="1" eaLnBrk="1" hangingPunct="1"/>
            <a:r>
              <a:rPr lang="en-US" smtClean="0"/>
              <a:t>Set working directory to root directory</a:t>
            </a:r>
          </a:p>
          <a:p>
            <a:pPr lvl="1" eaLnBrk="1" hangingPunct="1"/>
            <a:r>
              <a:rPr lang="en-US" smtClean="0"/>
              <a:t>Close open file descriptors (if any)</a:t>
            </a:r>
          </a:p>
          <a:p>
            <a:pPr lvl="1" eaLnBrk="1" hangingPunct="1"/>
            <a:r>
              <a:rPr lang="en-US" smtClean="0"/>
              <a:t>Set </a:t>
            </a:r>
            <a:r>
              <a:rPr lang="en-US" b="1" smtClean="0">
                <a:latin typeface="Courier New" pitchFamily="49" charset="0"/>
              </a:rPr>
              <a:t>stdin</a:t>
            </a:r>
            <a:r>
              <a:rPr lang="en-US" smtClean="0"/>
              <a:t>, </a:t>
            </a:r>
            <a:r>
              <a:rPr lang="en-US" b="1" smtClean="0">
                <a:latin typeface="Courier New" pitchFamily="49" charset="0"/>
              </a:rPr>
              <a:t>stdout</a:t>
            </a:r>
            <a:r>
              <a:rPr lang="en-US" smtClean="0"/>
              <a:t>, and </a:t>
            </a:r>
            <a:r>
              <a:rPr lang="en-US" b="1" smtClean="0">
                <a:latin typeface="Courier New" pitchFamily="49" charset="0"/>
              </a:rPr>
              <a:t>stderr</a:t>
            </a:r>
            <a:r>
              <a:rPr lang="en-US" smtClean="0"/>
              <a:t> to logfile, console, or </a:t>
            </a:r>
            <a:r>
              <a:rPr lang="en-US" b="1" smtClean="0">
                <a:latin typeface="Courier New" pitchFamily="49" charset="0"/>
              </a:rPr>
              <a:t>/dev/null</a:t>
            </a:r>
          </a:p>
          <a:p>
            <a:pPr eaLnBrk="1" hangingPunct="1"/>
            <a:endParaRPr lang="en-US" smtClean="0"/>
          </a:p>
          <a:p>
            <a:pPr eaLnBrk="1" hangingPunct="1">
              <a:buFont typeface="Wingdings" pitchFamily="2" charset="2"/>
              <a:buChar char="Ø"/>
            </a:pPr>
            <a:r>
              <a:rPr lang="en-US" smtClean="0"/>
              <a:t>May store PID in known file for future interaction</a:t>
            </a:r>
            <a:endParaRPr lang="en-US" b="1" smtClean="0">
              <a:latin typeface="Courier New" pitchFamily="49" charset="0"/>
            </a:endParaRPr>
          </a:p>
        </p:txBody>
      </p:sp>
      <p:sp>
        <p:nvSpPr>
          <p:cNvPr id="11266" name="Fußzeilenplatzhalter 3"/>
          <p:cNvSpPr>
            <a:spLocks noGrp="1"/>
          </p:cNvSpPr>
          <p:nvPr>
            <p:ph type="ftr" sz="quarter" idx="10"/>
          </p:nvPr>
        </p:nvSpPr>
        <p:spPr>
          <a:noFill/>
        </p:spPr>
        <p:txBody>
          <a:bodyPr/>
          <a:lstStyle/>
          <a:p>
            <a:r>
              <a:rPr lang="en-US" smtClean="0"/>
              <a:t>TI 3: Operating Systems and Computer Networks</a:t>
            </a:r>
            <a:endParaRPr lang="en-US"/>
          </a:p>
        </p:txBody>
      </p:sp>
      <p:pic>
        <p:nvPicPr>
          <p:cNvPr id="11269" name="Picture 5" descr="http://image1.frappr.com/pics3/i/20051221/4/2/0/420c35f2f38c8503cfcaed219a695f6b0_full.png"/>
          <p:cNvPicPr>
            <a:picLocks noChangeAspect="1" noChangeArrowheads="1"/>
          </p:cNvPicPr>
          <p:nvPr/>
        </p:nvPicPr>
        <p:blipFill>
          <a:blip r:embed="rId2" cstate="print"/>
          <a:srcRect/>
          <a:stretch>
            <a:fillRect/>
          </a:stretch>
        </p:blipFill>
        <p:spPr bwMode="auto">
          <a:xfrm>
            <a:off x="8256589" y="2060575"/>
            <a:ext cx="1381125" cy="1524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offers services</a:t>
            </a:r>
            <a:endParaRPr lang="en-US" dirty="0"/>
          </a:p>
        </p:txBody>
      </p:sp>
      <p:sp>
        <p:nvSpPr>
          <p:cNvPr id="4" name="Footer Placeholder 3"/>
          <p:cNvSpPr>
            <a:spLocks noGrp="1"/>
          </p:cNvSpPr>
          <p:nvPr>
            <p:ph type="ftr" sz="quarter" idx="10"/>
          </p:nvPr>
        </p:nvSpPr>
        <p:spPr/>
        <p:txBody>
          <a:bodyPr/>
          <a:lstStyle/>
          <a:p>
            <a:pPr>
              <a:defRPr/>
            </a:pPr>
            <a:r>
              <a:rPr lang="en-US" smtClean="0"/>
              <a:t>TI 3: Operating Systems and Computer Networks</a:t>
            </a:r>
            <a:endParaRPr lang="en-US"/>
          </a:p>
        </p:txBody>
      </p:sp>
      <p:pic>
        <p:nvPicPr>
          <p:cNvPr id="5" name="Picture 4"/>
          <p:cNvPicPr>
            <a:picLocks noChangeAspect="1"/>
          </p:cNvPicPr>
          <p:nvPr/>
        </p:nvPicPr>
        <p:blipFill>
          <a:blip r:embed="rId2"/>
          <a:stretch>
            <a:fillRect/>
          </a:stretch>
        </p:blipFill>
        <p:spPr>
          <a:xfrm>
            <a:off x="5126683" y="929806"/>
            <a:ext cx="6718806" cy="5595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371400" y="1916832"/>
            <a:ext cx="5249989"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385098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System Services Example: </a:t>
            </a:r>
            <a:r>
              <a:rPr lang="en-US" b="1" smtClean="0">
                <a:latin typeface="Courier New" pitchFamily="49" charset="0"/>
              </a:rPr>
              <a:t>crond</a:t>
            </a:r>
          </a:p>
        </p:txBody>
      </p:sp>
      <p:sp>
        <p:nvSpPr>
          <p:cNvPr id="12292" name="Rectangle 3"/>
          <p:cNvSpPr>
            <a:spLocks noGrp="1" noChangeArrowheads="1"/>
          </p:cNvSpPr>
          <p:nvPr>
            <p:ph idx="1"/>
          </p:nvPr>
        </p:nvSpPr>
        <p:spPr/>
        <p:txBody>
          <a:bodyPr/>
          <a:lstStyle/>
          <a:p>
            <a:pPr eaLnBrk="1" hangingPunct="1"/>
            <a:r>
              <a:rPr lang="en-US" smtClean="0"/>
              <a:t>Periodically runs commands, referred to as “cron jobs”</a:t>
            </a:r>
          </a:p>
          <a:p>
            <a:pPr eaLnBrk="1" hangingPunct="1"/>
            <a:r>
              <a:rPr lang="en-US" smtClean="0"/>
              <a:t>Commands are configured in </a:t>
            </a:r>
            <a:r>
              <a:rPr lang="en-US" b="1" smtClean="0">
                <a:latin typeface="Courier New" pitchFamily="49" charset="0"/>
              </a:rPr>
              <a:t>/etc/crontab</a:t>
            </a:r>
            <a:r>
              <a:rPr lang="en-US" smtClean="0"/>
              <a:t>:</a:t>
            </a:r>
          </a:p>
        </p:txBody>
      </p:sp>
      <p:sp>
        <p:nvSpPr>
          <p:cNvPr id="12290" name="Fußzeilenplatzhalter 3"/>
          <p:cNvSpPr>
            <a:spLocks noGrp="1"/>
          </p:cNvSpPr>
          <p:nvPr>
            <p:ph type="ftr" sz="quarter" idx="10"/>
          </p:nvPr>
        </p:nvSpPr>
        <p:spPr>
          <a:noFill/>
        </p:spPr>
        <p:txBody>
          <a:bodyPr/>
          <a:lstStyle/>
          <a:p>
            <a:r>
              <a:rPr lang="en-US" smtClean="0"/>
              <a:t>TI 3: Operating Systems and Computer Networks</a:t>
            </a:r>
            <a:endParaRPr lang="en-US"/>
          </a:p>
        </p:txBody>
      </p:sp>
      <p:sp>
        <p:nvSpPr>
          <p:cNvPr id="12293" name="Text Box 4"/>
          <p:cNvSpPr txBox="1">
            <a:spLocks noChangeArrowheads="1"/>
          </p:cNvSpPr>
          <p:nvPr/>
        </p:nvSpPr>
        <p:spPr bwMode="auto">
          <a:xfrm>
            <a:off x="1919288" y="2060576"/>
            <a:ext cx="8388350" cy="4117975"/>
          </a:xfrm>
          <a:prstGeom prst="rect">
            <a:avLst/>
          </a:prstGeom>
          <a:solidFill>
            <a:schemeClr val="accent1"/>
          </a:solidFill>
          <a:ln w="9525" algn="ctr">
            <a:solidFill>
              <a:schemeClr val="tx1"/>
            </a:solidFill>
            <a:miter lim="800000"/>
            <a:headEnd/>
            <a:tailEnd/>
          </a:ln>
        </p:spPr>
        <p:txBody>
          <a:bodyPr wrap="none">
            <a:spAutoFit/>
          </a:bodyPr>
          <a:lstStyle/>
          <a:p>
            <a:pPr algn="l"/>
            <a:r>
              <a:rPr lang="en-US" sz="1200">
                <a:latin typeface="Courier New" pitchFamily="49" charset="0"/>
              </a:rPr>
              <a:t># /etc/crontab: system-wide crontab</a:t>
            </a:r>
          </a:p>
          <a:p>
            <a:pPr algn="l"/>
            <a:r>
              <a:rPr lang="en-US" sz="1200">
                <a:latin typeface="Courier New" pitchFamily="49" charset="0"/>
              </a:rPr>
              <a:t># Unlike any other crontab you don't have to run the `crontab'</a:t>
            </a:r>
          </a:p>
          <a:p>
            <a:pPr algn="l"/>
            <a:r>
              <a:rPr lang="en-US" sz="1200">
                <a:latin typeface="Courier New" pitchFamily="49" charset="0"/>
              </a:rPr>
              <a:t># command to install the new version when you edit this file.</a:t>
            </a:r>
          </a:p>
          <a:p>
            <a:pPr algn="l"/>
            <a:r>
              <a:rPr lang="en-US" sz="1200">
                <a:latin typeface="Courier New" pitchFamily="49" charset="0"/>
              </a:rPr>
              <a:t># This file also has a username field, that none of the other crontabs do.</a:t>
            </a:r>
          </a:p>
          <a:p>
            <a:pPr algn="l"/>
            <a:endParaRPr lang="en-US" sz="1200">
              <a:latin typeface="Courier New" pitchFamily="49" charset="0"/>
            </a:endParaRPr>
          </a:p>
          <a:p>
            <a:pPr algn="l"/>
            <a:r>
              <a:rPr lang="en-US" sz="1200">
                <a:latin typeface="Courier New" pitchFamily="49" charset="0"/>
              </a:rPr>
              <a:t>SHELL=/bin/sh</a:t>
            </a:r>
          </a:p>
          <a:p>
            <a:pPr algn="l"/>
            <a:r>
              <a:rPr lang="en-US" sz="1200">
                <a:latin typeface="Courier New" pitchFamily="49" charset="0"/>
              </a:rPr>
              <a:t>PATH=/usr/local/sbin:/usr/local/bin:/sbin:/bin:/usr/sbin:/usr/bin</a:t>
            </a:r>
          </a:p>
          <a:p>
            <a:pPr algn="l"/>
            <a:endParaRPr lang="en-US" sz="1200">
              <a:latin typeface="Courier New" pitchFamily="49" charset="0"/>
            </a:endParaRPr>
          </a:p>
          <a:p>
            <a:pPr algn="l"/>
            <a:r>
              <a:rPr lang="en-US" sz="1200">
                <a:latin typeface="Courier New" pitchFamily="49" charset="0"/>
              </a:rPr>
              <a:t>MAILTO=staff-simpel2@inf.fu-berlin.de</a:t>
            </a:r>
          </a:p>
          <a:p>
            <a:pPr algn="l"/>
            <a:endParaRPr lang="en-US" sz="1200">
              <a:latin typeface="Courier New" pitchFamily="49" charset="0"/>
            </a:endParaRPr>
          </a:p>
          <a:p>
            <a:pPr algn="l"/>
            <a:r>
              <a:rPr lang="en-US" sz="1200">
                <a:latin typeface="Courier New" pitchFamily="49" charset="0"/>
              </a:rPr>
              <a:t># m h dom mon dow user  command</a:t>
            </a:r>
          </a:p>
          <a:p>
            <a:pPr algn="l"/>
            <a:r>
              <a:rPr lang="en-US" sz="1200">
                <a:latin typeface="Courier New" pitchFamily="49" charset="0"/>
              </a:rPr>
              <a:t>25 6    * * *   root    test -e /usr/sbin/anacron || run-parts --report /etc/cron.daily</a:t>
            </a:r>
          </a:p>
          <a:p>
            <a:pPr algn="l"/>
            <a:r>
              <a:rPr lang="en-US" sz="1200">
                <a:latin typeface="Courier New" pitchFamily="49" charset="0"/>
              </a:rPr>
              <a:t>47 6    * * 7   root    test -e /usr/sbin/anacron || run-parts --report /etc/cron.weekly</a:t>
            </a:r>
          </a:p>
          <a:p>
            <a:pPr algn="l"/>
            <a:r>
              <a:rPr lang="en-US" sz="1200">
                <a:latin typeface="Courier New" pitchFamily="49" charset="0"/>
              </a:rPr>
              <a:t>52 6    1 * *   root    test -e /usr/sbin/anacron || run-parts --report /etc/cron.monthly</a:t>
            </a:r>
          </a:p>
          <a:p>
            <a:pPr algn="l"/>
            <a:r>
              <a:rPr lang="en-US" sz="1200">
                <a:latin typeface="Courier New" pitchFamily="49" charset="0"/>
              </a:rPr>
              <a:t>#</a:t>
            </a:r>
          </a:p>
          <a:p>
            <a:pPr algn="l"/>
            <a:endParaRPr lang="en-US" sz="1200">
              <a:latin typeface="Courier New" pitchFamily="49" charset="0"/>
            </a:endParaRPr>
          </a:p>
          <a:p>
            <a:pPr algn="l"/>
            <a:r>
              <a:rPr lang="en-US" sz="1200">
                <a:latin typeface="Courier New" pitchFamily="49" charset="0"/>
              </a:rPr>
              <a:t>#tos: der cron job sollte nicht root-mail zuspammen..</a:t>
            </a:r>
          </a:p>
          <a:p>
            <a:pPr algn="l"/>
            <a:r>
              <a:rPr lang="en-US" sz="1200">
                <a:latin typeface="Courier New" pitchFamily="49" charset="0"/>
              </a:rPr>
              <a:t>0 4 * * * root /etc/simpel/delayed_update &gt;/dev/null 2&gt;&amp;1</a:t>
            </a:r>
          </a:p>
          <a:p>
            <a:pPr algn="l"/>
            <a:r>
              <a:rPr lang="en-US" sz="1200">
                <a:latin typeface="Courier New" pitchFamily="49" charset="0"/>
              </a:rPr>
              <a:t>#</a:t>
            </a:r>
          </a:p>
          <a:p>
            <a:pPr algn="l"/>
            <a:r>
              <a:rPr lang="en-US" sz="1200">
                <a:latin typeface="Courier New" pitchFamily="49" charset="0"/>
              </a:rPr>
              <a:t># vielleich hilft das gegen eingefrorene maeuse, vv 17.6.02</a:t>
            </a:r>
          </a:p>
          <a:p>
            <a:pPr algn="l"/>
            <a:r>
              <a:rPr lang="en-US" sz="1200">
                <a:latin typeface="Courier New" pitchFamily="49" charset="0"/>
              </a:rPr>
              <a:t>#0 7 * * * root /etc/init.d/gpm restart &gt; /dev/null 2&gt;&amp;1</a:t>
            </a:r>
          </a:p>
          <a:p>
            <a:pPr algn="l"/>
            <a:endParaRPr lang="en-US" sz="1200">
              <a:latin typeface="Courier New" pitchFamily="49"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System Services Example: </a:t>
            </a:r>
            <a:r>
              <a:rPr lang="en-US" b="1" smtClean="0">
                <a:latin typeface="Courier New" pitchFamily="49" charset="0"/>
              </a:rPr>
              <a:t>syslogd</a:t>
            </a:r>
          </a:p>
        </p:txBody>
      </p:sp>
      <p:sp>
        <p:nvSpPr>
          <p:cNvPr id="13316" name="Rectangle 3"/>
          <p:cNvSpPr>
            <a:spLocks noGrp="1" noChangeArrowheads="1"/>
          </p:cNvSpPr>
          <p:nvPr>
            <p:ph idx="1"/>
          </p:nvPr>
        </p:nvSpPr>
        <p:spPr/>
        <p:txBody>
          <a:bodyPr/>
          <a:lstStyle/>
          <a:p>
            <a:pPr eaLnBrk="1" hangingPunct="1"/>
            <a:r>
              <a:rPr lang="en-US" dirty="0" smtClean="0"/>
              <a:t>Daemon for local and/or remote message logging</a:t>
            </a:r>
          </a:p>
          <a:p>
            <a:pPr eaLnBrk="1" hangingPunct="1"/>
            <a:r>
              <a:rPr lang="en-US" dirty="0" smtClean="0"/>
              <a:t>Uses Syslog protocol (RFC 3164) to receive messages via UDP or TCP on port 514</a:t>
            </a:r>
          </a:p>
          <a:p>
            <a:pPr eaLnBrk="1" hangingPunct="1"/>
            <a:r>
              <a:rPr lang="en-US" dirty="0" smtClean="0"/>
              <a:t>Writes messages to </a:t>
            </a:r>
            <a:r>
              <a:rPr lang="en-US" b="1" dirty="0" smtClean="0">
                <a:latin typeface="Courier New" pitchFamily="49" charset="0"/>
              </a:rPr>
              <a:t>/</a:t>
            </a:r>
            <a:r>
              <a:rPr lang="en-US" b="1" dirty="0" err="1" smtClean="0">
                <a:latin typeface="Courier New" pitchFamily="49" charset="0"/>
              </a:rPr>
              <a:t>var</a:t>
            </a:r>
            <a:r>
              <a:rPr lang="en-US" b="1" dirty="0" smtClean="0">
                <a:latin typeface="Courier New" pitchFamily="49" charset="0"/>
              </a:rPr>
              <a:t>/log/syslog</a:t>
            </a:r>
            <a:r>
              <a:rPr lang="en-US" b="1" dirty="0" smtClean="0"/>
              <a:t>:</a:t>
            </a:r>
          </a:p>
          <a:p>
            <a:pPr eaLnBrk="1" hangingPunct="1"/>
            <a:endParaRPr lang="en-US" b="1" dirty="0" smtClean="0">
              <a:latin typeface="Courier New" pitchFamily="49" charset="0"/>
            </a:endParaRP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Separate daemon </a:t>
            </a:r>
            <a:r>
              <a:rPr lang="en-US" b="1" dirty="0" err="1" smtClean="0">
                <a:latin typeface="Courier New" pitchFamily="49" charset="0"/>
              </a:rPr>
              <a:t>klogd</a:t>
            </a:r>
            <a:r>
              <a:rPr lang="en-US" dirty="0" smtClean="0"/>
              <a:t> to log kernel messages</a:t>
            </a:r>
          </a:p>
        </p:txBody>
      </p:sp>
      <p:sp>
        <p:nvSpPr>
          <p:cNvPr id="13314" name="Fußzeilenplatzhalter 3"/>
          <p:cNvSpPr>
            <a:spLocks noGrp="1"/>
          </p:cNvSpPr>
          <p:nvPr>
            <p:ph type="ftr" sz="quarter" idx="10"/>
          </p:nvPr>
        </p:nvSpPr>
        <p:spPr>
          <a:noFill/>
        </p:spPr>
        <p:txBody>
          <a:bodyPr/>
          <a:lstStyle/>
          <a:p>
            <a:r>
              <a:rPr lang="en-US" smtClean="0"/>
              <a:t>TI 3: Operating Systems and Computer Networks</a:t>
            </a:r>
            <a:endParaRPr lang="en-US"/>
          </a:p>
        </p:txBody>
      </p:sp>
      <p:sp>
        <p:nvSpPr>
          <p:cNvPr id="13317" name="Text Box 4"/>
          <p:cNvSpPr txBox="1">
            <a:spLocks noChangeArrowheads="1"/>
          </p:cNvSpPr>
          <p:nvPr/>
        </p:nvSpPr>
        <p:spPr bwMode="auto">
          <a:xfrm>
            <a:off x="2279576" y="2358461"/>
            <a:ext cx="7930901" cy="2997200"/>
          </a:xfrm>
          <a:prstGeom prst="rect">
            <a:avLst/>
          </a:prstGeom>
          <a:solidFill>
            <a:schemeClr val="accent1"/>
          </a:solidFill>
          <a:ln w="9525" algn="ctr">
            <a:solidFill>
              <a:schemeClr val="tx1"/>
            </a:solidFill>
            <a:miter lim="800000"/>
            <a:headEnd/>
            <a:tailEnd/>
          </a:ln>
        </p:spPr>
        <p:txBody>
          <a:bodyPr wrap="square">
            <a:spAutoFit/>
          </a:bodyPr>
          <a:lstStyle/>
          <a:p>
            <a:pPr algn="l"/>
            <a:r>
              <a:rPr lang="en-US" sz="1000" dirty="0">
                <a:latin typeface="Courier New" pitchFamily="49" charset="0"/>
              </a:rPr>
              <a:t>Nov 28 01:31:59 </a:t>
            </a:r>
            <a:r>
              <a:rPr lang="en-US" sz="1000" dirty="0" err="1">
                <a:latin typeface="Courier New" pitchFamily="49" charset="0"/>
              </a:rPr>
              <a:t>vaio</a:t>
            </a:r>
            <a:r>
              <a:rPr lang="en-US" sz="1000" dirty="0">
                <a:latin typeface="Courier New" pitchFamily="49" charset="0"/>
              </a:rPr>
              <a:t> </a:t>
            </a:r>
            <a:r>
              <a:rPr lang="en-US" sz="1000" dirty="0" err="1">
                <a:latin typeface="Courier New" pitchFamily="49" charset="0"/>
              </a:rPr>
              <a:t>syslogd</a:t>
            </a:r>
            <a:r>
              <a:rPr lang="en-US" sz="1000" dirty="0">
                <a:latin typeface="Courier New" pitchFamily="49" charset="0"/>
              </a:rPr>
              <a:t> 1.4.1#18: restart.</a:t>
            </a:r>
          </a:p>
          <a:p>
            <a:pPr algn="l"/>
            <a:r>
              <a:rPr lang="en-US" sz="1000" dirty="0">
                <a:latin typeface="Courier New" pitchFamily="49" charset="0"/>
              </a:rPr>
              <a:t>Nov 28 01:31:59 </a:t>
            </a:r>
            <a:r>
              <a:rPr lang="en-US" sz="1000" dirty="0" err="1">
                <a:latin typeface="Courier New" pitchFamily="49" charset="0"/>
              </a:rPr>
              <a:t>vaio</a:t>
            </a:r>
            <a:r>
              <a:rPr lang="en-US" sz="1000" dirty="0">
                <a:latin typeface="Courier New" pitchFamily="49" charset="0"/>
              </a:rPr>
              <a:t> </a:t>
            </a:r>
            <a:r>
              <a:rPr lang="en-US" sz="1000" dirty="0" err="1">
                <a:latin typeface="Courier New" pitchFamily="49" charset="0"/>
              </a:rPr>
              <a:t>anacron</a:t>
            </a:r>
            <a:r>
              <a:rPr lang="en-US" sz="1000" dirty="0">
                <a:latin typeface="Courier New" pitchFamily="49" charset="0"/>
              </a:rPr>
              <a:t>[4603]: Job `</a:t>
            </a:r>
            <a:r>
              <a:rPr lang="en-US" sz="1000" dirty="0" err="1">
                <a:latin typeface="Courier New" pitchFamily="49" charset="0"/>
              </a:rPr>
              <a:t>cron.daily</a:t>
            </a:r>
            <a:r>
              <a:rPr lang="en-US" sz="1000" dirty="0">
                <a:latin typeface="Courier New" pitchFamily="49" charset="0"/>
              </a:rPr>
              <a:t>' terminated (mailing output)</a:t>
            </a:r>
          </a:p>
          <a:p>
            <a:pPr algn="l"/>
            <a:r>
              <a:rPr lang="en-US" sz="1000" dirty="0">
                <a:latin typeface="Courier New" pitchFamily="49" charset="0"/>
              </a:rPr>
              <a:t>Nov 28 01:32:00 </a:t>
            </a:r>
            <a:r>
              <a:rPr lang="en-US" sz="1000" dirty="0" err="1">
                <a:latin typeface="Courier New" pitchFamily="49" charset="0"/>
              </a:rPr>
              <a:t>vaio</a:t>
            </a:r>
            <a:r>
              <a:rPr lang="en-US" sz="1000" dirty="0">
                <a:latin typeface="Courier New" pitchFamily="49" charset="0"/>
              </a:rPr>
              <a:t> </a:t>
            </a:r>
            <a:r>
              <a:rPr lang="en-US" sz="1000" dirty="0" err="1">
                <a:latin typeface="Courier New" pitchFamily="49" charset="0"/>
              </a:rPr>
              <a:t>anacron</a:t>
            </a:r>
            <a:r>
              <a:rPr lang="en-US" sz="1000" dirty="0">
                <a:latin typeface="Courier New" pitchFamily="49" charset="0"/>
              </a:rPr>
              <a:t>[4603]: Normal exit (1 job run)</a:t>
            </a:r>
          </a:p>
          <a:p>
            <a:pPr algn="l"/>
            <a:r>
              <a:rPr lang="en-US" sz="1000" dirty="0">
                <a:latin typeface="Courier New" pitchFamily="49" charset="0"/>
              </a:rPr>
              <a:t>Nov 28 01:36:50 </a:t>
            </a:r>
            <a:r>
              <a:rPr lang="en-US" sz="1000" dirty="0" err="1">
                <a:latin typeface="Courier New" pitchFamily="49" charset="0"/>
              </a:rPr>
              <a:t>vaio</a:t>
            </a:r>
            <a:r>
              <a:rPr lang="en-US" sz="1000" dirty="0">
                <a:latin typeface="Courier New" pitchFamily="49" charset="0"/>
              </a:rPr>
              <a:t> kernel: </a:t>
            </a:r>
            <a:r>
              <a:rPr lang="en-US" sz="1000" dirty="0" err="1">
                <a:latin typeface="Courier New" pitchFamily="49" charset="0"/>
              </a:rPr>
              <a:t>usb</a:t>
            </a:r>
            <a:r>
              <a:rPr lang="en-US" sz="1000" dirty="0">
                <a:latin typeface="Courier New" pitchFamily="49" charset="0"/>
              </a:rPr>
              <a:t> 1-1.1: new high speed USB device using </a:t>
            </a:r>
            <a:r>
              <a:rPr lang="en-US" sz="1000" dirty="0" err="1">
                <a:latin typeface="Courier New" pitchFamily="49" charset="0"/>
              </a:rPr>
              <a:t>ehci_hcd</a:t>
            </a:r>
            <a:r>
              <a:rPr lang="en-US" sz="1000" dirty="0">
                <a:latin typeface="Courier New" pitchFamily="49" charset="0"/>
              </a:rPr>
              <a:t> and address 7</a:t>
            </a:r>
          </a:p>
          <a:p>
            <a:pPr algn="l"/>
            <a:r>
              <a:rPr lang="en-US" sz="1000" dirty="0">
                <a:latin typeface="Courier New" pitchFamily="49" charset="0"/>
              </a:rPr>
              <a:t>Nov 28 01:36:50 </a:t>
            </a:r>
            <a:r>
              <a:rPr lang="en-US" sz="1000" dirty="0" err="1">
                <a:latin typeface="Courier New" pitchFamily="49" charset="0"/>
              </a:rPr>
              <a:t>vaio</a:t>
            </a:r>
            <a:r>
              <a:rPr lang="en-US" sz="1000" dirty="0">
                <a:latin typeface="Courier New" pitchFamily="49" charset="0"/>
              </a:rPr>
              <a:t> kernel: </a:t>
            </a:r>
            <a:r>
              <a:rPr lang="en-US" sz="1000" dirty="0" err="1">
                <a:latin typeface="Courier New" pitchFamily="49" charset="0"/>
              </a:rPr>
              <a:t>usb</a:t>
            </a:r>
            <a:r>
              <a:rPr lang="en-US" sz="1000" dirty="0">
                <a:latin typeface="Courier New" pitchFamily="49" charset="0"/>
              </a:rPr>
              <a:t> 1-1.1: configuration #1 chosen from 1 choice</a:t>
            </a:r>
          </a:p>
          <a:p>
            <a:pPr algn="l"/>
            <a:r>
              <a:rPr lang="en-US" sz="1000" dirty="0">
                <a:latin typeface="Courier New" pitchFamily="49" charset="0"/>
              </a:rPr>
              <a:t>Nov 28 01:36:50 </a:t>
            </a:r>
            <a:r>
              <a:rPr lang="en-US" sz="1000" dirty="0" err="1">
                <a:latin typeface="Courier New" pitchFamily="49" charset="0"/>
              </a:rPr>
              <a:t>vaio</a:t>
            </a:r>
            <a:r>
              <a:rPr lang="en-US" sz="1000" dirty="0">
                <a:latin typeface="Courier New" pitchFamily="49" charset="0"/>
              </a:rPr>
              <a:t> kernel: </a:t>
            </a:r>
            <a:r>
              <a:rPr lang="en-US" sz="1000" dirty="0" err="1">
                <a:latin typeface="Courier New" pitchFamily="49" charset="0"/>
              </a:rPr>
              <a:t>usb</a:t>
            </a:r>
            <a:r>
              <a:rPr lang="en-US" sz="1000" dirty="0">
                <a:latin typeface="Courier New" pitchFamily="49" charset="0"/>
              </a:rPr>
              <a:t>-storage: device found at 7</a:t>
            </a:r>
          </a:p>
          <a:p>
            <a:pPr algn="l"/>
            <a:r>
              <a:rPr lang="en-US" sz="1000" dirty="0">
                <a:latin typeface="Courier New" pitchFamily="49" charset="0"/>
              </a:rPr>
              <a:t>Nov 28 01:36:50 </a:t>
            </a:r>
            <a:r>
              <a:rPr lang="en-US" sz="1000" dirty="0" err="1">
                <a:latin typeface="Courier New" pitchFamily="49" charset="0"/>
              </a:rPr>
              <a:t>vaio</a:t>
            </a:r>
            <a:r>
              <a:rPr lang="en-US" sz="1000" dirty="0">
                <a:latin typeface="Courier New" pitchFamily="49" charset="0"/>
              </a:rPr>
              <a:t> kernel: </a:t>
            </a:r>
            <a:r>
              <a:rPr lang="en-US" sz="1000" dirty="0" err="1">
                <a:latin typeface="Courier New" pitchFamily="49" charset="0"/>
              </a:rPr>
              <a:t>usb</a:t>
            </a:r>
            <a:r>
              <a:rPr lang="en-US" sz="1000" dirty="0">
                <a:latin typeface="Courier New" pitchFamily="49" charset="0"/>
              </a:rPr>
              <a:t>-storage: waiting for device to settle before scanning</a:t>
            </a:r>
          </a:p>
          <a:p>
            <a:pPr algn="l"/>
            <a:r>
              <a:rPr lang="en-US" sz="1000" dirty="0">
                <a:latin typeface="Courier New" pitchFamily="49" charset="0"/>
              </a:rPr>
              <a:t>Nov 28 01:36:55 </a:t>
            </a:r>
            <a:r>
              <a:rPr lang="en-US" sz="1000" dirty="0" err="1">
                <a:latin typeface="Courier New" pitchFamily="49" charset="0"/>
              </a:rPr>
              <a:t>vaio</a:t>
            </a:r>
            <a:r>
              <a:rPr lang="en-US" sz="1000" dirty="0">
                <a:latin typeface="Courier New" pitchFamily="49" charset="0"/>
              </a:rPr>
              <a:t> kernel:   Vendor: WDC WD16  Model: 00BB-22GUC0       Rev: 0811</a:t>
            </a:r>
          </a:p>
          <a:p>
            <a:pPr algn="l"/>
            <a:r>
              <a:rPr lang="en-US" sz="1000" dirty="0">
                <a:latin typeface="Courier New" pitchFamily="49" charset="0"/>
              </a:rPr>
              <a:t>Nov 28 01:36:55 </a:t>
            </a:r>
            <a:r>
              <a:rPr lang="en-US" sz="1000" dirty="0" err="1">
                <a:latin typeface="Courier New" pitchFamily="49" charset="0"/>
              </a:rPr>
              <a:t>vaio</a:t>
            </a:r>
            <a:r>
              <a:rPr lang="en-US" sz="1000" dirty="0">
                <a:latin typeface="Courier New" pitchFamily="49" charset="0"/>
              </a:rPr>
              <a:t> kernel:   Type:   Direct-Access                      ANSI SCSI revision: 00</a:t>
            </a:r>
          </a:p>
          <a:p>
            <a:pPr algn="l"/>
            <a:r>
              <a:rPr lang="en-US" sz="1000" dirty="0">
                <a:latin typeface="Courier New" pitchFamily="49" charset="0"/>
              </a:rPr>
              <a:t>Nov 28 01:36:55 </a:t>
            </a:r>
            <a:r>
              <a:rPr lang="en-US" sz="1000" dirty="0" err="1">
                <a:latin typeface="Courier New" pitchFamily="49" charset="0"/>
              </a:rPr>
              <a:t>vaio</a:t>
            </a:r>
            <a:r>
              <a:rPr lang="en-US" sz="1000" dirty="0">
                <a:latin typeface="Courier New" pitchFamily="49" charset="0"/>
              </a:rPr>
              <a:t> kernel: </a:t>
            </a:r>
            <a:r>
              <a:rPr lang="en-US" sz="1000" dirty="0" err="1">
                <a:latin typeface="Courier New" pitchFamily="49" charset="0"/>
              </a:rPr>
              <a:t>usb</a:t>
            </a:r>
            <a:r>
              <a:rPr lang="en-US" sz="1000" dirty="0">
                <a:latin typeface="Courier New" pitchFamily="49" charset="0"/>
              </a:rPr>
              <a:t>-storage: device scan complete</a:t>
            </a:r>
          </a:p>
          <a:p>
            <a:pPr algn="l"/>
            <a:r>
              <a:rPr lang="en-US" sz="1000" dirty="0">
                <a:latin typeface="Courier New" pitchFamily="49" charset="0"/>
              </a:rPr>
              <a:t>Nov 28 01:36:55 </a:t>
            </a:r>
            <a:r>
              <a:rPr lang="en-US" sz="1000" dirty="0" err="1">
                <a:latin typeface="Courier New" pitchFamily="49" charset="0"/>
              </a:rPr>
              <a:t>vaio</a:t>
            </a:r>
            <a:r>
              <a:rPr lang="en-US" sz="1000" dirty="0">
                <a:latin typeface="Courier New" pitchFamily="49" charset="0"/>
              </a:rPr>
              <a:t> kernel: SCSI device </a:t>
            </a:r>
            <a:r>
              <a:rPr lang="en-US" sz="1000" dirty="0" err="1">
                <a:latin typeface="Courier New" pitchFamily="49" charset="0"/>
              </a:rPr>
              <a:t>sda</a:t>
            </a:r>
            <a:r>
              <a:rPr lang="en-US" sz="1000" dirty="0">
                <a:latin typeface="Courier New" pitchFamily="49" charset="0"/>
              </a:rPr>
              <a:t>: 312581808 512-byte </a:t>
            </a:r>
            <a:r>
              <a:rPr lang="en-US" sz="1000" dirty="0" err="1">
                <a:latin typeface="Courier New" pitchFamily="49" charset="0"/>
              </a:rPr>
              <a:t>hdwr</a:t>
            </a:r>
            <a:r>
              <a:rPr lang="en-US" sz="1000" dirty="0">
                <a:latin typeface="Courier New" pitchFamily="49" charset="0"/>
              </a:rPr>
              <a:t> sectors (160042 MB)</a:t>
            </a:r>
          </a:p>
          <a:p>
            <a:pPr algn="l"/>
            <a:r>
              <a:rPr lang="en-US" sz="1000" dirty="0">
                <a:latin typeface="Courier New" pitchFamily="49" charset="0"/>
              </a:rPr>
              <a:t>Nov 28 01:36:55 </a:t>
            </a:r>
            <a:r>
              <a:rPr lang="en-US" sz="1000" dirty="0" err="1">
                <a:latin typeface="Courier New" pitchFamily="49" charset="0"/>
              </a:rPr>
              <a:t>vaio</a:t>
            </a:r>
            <a:r>
              <a:rPr lang="en-US" sz="1000" dirty="0">
                <a:latin typeface="Courier New" pitchFamily="49" charset="0"/>
              </a:rPr>
              <a:t> kernel: </a:t>
            </a:r>
            <a:r>
              <a:rPr lang="en-US" sz="1000" dirty="0" err="1">
                <a:latin typeface="Courier New" pitchFamily="49" charset="0"/>
              </a:rPr>
              <a:t>sda</a:t>
            </a:r>
            <a:r>
              <a:rPr lang="en-US" sz="1000" dirty="0">
                <a:latin typeface="Courier New" pitchFamily="49" charset="0"/>
              </a:rPr>
              <a:t>: test WP failed, assume Write Enabled</a:t>
            </a:r>
          </a:p>
          <a:p>
            <a:pPr algn="l"/>
            <a:r>
              <a:rPr lang="en-US" sz="1000" dirty="0">
                <a:latin typeface="Courier New" pitchFamily="49" charset="0"/>
              </a:rPr>
              <a:t>Nov 28 01:36:55 </a:t>
            </a:r>
            <a:r>
              <a:rPr lang="en-US" sz="1000" dirty="0" err="1">
                <a:latin typeface="Courier New" pitchFamily="49" charset="0"/>
              </a:rPr>
              <a:t>vaio</a:t>
            </a:r>
            <a:r>
              <a:rPr lang="en-US" sz="1000" dirty="0">
                <a:latin typeface="Courier New" pitchFamily="49" charset="0"/>
              </a:rPr>
              <a:t> kernel: </a:t>
            </a:r>
            <a:r>
              <a:rPr lang="en-US" sz="1000" dirty="0" err="1">
                <a:latin typeface="Courier New" pitchFamily="49" charset="0"/>
              </a:rPr>
              <a:t>sda</a:t>
            </a:r>
            <a:r>
              <a:rPr lang="en-US" sz="1000" dirty="0">
                <a:latin typeface="Courier New" pitchFamily="49" charset="0"/>
              </a:rPr>
              <a:t>: assuming drive cache: write through</a:t>
            </a:r>
          </a:p>
          <a:p>
            <a:pPr algn="l"/>
            <a:r>
              <a:rPr lang="en-US" sz="1000" dirty="0">
                <a:latin typeface="Courier New" pitchFamily="49" charset="0"/>
              </a:rPr>
              <a:t>Nov 28 01:36:55 </a:t>
            </a:r>
            <a:r>
              <a:rPr lang="en-US" sz="1000" dirty="0" err="1">
                <a:latin typeface="Courier New" pitchFamily="49" charset="0"/>
              </a:rPr>
              <a:t>vaio</a:t>
            </a:r>
            <a:r>
              <a:rPr lang="en-US" sz="1000" dirty="0">
                <a:latin typeface="Courier New" pitchFamily="49" charset="0"/>
              </a:rPr>
              <a:t> kernel:  </a:t>
            </a:r>
            <a:r>
              <a:rPr lang="en-US" sz="1000" dirty="0" err="1">
                <a:latin typeface="Courier New" pitchFamily="49" charset="0"/>
              </a:rPr>
              <a:t>sda</a:t>
            </a:r>
            <a:r>
              <a:rPr lang="en-US" sz="1000" dirty="0">
                <a:latin typeface="Courier New" pitchFamily="49" charset="0"/>
              </a:rPr>
              <a:t>: sda1</a:t>
            </a:r>
          </a:p>
          <a:p>
            <a:pPr algn="l"/>
            <a:r>
              <a:rPr lang="en-US" sz="1000" dirty="0">
                <a:latin typeface="Courier New" pitchFamily="49" charset="0"/>
              </a:rPr>
              <a:t>Nov 28 01:36:55 </a:t>
            </a:r>
            <a:r>
              <a:rPr lang="en-US" sz="1000" dirty="0" err="1">
                <a:latin typeface="Courier New" pitchFamily="49" charset="0"/>
              </a:rPr>
              <a:t>vaio</a:t>
            </a:r>
            <a:r>
              <a:rPr lang="en-US" sz="1000" dirty="0">
                <a:latin typeface="Courier New" pitchFamily="49" charset="0"/>
              </a:rPr>
              <a:t> kernel: </a:t>
            </a:r>
            <a:r>
              <a:rPr lang="en-US" sz="1000" dirty="0" err="1">
                <a:latin typeface="Courier New" pitchFamily="49" charset="0"/>
              </a:rPr>
              <a:t>sd</a:t>
            </a:r>
            <a:r>
              <a:rPr lang="en-US" sz="1000" dirty="0">
                <a:latin typeface="Courier New" pitchFamily="49" charset="0"/>
              </a:rPr>
              <a:t> 0:0:0:0: Attached </a:t>
            </a:r>
            <a:r>
              <a:rPr lang="en-US" sz="1000" dirty="0" err="1">
                <a:latin typeface="Courier New" pitchFamily="49" charset="0"/>
              </a:rPr>
              <a:t>scsi</a:t>
            </a:r>
            <a:r>
              <a:rPr lang="en-US" sz="1000" dirty="0">
                <a:latin typeface="Courier New" pitchFamily="49" charset="0"/>
              </a:rPr>
              <a:t> disk </a:t>
            </a:r>
            <a:r>
              <a:rPr lang="en-US" sz="1000" dirty="0" err="1">
                <a:latin typeface="Courier New" pitchFamily="49" charset="0"/>
              </a:rPr>
              <a:t>sda</a:t>
            </a:r>
            <a:endParaRPr lang="en-US" sz="1000" dirty="0">
              <a:latin typeface="Courier New" pitchFamily="49" charset="0"/>
            </a:endParaRPr>
          </a:p>
          <a:p>
            <a:pPr algn="l"/>
            <a:r>
              <a:rPr lang="en-US" sz="1000" dirty="0">
                <a:latin typeface="Courier New" pitchFamily="49" charset="0"/>
              </a:rPr>
              <a:t>Nov 28 01:37:03 </a:t>
            </a:r>
            <a:r>
              <a:rPr lang="en-US" sz="1000" dirty="0" err="1">
                <a:latin typeface="Courier New" pitchFamily="49" charset="0"/>
              </a:rPr>
              <a:t>vaio</a:t>
            </a:r>
            <a:r>
              <a:rPr lang="en-US" sz="1000" dirty="0">
                <a:latin typeface="Courier New" pitchFamily="49" charset="0"/>
              </a:rPr>
              <a:t> </a:t>
            </a:r>
            <a:r>
              <a:rPr lang="en-US" sz="1000" dirty="0" err="1">
                <a:latin typeface="Courier New" pitchFamily="49" charset="0"/>
              </a:rPr>
              <a:t>hald</a:t>
            </a:r>
            <a:r>
              <a:rPr lang="en-US" sz="1000" dirty="0">
                <a:latin typeface="Courier New" pitchFamily="49" charset="0"/>
              </a:rPr>
              <a:t>: mounted /</a:t>
            </a:r>
            <a:r>
              <a:rPr lang="en-US" sz="1000" dirty="0" err="1">
                <a:latin typeface="Courier New" pitchFamily="49" charset="0"/>
              </a:rPr>
              <a:t>dev</a:t>
            </a:r>
            <a:r>
              <a:rPr lang="en-US" sz="1000" dirty="0">
                <a:latin typeface="Courier New" pitchFamily="49" charset="0"/>
              </a:rPr>
              <a:t>/sda1 on behalf of </a:t>
            </a:r>
            <a:r>
              <a:rPr lang="en-US" sz="1000" dirty="0" err="1">
                <a:latin typeface="Courier New" pitchFamily="49" charset="0"/>
              </a:rPr>
              <a:t>uid</a:t>
            </a:r>
            <a:r>
              <a:rPr lang="en-US" sz="1000" dirty="0">
                <a:latin typeface="Courier New" pitchFamily="49" charset="0"/>
              </a:rPr>
              <a:t> 1000</a:t>
            </a:r>
          </a:p>
          <a:p>
            <a:pPr algn="l"/>
            <a:r>
              <a:rPr lang="en-US" sz="1000" dirty="0">
                <a:latin typeface="Courier New" pitchFamily="49" charset="0"/>
              </a:rPr>
              <a:t>Nov 28 01:55:40 </a:t>
            </a:r>
            <a:r>
              <a:rPr lang="en-US" sz="1000" dirty="0" err="1">
                <a:latin typeface="Courier New" pitchFamily="49" charset="0"/>
              </a:rPr>
              <a:t>vaio</a:t>
            </a:r>
            <a:r>
              <a:rPr lang="en-US" sz="1000" dirty="0">
                <a:latin typeface="Courier New" pitchFamily="49" charset="0"/>
              </a:rPr>
              <a:t> </a:t>
            </a:r>
            <a:r>
              <a:rPr lang="en-US" sz="1000" dirty="0" err="1">
                <a:latin typeface="Courier New" pitchFamily="49" charset="0"/>
              </a:rPr>
              <a:t>hald</a:t>
            </a:r>
            <a:r>
              <a:rPr lang="en-US" sz="1000" dirty="0">
                <a:latin typeface="Courier New" pitchFamily="49" charset="0"/>
              </a:rPr>
              <a:t>: </a:t>
            </a:r>
            <a:r>
              <a:rPr lang="en-US" sz="1000" dirty="0" err="1">
                <a:latin typeface="Courier New" pitchFamily="49" charset="0"/>
              </a:rPr>
              <a:t>unmounted</a:t>
            </a:r>
            <a:r>
              <a:rPr lang="en-US" sz="1000" dirty="0">
                <a:latin typeface="Courier New" pitchFamily="49" charset="0"/>
              </a:rPr>
              <a:t> /</a:t>
            </a:r>
            <a:r>
              <a:rPr lang="en-US" sz="1000" dirty="0" err="1">
                <a:latin typeface="Courier New" pitchFamily="49" charset="0"/>
              </a:rPr>
              <a:t>dev</a:t>
            </a:r>
            <a:r>
              <a:rPr lang="en-US" sz="1000" dirty="0">
                <a:latin typeface="Courier New" pitchFamily="49" charset="0"/>
              </a:rPr>
              <a:t>/sda1 from '/media/TREKSTOR-1' on behalf of </a:t>
            </a:r>
            <a:r>
              <a:rPr lang="en-US" sz="1000" dirty="0" err="1">
                <a:latin typeface="Courier New" pitchFamily="49" charset="0"/>
              </a:rPr>
              <a:t>uid</a:t>
            </a:r>
            <a:r>
              <a:rPr lang="en-US" sz="1000" dirty="0">
                <a:latin typeface="Courier New" pitchFamily="49" charset="0"/>
              </a:rPr>
              <a:t> 1000</a:t>
            </a:r>
          </a:p>
          <a:p>
            <a:pPr algn="l"/>
            <a:r>
              <a:rPr lang="en-US" sz="1000" dirty="0">
                <a:latin typeface="Courier New" pitchFamily="49" charset="0"/>
              </a:rPr>
              <a:t>Nov 28 01:56:23 </a:t>
            </a:r>
            <a:r>
              <a:rPr lang="en-US" sz="1000" dirty="0" err="1">
                <a:latin typeface="Courier New" pitchFamily="49" charset="0"/>
              </a:rPr>
              <a:t>vaio</a:t>
            </a:r>
            <a:r>
              <a:rPr lang="en-US" sz="1000" dirty="0">
                <a:latin typeface="Courier New" pitchFamily="49" charset="0"/>
              </a:rPr>
              <a:t> kernel: UDF-</a:t>
            </a:r>
            <a:r>
              <a:rPr lang="en-US" sz="1000" dirty="0" err="1">
                <a:latin typeface="Courier New" pitchFamily="49" charset="0"/>
              </a:rPr>
              <a:t>fs</a:t>
            </a:r>
            <a:r>
              <a:rPr lang="en-US" sz="1000" dirty="0">
                <a:latin typeface="Courier New" pitchFamily="49" charset="0"/>
              </a:rPr>
              <a:t>: No VRS found</a:t>
            </a:r>
          </a:p>
          <a:p>
            <a:pPr algn="l"/>
            <a:r>
              <a:rPr lang="en-US" sz="1000" dirty="0">
                <a:latin typeface="Courier New" pitchFamily="49" charset="0"/>
              </a:rPr>
              <a:t>Nov 28 01:56:23 </a:t>
            </a:r>
            <a:r>
              <a:rPr lang="en-US" sz="1000" dirty="0" err="1">
                <a:latin typeface="Courier New" pitchFamily="49" charset="0"/>
              </a:rPr>
              <a:t>vaio</a:t>
            </a:r>
            <a:r>
              <a:rPr lang="en-US" sz="1000" dirty="0">
                <a:latin typeface="Courier New" pitchFamily="49" charset="0"/>
              </a:rPr>
              <a:t> kernel: Unable to identify CD-ROM format.</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System Services Example: </a:t>
            </a:r>
            <a:r>
              <a:rPr lang="en-US" b="1" smtClean="0">
                <a:latin typeface="Courier New" pitchFamily="49" charset="0"/>
              </a:rPr>
              <a:t>lpd</a:t>
            </a:r>
          </a:p>
        </p:txBody>
      </p:sp>
      <p:sp>
        <p:nvSpPr>
          <p:cNvPr id="14340" name="Rectangle 3"/>
          <p:cNvSpPr>
            <a:spLocks noGrp="1" noChangeArrowheads="1"/>
          </p:cNvSpPr>
          <p:nvPr>
            <p:ph idx="1"/>
          </p:nvPr>
        </p:nvSpPr>
        <p:spPr/>
        <p:txBody>
          <a:bodyPr/>
          <a:lstStyle/>
          <a:p>
            <a:pPr eaLnBrk="1" hangingPunct="1"/>
            <a:r>
              <a:rPr lang="en-US" sz="2000" dirty="0"/>
              <a:t>Provides printer spooling</a:t>
            </a:r>
          </a:p>
          <a:p>
            <a:pPr eaLnBrk="1" hangingPunct="1"/>
            <a:r>
              <a:rPr lang="en-US" sz="2000" dirty="0"/>
              <a:t>Manages (multiple) queues for each connected printer</a:t>
            </a:r>
          </a:p>
          <a:p>
            <a:pPr eaLnBrk="1" hangingPunct="1"/>
            <a:r>
              <a:rPr lang="en-US" sz="2000" dirty="0"/>
              <a:t>Controls/schedules print jobs of (multiple) users</a:t>
            </a:r>
          </a:p>
          <a:p>
            <a:pPr eaLnBrk="1" hangingPunct="1"/>
            <a:r>
              <a:rPr lang="en-US" sz="2000" dirty="0"/>
              <a:t>Virtual printers may transparently provide different options to real printer</a:t>
            </a:r>
          </a:p>
          <a:p>
            <a:pPr lvl="1" eaLnBrk="1" hangingPunct="1">
              <a:buFont typeface="Wingdings" pitchFamily="2" charset="2"/>
              <a:buChar char="Ø"/>
            </a:pPr>
            <a:r>
              <a:rPr lang="en-US" dirty="0"/>
              <a:t>Preprocessing, filtering of documents</a:t>
            </a:r>
          </a:p>
        </p:txBody>
      </p:sp>
      <p:sp>
        <p:nvSpPr>
          <p:cNvPr id="14338"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14341" name="Picture 6" descr="http://ou800doc.caldera.com/en/PR_advanced/graphics/print.conf.gif"/>
          <p:cNvPicPr>
            <a:picLocks noChangeAspect="1" noChangeArrowheads="1"/>
          </p:cNvPicPr>
          <p:nvPr/>
        </p:nvPicPr>
        <p:blipFill>
          <a:blip r:embed="rId2" cstate="print"/>
          <a:srcRect/>
          <a:stretch>
            <a:fillRect/>
          </a:stretch>
        </p:blipFill>
        <p:spPr bwMode="auto">
          <a:xfrm>
            <a:off x="3493353" y="3429000"/>
            <a:ext cx="5205297" cy="266429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System Services Example: </a:t>
            </a:r>
            <a:r>
              <a:rPr lang="en-US" b="1" smtClean="0">
                <a:latin typeface="Courier New" pitchFamily="49" charset="0"/>
              </a:rPr>
              <a:t>dhcpd</a:t>
            </a:r>
          </a:p>
        </p:txBody>
      </p:sp>
      <p:sp>
        <p:nvSpPr>
          <p:cNvPr id="15364" name="Rectangle 6"/>
          <p:cNvSpPr>
            <a:spLocks noGrp="1" noChangeArrowheads="1"/>
          </p:cNvSpPr>
          <p:nvPr>
            <p:ph sz="half" idx="1"/>
          </p:nvPr>
        </p:nvSpPr>
        <p:spPr/>
        <p:txBody>
          <a:bodyPr/>
          <a:lstStyle/>
          <a:p>
            <a:pPr eaLnBrk="1" hangingPunct="1"/>
            <a:r>
              <a:rPr lang="en-US" sz="2000" dirty="0"/>
              <a:t>Dynamic Host Configuration Protocol (DHCP, RFC 2131) </a:t>
            </a:r>
          </a:p>
          <a:p>
            <a:pPr eaLnBrk="1" hangingPunct="1"/>
            <a:endParaRPr lang="en-US" sz="2000" dirty="0"/>
          </a:p>
          <a:p>
            <a:pPr eaLnBrk="1" hangingPunct="1"/>
            <a:r>
              <a:rPr lang="en-US" sz="2000" dirty="0"/>
              <a:t>Acts as server that manages network information (e.g. IP addresses) for local network</a:t>
            </a:r>
          </a:p>
          <a:p>
            <a:pPr eaLnBrk="1" hangingPunct="1"/>
            <a:endParaRPr lang="en-US" sz="2000" dirty="0"/>
          </a:p>
          <a:p>
            <a:pPr eaLnBrk="1" hangingPunct="1"/>
            <a:r>
              <a:rPr lang="en-US" sz="2000" dirty="0"/>
              <a:t>Clients request configuration information at boot time, i.e. upon configuring network interfaces</a:t>
            </a:r>
          </a:p>
          <a:p>
            <a:pPr eaLnBrk="1" hangingPunct="1"/>
            <a:endParaRPr lang="en-US" sz="2000" dirty="0"/>
          </a:p>
          <a:p>
            <a:pPr eaLnBrk="1" hangingPunct="1">
              <a:buFont typeface="Wingdings" pitchFamily="2" charset="2"/>
              <a:buChar char="Ø"/>
            </a:pPr>
            <a:r>
              <a:rPr lang="en-US" sz="2000" dirty="0"/>
              <a:t>Effectively provides system service for </a:t>
            </a:r>
            <a:r>
              <a:rPr lang="en-US" sz="2000" i="1" dirty="0"/>
              <a:t>remote</a:t>
            </a:r>
            <a:r>
              <a:rPr lang="en-US" sz="2000" dirty="0"/>
              <a:t> computers</a:t>
            </a:r>
          </a:p>
        </p:txBody>
      </p:sp>
      <p:sp>
        <p:nvSpPr>
          <p:cNvPr id="15362"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15365" name="Picture 5" descr="http://docs.sun.com/source/806-5529/images/dhcp-diag.epsi.gif"/>
          <p:cNvPicPr>
            <a:picLocks noChangeAspect="1" noChangeArrowheads="1"/>
          </p:cNvPicPr>
          <p:nvPr/>
        </p:nvPicPr>
        <p:blipFill>
          <a:blip r:embed="rId2" cstate="print"/>
          <a:srcRect/>
          <a:stretch>
            <a:fillRect/>
          </a:stretch>
        </p:blipFill>
        <p:spPr bwMode="auto">
          <a:xfrm>
            <a:off x="6816725" y="981076"/>
            <a:ext cx="3333750" cy="54006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System Services Example: </a:t>
            </a:r>
            <a:r>
              <a:rPr lang="en-US" b="1" dirty="0" err="1" smtClean="0">
                <a:latin typeface="Courier New" pitchFamily="49" charset="0"/>
              </a:rPr>
              <a:t>ftpd</a:t>
            </a:r>
            <a:endParaRPr lang="en-US" b="1" dirty="0" smtClean="0">
              <a:latin typeface="Courier New" pitchFamily="49" charset="0"/>
            </a:endParaRPr>
          </a:p>
        </p:txBody>
      </p:sp>
      <p:sp>
        <p:nvSpPr>
          <p:cNvPr id="16388" name="Rectangle 4"/>
          <p:cNvSpPr>
            <a:spLocks noGrp="1" noChangeArrowheads="1"/>
          </p:cNvSpPr>
          <p:nvPr>
            <p:ph idx="1"/>
          </p:nvPr>
        </p:nvSpPr>
        <p:spPr/>
        <p:txBody>
          <a:bodyPr/>
          <a:lstStyle/>
          <a:p>
            <a:pPr eaLnBrk="1" hangingPunct="1"/>
            <a:r>
              <a:rPr lang="en-US" sz="2000" dirty="0"/>
              <a:t>File Transfer Protocol (FTP, RFC 959)</a:t>
            </a:r>
          </a:p>
          <a:p>
            <a:pPr eaLnBrk="1" hangingPunct="1"/>
            <a:r>
              <a:rPr lang="en-US" sz="2000" dirty="0"/>
              <a:t>Allows remote access to data stored on local file system</a:t>
            </a:r>
          </a:p>
          <a:p>
            <a:pPr lvl="1" eaLnBrk="1" hangingPunct="1"/>
            <a:r>
              <a:rPr lang="en-US" dirty="0"/>
              <a:t>Separate connections for commands and data</a:t>
            </a:r>
          </a:p>
        </p:txBody>
      </p:sp>
      <p:sp>
        <p:nvSpPr>
          <p:cNvPr id="16386"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16389" name="Picture 7" descr="http://www.more.net/technical/netserv/servers/images/ftp.gif"/>
          <p:cNvPicPr>
            <a:picLocks noChangeAspect="1" noChangeArrowheads="1"/>
          </p:cNvPicPr>
          <p:nvPr/>
        </p:nvPicPr>
        <p:blipFill>
          <a:blip r:embed="rId2" cstate="print"/>
          <a:srcRect/>
          <a:stretch>
            <a:fillRect/>
          </a:stretch>
        </p:blipFill>
        <p:spPr bwMode="auto">
          <a:xfrm>
            <a:off x="4115594" y="2891508"/>
            <a:ext cx="3960812" cy="26257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noProof="0" dirty="0" smtClean="0"/>
              <a:t>Content</a:t>
            </a:r>
          </a:p>
        </p:txBody>
      </p:sp>
      <p:sp>
        <p:nvSpPr>
          <p:cNvPr id="5124" name="Rectangle 3"/>
          <p:cNvSpPr>
            <a:spLocks noGrp="1" noChangeArrowheads="1"/>
          </p:cNvSpPr>
          <p:nvPr>
            <p:ph idx="1"/>
          </p:nvPr>
        </p:nvSpPr>
        <p:spPr/>
        <p:txBody>
          <a:bodyPr/>
          <a:lstStyle/>
          <a:p>
            <a:pPr marL="457200" indent="-457200">
              <a:lnSpc>
                <a:spcPct val="200000"/>
              </a:lnSpc>
              <a:buFont typeface="+mj-lt"/>
              <a:buAutoNum type="arabicPeriod"/>
            </a:pPr>
            <a:r>
              <a:rPr lang="en-US" noProof="0" dirty="0" smtClean="0"/>
              <a:t>Introduction and Motivation</a:t>
            </a:r>
          </a:p>
          <a:p>
            <a:pPr marL="457200" indent="-457200">
              <a:lnSpc>
                <a:spcPct val="200000"/>
              </a:lnSpc>
              <a:buFont typeface="+mj-lt"/>
              <a:buAutoNum type="arabicPeriod"/>
            </a:pPr>
            <a:r>
              <a:rPr lang="en-US" noProof="0" dirty="0" smtClean="0"/>
              <a:t>Subsystems, Interrupts and System Calls</a:t>
            </a:r>
          </a:p>
          <a:p>
            <a:pPr marL="457200" indent="-457200">
              <a:lnSpc>
                <a:spcPct val="200000"/>
              </a:lnSpc>
              <a:buFont typeface="+mj-lt"/>
              <a:buAutoNum type="arabicPeriod"/>
            </a:pPr>
            <a:r>
              <a:rPr lang="en-US" noProof="0" dirty="0" smtClean="0"/>
              <a:t>Processes</a:t>
            </a:r>
          </a:p>
          <a:p>
            <a:pPr marL="457200" indent="-457200">
              <a:lnSpc>
                <a:spcPct val="200000"/>
              </a:lnSpc>
              <a:buFont typeface="+mj-lt"/>
              <a:buAutoNum type="arabicPeriod"/>
            </a:pPr>
            <a:r>
              <a:rPr lang="en-US" noProof="0" dirty="0" smtClean="0"/>
              <a:t>Memory</a:t>
            </a:r>
          </a:p>
          <a:p>
            <a:pPr marL="457200" indent="-457200">
              <a:lnSpc>
                <a:spcPct val="200000"/>
              </a:lnSpc>
              <a:buFont typeface="+mj-lt"/>
              <a:buAutoNum type="arabicPeriod"/>
            </a:pPr>
            <a:r>
              <a:rPr lang="en-US" noProof="0" dirty="0" smtClean="0"/>
              <a:t>Scheduling</a:t>
            </a:r>
          </a:p>
          <a:p>
            <a:pPr marL="457200" indent="-457200">
              <a:lnSpc>
                <a:spcPct val="200000"/>
              </a:lnSpc>
              <a:buFont typeface="+mj-lt"/>
              <a:buAutoNum type="arabicPeriod"/>
            </a:pPr>
            <a:r>
              <a:rPr lang="en-US" noProof="0" dirty="0" smtClean="0"/>
              <a:t>I/O and File System</a:t>
            </a:r>
          </a:p>
          <a:p>
            <a:pPr marL="457200" indent="-457200">
              <a:lnSpc>
                <a:spcPct val="200000"/>
              </a:lnSpc>
              <a:buFont typeface="+mj-lt"/>
              <a:buAutoNum type="arabicPeriod"/>
            </a:pPr>
            <a:r>
              <a:rPr lang="en-US" b="1" noProof="0" dirty="0" smtClean="0"/>
              <a:t>Booting, Services, and Security</a:t>
            </a:r>
          </a:p>
        </p:txBody>
      </p:sp>
      <p:sp>
        <p:nvSpPr>
          <p:cNvPr id="5122" name="Fußzeilenplatzhalter 4"/>
          <p:cNvSpPr>
            <a:spLocks noGrp="1"/>
          </p:cNvSpPr>
          <p:nvPr>
            <p:ph type="ftr" sz="quarter" idx="10"/>
          </p:nvPr>
        </p:nvSpPr>
        <p:spPr/>
        <p:txBody>
          <a:bodyPr/>
          <a:lstStyle/>
          <a:p>
            <a:pPr algn="l"/>
            <a:r>
              <a:rPr lang="de-DE" dirty="0" smtClean="0"/>
              <a:t>TI 3: Operating Systems </a:t>
            </a:r>
            <a:r>
              <a:rPr lang="de-DE" dirty="0" err="1" smtClean="0"/>
              <a:t>and</a:t>
            </a:r>
            <a:r>
              <a:rPr lang="de-DE" dirty="0" smtClean="0"/>
              <a:t> Computer Networks</a:t>
            </a:r>
            <a:endParaRPr lang="en-US" dirty="0" smtClean="0"/>
          </a:p>
        </p:txBody>
      </p:sp>
    </p:spTree>
    <p:extLst>
      <p:ext uri="{BB962C8B-B14F-4D97-AF65-F5344CB8AC3E}">
        <p14:creationId xmlns:p14="http://schemas.microsoft.com/office/powerpoint/2010/main" val="135461381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System Services Example: </a:t>
            </a:r>
            <a:r>
              <a:rPr lang="en-US" b="1" dirty="0" err="1" smtClean="0">
                <a:latin typeface="Courier New" pitchFamily="49" charset="0"/>
              </a:rPr>
              <a:t>ntpd</a:t>
            </a:r>
            <a:endParaRPr lang="en-US" b="1" dirty="0" smtClean="0">
              <a:latin typeface="Courier New" pitchFamily="49" charset="0"/>
            </a:endParaRPr>
          </a:p>
        </p:txBody>
      </p:sp>
      <p:sp>
        <p:nvSpPr>
          <p:cNvPr id="16388" name="Rectangle 4"/>
          <p:cNvSpPr>
            <a:spLocks noGrp="1" noChangeArrowheads="1"/>
          </p:cNvSpPr>
          <p:nvPr>
            <p:ph idx="1"/>
          </p:nvPr>
        </p:nvSpPr>
        <p:spPr/>
        <p:txBody>
          <a:bodyPr/>
          <a:lstStyle/>
          <a:p>
            <a:pPr eaLnBrk="1" hangingPunct="1"/>
            <a:r>
              <a:rPr lang="en-US" sz="2000" dirty="0"/>
              <a:t>Network Time Protocol (NTP, RFC 1305)</a:t>
            </a:r>
          </a:p>
          <a:p>
            <a:pPr eaLnBrk="1" hangingPunct="1"/>
            <a:r>
              <a:rPr lang="en-US" sz="2000" dirty="0"/>
              <a:t>Synchronizes time of local computer with time servers / other computers</a:t>
            </a:r>
          </a:p>
          <a:p>
            <a:pPr eaLnBrk="1" hangingPunct="1">
              <a:buFont typeface="Wingdings" pitchFamily="2" charset="2"/>
              <a:buChar char="Ø"/>
            </a:pPr>
            <a:r>
              <a:rPr lang="en-US" sz="2000" dirty="0"/>
              <a:t>Example:</a:t>
            </a:r>
            <a:r>
              <a:rPr lang="en-US" sz="2000" b="1" dirty="0"/>
              <a:t> </a:t>
            </a:r>
            <a:r>
              <a:rPr lang="en-US" sz="2000" b="1" dirty="0" err="1">
                <a:latin typeface="Courier New" pitchFamily="49" charset="0"/>
              </a:rPr>
              <a:t>time.fu-berlin.de</a:t>
            </a:r>
            <a:endParaRPr lang="en-US" sz="2000" b="1" dirty="0">
              <a:latin typeface="Courier New" pitchFamily="49" charset="0"/>
            </a:endParaRPr>
          </a:p>
          <a:p>
            <a:pPr lvl="1" eaLnBrk="1" hangingPunct="1"/>
            <a:endParaRPr lang="en-US" dirty="0"/>
          </a:p>
        </p:txBody>
      </p:sp>
      <p:sp>
        <p:nvSpPr>
          <p:cNvPr id="16386"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16390" name="Picture 8" descr="http://toi.iriti.cnr.it/img/ntp.gif"/>
          <p:cNvPicPr>
            <a:picLocks noChangeAspect="1" noChangeArrowheads="1"/>
          </p:cNvPicPr>
          <p:nvPr/>
        </p:nvPicPr>
        <p:blipFill>
          <a:blip r:embed="rId2" cstate="print"/>
          <a:srcRect/>
          <a:stretch>
            <a:fillRect/>
          </a:stretch>
        </p:blipFill>
        <p:spPr bwMode="auto">
          <a:xfrm>
            <a:off x="3922874" y="2780928"/>
            <a:ext cx="4346252" cy="3214052"/>
          </a:xfrm>
          <a:prstGeom prst="rect">
            <a:avLst/>
          </a:prstGeom>
          <a:noFill/>
          <a:ln w="9525">
            <a:noFill/>
            <a:miter lim="800000"/>
            <a:headEnd/>
            <a:tailEnd/>
          </a:ln>
        </p:spPr>
      </p:pic>
    </p:spTree>
    <p:extLst>
      <p:ext uri="{BB962C8B-B14F-4D97-AF65-F5344CB8AC3E}">
        <p14:creationId xmlns:p14="http://schemas.microsoft.com/office/powerpoint/2010/main" val="307687685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System Services Example: </a:t>
            </a:r>
            <a:r>
              <a:rPr lang="en-US" b="1" smtClean="0">
                <a:latin typeface="Courier New" pitchFamily="49" charset="0"/>
              </a:rPr>
              <a:t>getty</a:t>
            </a:r>
          </a:p>
        </p:txBody>
      </p:sp>
      <p:sp>
        <p:nvSpPr>
          <p:cNvPr id="17412" name="Rectangle 3"/>
          <p:cNvSpPr>
            <a:spLocks noGrp="1" noChangeArrowheads="1"/>
          </p:cNvSpPr>
          <p:nvPr>
            <p:ph idx="1"/>
          </p:nvPr>
        </p:nvSpPr>
        <p:spPr/>
        <p:txBody>
          <a:bodyPr/>
          <a:lstStyle/>
          <a:p>
            <a:pPr eaLnBrk="1" hangingPunct="1">
              <a:lnSpc>
                <a:spcPct val="90000"/>
              </a:lnSpc>
              <a:buFontTx/>
              <a:buNone/>
            </a:pPr>
            <a:r>
              <a:rPr lang="en-US" b="1" smtClean="0">
                <a:latin typeface="Courier New" pitchFamily="49" charset="0"/>
              </a:rPr>
              <a:t>getty</a:t>
            </a:r>
            <a:r>
              <a:rPr lang="en-US" smtClean="0"/>
              <a:t>:</a:t>
            </a:r>
          </a:p>
          <a:p>
            <a:pPr eaLnBrk="1" hangingPunct="1">
              <a:lnSpc>
                <a:spcPct val="90000"/>
              </a:lnSpc>
            </a:pPr>
            <a:r>
              <a:rPr lang="en-US" smtClean="0"/>
              <a:t>Opens TTY (terminal typewriter) port and prompts for username (“</a:t>
            </a:r>
            <a:r>
              <a:rPr lang="en-US" b="1" smtClean="0">
                <a:latin typeface="Courier New" pitchFamily="49" charset="0"/>
              </a:rPr>
              <a:t>login:”</a:t>
            </a:r>
            <a:r>
              <a:rPr lang="en-US" smtClean="0"/>
              <a:t>)</a:t>
            </a:r>
          </a:p>
          <a:p>
            <a:pPr eaLnBrk="1" hangingPunct="1">
              <a:lnSpc>
                <a:spcPct val="90000"/>
              </a:lnSpc>
            </a:pPr>
            <a:r>
              <a:rPr lang="en-US" smtClean="0"/>
              <a:t>Upon entry of valid user name, start </a:t>
            </a:r>
            <a:r>
              <a:rPr lang="en-US" b="1" smtClean="0">
                <a:latin typeface="Courier New" pitchFamily="49" charset="0"/>
              </a:rPr>
              <a:t>/bin/login</a:t>
            </a:r>
            <a:r>
              <a:rPr lang="en-US" smtClean="0"/>
              <a:t> process</a:t>
            </a:r>
          </a:p>
          <a:p>
            <a:pPr eaLnBrk="1" hangingPunct="1">
              <a:lnSpc>
                <a:spcPct val="90000"/>
              </a:lnSpc>
            </a:pPr>
            <a:endParaRPr lang="en-US" smtClean="0"/>
          </a:p>
          <a:p>
            <a:pPr eaLnBrk="1" hangingPunct="1">
              <a:lnSpc>
                <a:spcPct val="90000"/>
              </a:lnSpc>
              <a:buFontTx/>
              <a:buNone/>
            </a:pPr>
            <a:r>
              <a:rPr lang="en-US" b="1" smtClean="0">
                <a:latin typeface="Courier New" pitchFamily="49" charset="0"/>
              </a:rPr>
              <a:t>login</a:t>
            </a:r>
            <a:r>
              <a:rPr lang="en-US" smtClean="0"/>
              <a:t>:</a:t>
            </a:r>
          </a:p>
          <a:p>
            <a:pPr eaLnBrk="1" hangingPunct="1">
              <a:lnSpc>
                <a:spcPct val="90000"/>
              </a:lnSpc>
            </a:pPr>
            <a:r>
              <a:rPr lang="en-US" smtClean="0"/>
              <a:t>Authenticate user by querying for password</a:t>
            </a:r>
          </a:p>
          <a:p>
            <a:pPr lvl="1" eaLnBrk="1" hangingPunct="1">
              <a:lnSpc>
                <a:spcPct val="90000"/>
              </a:lnSpc>
            </a:pPr>
            <a:r>
              <a:rPr lang="en-US" smtClean="0"/>
              <a:t>Limited number of retries</a:t>
            </a:r>
          </a:p>
          <a:p>
            <a:pPr eaLnBrk="1" hangingPunct="1">
              <a:lnSpc>
                <a:spcPct val="90000"/>
              </a:lnSpc>
            </a:pPr>
            <a:r>
              <a:rPr lang="en-US" smtClean="0"/>
              <a:t>Set user and group ID and environment variables as specified in </a:t>
            </a:r>
            <a:r>
              <a:rPr lang="en-US" b="1" smtClean="0">
                <a:latin typeface="Courier New" pitchFamily="49" charset="0"/>
              </a:rPr>
              <a:t>/etc/passwd</a:t>
            </a:r>
          </a:p>
          <a:p>
            <a:pPr lvl="1" eaLnBrk="1" hangingPunct="1">
              <a:lnSpc>
                <a:spcPct val="90000"/>
              </a:lnSpc>
              <a:buFont typeface="Wingdings" pitchFamily="2" charset="2"/>
              <a:buChar char="Ø"/>
            </a:pPr>
            <a:r>
              <a:rPr lang="en-US" smtClean="0"/>
              <a:t>Effectively drop administrator (“root”) privileges</a:t>
            </a:r>
          </a:p>
          <a:p>
            <a:pPr eaLnBrk="1" hangingPunct="1">
              <a:lnSpc>
                <a:spcPct val="90000"/>
              </a:lnSpc>
            </a:pPr>
            <a:r>
              <a:rPr lang="en-US" smtClean="0"/>
              <a:t>Start shell, e.g. </a:t>
            </a:r>
            <a:r>
              <a:rPr lang="en-US" b="1" smtClean="0">
                <a:latin typeface="Courier New" pitchFamily="49" charset="0"/>
              </a:rPr>
              <a:t>/bin/bash</a:t>
            </a:r>
          </a:p>
          <a:p>
            <a:pPr eaLnBrk="1" hangingPunct="1">
              <a:lnSpc>
                <a:spcPct val="90000"/>
              </a:lnSpc>
            </a:pPr>
            <a:endParaRPr lang="en-US" smtClean="0"/>
          </a:p>
          <a:p>
            <a:pPr eaLnBrk="1" hangingPunct="1">
              <a:lnSpc>
                <a:spcPct val="90000"/>
              </a:lnSpc>
              <a:buFont typeface="Wingdings" pitchFamily="2" charset="2"/>
              <a:buChar char="Ø"/>
            </a:pPr>
            <a:r>
              <a:rPr lang="en-US" smtClean="0"/>
              <a:t>Boot process complete, user logged in, </a:t>
            </a:r>
            <a:r>
              <a:rPr lang="en-US" i="1" smtClean="0"/>
              <a:t>start working!</a:t>
            </a:r>
            <a:endParaRPr lang="en-US" b="1" i="1" smtClean="0">
              <a:latin typeface="Courier New" pitchFamily="49" charset="0"/>
            </a:endParaRPr>
          </a:p>
        </p:txBody>
      </p:sp>
      <p:sp>
        <p:nvSpPr>
          <p:cNvPr id="17410" name="Fußzeilenplatzhalter 3"/>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Questions &amp; Tasks</a:t>
            </a:r>
            <a:endParaRPr lang="en-US" noProof="0" dirty="0"/>
          </a:p>
        </p:txBody>
      </p:sp>
      <p:sp>
        <p:nvSpPr>
          <p:cNvPr id="3" name="Content Placeholder 2"/>
          <p:cNvSpPr>
            <a:spLocks noGrp="1"/>
          </p:cNvSpPr>
          <p:nvPr>
            <p:ph idx="1"/>
          </p:nvPr>
        </p:nvSpPr>
        <p:spPr/>
        <p:txBody>
          <a:bodyPr/>
          <a:lstStyle/>
          <a:p>
            <a:pPr lvl="1"/>
            <a:r>
              <a:rPr lang="en-US" dirty="0" smtClean="0"/>
              <a:t>Check the running </a:t>
            </a:r>
            <a:r>
              <a:rPr lang="en-US" dirty="0" err="1" smtClean="0"/>
              <a:t>deamons</a:t>
            </a:r>
            <a:r>
              <a:rPr lang="en-US" dirty="0" smtClean="0"/>
              <a:t> in your UNIX system – or services if you run Windows. There are quite many … The operating systems sometimes offer nice tools to view these </a:t>
            </a:r>
            <a:r>
              <a:rPr lang="en-US" dirty="0" err="1" smtClean="0"/>
              <a:t>deamons</a:t>
            </a:r>
            <a:r>
              <a:rPr lang="en-US" dirty="0" smtClean="0"/>
              <a:t>/services.</a:t>
            </a:r>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TI III - Operating Systems and Computer Networks</a:t>
            </a:r>
            <a:endParaRPr lang="en-US" dirty="0"/>
          </a:p>
        </p:txBody>
      </p:sp>
    </p:spTree>
    <p:extLst>
      <p:ext uri="{BB962C8B-B14F-4D97-AF65-F5344CB8AC3E}">
        <p14:creationId xmlns:p14="http://schemas.microsoft.com/office/powerpoint/2010/main" val="148395580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CIA Triad: Security </a:t>
            </a:r>
            <a:r>
              <a:rPr lang="en-US" dirty="0" smtClean="0"/>
              <a:t>Objectives</a:t>
            </a:r>
          </a:p>
        </p:txBody>
      </p:sp>
      <p:sp>
        <p:nvSpPr>
          <p:cNvPr id="4" name="Content Placeholder 3"/>
          <p:cNvSpPr>
            <a:spLocks noGrp="1"/>
          </p:cNvSpPr>
          <p:nvPr>
            <p:ph sz="half" idx="1"/>
          </p:nvPr>
        </p:nvSpPr>
        <p:spPr/>
        <p:txBody>
          <a:bodyPr/>
          <a:lstStyle/>
          <a:p>
            <a:r>
              <a:rPr lang="en-US" dirty="0" smtClean="0"/>
              <a:t>Confidentiality</a:t>
            </a:r>
          </a:p>
          <a:p>
            <a:pPr lvl="1"/>
            <a:r>
              <a:rPr lang="en-US" dirty="0" smtClean="0"/>
              <a:t>a loss of confidentiality is the unauthorized disclosure of information</a:t>
            </a:r>
          </a:p>
          <a:p>
            <a:endParaRPr lang="en-US" dirty="0" smtClean="0"/>
          </a:p>
          <a:p>
            <a:r>
              <a:rPr lang="en-US" dirty="0" smtClean="0"/>
              <a:t>Integrity</a:t>
            </a:r>
          </a:p>
          <a:p>
            <a:pPr lvl="1"/>
            <a:r>
              <a:rPr lang="en-US" dirty="0" smtClean="0"/>
              <a:t>a loss of integrity is the unauthorized modification or destruction of information</a:t>
            </a:r>
          </a:p>
          <a:p>
            <a:endParaRPr lang="en-US" dirty="0" smtClean="0"/>
          </a:p>
          <a:p>
            <a:r>
              <a:rPr lang="en-US" dirty="0" smtClean="0"/>
              <a:t>Availability</a:t>
            </a:r>
          </a:p>
          <a:p>
            <a:pPr lvl="1"/>
            <a:r>
              <a:rPr lang="en-US" dirty="0" smtClean="0"/>
              <a:t>a loss of availability is the disruption of access to or use of information or an information system</a:t>
            </a:r>
          </a:p>
        </p:txBody>
      </p:sp>
      <p:sp>
        <p:nvSpPr>
          <p:cNvPr id="2" name="Fußzeilenplatzhalter 1"/>
          <p:cNvSpPr>
            <a:spLocks noGrp="1"/>
          </p:cNvSpPr>
          <p:nvPr>
            <p:ph type="ftr" sz="quarter" idx="10"/>
          </p:nvPr>
        </p:nvSpPr>
        <p:spPr/>
        <p:txBody>
          <a:bodyPr/>
          <a:lstStyle/>
          <a:p>
            <a:r>
              <a:rPr lang="en-US" smtClean="0"/>
              <a:t>TI 3: Operating Systems and Computer Networks</a:t>
            </a:r>
            <a:endParaRPr lang="en-US"/>
          </a:p>
        </p:txBody>
      </p:sp>
      <p:pic>
        <p:nvPicPr>
          <p:cNvPr id="5" name="Content Placeholder 3" descr="Fig14_01.gif"/>
          <p:cNvPicPr>
            <a:picLocks noChangeAspect="1"/>
          </p:cNvPicPr>
          <p:nvPr/>
        </p:nvPicPr>
        <p:blipFill>
          <a:blip r:embed="rId3"/>
          <a:stretch>
            <a:fillRect/>
          </a:stretch>
        </p:blipFill>
        <p:spPr bwMode="auto">
          <a:xfrm>
            <a:off x="6672064" y="1624431"/>
            <a:ext cx="4495800" cy="4694256"/>
          </a:xfrm>
          <a:prstGeom prst="rect">
            <a:avLst/>
          </a:prstGeom>
          <a:noFill/>
          <a:ln w="9525">
            <a:noFill/>
            <a:miter lim="800000"/>
            <a:headEnd/>
            <a:tailEnd/>
          </a:ln>
        </p:spPr>
      </p:pic>
      <p:sp>
        <p:nvSpPr>
          <p:cNvPr id="6" name="Rectangle 5"/>
          <p:cNvSpPr/>
          <p:nvPr/>
        </p:nvSpPr>
        <p:spPr bwMode="auto">
          <a:xfrm>
            <a:off x="6528048" y="5949280"/>
            <a:ext cx="1440160"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96151719"/>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Additional Concepts</a:t>
            </a:r>
            <a:endParaRPr lang="en-US" dirty="0"/>
          </a:p>
        </p:txBody>
      </p:sp>
      <p:sp>
        <p:nvSpPr>
          <p:cNvPr id="8" name="Inhaltsplatzhalter 7"/>
          <p:cNvSpPr>
            <a:spLocks noGrp="1"/>
          </p:cNvSpPr>
          <p:nvPr>
            <p:ph sz="half" idx="1"/>
          </p:nvPr>
        </p:nvSpPr>
        <p:spPr/>
        <p:txBody>
          <a:bodyPr/>
          <a:lstStyle/>
          <a:p>
            <a:r>
              <a:rPr lang="en-US" b="1" dirty="0"/>
              <a:t>Authenticity</a:t>
            </a:r>
          </a:p>
          <a:p>
            <a:r>
              <a:rPr lang="en-US" dirty="0" smtClean="0"/>
              <a:t>The </a:t>
            </a:r>
            <a:r>
              <a:rPr lang="en-US" dirty="0"/>
              <a:t>property of being genuine and being able to be verified and trusted; confidence in the validity of a transmission, a message, or message originator</a:t>
            </a:r>
          </a:p>
          <a:p>
            <a:endParaRPr lang="en-US" dirty="0" smtClean="0"/>
          </a:p>
          <a:p>
            <a:r>
              <a:rPr lang="en-US" dirty="0" smtClean="0"/>
              <a:t>Verifying </a:t>
            </a:r>
            <a:r>
              <a:rPr lang="en-US" dirty="0"/>
              <a:t>that users are who they say they are and that each input arriving at the system came from a trusted source</a:t>
            </a:r>
          </a:p>
          <a:p>
            <a:endParaRPr lang="en-US" dirty="0"/>
          </a:p>
        </p:txBody>
      </p:sp>
      <p:sp>
        <p:nvSpPr>
          <p:cNvPr id="9" name="Inhaltsplatzhalter 8"/>
          <p:cNvSpPr>
            <a:spLocks noGrp="1"/>
          </p:cNvSpPr>
          <p:nvPr>
            <p:ph sz="half" idx="2"/>
          </p:nvPr>
        </p:nvSpPr>
        <p:spPr/>
        <p:txBody>
          <a:bodyPr/>
          <a:lstStyle/>
          <a:p>
            <a:r>
              <a:rPr lang="en-US" b="1" dirty="0"/>
              <a:t>Accountability</a:t>
            </a:r>
          </a:p>
          <a:p>
            <a:r>
              <a:rPr lang="en-US" dirty="0" smtClean="0"/>
              <a:t>The </a:t>
            </a:r>
            <a:r>
              <a:rPr lang="en-US" dirty="0"/>
              <a:t>security goal that generates the requirement for actions of an entity to be traced uniquely to that entity</a:t>
            </a:r>
          </a:p>
          <a:p>
            <a:endParaRPr lang="en-US" dirty="0" smtClean="0"/>
          </a:p>
          <a:p>
            <a:r>
              <a:rPr lang="en-US" dirty="0" smtClean="0"/>
              <a:t>We </a:t>
            </a:r>
            <a:r>
              <a:rPr lang="en-US" dirty="0"/>
              <a:t>must be able to trace a security breach to a responsible party</a:t>
            </a:r>
          </a:p>
          <a:p>
            <a:endParaRPr lang="en-US" dirty="0" smtClean="0"/>
          </a:p>
          <a:p>
            <a:r>
              <a:rPr lang="en-US" dirty="0" smtClean="0"/>
              <a:t>Systems </a:t>
            </a:r>
            <a:r>
              <a:rPr lang="en-US" dirty="0"/>
              <a:t>must keep records of their activities to permit later forensic analysis to trace security breaches or to aid in transaction disputes</a:t>
            </a:r>
          </a:p>
          <a:p>
            <a:endParaRPr lang="en-US" dirty="0"/>
          </a:p>
        </p:txBody>
      </p:sp>
      <p:sp>
        <p:nvSpPr>
          <p:cNvPr id="5" name="Fußzeilenplatzhalter 4"/>
          <p:cNvSpPr>
            <a:spLocks noGrp="1"/>
          </p:cNvSpPr>
          <p:nvPr>
            <p:ph type="ftr" sz="quarter" idx="10"/>
          </p:nvPr>
        </p:nvSpPr>
        <p:spPr/>
        <p:txBody>
          <a:bodyPr/>
          <a:lstStyle/>
          <a:p>
            <a:r>
              <a:rPr lang="en-US" smtClean="0"/>
              <a:t>TI 3: Operating Systems and Computer Networks</a:t>
            </a:r>
            <a:endParaRPr lang="en-US"/>
          </a:p>
        </p:txBody>
      </p:sp>
    </p:spTree>
    <p:extLst>
      <p:ext uri="{BB962C8B-B14F-4D97-AF65-F5344CB8AC3E}">
        <p14:creationId xmlns:p14="http://schemas.microsoft.com/office/powerpoint/2010/main" val="335385273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Passive Attacks</a:t>
            </a:r>
            <a:endParaRPr lang="en-US" dirty="0"/>
          </a:p>
        </p:txBody>
      </p:sp>
      <p:sp>
        <p:nvSpPr>
          <p:cNvPr id="6" name="Content Placeholder 5"/>
          <p:cNvSpPr>
            <a:spLocks noGrp="1"/>
          </p:cNvSpPr>
          <p:nvPr>
            <p:ph idx="1"/>
          </p:nvPr>
        </p:nvSpPr>
        <p:spPr/>
        <p:txBody>
          <a:bodyPr/>
          <a:lstStyle/>
          <a:p>
            <a:r>
              <a:rPr lang="en-US" dirty="0" smtClean="0"/>
              <a:t>Learn/use information from system but do not affect</a:t>
            </a:r>
          </a:p>
          <a:p>
            <a:pPr lvl="1"/>
            <a:r>
              <a:rPr lang="en-US" dirty="0" smtClean="0"/>
              <a:t>Eavesdropping and monitoring</a:t>
            </a:r>
          </a:p>
          <a:p>
            <a:endParaRPr lang="en-US" dirty="0" smtClean="0"/>
          </a:p>
          <a:p>
            <a:r>
              <a:rPr lang="en-US" dirty="0" smtClean="0"/>
              <a:t>Goal: Obtain information</a:t>
            </a:r>
          </a:p>
          <a:p>
            <a:endParaRPr lang="en-US" dirty="0" smtClean="0"/>
          </a:p>
          <a:p>
            <a:r>
              <a:rPr lang="en-US" dirty="0" smtClean="0"/>
              <a:t>Difficult to detect, since no alteration of data</a:t>
            </a:r>
          </a:p>
          <a:p>
            <a:pPr lvl="1"/>
            <a:r>
              <a:rPr lang="en-US" dirty="0" smtClean="0"/>
              <a:t>Emphasis is on prevention rather than detection</a:t>
            </a:r>
          </a:p>
          <a:p>
            <a:pPr lvl="1"/>
            <a:r>
              <a:rPr lang="en-US" dirty="0" smtClean="0"/>
              <a:t>Encryption for prevention</a:t>
            </a:r>
          </a:p>
        </p:txBody>
      </p:sp>
      <p:sp>
        <p:nvSpPr>
          <p:cNvPr id="2" name="Fußzeilenplatzhalter 1"/>
          <p:cNvSpPr>
            <a:spLocks noGrp="1"/>
          </p:cNvSpPr>
          <p:nvPr>
            <p:ph type="ftr" sz="quarter" idx="10"/>
          </p:nvPr>
        </p:nvSpPr>
        <p:spPr/>
        <p:txBody>
          <a:bodyPr/>
          <a:lstStyle/>
          <a:p>
            <a:r>
              <a:rPr lang="en-US" smtClean="0"/>
              <a:t>TI 3: Operating Systems and Computer Networks</a:t>
            </a:r>
            <a:endParaRPr lang="en-US"/>
          </a:p>
        </p:txBody>
      </p:sp>
      <p:graphicFrame>
        <p:nvGraphicFramePr>
          <p:cNvPr id="4" name="Diagram 3"/>
          <p:cNvGraphicFramePr/>
          <p:nvPr>
            <p:extLst>
              <p:ext uri="{D42A27DB-BD31-4B8C-83A1-F6EECF244321}">
                <p14:modId xmlns:p14="http://schemas.microsoft.com/office/powerpoint/2010/main" val="1695483367"/>
              </p:ext>
            </p:extLst>
          </p:nvPr>
        </p:nvGraphicFramePr>
        <p:xfrm>
          <a:off x="5303912" y="3865693"/>
          <a:ext cx="4889986" cy="200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82522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Active Attacks</a:t>
            </a:r>
            <a:endParaRPr lang="en-US" dirty="0"/>
          </a:p>
        </p:txBody>
      </p:sp>
      <p:sp>
        <p:nvSpPr>
          <p:cNvPr id="6" name="Content Placeholder 5"/>
          <p:cNvSpPr>
            <a:spLocks noGrp="1"/>
          </p:cNvSpPr>
          <p:nvPr>
            <p:ph idx="1"/>
          </p:nvPr>
        </p:nvSpPr>
        <p:spPr/>
        <p:txBody>
          <a:bodyPr>
            <a:normAutofit/>
          </a:bodyPr>
          <a:lstStyle/>
          <a:p>
            <a:r>
              <a:rPr lang="en-US" dirty="0" smtClean="0"/>
              <a:t>Modify data or create false data</a:t>
            </a:r>
          </a:p>
          <a:p>
            <a:endParaRPr lang="en-US" b="1" dirty="0" smtClean="0"/>
          </a:p>
          <a:p>
            <a:r>
              <a:rPr lang="en-US" b="1" dirty="0" smtClean="0"/>
              <a:t>Four categories:</a:t>
            </a:r>
          </a:p>
          <a:p>
            <a:r>
              <a:rPr lang="en-US" dirty="0" smtClean="0"/>
              <a:t>Replay</a:t>
            </a:r>
          </a:p>
          <a:p>
            <a:pPr lvl="1"/>
            <a:r>
              <a:rPr lang="en-US" dirty="0" smtClean="0"/>
              <a:t>first capture data / second retransmit </a:t>
            </a:r>
          </a:p>
          <a:p>
            <a:endParaRPr lang="en-US" dirty="0" smtClean="0"/>
          </a:p>
          <a:p>
            <a:r>
              <a:rPr lang="en-US" dirty="0" smtClean="0"/>
              <a:t>Masquerade</a:t>
            </a:r>
          </a:p>
          <a:p>
            <a:pPr lvl="1"/>
            <a:r>
              <a:rPr lang="en-US" dirty="0" smtClean="0"/>
              <a:t>pretend to be a different entity</a:t>
            </a:r>
          </a:p>
          <a:p>
            <a:endParaRPr lang="en-US" dirty="0" smtClean="0"/>
          </a:p>
          <a:p>
            <a:r>
              <a:rPr lang="en-US" dirty="0" smtClean="0"/>
              <a:t>Modification of messages</a:t>
            </a:r>
          </a:p>
          <a:p>
            <a:pPr lvl="1"/>
            <a:r>
              <a:rPr lang="en-US" dirty="0" smtClean="0"/>
              <a:t>alter some portion of a message / delay or reorder message</a:t>
            </a:r>
          </a:p>
          <a:p>
            <a:endParaRPr lang="en-US" dirty="0" smtClean="0"/>
          </a:p>
          <a:p>
            <a:r>
              <a:rPr lang="en-US" dirty="0" smtClean="0"/>
              <a:t>Denial of service</a:t>
            </a:r>
          </a:p>
          <a:p>
            <a:pPr lvl="1"/>
            <a:r>
              <a:rPr lang="en-US" dirty="0" smtClean="0"/>
              <a:t>prevent normal use of communications facilities</a:t>
            </a:r>
          </a:p>
          <a:p>
            <a:pPr lvl="1"/>
            <a:r>
              <a:rPr lang="en-US" dirty="0" smtClean="0"/>
              <a:t>disrupt entire network by disabling the network or by overloading it</a:t>
            </a:r>
          </a:p>
        </p:txBody>
      </p:sp>
      <p:sp>
        <p:nvSpPr>
          <p:cNvPr id="2" name="Fußzeilenplatzhalter 1"/>
          <p:cNvSpPr>
            <a:spLocks noGrp="1"/>
          </p:cNvSpPr>
          <p:nvPr>
            <p:ph type="ftr" sz="quarter" idx="10"/>
          </p:nvPr>
        </p:nvSpPr>
        <p:spPr/>
        <p:txBody>
          <a:bodyPr/>
          <a:lstStyle/>
          <a:p>
            <a:r>
              <a:rPr lang="en-US" smtClean="0"/>
              <a:t>TI 3: Operating Systems and Computer Networks</a:t>
            </a:r>
            <a:endParaRPr lang="en-US"/>
          </a:p>
        </p:txBody>
      </p:sp>
    </p:spTree>
    <p:extLst>
      <p:ext uri="{BB962C8B-B14F-4D97-AF65-F5344CB8AC3E}">
        <p14:creationId xmlns:p14="http://schemas.microsoft.com/office/powerpoint/2010/main" val="273928673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Authentication – Password Creation</a:t>
            </a:r>
          </a:p>
        </p:txBody>
      </p:sp>
      <p:sp>
        <p:nvSpPr>
          <p:cNvPr id="19460" name="Rectangle 3"/>
          <p:cNvSpPr>
            <a:spLocks noGrp="1" noChangeArrowheads="1"/>
          </p:cNvSpPr>
          <p:nvPr>
            <p:ph idx="1"/>
          </p:nvPr>
        </p:nvSpPr>
        <p:spPr/>
        <p:txBody>
          <a:bodyPr/>
          <a:lstStyle/>
          <a:p>
            <a:pPr eaLnBrk="1" hangingPunct="1">
              <a:lnSpc>
                <a:spcPct val="90000"/>
              </a:lnSpc>
            </a:pPr>
            <a:r>
              <a:rPr lang="en-US" sz="2000"/>
              <a:t>Library function </a:t>
            </a:r>
            <a:r>
              <a:rPr lang="en-US" sz="2000" b="1">
                <a:latin typeface="Courier New" pitchFamily="49" charset="0"/>
              </a:rPr>
              <a:t>crypt()</a:t>
            </a:r>
            <a:r>
              <a:rPr lang="en-US" sz="2000"/>
              <a:t> encrypts user’s password by adding some randomness (“salt”)</a:t>
            </a:r>
          </a:p>
          <a:p>
            <a:pPr lvl="1" eaLnBrk="1" hangingPunct="1">
              <a:lnSpc>
                <a:spcPct val="90000"/>
              </a:lnSpc>
            </a:pPr>
            <a:r>
              <a:rPr lang="en-US"/>
              <a:t>Cryptographic hash function</a:t>
            </a:r>
          </a:p>
          <a:p>
            <a:pPr lvl="1" eaLnBrk="1" hangingPunct="1">
              <a:lnSpc>
                <a:spcPct val="90000"/>
              </a:lnSpc>
            </a:pPr>
            <a:r>
              <a:rPr lang="en-US"/>
              <a:t>Based on Data Encryption Standard (DES) algorithm</a:t>
            </a:r>
          </a:p>
          <a:p>
            <a:pPr eaLnBrk="1" hangingPunct="1">
              <a:lnSpc>
                <a:spcPct val="90000"/>
              </a:lnSpc>
            </a:pPr>
            <a:endParaRPr lang="en-US" sz="2000"/>
          </a:p>
          <a:p>
            <a:pPr eaLnBrk="1" hangingPunct="1">
              <a:lnSpc>
                <a:spcPct val="90000"/>
              </a:lnSpc>
            </a:pPr>
            <a:endParaRPr lang="en-US" sz="2000"/>
          </a:p>
          <a:p>
            <a:pPr eaLnBrk="1" hangingPunct="1">
              <a:lnSpc>
                <a:spcPct val="90000"/>
              </a:lnSpc>
            </a:pPr>
            <a:endParaRPr lang="en-US" sz="2000"/>
          </a:p>
          <a:p>
            <a:pPr eaLnBrk="1" hangingPunct="1">
              <a:lnSpc>
                <a:spcPct val="90000"/>
              </a:lnSpc>
            </a:pPr>
            <a:endParaRPr lang="en-US" sz="2000"/>
          </a:p>
          <a:p>
            <a:pPr eaLnBrk="1" hangingPunct="1">
              <a:lnSpc>
                <a:spcPct val="90000"/>
              </a:lnSpc>
            </a:pPr>
            <a:endParaRPr lang="en-US" sz="2000"/>
          </a:p>
          <a:p>
            <a:pPr eaLnBrk="1" hangingPunct="1">
              <a:lnSpc>
                <a:spcPct val="90000"/>
              </a:lnSpc>
            </a:pPr>
            <a:endParaRPr lang="en-US" sz="2000"/>
          </a:p>
          <a:p>
            <a:pPr eaLnBrk="1" hangingPunct="1">
              <a:lnSpc>
                <a:spcPct val="90000"/>
              </a:lnSpc>
            </a:pPr>
            <a:endParaRPr lang="en-US" sz="2000"/>
          </a:p>
          <a:p>
            <a:pPr eaLnBrk="1" hangingPunct="1">
              <a:lnSpc>
                <a:spcPct val="90000"/>
              </a:lnSpc>
            </a:pPr>
            <a:endParaRPr lang="en-US" sz="2000"/>
          </a:p>
          <a:p>
            <a:pPr eaLnBrk="1" hangingPunct="1">
              <a:lnSpc>
                <a:spcPct val="90000"/>
              </a:lnSpc>
            </a:pPr>
            <a:endParaRPr lang="en-US" sz="2000"/>
          </a:p>
          <a:p>
            <a:pPr eaLnBrk="1" hangingPunct="1">
              <a:lnSpc>
                <a:spcPct val="90000"/>
              </a:lnSpc>
            </a:pPr>
            <a:endParaRPr lang="en-US" sz="2000"/>
          </a:p>
          <a:p>
            <a:pPr eaLnBrk="1" hangingPunct="1">
              <a:lnSpc>
                <a:spcPct val="90000"/>
              </a:lnSpc>
            </a:pPr>
            <a:endParaRPr lang="en-US" sz="2000"/>
          </a:p>
          <a:p>
            <a:pPr eaLnBrk="1" hangingPunct="1">
              <a:lnSpc>
                <a:spcPct val="90000"/>
              </a:lnSpc>
              <a:buFont typeface="Wingdings" pitchFamily="2" charset="2"/>
              <a:buChar char="Ø"/>
            </a:pPr>
            <a:r>
              <a:rPr lang="en-US" sz="2000"/>
              <a:t>Limited key space, brute-force attacks feasible</a:t>
            </a:r>
          </a:p>
        </p:txBody>
      </p:sp>
      <p:sp>
        <p:nvSpPr>
          <p:cNvPr id="19458" name="Fußzeilenplatzhalter 3"/>
          <p:cNvSpPr>
            <a:spLocks noGrp="1"/>
          </p:cNvSpPr>
          <p:nvPr>
            <p:ph type="ftr" sz="quarter" idx="10"/>
          </p:nvPr>
        </p:nvSpPr>
        <p:spPr>
          <a:noFill/>
        </p:spPr>
        <p:txBody>
          <a:bodyPr/>
          <a:lstStyle/>
          <a:p>
            <a:r>
              <a:rPr lang="en-US" smtClean="0"/>
              <a:t>TI 3: Operating Systems and Computer Networks</a:t>
            </a:r>
            <a:endParaRPr lang="en-US"/>
          </a:p>
        </p:txBody>
      </p:sp>
      <p:pic>
        <p:nvPicPr>
          <p:cNvPr id="2" name="Bild 1" descr="f1.pdf"/>
          <p:cNvPicPr>
            <a:picLocks noChangeAspect="1"/>
          </p:cNvPicPr>
          <p:nvPr/>
        </p:nvPicPr>
        <p:blipFill rotWithShape="1">
          <a:blip r:embed="rId2" cstate="print">
            <a:extLst>
              <a:ext uri="{28A0092B-C50C-407E-A947-70E740481C1C}">
                <a14:useLocalDpi xmlns:a14="http://schemas.microsoft.com/office/drawing/2010/main"/>
              </a:ext>
            </a:extLst>
          </a:blip>
          <a:srcRect l="13289" t="4365" r="23203" b="60714"/>
          <a:stretch/>
        </p:blipFill>
        <p:spPr>
          <a:xfrm>
            <a:off x="3719989" y="2351760"/>
            <a:ext cx="4752025" cy="3381496"/>
          </a:xfrm>
          <a:prstGeom prst="rect">
            <a:avLst/>
          </a:prstGeom>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Authentication – Password Verification</a:t>
            </a:r>
          </a:p>
        </p:txBody>
      </p:sp>
      <p:sp>
        <p:nvSpPr>
          <p:cNvPr id="20484" name="Rectangle 3"/>
          <p:cNvSpPr>
            <a:spLocks noGrp="1" noChangeArrowheads="1"/>
          </p:cNvSpPr>
          <p:nvPr>
            <p:ph idx="1"/>
          </p:nvPr>
        </p:nvSpPr>
        <p:spPr/>
        <p:txBody>
          <a:bodyPr/>
          <a:lstStyle/>
          <a:p>
            <a:pPr eaLnBrk="1" hangingPunct="1"/>
            <a:r>
              <a:rPr lang="en-US" smtClean="0"/>
              <a:t>Performed by </a:t>
            </a:r>
            <a:r>
              <a:rPr lang="en-US" b="1" smtClean="0">
                <a:latin typeface="Courier New" pitchFamily="49" charset="0"/>
              </a:rPr>
              <a:t>login</a:t>
            </a:r>
            <a:r>
              <a:rPr lang="en-US" smtClean="0"/>
              <a:t> parameterized with user name (ID)</a:t>
            </a:r>
          </a:p>
        </p:txBody>
      </p:sp>
      <p:sp>
        <p:nvSpPr>
          <p:cNvPr id="20482" name="Fußzeilenplatzhalter 3"/>
          <p:cNvSpPr>
            <a:spLocks noGrp="1"/>
          </p:cNvSpPr>
          <p:nvPr>
            <p:ph type="ftr" sz="quarter" idx="10"/>
          </p:nvPr>
        </p:nvSpPr>
        <p:spPr>
          <a:noFill/>
        </p:spPr>
        <p:txBody>
          <a:bodyPr/>
          <a:lstStyle/>
          <a:p>
            <a:r>
              <a:rPr lang="en-US" smtClean="0"/>
              <a:t>TI 3: Operating Systems and Computer Networks</a:t>
            </a:r>
            <a:endParaRPr lang="en-US"/>
          </a:p>
        </p:txBody>
      </p:sp>
      <p:pic>
        <p:nvPicPr>
          <p:cNvPr id="2" name="Bild 1" descr="f1.pdf"/>
          <p:cNvPicPr>
            <a:picLocks noChangeAspect="1"/>
          </p:cNvPicPr>
          <p:nvPr/>
        </p:nvPicPr>
        <p:blipFill rotWithShape="1">
          <a:blip r:embed="rId2" cstate="print">
            <a:extLst>
              <a:ext uri="{28A0092B-C50C-407E-A947-70E740481C1C}">
                <a14:useLocalDpi xmlns:a14="http://schemas.microsoft.com/office/drawing/2010/main"/>
              </a:ext>
            </a:extLst>
          </a:blip>
          <a:srcRect l="13600" t="46746" r="9826" b="14863"/>
          <a:stretch/>
        </p:blipFill>
        <p:spPr>
          <a:xfrm>
            <a:off x="3154904" y="1916832"/>
            <a:ext cx="5882195" cy="3816424"/>
          </a:xfrm>
          <a:prstGeom prst="rect">
            <a:avLst/>
          </a:prstGeom>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Access Control – Permission Bits</a:t>
            </a:r>
          </a:p>
        </p:txBody>
      </p:sp>
      <p:sp>
        <p:nvSpPr>
          <p:cNvPr id="21508" name="Rectangle 8"/>
          <p:cNvSpPr>
            <a:spLocks noGrp="1" noChangeArrowheads="1"/>
          </p:cNvSpPr>
          <p:nvPr>
            <p:ph idx="1"/>
          </p:nvPr>
        </p:nvSpPr>
        <p:spPr/>
        <p:txBody>
          <a:bodyPr/>
          <a:lstStyle/>
          <a:p>
            <a:pPr eaLnBrk="1" hangingPunct="1"/>
            <a:r>
              <a:rPr lang="en-US"/>
              <a:t>Bit vector per object (e.g. file, directory) encodes:</a:t>
            </a:r>
          </a:p>
          <a:p>
            <a:pPr lvl="1" eaLnBrk="1" hangingPunct="1"/>
            <a:r>
              <a:rPr lang="en-US" sz="1600"/>
              <a:t>Entities (users):	Owner, group, other</a:t>
            </a:r>
          </a:p>
          <a:p>
            <a:pPr lvl="1" eaLnBrk="1" hangingPunct="1"/>
            <a:r>
              <a:rPr lang="en-US" sz="1600"/>
              <a:t>Access rights:	Read, write, execute (“change into” for directories)</a:t>
            </a:r>
          </a:p>
          <a:p>
            <a:pPr lvl="1" eaLnBrk="1" hangingPunct="1">
              <a:buFont typeface="Wingdings" pitchFamily="2" charset="2"/>
              <a:buChar char="Ø"/>
            </a:pPr>
            <a:r>
              <a:rPr lang="en-US" sz="1600"/>
              <a:t>Example: </a:t>
            </a:r>
            <a:r>
              <a:rPr lang="en-US" sz="1600" b="1">
                <a:latin typeface="Courier New" pitchFamily="49" charset="0"/>
              </a:rPr>
              <a:t>rwxr-x---</a:t>
            </a:r>
          </a:p>
          <a:p>
            <a:pPr lvl="2" eaLnBrk="1" hangingPunct="1"/>
            <a:r>
              <a:rPr lang="en-US" sz="1400"/>
              <a:t>Owner may read, write and execute</a:t>
            </a:r>
          </a:p>
          <a:p>
            <a:pPr lvl="2" eaLnBrk="1" hangingPunct="1"/>
            <a:r>
              <a:rPr lang="en-US" sz="1400"/>
              <a:t>Owning group may read and execute</a:t>
            </a:r>
          </a:p>
          <a:p>
            <a:pPr lvl="2" eaLnBrk="1" hangingPunct="1"/>
            <a:r>
              <a:rPr lang="en-US" sz="1400"/>
              <a:t>Others aren’t allowed to do anything</a:t>
            </a:r>
          </a:p>
          <a:p>
            <a:pPr lvl="1" eaLnBrk="1" hangingPunct="1"/>
            <a:r>
              <a:rPr lang="en-US" sz="1600"/>
              <a:t>Special bits for advanced features, e.g. SUID big – execute as owner</a:t>
            </a:r>
          </a:p>
          <a:p>
            <a:pPr lvl="1" eaLnBrk="1" hangingPunct="1">
              <a:buFont typeface="Wingdings" pitchFamily="2" charset="2"/>
              <a:buChar char="Ø"/>
            </a:pPr>
            <a:r>
              <a:rPr lang="en-US" sz="1600"/>
              <a:t>Subtle semantics: Changing name of a file requires write access to containing directory</a:t>
            </a:r>
          </a:p>
          <a:p>
            <a:pPr eaLnBrk="1" hangingPunct="1"/>
            <a:r>
              <a:rPr lang="en-US"/>
              <a:t>More advanced: Access matrix</a:t>
            </a:r>
            <a:endParaRPr lang="de-DE"/>
          </a:p>
        </p:txBody>
      </p:sp>
      <p:sp>
        <p:nvSpPr>
          <p:cNvPr id="21506" name="Fußzeilenplatzhalter 3"/>
          <p:cNvSpPr>
            <a:spLocks noGrp="1"/>
          </p:cNvSpPr>
          <p:nvPr>
            <p:ph type="ftr" sz="quarter" idx="10"/>
          </p:nvPr>
        </p:nvSpPr>
        <p:spPr>
          <a:noFill/>
        </p:spPr>
        <p:txBody>
          <a:bodyPr/>
          <a:lstStyle/>
          <a:p>
            <a:r>
              <a:rPr lang="en-US" smtClean="0"/>
              <a:t>TI 3: Operating Systems and Computer Networks</a:t>
            </a:r>
            <a:endParaRPr lang="en-US"/>
          </a:p>
        </p:txBody>
      </p:sp>
      <p:pic>
        <p:nvPicPr>
          <p:cNvPr id="21509" name="Picture 7"/>
          <p:cNvPicPr>
            <a:picLocks noChangeAspect="1" noChangeArrowheads="1"/>
          </p:cNvPicPr>
          <p:nvPr/>
        </p:nvPicPr>
        <p:blipFill>
          <a:blip r:embed="rId2" cstate="print"/>
          <a:srcRect l="5588" r="8420" b="14488"/>
          <a:stretch>
            <a:fillRect/>
          </a:stretch>
        </p:blipFill>
        <p:spPr bwMode="auto">
          <a:xfrm>
            <a:off x="3322639" y="4076700"/>
            <a:ext cx="5545137" cy="23050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smtClean="0"/>
              <a:t>Boot Process Overview</a:t>
            </a:r>
          </a:p>
        </p:txBody>
      </p:sp>
      <p:sp>
        <p:nvSpPr>
          <p:cNvPr id="6148" name="Rectangle 3"/>
          <p:cNvSpPr>
            <a:spLocks noGrp="1" noChangeArrowheads="1"/>
          </p:cNvSpPr>
          <p:nvPr>
            <p:ph idx="1"/>
          </p:nvPr>
        </p:nvSpPr>
        <p:spPr/>
        <p:txBody>
          <a:bodyPr/>
          <a:lstStyle/>
          <a:p>
            <a:r>
              <a:rPr lang="en-US" dirty="0" smtClean="0"/>
              <a:t>Process of starting an operating system</a:t>
            </a:r>
          </a:p>
          <a:p>
            <a:pPr lvl="1"/>
            <a:r>
              <a:rPr lang="en-US" dirty="0" smtClean="0"/>
              <a:t>“Bootstrapping” – simple system is used to start more complex system</a:t>
            </a:r>
          </a:p>
          <a:p>
            <a:endParaRPr lang="en-US" dirty="0" smtClean="0"/>
          </a:p>
          <a:p>
            <a:r>
              <a:rPr lang="en-US" dirty="0" smtClean="0"/>
              <a:t>Goals:</a:t>
            </a:r>
          </a:p>
          <a:p>
            <a:pPr lvl="1"/>
            <a:r>
              <a:rPr lang="en-US" dirty="0" smtClean="0"/>
              <a:t>Hardware detection and setup</a:t>
            </a:r>
          </a:p>
          <a:p>
            <a:pPr lvl="1"/>
            <a:r>
              <a:rPr lang="en-US" dirty="0" smtClean="0"/>
              <a:t>Operating system loading and initialization</a:t>
            </a:r>
          </a:p>
          <a:p>
            <a:pPr lvl="1"/>
            <a:endParaRPr lang="en-US" dirty="0" smtClean="0"/>
          </a:p>
          <a:p>
            <a:pPr lvl="1"/>
            <a:endParaRPr lang="en-US" dirty="0" smtClean="0"/>
          </a:p>
        </p:txBody>
      </p:sp>
      <p:sp>
        <p:nvSpPr>
          <p:cNvPr id="6146" name="Fußzeilenplatzhalter 3"/>
          <p:cNvSpPr>
            <a:spLocks noGrp="1"/>
          </p:cNvSpPr>
          <p:nvPr>
            <p:ph type="ftr" sz="quarter" idx="10"/>
          </p:nvPr>
        </p:nvSpPr>
        <p:spPr/>
        <p:txBody>
          <a:bodyPr/>
          <a:lstStyle/>
          <a:p>
            <a:r>
              <a:rPr lang="en-US" smtClean="0"/>
              <a:t>TI 3: Operating Systems and Computer Networks</a:t>
            </a:r>
            <a:endParaRPr lang="en-US"/>
          </a:p>
        </p:txBody>
      </p:sp>
      <p:pic>
        <p:nvPicPr>
          <p:cNvPr id="5" name="Bild 4"/>
          <p:cNvPicPr>
            <a:picLocks noChangeAspect="1"/>
          </p:cNvPicPr>
          <p:nvPr/>
        </p:nvPicPr>
        <p:blipFill rotWithShape="1">
          <a:blip r:embed="rId2"/>
          <a:srcRect b="7261"/>
          <a:stretch/>
        </p:blipFill>
        <p:spPr>
          <a:xfrm>
            <a:off x="5495372" y="2575152"/>
            <a:ext cx="5616624" cy="39066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mtClean="0"/>
              <a:t>Access Control – Access Control Lists</a:t>
            </a:r>
          </a:p>
        </p:txBody>
      </p:sp>
      <p:sp>
        <p:nvSpPr>
          <p:cNvPr id="22532" name="Rectangle 7"/>
          <p:cNvSpPr>
            <a:spLocks noGrp="1" noChangeArrowheads="1"/>
          </p:cNvSpPr>
          <p:nvPr>
            <p:ph sz="half" idx="1"/>
          </p:nvPr>
        </p:nvSpPr>
        <p:spPr/>
        <p:txBody>
          <a:bodyPr/>
          <a:lstStyle/>
          <a:p>
            <a:pPr eaLnBrk="1" hangingPunct="1"/>
            <a:endParaRPr lang="en-US" sz="2000"/>
          </a:p>
          <a:p>
            <a:pPr eaLnBrk="1" hangingPunct="1">
              <a:buFont typeface="Wingdings" pitchFamily="2" charset="2"/>
              <a:buChar char="Ø"/>
            </a:pPr>
            <a:r>
              <a:rPr lang="en-US" sz="2000"/>
              <a:t>Permissions bits at times not flexible enough</a:t>
            </a:r>
          </a:p>
          <a:p>
            <a:pPr eaLnBrk="1" hangingPunct="1">
              <a:buFont typeface="Wingdings" pitchFamily="2" charset="2"/>
              <a:buChar char="Ø"/>
            </a:pPr>
            <a:r>
              <a:rPr lang="en-US" sz="2000"/>
              <a:t>Access matrix has scalability issues, is sparsely populated</a:t>
            </a:r>
          </a:p>
          <a:p>
            <a:pPr eaLnBrk="1" hangingPunct="1"/>
            <a:endParaRPr lang="en-US" sz="2000"/>
          </a:p>
          <a:p>
            <a:pPr eaLnBrk="1" hangingPunct="1">
              <a:buFontTx/>
              <a:buNone/>
            </a:pPr>
            <a:r>
              <a:rPr lang="en-US" sz="2000"/>
              <a:t>Access Control Lists (ACLs):</a:t>
            </a:r>
          </a:p>
          <a:p>
            <a:pPr eaLnBrk="1" hangingPunct="1"/>
            <a:r>
              <a:rPr lang="en-US" sz="2000"/>
              <a:t>Variable number of bit vectors in linked list</a:t>
            </a:r>
          </a:p>
          <a:p>
            <a:pPr lvl="1" eaLnBrk="1" hangingPunct="1">
              <a:buFont typeface="Wingdings" pitchFamily="2" charset="2"/>
              <a:buChar char="Ø"/>
            </a:pPr>
            <a:r>
              <a:rPr lang="en-US" sz="1800"/>
              <a:t>Slight access overhead</a:t>
            </a:r>
          </a:p>
          <a:p>
            <a:pPr eaLnBrk="1" hangingPunct="1"/>
            <a:r>
              <a:rPr lang="en-US" sz="2000"/>
              <a:t>One per required entity</a:t>
            </a:r>
          </a:p>
          <a:p>
            <a:pPr eaLnBrk="1" hangingPunct="1"/>
            <a:r>
              <a:rPr lang="en-US" sz="2000"/>
              <a:t>Need additional semantics</a:t>
            </a:r>
          </a:p>
          <a:p>
            <a:pPr lvl="1" eaLnBrk="1" hangingPunct="1">
              <a:buFont typeface="Wingdings" pitchFamily="2" charset="2"/>
              <a:buChar char="Ø"/>
            </a:pPr>
            <a:r>
              <a:rPr lang="en-US" sz="1800"/>
              <a:t>What to do if access granted to group but not to specific user?</a:t>
            </a:r>
            <a:endParaRPr lang="de-DE" sz="1800"/>
          </a:p>
        </p:txBody>
      </p:sp>
      <p:sp>
        <p:nvSpPr>
          <p:cNvPr id="22530"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22533" name="Picture 5"/>
          <p:cNvPicPr>
            <a:picLocks noChangeAspect="1" noChangeArrowheads="1"/>
          </p:cNvPicPr>
          <p:nvPr/>
        </p:nvPicPr>
        <p:blipFill>
          <a:blip r:embed="rId2" cstate="print"/>
          <a:srcRect l="4335" r="10452" b="11401"/>
          <a:stretch>
            <a:fillRect/>
          </a:stretch>
        </p:blipFill>
        <p:spPr bwMode="auto">
          <a:xfrm>
            <a:off x="6527800" y="981075"/>
            <a:ext cx="3708400" cy="53276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Access Control – Capabilities</a:t>
            </a:r>
          </a:p>
        </p:txBody>
      </p:sp>
      <p:sp>
        <p:nvSpPr>
          <p:cNvPr id="23556" name="Rectangle 3"/>
          <p:cNvSpPr>
            <a:spLocks noGrp="1" noChangeArrowheads="1"/>
          </p:cNvSpPr>
          <p:nvPr>
            <p:ph idx="1"/>
          </p:nvPr>
        </p:nvSpPr>
        <p:spPr/>
        <p:txBody>
          <a:bodyPr/>
          <a:lstStyle/>
          <a:p>
            <a:pPr eaLnBrk="1" hangingPunct="1"/>
            <a:r>
              <a:rPr lang="en-US" dirty="0" smtClean="0"/>
              <a:t>Assign set of capabilities to each entity</a:t>
            </a:r>
          </a:p>
          <a:p>
            <a:pPr eaLnBrk="1" hangingPunct="1">
              <a:buFont typeface="Wingdings" pitchFamily="2" charset="2"/>
              <a:buChar char="Ø"/>
            </a:pPr>
            <a:r>
              <a:rPr lang="en-US" dirty="0" smtClean="0"/>
              <a:t>Example:</a:t>
            </a:r>
          </a:p>
          <a:p>
            <a:pPr lvl="1" eaLnBrk="1" hangingPunct="1"/>
            <a:r>
              <a:rPr lang="en-US" dirty="0" smtClean="0"/>
              <a:t>File access (rarely used)</a:t>
            </a:r>
          </a:p>
          <a:p>
            <a:pPr eaLnBrk="1" hangingPunct="1"/>
            <a:endParaRPr lang="en-US" dirty="0" smtClean="0"/>
          </a:p>
          <a:p>
            <a:pPr eaLnBrk="1" hangingPunct="1">
              <a:buFontTx/>
              <a:buNone/>
            </a:pPr>
            <a:r>
              <a:rPr lang="en-US" dirty="0" smtClean="0"/>
              <a:t>System capabilities:</a:t>
            </a:r>
          </a:p>
          <a:p>
            <a:pPr lvl="1"/>
            <a:r>
              <a:rPr lang="en-US" dirty="0" smtClean="0"/>
              <a:t>Traditional:</a:t>
            </a:r>
          </a:p>
          <a:p>
            <a:pPr lvl="2"/>
            <a:r>
              <a:rPr lang="en-US" dirty="0" smtClean="0"/>
              <a:t>Administrator (root): Can do everything</a:t>
            </a:r>
          </a:p>
          <a:p>
            <a:pPr lvl="2"/>
            <a:r>
              <a:rPr lang="en-US" dirty="0" smtClean="0"/>
              <a:t>User: Can do nothing</a:t>
            </a:r>
          </a:p>
          <a:p>
            <a:pPr lvl="1"/>
            <a:r>
              <a:rPr lang="en-US" dirty="0" smtClean="0"/>
              <a:t>With capabilities:</a:t>
            </a:r>
          </a:p>
          <a:p>
            <a:pPr lvl="2"/>
            <a:r>
              <a:rPr lang="en-US" dirty="0" smtClean="0"/>
              <a:t>Fine grained control</a:t>
            </a:r>
          </a:p>
          <a:p>
            <a:pPr lvl="2"/>
            <a:r>
              <a:rPr lang="en-US" dirty="0" smtClean="0"/>
              <a:t>E.g. access to specific</a:t>
            </a:r>
          </a:p>
          <a:p>
            <a:pPr lvl="2">
              <a:buFontTx/>
              <a:buNone/>
            </a:pPr>
            <a:r>
              <a:rPr lang="en-US" dirty="0" smtClean="0"/>
              <a:t>	system calls, kernel subsystems</a:t>
            </a:r>
            <a:endParaRPr lang="de-DE" dirty="0" smtClean="0"/>
          </a:p>
        </p:txBody>
      </p:sp>
      <p:sp>
        <p:nvSpPr>
          <p:cNvPr id="23554" name="Fußzeilenplatzhalter 3"/>
          <p:cNvSpPr>
            <a:spLocks noGrp="1"/>
          </p:cNvSpPr>
          <p:nvPr>
            <p:ph type="ftr" sz="quarter" idx="10"/>
          </p:nvPr>
        </p:nvSpPr>
        <p:spPr>
          <a:noFill/>
        </p:spPr>
        <p:txBody>
          <a:bodyPr/>
          <a:lstStyle/>
          <a:p>
            <a:r>
              <a:rPr lang="en-US" smtClean="0"/>
              <a:t>TI 3: Operating Systems and Computer Networks</a:t>
            </a:r>
            <a:endParaRPr lang="en-US"/>
          </a:p>
        </p:txBody>
      </p:sp>
      <p:pic>
        <p:nvPicPr>
          <p:cNvPr id="23557" name="Picture 6"/>
          <p:cNvPicPr>
            <a:picLocks noChangeAspect="1" noChangeArrowheads="1"/>
          </p:cNvPicPr>
          <p:nvPr/>
        </p:nvPicPr>
        <p:blipFill>
          <a:blip r:embed="rId2" cstate="print"/>
          <a:srcRect b="18324"/>
          <a:stretch>
            <a:fillRect/>
          </a:stretch>
        </p:blipFill>
        <p:spPr bwMode="auto">
          <a:xfrm>
            <a:off x="5808663" y="1773238"/>
            <a:ext cx="4787900" cy="37068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Attack Vector – Directory Traversal</a:t>
            </a:r>
          </a:p>
        </p:txBody>
      </p:sp>
      <p:sp>
        <p:nvSpPr>
          <p:cNvPr id="24580" name="Rectangle 3"/>
          <p:cNvSpPr>
            <a:spLocks noGrp="1" noChangeArrowheads="1"/>
          </p:cNvSpPr>
          <p:nvPr>
            <p:ph idx="1"/>
          </p:nvPr>
        </p:nvSpPr>
        <p:spPr/>
        <p:txBody>
          <a:bodyPr/>
          <a:lstStyle/>
          <a:p>
            <a:pPr eaLnBrk="1" hangingPunct="1">
              <a:lnSpc>
                <a:spcPct val="90000"/>
              </a:lnSpc>
            </a:pPr>
            <a:r>
              <a:rPr lang="en-US" sz="2000" dirty="0"/>
              <a:t>Trick “weak” program to access protected/internal file</a:t>
            </a:r>
          </a:p>
          <a:p>
            <a:pPr lvl="1" eaLnBrk="1" hangingPunct="1">
              <a:lnSpc>
                <a:spcPct val="90000"/>
              </a:lnSpc>
              <a:buFont typeface="Wingdings" pitchFamily="2" charset="2"/>
              <a:buChar char="Ø"/>
            </a:pPr>
            <a:r>
              <a:rPr lang="en-US" dirty="0"/>
              <a:t>Exploits insufficient checking/sanitization of user-supplied file name</a:t>
            </a:r>
          </a:p>
          <a:p>
            <a:pPr eaLnBrk="1" hangingPunct="1">
              <a:lnSpc>
                <a:spcPct val="90000"/>
              </a:lnSpc>
            </a:pPr>
            <a:endParaRPr lang="en-US" sz="2000" dirty="0"/>
          </a:p>
          <a:p>
            <a:pPr eaLnBrk="1" hangingPunct="1">
              <a:lnSpc>
                <a:spcPct val="90000"/>
              </a:lnSpc>
            </a:pPr>
            <a:r>
              <a:rPr lang="en-US" sz="2000" dirty="0"/>
              <a:t>Example:</a:t>
            </a:r>
          </a:p>
          <a:p>
            <a:pPr lvl="1" eaLnBrk="1" hangingPunct="1">
              <a:lnSpc>
                <a:spcPct val="90000"/>
              </a:lnSpc>
            </a:pPr>
            <a:r>
              <a:rPr lang="en-US" dirty="0"/>
              <a:t>Documents for student homepages are stored in </a:t>
            </a:r>
            <a:br>
              <a:rPr lang="en-US" dirty="0"/>
            </a:br>
            <a:r>
              <a:rPr lang="en-US" b="1" dirty="0">
                <a:latin typeface="Courier New" pitchFamily="49" charset="0"/>
              </a:rPr>
              <a:t>/web/</a:t>
            </a:r>
            <a:r>
              <a:rPr lang="en-US" b="1" dirty="0" err="1">
                <a:latin typeface="Courier New" pitchFamily="49" charset="0"/>
              </a:rPr>
              <a:t>page.mi.fu-berlin.de</a:t>
            </a:r>
            <a:r>
              <a:rPr lang="en-US" b="1" dirty="0">
                <a:latin typeface="Courier New" pitchFamily="49" charset="0"/>
              </a:rPr>
              <a:t>/web-home/</a:t>
            </a:r>
            <a:r>
              <a:rPr lang="en-US" b="1" dirty="0" err="1">
                <a:latin typeface="Courier New" pitchFamily="49" charset="0"/>
              </a:rPr>
              <a:t>user_name</a:t>
            </a:r>
            <a:r>
              <a:rPr lang="en-US" b="1" dirty="0">
                <a:latin typeface="Courier New" pitchFamily="49" charset="0"/>
              </a:rPr>
              <a:t>/</a:t>
            </a:r>
          </a:p>
          <a:p>
            <a:pPr lvl="2" eaLnBrk="1" hangingPunct="1">
              <a:lnSpc>
                <a:spcPct val="90000"/>
              </a:lnSpc>
              <a:buFont typeface="Wingdings" pitchFamily="2" charset="2"/>
              <a:buChar char="Ø"/>
            </a:pPr>
            <a:r>
              <a:rPr lang="en-US" sz="1600" dirty="0"/>
              <a:t>E.g. </a:t>
            </a:r>
            <a:r>
              <a:rPr lang="en-US" sz="1600" b="1" dirty="0">
                <a:latin typeface="Courier New" pitchFamily="49" charset="0"/>
              </a:rPr>
              <a:t>http://</a:t>
            </a:r>
            <a:r>
              <a:rPr lang="en-US" sz="1600" b="1" dirty="0" err="1">
                <a:latin typeface="Courier New" pitchFamily="49" charset="0"/>
              </a:rPr>
              <a:t>page.mi.fu-berlin.de</a:t>
            </a:r>
            <a:r>
              <a:rPr lang="en-US" sz="1600" b="1" dirty="0">
                <a:latin typeface="Courier New" pitchFamily="49" charset="0"/>
              </a:rPr>
              <a:t>/~</a:t>
            </a:r>
            <a:r>
              <a:rPr lang="en-US" sz="1600" b="1" dirty="0" err="1">
                <a:latin typeface="Courier New" pitchFamily="49" charset="0"/>
              </a:rPr>
              <a:t>userA</a:t>
            </a:r>
            <a:r>
              <a:rPr lang="en-US" sz="1600" b="1" dirty="0">
                <a:latin typeface="Courier New" pitchFamily="49" charset="0"/>
              </a:rPr>
              <a:t>/</a:t>
            </a:r>
            <a:r>
              <a:rPr lang="en-US" sz="1600" b="1" dirty="0" err="1">
                <a:latin typeface="Courier New" pitchFamily="49" charset="0"/>
              </a:rPr>
              <a:t>index.html</a:t>
            </a:r>
            <a:r>
              <a:rPr lang="en-US" sz="1600" dirty="0"/>
              <a:t> is located at </a:t>
            </a:r>
            <a:r>
              <a:rPr lang="en-US" sz="1600" b="1" dirty="0">
                <a:latin typeface="Courier New" pitchFamily="49" charset="0"/>
              </a:rPr>
              <a:t>/web/</a:t>
            </a:r>
            <a:r>
              <a:rPr lang="en-US" sz="1600" b="1" dirty="0" err="1">
                <a:latin typeface="Courier New" pitchFamily="49" charset="0"/>
              </a:rPr>
              <a:t>page.mi.fu-berlin.de</a:t>
            </a:r>
            <a:r>
              <a:rPr lang="en-US" sz="1600" b="1" dirty="0">
                <a:latin typeface="Courier New" pitchFamily="49" charset="0"/>
              </a:rPr>
              <a:t>/web-home/</a:t>
            </a:r>
            <a:r>
              <a:rPr lang="en-US" sz="1600" b="1" dirty="0" err="1">
                <a:latin typeface="Courier New" pitchFamily="49" charset="0"/>
              </a:rPr>
              <a:t>userA</a:t>
            </a:r>
            <a:r>
              <a:rPr lang="en-US" sz="1600" b="1" dirty="0">
                <a:latin typeface="Courier New" pitchFamily="49" charset="0"/>
              </a:rPr>
              <a:t>/</a:t>
            </a:r>
            <a:r>
              <a:rPr lang="en-US" sz="1600" b="1" dirty="0" err="1">
                <a:latin typeface="Courier New" pitchFamily="49" charset="0"/>
              </a:rPr>
              <a:t>index.html</a:t>
            </a:r>
            <a:endParaRPr lang="en-US" sz="1600" b="1" dirty="0">
              <a:latin typeface="Courier New" pitchFamily="49" charset="0"/>
            </a:endParaRPr>
          </a:p>
          <a:p>
            <a:pPr lvl="1" eaLnBrk="1" hangingPunct="1">
              <a:lnSpc>
                <a:spcPct val="90000"/>
              </a:lnSpc>
              <a:buFont typeface="Wingdings" pitchFamily="2" charset="2"/>
              <a:buChar char="Ø"/>
            </a:pPr>
            <a:r>
              <a:rPr lang="en-US" dirty="0"/>
              <a:t>What happens if an attackers queries the web server for </a:t>
            </a:r>
            <a:br>
              <a:rPr lang="en-US" dirty="0"/>
            </a:br>
            <a:r>
              <a:rPr lang="en-US" b="1" dirty="0">
                <a:latin typeface="Courier New" pitchFamily="49" charset="0"/>
              </a:rPr>
              <a:t>http://</a:t>
            </a:r>
            <a:r>
              <a:rPr lang="en-US" b="1" dirty="0" err="1">
                <a:latin typeface="Courier New" pitchFamily="49" charset="0"/>
              </a:rPr>
              <a:t>page.mi.fu-berlin.de</a:t>
            </a:r>
            <a:r>
              <a:rPr lang="en-US" b="1" dirty="0">
                <a:latin typeface="Courier New" pitchFamily="49" charset="0"/>
              </a:rPr>
              <a:t>/../../../../</a:t>
            </a:r>
            <a:r>
              <a:rPr lang="en-US" b="1" dirty="0" err="1">
                <a:latin typeface="Courier New" pitchFamily="49" charset="0"/>
              </a:rPr>
              <a:t>etc</a:t>
            </a:r>
            <a:r>
              <a:rPr lang="en-US" b="1" dirty="0">
                <a:latin typeface="Courier New" pitchFamily="49" charset="0"/>
              </a:rPr>
              <a:t>/</a:t>
            </a:r>
            <a:r>
              <a:rPr lang="en-US" b="1" dirty="0" err="1">
                <a:latin typeface="Courier New" pitchFamily="49" charset="0"/>
              </a:rPr>
              <a:t>passwd</a:t>
            </a:r>
            <a:r>
              <a:rPr lang="en-US" dirty="0"/>
              <a:t>?</a:t>
            </a:r>
          </a:p>
          <a:p>
            <a:pPr eaLnBrk="1" hangingPunct="1">
              <a:lnSpc>
                <a:spcPct val="90000"/>
              </a:lnSpc>
            </a:pPr>
            <a:endParaRPr lang="en-US" sz="2000" dirty="0"/>
          </a:p>
          <a:p>
            <a:pPr eaLnBrk="1" hangingPunct="1">
              <a:lnSpc>
                <a:spcPct val="90000"/>
              </a:lnSpc>
              <a:buFont typeface="Wingdings" pitchFamily="2" charset="2"/>
              <a:buChar char="Ø"/>
            </a:pPr>
            <a:r>
              <a:rPr lang="en-US" sz="2000" dirty="0"/>
              <a:t>Defenses:</a:t>
            </a:r>
          </a:p>
          <a:p>
            <a:pPr lvl="1" eaLnBrk="1" hangingPunct="1">
              <a:lnSpc>
                <a:spcPct val="90000"/>
              </a:lnSpc>
            </a:pPr>
            <a:r>
              <a:rPr lang="en-US" dirty="0"/>
              <a:t>Scan input for illegal character sequences</a:t>
            </a:r>
          </a:p>
          <a:p>
            <a:pPr lvl="2" eaLnBrk="1" hangingPunct="1">
              <a:lnSpc>
                <a:spcPct val="90000"/>
              </a:lnSpc>
            </a:pPr>
            <a:r>
              <a:rPr lang="en-US" sz="1600" dirty="0"/>
              <a:t>“</a:t>
            </a:r>
            <a:r>
              <a:rPr lang="en-US" sz="1600" b="1" dirty="0">
                <a:latin typeface="Courier New" pitchFamily="49" charset="0"/>
              </a:rPr>
              <a:t>../</a:t>
            </a:r>
            <a:r>
              <a:rPr lang="en-US" sz="1600" dirty="0"/>
              <a:t>” in this examples, but this may be masked as “%2E%2E%2F” (ASCII encoded)</a:t>
            </a:r>
          </a:p>
          <a:p>
            <a:pPr lvl="1" eaLnBrk="1" hangingPunct="1">
              <a:lnSpc>
                <a:spcPct val="90000"/>
              </a:lnSpc>
            </a:pPr>
            <a:r>
              <a:rPr lang="en-US" dirty="0"/>
              <a:t>Canonization, i.e. convert input into a canonical form</a:t>
            </a:r>
          </a:p>
          <a:p>
            <a:pPr lvl="2" eaLnBrk="1" hangingPunct="1">
              <a:lnSpc>
                <a:spcPct val="90000"/>
              </a:lnSpc>
            </a:pPr>
            <a:r>
              <a:rPr lang="en-US" sz="1600" dirty="0"/>
              <a:t>Depends on type of input, absolute path (without “</a:t>
            </a:r>
            <a:r>
              <a:rPr lang="en-US" sz="1600" b="1" dirty="0">
                <a:latin typeface="Courier New" pitchFamily="49" charset="0"/>
              </a:rPr>
              <a:t>../</a:t>
            </a:r>
            <a:r>
              <a:rPr lang="en-US" sz="1600" dirty="0"/>
              <a:t>”) for path names</a:t>
            </a:r>
          </a:p>
          <a:p>
            <a:pPr lvl="1" eaLnBrk="1" hangingPunct="1">
              <a:lnSpc>
                <a:spcPct val="90000"/>
              </a:lnSpc>
            </a:pPr>
            <a:r>
              <a:rPr lang="en-US" dirty="0"/>
              <a:t>Limit access of web server process to file system</a:t>
            </a:r>
          </a:p>
        </p:txBody>
      </p:sp>
      <p:sp>
        <p:nvSpPr>
          <p:cNvPr id="24578" name="Fußzeilenplatzhalter 3"/>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pPr eaLnBrk="1" hangingPunct="1"/>
            <a:r>
              <a:rPr lang="en-US" smtClean="0"/>
              <a:t>Countermeasures – Limited Access</a:t>
            </a:r>
            <a:endParaRPr lang="de-DE" smtClean="0"/>
          </a:p>
        </p:txBody>
      </p:sp>
      <p:sp>
        <p:nvSpPr>
          <p:cNvPr id="25604" name="Rectangle 3"/>
          <p:cNvSpPr>
            <a:spLocks noGrp="1" noChangeArrowheads="1"/>
          </p:cNvSpPr>
          <p:nvPr>
            <p:ph sz="half" idx="1"/>
          </p:nvPr>
        </p:nvSpPr>
        <p:spPr/>
        <p:txBody>
          <a:bodyPr/>
          <a:lstStyle/>
          <a:p>
            <a:pPr eaLnBrk="1" hangingPunct="1"/>
            <a:endParaRPr lang="en-US" sz="1800" dirty="0"/>
          </a:p>
          <a:p>
            <a:pPr eaLnBrk="1" hangingPunct="1"/>
            <a:r>
              <a:rPr lang="en-US" sz="1800" dirty="0"/>
              <a:t>System support of limiting view of entire system for specific process</a:t>
            </a:r>
          </a:p>
          <a:p>
            <a:pPr eaLnBrk="1" hangingPunct="1"/>
            <a:endParaRPr lang="en-US" sz="1800" dirty="0"/>
          </a:p>
          <a:p>
            <a:pPr eaLnBrk="1" hangingPunct="1"/>
            <a:r>
              <a:rPr lang="en-US" sz="1800" b="1" dirty="0" err="1" smtClean="0">
                <a:latin typeface="Courier New" pitchFamily="49" charset="0"/>
              </a:rPr>
              <a:t>chroot</a:t>
            </a:r>
            <a:r>
              <a:rPr lang="en-US" sz="1800" dirty="0" smtClean="0"/>
              <a:t> </a:t>
            </a:r>
            <a:r>
              <a:rPr lang="en-US" sz="1800" dirty="0"/>
              <a:t>system call changes root of file system as perceived by process</a:t>
            </a:r>
          </a:p>
          <a:p>
            <a:pPr lvl="1" eaLnBrk="1" hangingPunct="1"/>
            <a:r>
              <a:rPr lang="en-US" sz="1800" dirty="0"/>
              <a:t>Process is caught in “</a:t>
            </a:r>
            <a:r>
              <a:rPr lang="en-US" sz="1800" dirty="0" err="1"/>
              <a:t>chroot</a:t>
            </a:r>
            <a:r>
              <a:rPr lang="en-US" sz="1800" dirty="0"/>
              <a:t> jail”, cannot break out</a:t>
            </a:r>
          </a:p>
          <a:p>
            <a:pPr eaLnBrk="1" hangingPunct="1"/>
            <a:endParaRPr lang="en-US" sz="2000" dirty="0"/>
          </a:p>
          <a:p>
            <a:pPr eaLnBrk="1" hangingPunct="1">
              <a:buFont typeface="Wingdings" pitchFamily="2" charset="2"/>
              <a:buChar char="Ø"/>
            </a:pPr>
            <a:r>
              <a:rPr lang="en-US" sz="2000" dirty="0"/>
              <a:t>Good precaution for processes that</a:t>
            </a:r>
          </a:p>
          <a:p>
            <a:pPr lvl="1" eaLnBrk="1" hangingPunct="1"/>
            <a:r>
              <a:rPr lang="en-US" sz="1800" dirty="0"/>
              <a:t>are self-contained</a:t>
            </a:r>
          </a:p>
          <a:p>
            <a:pPr lvl="1" eaLnBrk="1" hangingPunct="1"/>
            <a:r>
              <a:rPr lang="en-US" sz="1800" dirty="0"/>
              <a:t>deal with untrusted input</a:t>
            </a:r>
          </a:p>
        </p:txBody>
      </p:sp>
      <p:sp>
        <p:nvSpPr>
          <p:cNvPr id="25602"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25605" name="Picture 6"/>
          <p:cNvPicPr>
            <a:picLocks noChangeAspect="1" noChangeArrowheads="1"/>
          </p:cNvPicPr>
          <p:nvPr/>
        </p:nvPicPr>
        <p:blipFill>
          <a:blip r:embed="rId2" cstate="print"/>
          <a:srcRect b="9445"/>
          <a:stretch>
            <a:fillRect/>
          </a:stretch>
        </p:blipFill>
        <p:spPr bwMode="auto">
          <a:xfrm>
            <a:off x="6369051" y="981075"/>
            <a:ext cx="3903663" cy="5327650"/>
          </a:xfrm>
          <a:prstGeom prst="rect">
            <a:avLst/>
          </a:prstGeom>
          <a:noFill/>
          <a:ln w="9525">
            <a:noFill/>
            <a:miter lim="800000"/>
            <a:headEnd/>
            <a:tailEnd/>
          </a:ln>
        </p:spPr>
      </p:pic>
      <p:sp>
        <p:nvSpPr>
          <p:cNvPr id="25606" name="Line 7"/>
          <p:cNvSpPr>
            <a:spLocks noChangeShapeType="1"/>
          </p:cNvSpPr>
          <p:nvPr/>
        </p:nvSpPr>
        <p:spPr bwMode="auto">
          <a:xfrm>
            <a:off x="7104063" y="3213101"/>
            <a:ext cx="647700" cy="144463"/>
          </a:xfrm>
          <a:prstGeom prst="line">
            <a:avLst/>
          </a:prstGeom>
          <a:noFill/>
          <a:ln w="38100">
            <a:solidFill>
              <a:srgbClr val="FF0000"/>
            </a:solidFill>
            <a:round/>
            <a:headEnd/>
            <a:tailEnd/>
          </a:ln>
        </p:spPr>
        <p:txBody>
          <a:bodyPr wrap="none" anchor="ctr">
            <a:spAutoFit/>
          </a:bodyPr>
          <a:lstStyle/>
          <a:p>
            <a:endParaRPr 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dirty="0" smtClean="0"/>
              <a:t>Attack Vector – Buffer Overflow</a:t>
            </a:r>
          </a:p>
        </p:txBody>
      </p:sp>
      <p:sp>
        <p:nvSpPr>
          <p:cNvPr id="26628" name="Rectangle 3"/>
          <p:cNvSpPr>
            <a:spLocks noGrp="1" noChangeArrowheads="1"/>
          </p:cNvSpPr>
          <p:nvPr>
            <p:ph sz="half" idx="1"/>
          </p:nvPr>
        </p:nvSpPr>
        <p:spPr/>
        <p:txBody>
          <a:bodyPr/>
          <a:lstStyle/>
          <a:p>
            <a:pPr eaLnBrk="1" hangingPunct="1"/>
            <a:endParaRPr lang="en-US" sz="2000"/>
          </a:p>
          <a:p>
            <a:pPr eaLnBrk="1" hangingPunct="1"/>
            <a:r>
              <a:rPr lang="en-US" sz="2000"/>
              <a:t>Overwrite flow control information of a process to gain control of the process</a:t>
            </a:r>
          </a:p>
          <a:p>
            <a:pPr lvl="1" eaLnBrk="1" hangingPunct="1"/>
            <a:r>
              <a:rPr lang="en-US" sz="1800"/>
              <a:t>Works for processes that process external data without proper bounds checking</a:t>
            </a:r>
          </a:p>
          <a:p>
            <a:pPr eaLnBrk="1" hangingPunct="1"/>
            <a:endParaRPr lang="en-US" sz="2000"/>
          </a:p>
          <a:p>
            <a:pPr eaLnBrk="1" hangingPunct="1"/>
            <a:r>
              <a:rPr lang="en-US" sz="2000"/>
              <a:t>User-space process address space layout:</a:t>
            </a:r>
          </a:p>
          <a:p>
            <a:pPr lvl="1" eaLnBrk="1" hangingPunct="1"/>
            <a:r>
              <a:rPr lang="en-US" sz="1800"/>
              <a:t>Stack for function calls, parameters, local variables</a:t>
            </a:r>
          </a:p>
          <a:p>
            <a:pPr lvl="1" eaLnBrk="1" hangingPunct="1"/>
            <a:r>
              <a:rPr lang="en-US" sz="1800"/>
              <a:t>Heap for dynamically managed memory, e.g. with </a:t>
            </a:r>
            <a:r>
              <a:rPr lang="en-US" sz="1800" b="1">
                <a:latin typeface="Courier New" pitchFamily="49" charset="0"/>
              </a:rPr>
              <a:t>malloc()</a:t>
            </a:r>
            <a:r>
              <a:rPr lang="en-US" sz="1800"/>
              <a:t>, ...</a:t>
            </a:r>
          </a:p>
        </p:txBody>
      </p:sp>
      <p:sp>
        <p:nvSpPr>
          <p:cNvPr id="26626"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26629" name="Picture 4"/>
          <p:cNvPicPr>
            <a:picLocks noChangeAspect="1" noChangeArrowheads="1"/>
          </p:cNvPicPr>
          <p:nvPr/>
        </p:nvPicPr>
        <p:blipFill>
          <a:blip r:embed="rId2" cstate="print"/>
          <a:srcRect/>
          <a:stretch>
            <a:fillRect/>
          </a:stretch>
        </p:blipFill>
        <p:spPr bwMode="auto">
          <a:xfrm>
            <a:off x="6527801" y="981075"/>
            <a:ext cx="3529013" cy="5327650"/>
          </a:xfrm>
          <a:prstGeom prst="rect">
            <a:avLst/>
          </a:prstGeom>
          <a:noFill/>
          <a:ln w="25400" algn="ctr">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t>Attack Vector – Buffer Overflow</a:t>
            </a:r>
          </a:p>
        </p:txBody>
      </p:sp>
      <p:sp>
        <p:nvSpPr>
          <p:cNvPr id="27652" name="Rectangle 3"/>
          <p:cNvSpPr>
            <a:spLocks noGrp="1" noChangeArrowheads="1"/>
          </p:cNvSpPr>
          <p:nvPr>
            <p:ph sz="half" idx="1"/>
          </p:nvPr>
        </p:nvSpPr>
        <p:spPr/>
        <p:txBody>
          <a:bodyPr/>
          <a:lstStyle/>
          <a:p>
            <a:pPr eaLnBrk="1" hangingPunct="1">
              <a:buFont typeface="Wingdings" pitchFamily="2" charset="2"/>
              <a:buChar char="Ø"/>
            </a:pPr>
            <a:r>
              <a:rPr lang="en-US" sz="2000" dirty="0" smtClean="0"/>
              <a:t>Exploit </a:t>
            </a:r>
            <a:r>
              <a:rPr lang="en-US" sz="2000" dirty="0"/>
              <a:t>weak bounds checking in buffer </a:t>
            </a:r>
            <a:r>
              <a:rPr lang="en-US" sz="2000" dirty="0" smtClean="0"/>
              <a:t>operations</a:t>
            </a:r>
          </a:p>
          <a:p>
            <a:pPr eaLnBrk="1" hangingPunct="1">
              <a:buFont typeface="Wingdings" pitchFamily="2" charset="2"/>
              <a:buChar char="Ø"/>
            </a:pPr>
            <a:endParaRPr lang="en-US" sz="2000" dirty="0"/>
          </a:p>
          <a:p>
            <a:pPr eaLnBrk="1" hangingPunct="1"/>
            <a:r>
              <a:rPr lang="en-US" sz="2000" dirty="0"/>
              <a:t>Example:</a:t>
            </a:r>
          </a:p>
          <a:p>
            <a:pPr lvl="1" eaLnBrk="1" hangingPunct="1"/>
            <a:r>
              <a:rPr lang="en-US" sz="1800" dirty="0"/>
              <a:t>Allocate fixed size buffer</a:t>
            </a:r>
          </a:p>
          <a:p>
            <a:pPr lvl="1" eaLnBrk="1" hangingPunct="1"/>
            <a:r>
              <a:rPr lang="en-US" sz="1800" dirty="0"/>
              <a:t>Copy untrusted data to buffer using </a:t>
            </a:r>
            <a:r>
              <a:rPr lang="en-US" sz="1800" b="1" dirty="0" err="1">
                <a:latin typeface="Courier New" pitchFamily="49" charset="0"/>
              </a:rPr>
              <a:t>strcpy</a:t>
            </a:r>
            <a:r>
              <a:rPr lang="en-US" sz="1800" b="1" dirty="0">
                <a:latin typeface="Courier New" pitchFamily="49" charset="0"/>
              </a:rPr>
              <a:t>()</a:t>
            </a:r>
            <a:r>
              <a:rPr lang="en-US" sz="1800" dirty="0"/>
              <a:t> (instead of </a:t>
            </a:r>
            <a:r>
              <a:rPr lang="en-US" sz="1800" b="1" dirty="0" err="1">
                <a:latin typeface="Courier New" pitchFamily="49" charset="0"/>
              </a:rPr>
              <a:t>strncpy</a:t>
            </a:r>
            <a:r>
              <a:rPr lang="en-US" sz="1800" b="1" dirty="0">
                <a:latin typeface="Courier New" pitchFamily="49" charset="0"/>
              </a:rPr>
              <a:t>()</a:t>
            </a:r>
            <a:r>
              <a:rPr lang="en-US" sz="1800" dirty="0"/>
              <a:t>)</a:t>
            </a:r>
          </a:p>
          <a:p>
            <a:pPr lvl="1" eaLnBrk="1" hangingPunct="1"/>
            <a:r>
              <a:rPr lang="en-US" sz="1800" dirty="0"/>
              <a:t>May overwrite control information in stack frame in order to change program flow</a:t>
            </a:r>
          </a:p>
          <a:p>
            <a:pPr eaLnBrk="1" hangingPunct="1"/>
            <a:endParaRPr lang="en-US" sz="2000" dirty="0" smtClean="0"/>
          </a:p>
          <a:p>
            <a:pPr eaLnBrk="1" hangingPunct="1"/>
            <a:r>
              <a:rPr lang="en-US" sz="2000" dirty="0" smtClean="0"/>
              <a:t>Heap-based </a:t>
            </a:r>
            <a:r>
              <a:rPr lang="en-US" sz="2000" dirty="0"/>
              <a:t>variants exist</a:t>
            </a:r>
          </a:p>
          <a:p>
            <a:pPr eaLnBrk="1" hangingPunct="1">
              <a:buFont typeface="Wingdings" pitchFamily="2" charset="2"/>
              <a:buChar char="Ø"/>
            </a:pPr>
            <a:r>
              <a:rPr lang="en-US" sz="2000" dirty="0"/>
              <a:t>Defense: Use safe versions of library routines, i.e. know how much memory you </a:t>
            </a:r>
            <a:r>
              <a:rPr lang="en-US" sz="2000" i="1" dirty="0"/>
              <a:t>have</a:t>
            </a:r>
          </a:p>
        </p:txBody>
      </p:sp>
      <p:sp>
        <p:nvSpPr>
          <p:cNvPr id="27650"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27653" name="Picture 11"/>
          <p:cNvPicPr>
            <a:picLocks noChangeAspect="1" noChangeArrowheads="1"/>
          </p:cNvPicPr>
          <p:nvPr/>
        </p:nvPicPr>
        <p:blipFill>
          <a:blip r:embed="rId2" cstate="print"/>
          <a:srcRect/>
          <a:stretch>
            <a:fillRect/>
          </a:stretch>
        </p:blipFill>
        <p:spPr bwMode="auto">
          <a:xfrm>
            <a:off x="6024563" y="1471613"/>
            <a:ext cx="4545012" cy="3922712"/>
          </a:xfrm>
          <a:prstGeom prst="rect">
            <a:avLst/>
          </a:prstGeom>
          <a:noFill/>
          <a:ln w="25400" algn="ctr">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Attack Vector – Buffer </a:t>
            </a:r>
            <a:r>
              <a:rPr lang="en-US" dirty="0" smtClean="0"/>
              <a:t>Overflow</a:t>
            </a:r>
            <a:endParaRPr lang="en-US" dirty="0"/>
          </a:p>
        </p:txBody>
      </p:sp>
      <p:sp>
        <p:nvSpPr>
          <p:cNvPr id="7" name="Inhaltsplatzhalter 6"/>
          <p:cNvSpPr>
            <a:spLocks noGrp="1"/>
          </p:cNvSpPr>
          <p:nvPr>
            <p:ph idx="1"/>
          </p:nvPr>
        </p:nvSpPr>
        <p:spPr/>
        <p:txBody>
          <a:bodyPr/>
          <a:lstStyle/>
          <a:p>
            <a:r>
              <a:rPr lang="en-US" dirty="0" smtClean="0"/>
              <a:t>Example:</a:t>
            </a:r>
          </a:p>
          <a:p>
            <a:endParaRPr lang="en-US" dirty="0"/>
          </a:p>
        </p:txBody>
      </p:sp>
      <p:sp>
        <p:nvSpPr>
          <p:cNvPr id="5" name="Fußzeilenplatzhalter 4"/>
          <p:cNvSpPr>
            <a:spLocks noGrp="1"/>
          </p:cNvSpPr>
          <p:nvPr>
            <p:ph type="ftr" sz="quarter" idx="10"/>
          </p:nvPr>
        </p:nvSpPr>
        <p:spPr/>
        <p:txBody>
          <a:bodyPr/>
          <a:lstStyle/>
          <a:p>
            <a:pPr>
              <a:defRPr/>
            </a:pPr>
            <a:r>
              <a:rPr lang="en-US" smtClean="0"/>
              <a:t>TI 3: Operating Systems and Computer Networks</a:t>
            </a:r>
            <a:endParaRPr lang="en-US"/>
          </a:p>
        </p:txBody>
      </p:sp>
      <p:sp>
        <p:nvSpPr>
          <p:cNvPr id="9" name="Rechteck 8"/>
          <p:cNvSpPr/>
          <p:nvPr/>
        </p:nvSpPr>
        <p:spPr>
          <a:xfrm>
            <a:off x="2207568" y="2078846"/>
            <a:ext cx="6840760" cy="2862323"/>
          </a:xfrm>
          <a:prstGeom prst="rect">
            <a:avLst/>
          </a:prstGeom>
        </p:spPr>
        <p:txBody>
          <a:bodyPr wrap="square">
            <a:spAutoFit/>
          </a:bodyPr>
          <a:lstStyle/>
          <a:p>
            <a:pPr algn="l">
              <a:tabLst>
                <a:tab pos="449263" algn="l"/>
              </a:tabLst>
            </a:pPr>
            <a:r>
              <a:rPr lang="en-US" dirty="0">
                <a:latin typeface="Courier"/>
                <a:cs typeface="Courier"/>
              </a:rPr>
              <a:t>#include &lt;</a:t>
            </a:r>
            <a:r>
              <a:rPr lang="en-US" dirty="0" err="1">
                <a:latin typeface="Courier"/>
                <a:cs typeface="Courier"/>
              </a:rPr>
              <a:t>stdio.h</a:t>
            </a:r>
            <a:r>
              <a:rPr lang="en-US" dirty="0">
                <a:latin typeface="Courier"/>
                <a:cs typeface="Courier"/>
              </a:rPr>
              <a:t>&gt;</a:t>
            </a:r>
          </a:p>
          <a:p>
            <a:pPr algn="l">
              <a:tabLst>
                <a:tab pos="449263" algn="l"/>
              </a:tabLst>
            </a:pPr>
            <a:endParaRPr lang="en-US" dirty="0">
              <a:latin typeface="Courier"/>
              <a:cs typeface="Courier"/>
            </a:endParaRPr>
          </a:p>
          <a:p>
            <a:pPr algn="l">
              <a:tabLst>
                <a:tab pos="449263" algn="l"/>
              </a:tabLst>
            </a:pPr>
            <a:r>
              <a:rPr lang="en-US" b="1" dirty="0" err="1">
                <a:latin typeface="Courier"/>
                <a:cs typeface="Courier"/>
              </a:rPr>
              <a:t>int</a:t>
            </a:r>
            <a:r>
              <a:rPr lang="en-US" dirty="0">
                <a:latin typeface="Courier"/>
                <a:cs typeface="Courier"/>
              </a:rPr>
              <a:t> </a:t>
            </a:r>
            <a:r>
              <a:rPr lang="en-US" b="1" dirty="0">
                <a:latin typeface="Courier"/>
                <a:cs typeface="Courier"/>
              </a:rPr>
              <a:t>main</a:t>
            </a:r>
            <a:r>
              <a:rPr lang="en-US" dirty="0">
                <a:latin typeface="Courier"/>
                <a:cs typeface="Courier"/>
              </a:rPr>
              <a:t>()</a:t>
            </a:r>
          </a:p>
          <a:p>
            <a:pPr algn="l">
              <a:tabLst>
                <a:tab pos="449263" algn="l"/>
              </a:tabLst>
            </a:pPr>
            <a:r>
              <a:rPr lang="en-US" dirty="0">
                <a:latin typeface="Courier"/>
                <a:cs typeface="Courier"/>
              </a:rPr>
              <a:t>{</a:t>
            </a:r>
          </a:p>
          <a:p>
            <a:pPr algn="l">
              <a:tabLst>
                <a:tab pos="449263" algn="l"/>
              </a:tabLst>
            </a:pPr>
            <a:r>
              <a:rPr lang="da-DK" dirty="0">
                <a:latin typeface="Courier"/>
                <a:cs typeface="Courier"/>
              </a:rPr>
              <a:t>	</a:t>
            </a:r>
            <a:r>
              <a:rPr lang="da-DK" b="1" dirty="0" err="1">
                <a:latin typeface="Courier"/>
                <a:cs typeface="Courier"/>
              </a:rPr>
              <a:t>char</a:t>
            </a:r>
            <a:r>
              <a:rPr lang="da-DK" dirty="0">
                <a:latin typeface="Courier"/>
                <a:cs typeface="Courier"/>
              </a:rPr>
              <a:t> str1[4];</a:t>
            </a:r>
          </a:p>
          <a:p>
            <a:pPr algn="l">
              <a:tabLst>
                <a:tab pos="449263" algn="l"/>
              </a:tabLst>
            </a:pPr>
            <a:r>
              <a:rPr lang="da-DK" dirty="0">
                <a:latin typeface="Courier"/>
                <a:cs typeface="Courier"/>
              </a:rPr>
              <a:t>	</a:t>
            </a:r>
            <a:r>
              <a:rPr lang="da-DK" b="1" dirty="0" err="1">
                <a:latin typeface="Courier"/>
                <a:cs typeface="Courier"/>
              </a:rPr>
              <a:t>char</a:t>
            </a:r>
            <a:r>
              <a:rPr lang="da-DK" dirty="0">
                <a:latin typeface="Courier"/>
                <a:cs typeface="Courier"/>
              </a:rPr>
              <a:t> str2[4];</a:t>
            </a:r>
          </a:p>
          <a:p>
            <a:pPr algn="l">
              <a:tabLst>
                <a:tab pos="449263" algn="l"/>
              </a:tabLst>
            </a:pPr>
            <a:r>
              <a:rPr lang="da-DK" dirty="0">
                <a:latin typeface="Courier"/>
                <a:cs typeface="Courier"/>
              </a:rPr>
              <a:t>	</a:t>
            </a:r>
            <a:r>
              <a:rPr lang="da-DK" b="1" dirty="0" err="1">
                <a:latin typeface="Courier"/>
                <a:cs typeface="Courier"/>
              </a:rPr>
              <a:t>gets</a:t>
            </a:r>
            <a:r>
              <a:rPr lang="da-DK" dirty="0">
                <a:latin typeface="Courier"/>
                <a:cs typeface="Courier"/>
              </a:rPr>
              <a:t>(str2);</a:t>
            </a:r>
          </a:p>
          <a:p>
            <a:pPr algn="l">
              <a:tabLst>
                <a:tab pos="449263" algn="l"/>
              </a:tabLst>
            </a:pPr>
            <a:endParaRPr lang="da-DK" dirty="0">
              <a:latin typeface="Courier"/>
              <a:cs typeface="Courier"/>
            </a:endParaRPr>
          </a:p>
          <a:p>
            <a:pPr algn="l">
              <a:tabLst>
                <a:tab pos="449263" algn="l"/>
              </a:tabLst>
            </a:pPr>
            <a:r>
              <a:rPr lang="ro-RO" dirty="0">
                <a:latin typeface="Courier"/>
                <a:cs typeface="Courier"/>
              </a:rPr>
              <a:t>	</a:t>
            </a:r>
            <a:r>
              <a:rPr lang="ro-RO" b="1" dirty="0">
                <a:latin typeface="Courier"/>
                <a:cs typeface="Courier"/>
              </a:rPr>
              <a:t>printf</a:t>
            </a:r>
            <a:r>
              <a:rPr lang="ro-RO" dirty="0">
                <a:latin typeface="Courier"/>
                <a:cs typeface="Courier"/>
              </a:rPr>
              <a:t>("str1=%s, str2=%s\n", str1, str2);</a:t>
            </a:r>
          </a:p>
          <a:p>
            <a:pPr algn="l">
              <a:tabLst>
                <a:tab pos="449263" algn="l"/>
              </a:tabLst>
            </a:pPr>
            <a:r>
              <a:rPr lang="de-DE" dirty="0" smtClean="0">
                <a:latin typeface="Courier"/>
                <a:cs typeface="Courier"/>
              </a:rPr>
              <a:t>}</a:t>
            </a:r>
            <a:endParaRPr lang="de-DE" dirty="0">
              <a:latin typeface="Courier"/>
              <a:cs typeface="Courier"/>
            </a:endParaRPr>
          </a:p>
        </p:txBody>
      </p:sp>
    </p:spTree>
    <p:extLst>
      <p:ext uri="{BB962C8B-B14F-4D97-AF65-F5344CB8AC3E}">
        <p14:creationId xmlns:p14="http://schemas.microsoft.com/office/powerpoint/2010/main" val="277093376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Questions &amp; Tasks</a:t>
            </a:r>
            <a:endParaRPr lang="en-US" noProof="0" dirty="0"/>
          </a:p>
        </p:txBody>
      </p:sp>
      <p:sp>
        <p:nvSpPr>
          <p:cNvPr id="3" name="Content Placeholder 2"/>
          <p:cNvSpPr>
            <a:spLocks noGrp="1"/>
          </p:cNvSpPr>
          <p:nvPr>
            <p:ph idx="1"/>
          </p:nvPr>
        </p:nvSpPr>
        <p:spPr/>
        <p:txBody>
          <a:bodyPr/>
          <a:lstStyle/>
          <a:p>
            <a:pPr lvl="1"/>
            <a:r>
              <a:rPr lang="en-US" dirty="0" smtClean="0"/>
              <a:t>Check </a:t>
            </a:r>
            <a:r>
              <a:rPr lang="en-US" dirty="0" smtClean="0">
                <a:latin typeface="Consolas" panose="020B0609020204030204" pitchFamily="49" charset="0"/>
              </a:rPr>
              <a:t>/</a:t>
            </a:r>
            <a:r>
              <a:rPr lang="en-US" dirty="0" err="1" smtClean="0">
                <a:latin typeface="Consolas" panose="020B0609020204030204" pitchFamily="49" charset="0"/>
              </a:rPr>
              <a:t>etc</a:t>
            </a:r>
            <a:r>
              <a:rPr lang="en-US" dirty="0" smtClean="0">
                <a:latin typeface="Consolas" panose="020B0609020204030204" pitchFamily="49" charset="0"/>
              </a:rPr>
              <a:t>/</a:t>
            </a:r>
            <a:r>
              <a:rPr lang="en-US" dirty="0" err="1" smtClean="0">
                <a:latin typeface="Consolas" panose="020B0609020204030204" pitchFamily="49" charset="0"/>
              </a:rPr>
              <a:t>passwd</a:t>
            </a:r>
            <a:r>
              <a:rPr lang="en-US" dirty="0" smtClean="0">
                <a:latin typeface="Consolas" panose="020B0609020204030204" pitchFamily="49" charset="0"/>
              </a:rPr>
              <a:t> </a:t>
            </a:r>
            <a:r>
              <a:rPr lang="en-US" dirty="0" smtClean="0"/>
              <a:t>on a Unix system and in this context “shadow passwords” – why are they needed?</a:t>
            </a:r>
          </a:p>
          <a:p>
            <a:pPr lvl="1"/>
            <a:r>
              <a:rPr lang="en-US" dirty="0" smtClean="0"/>
              <a:t>Encryption helps in many ways against active and passive attacks. But what about denial of service?</a:t>
            </a:r>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TI III - Operating Systems and Computer Networks</a:t>
            </a:r>
            <a:endParaRPr lang="en-US" dirty="0"/>
          </a:p>
        </p:txBody>
      </p:sp>
    </p:spTree>
    <p:extLst>
      <p:ext uri="{BB962C8B-B14F-4D97-AF65-F5344CB8AC3E}">
        <p14:creationId xmlns:p14="http://schemas.microsoft.com/office/powerpoint/2010/main" val="218965000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mtClean="0"/>
              <a:t>Classification of Threats</a:t>
            </a:r>
          </a:p>
        </p:txBody>
      </p:sp>
      <p:sp>
        <p:nvSpPr>
          <p:cNvPr id="28676" name="Rectangle 3"/>
          <p:cNvSpPr>
            <a:spLocks noGrp="1" noChangeArrowheads="1"/>
          </p:cNvSpPr>
          <p:nvPr>
            <p:ph idx="1"/>
          </p:nvPr>
        </p:nvSpPr>
        <p:spPr/>
        <p:txBody>
          <a:bodyPr/>
          <a:lstStyle/>
          <a:p>
            <a:pPr eaLnBrk="1" hangingPunct="1"/>
            <a:r>
              <a:rPr lang="en-US" dirty="0" smtClean="0"/>
              <a:t>Classification by dependency on environment</a:t>
            </a:r>
          </a:p>
          <a:p>
            <a:pPr lvl="1" eaLnBrk="1" hangingPunct="1">
              <a:buFont typeface="Wingdings" pitchFamily="2" charset="2"/>
              <a:buChar char="Ø"/>
            </a:pPr>
            <a:r>
              <a:rPr lang="en-US" dirty="0" smtClean="0"/>
              <a:t> Related to propagation method, and thus potential targets</a:t>
            </a:r>
          </a:p>
        </p:txBody>
      </p:sp>
      <p:sp>
        <p:nvSpPr>
          <p:cNvPr id="28674" name="Fußzeilenplatzhalter 3"/>
          <p:cNvSpPr>
            <a:spLocks noGrp="1"/>
          </p:cNvSpPr>
          <p:nvPr>
            <p:ph type="ftr" sz="quarter" idx="10"/>
          </p:nvPr>
        </p:nvSpPr>
        <p:spPr>
          <a:noFill/>
        </p:spPr>
        <p:txBody>
          <a:bodyPr/>
          <a:lstStyle/>
          <a:p>
            <a:r>
              <a:rPr lang="en-US" smtClean="0"/>
              <a:t>TI 3: Operating Systems and Computer Networks</a:t>
            </a:r>
            <a:endParaRPr lang="en-US"/>
          </a:p>
        </p:txBody>
      </p:sp>
      <p:pic>
        <p:nvPicPr>
          <p:cNvPr id="28677" name="Picture 5"/>
          <p:cNvPicPr>
            <a:picLocks noChangeAspect="1" noChangeArrowheads="1"/>
          </p:cNvPicPr>
          <p:nvPr/>
        </p:nvPicPr>
        <p:blipFill>
          <a:blip r:embed="rId2" cstate="print"/>
          <a:srcRect t="4543" b="16667"/>
          <a:stretch>
            <a:fillRect/>
          </a:stretch>
        </p:blipFill>
        <p:spPr bwMode="auto">
          <a:xfrm>
            <a:off x="2126458" y="2083765"/>
            <a:ext cx="7939087" cy="44148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Trapdoor/Backdoor</a:t>
            </a:r>
            <a:endParaRPr lang="en-US" dirty="0"/>
          </a:p>
        </p:txBody>
      </p:sp>
      <p:sp>
        <p:nvSpPr>
          <p:cNvPr id="3" name="Content Placeholder 2"/>
          <p:cNvSpPr>
            <a:spLocks noGrp="1"/>
          </p:cNvSpPr>
          <p:nvPr>
            <p:ph idx="1"/>
          </p:nvPr>
        </p:nvSpPr>
        <p:spPr/>
        <p:txBody>
          <a:bodyPr/>
          <a:lstStyle/>
          <a:p>
            <a:r>
              <a:rPr lang="en-US" dirty="0" smtClean="0"/>
              <a:t>A secret entry point into a program that allows someone to gain access without going through the usual security access procedures</a:t>
            </a:r>
          </a:p>
          <a:p>
            <a:endParaRPr lang="en-US" dirty="0" smtClean="0"/>
          </a:p>
          <a:p>
            <a:r>
              <a:rPr lang="en-US" dirty="0" smtClean="0"/>
              <a:t>A maintenance hook is a backdoor that programmers use to debug and test programs</a:t>
            </a:r>
          </a:p>
          <a:p>
            <a:endParaRPr lang="en-US" dirty="0" smtClean="0"/>
          </a:p>
          <a:p>
            <a:r>
              <a:rPr lang="en-US" dirty="0" smtClean="0"/>
              <a:t>Become threats when unscrupulous programmers use them to gain unauthorized access</a:t>
            </a:r>
          </a:p>
          <a:p>
            <a:endParaRPr lang="en-US" dirty="0" smtClean="0"/>
          </a:p>
          <a:p>
            <a:r>
              <a:rPr lang="en-US" dirty="0" smtClean="0"/>
              <a:t>It is difficult to implement operating system controls for backdoors</a:t>
            </a:r>
          </a:p>
        </p:txBody>
      </p:sp>
      <p:sp>
        <p:nvSpPr>
          <p:cNvPr id="7" name="Fußzeilenplatzhalter 6"/>
          <p:cNvSpPr>
            <a:spLocks noGrp="1"/>
          </p:cNvSpPr>
          <p:nvPr>
            <p:ph type="ftr" sz="quarter" idx="10"/>
          </p:nvPr>
        </p:nvSpPr>
        <p:spPr/>
        <p:txBody>
          <a:bodyPr/>
          <a:lstStyle/>
          <a:p>
            <a:pPr>
              <a:defRPr/>
            </a:pPr>
            <a:r>
              <a:rPr lang="en-US" smtClean="0"/>
              <a:t>TI 3: Operating Systems and Computer Networks</a:t>
            </a:r>
            <a:endParaRPr lang="en-US"/>
          </a:p>
        </p:txBody>
      </p:sp>
      <p:pic>
        <p:nvPicPr>
          <p:cNvPr id="4" name="Picture 3"/>
          <p:cNvPicPr>
            <a:picLocks noChangeAspect="1"/>
          </p:cNvPicPr>
          <p:nvPr/>
        </p:nvPicPr>
        <p:blipFill>
          <a:blip r:embed="rId3"/>
          <a:stretch>
            <a:fillRect/>
          </a:stretch>
        </p:blipFill>
        <p:spPr>
          <a:xfrm>
            <a:off x="9048328" y="4509120"/>
            <a:ext cx="1295400" cy="1676400"/>
          </a:xfrm>
          <a:prstGeom prst="rect">
            <a:avLst/>
          </a:prstGeom>
        </p:spPr>
      </p:pic>
    </p:spTree>
    <p:extLst>
      <p:ext uri="{BB962C8B-B14F-4D97-AF65-F5344CB8AC3E}">
        <p14:creationId xmlns:p14="http://schemas.microsoft.com/office/powerpoint/2010/main" val="1762148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Boot Process Overview</a:t>
            </a:r>
          </a:p>
        </p:txBody>
      </p:sp>
      <p:sp>
        <p:nvSpPr>
          <p:cNvPr id="6148" name="Rectangle 3"/>
          <p:cNvSpPr>
            <a:spLocks noGrp="1" noChangeArrowheads="1"/>
          </p:cNvSpPr>
          <p:nvPr>
            <p:ph idx="1"/>
          </p:nvPr>
        </p:nvSpPr>
        <p:spPr/>
        <p:txBody>
          <a:bodyPr/>
          <a:lstStyle/>
          <a:p>
            <a:r>
              <a:rPr lang="en-US" dirty="0" smtClean="0"/>
              <a:t>Multi-stage process (early stages without OS involvement)</a:t>
            </a:r>
          </a:p>
          <a:p>
            <a:pPr lvl="1"/>
            <a:r>
              <a:rPr lang="en-US" dirty="0" smtClean="0"/>
              <a:t>System startup</a:t>
            </a:r>
          </a:p>
          <a:p>
            <a:pPr lvl="2"/>
            <a:r>
              <a:rPr lang="en-US" dirty="0" smtClean="0"/>
              <a:t>Simple hardware initialization performed by BIOS</a:t>
            </a:r>
          </a:p>
          <a:p>
            <a:pPr lvl="1"/>
            <a:r>
              <a:rPr lang="en-US" dirty="0" smtClean="0"/>
              <a:t>Stage 1 bootloader</a:t>
            </a:r>
          </a:p>
          <a:p>
            <a:pPr lvl="2"/>
            <a:r>
              <a:rPr lang="en-US" dirty="0" smtClean="0"/>
              <a:t>Continue initialization </a:t>
            </a:r>
          </a:p>
          <a:p>
            <a:pPr lvl="2"/>
            <a:r>
              <a:rPr lang="en-US" dirty="0" smtClean="0"/>
              <a:t>Load state 2 bootloader</a:t>
            </a:r>
          </a:p>
          <a:p>
            <a:pPr lvl="1"/>
            <a:r>
              <a:rPr lang="en-US" dirty="0" smtClean="0"/>
              <a:t>Stage 2 bootloader</a:t>
            </a:r>
          </a:p>
          <a:p>
            <a:pPr lvl="2"/>
            <a:r>
              <a:rPr lang="en-US" dirty="0" smtClean="0"/>
              <a:t>Continue initialization </a:t>
            </a:r>
          </a:p>
          <a:p>
            <a:pPr lvl="2"/>
            <a:r>
              <a:rPr lang="en-US" dirty="0" smtClean="0"/>
              <a:t>Load kernel image</a:t>
            </a:r>
          </a:p>
          <a:p>
            <a:pPr lvl="1"/>
            <a:r>
              <a:rPr lang="en-US" dirty="0" smtClean="0"/>
              <a:t>Kernel</a:t>
            </a:r>
          </a:p>
          <a:p>
            <a:pPr lvl="2"/>
            <a:r>
              <a:rPr lang="en-US" dirty="0" smtClean="0"/>
              <a:t>Continue initialization</a:t>
            </a:r>
          </a:p>
          <a:p>
            <a:pPr lvl="2"/>
            <a:r>
              <a:rPr lang="en-US" dirty="0" smtClean="0"/>
              <a:t>Start first process “</a:t>
            </a:r>
            <a:r>
              <a:rPr lang="en-US" dirty="0" err="1" smtClean="0"/>
              <a:t>init</a:t>
            </a:r>
            <a:r>
              <a:rPr lang="en-US" dirty="0" smtClean="0"/>
              <a:t>”</a:t>
            </a:r>
          </a:p>
          <a:p>
            <a:pPr lvl="1"/>
            <a:r>
              <a:rPr lang="en-US" dirty="0" err="1" smtClean="0"/>
              <a:t>Init</a:t>
            </a:r>
            <a:endParaRPr lang="en-US" dirty="0" smtClean="0"/>
          </a:p>
          <a:p>
            <a:pPr lvl="2"/>
            <a:r>
              <a:rPr lang="en-US" dirty="0" smtClean="0"/>
              <a:t>Start system services, including login shell</a:t>
            </a:r>
          </a:p>
          <a:p>
            <a:pPr>
              <a:buFont typeface="Wingdings" charset="2"/>
              <a:buChar char="Ø"/>
            </a:pPr>
            <a:r>
              <a:rPr lang="en-US" dirty="0" smtClean="0"/>
              <a:t>Only limited resources available at each state</a:t>
            </a:r>
          </a:p>
        </p:txBody>
      </p:sp>
      <p:sp>
        <p:nvSpPr>
          <p:cNvPr id="6146" name="Fußzeilenplatzhalter 3"/>
          <p:cNvSpPr>
            <a:spLocks noGrp="1"/>
          </p:cNvSpPr>
          <p:nvPr>
            <p:ph type="ftr" sz="quarter" idx="10"/>
          </p:nvPr>
        </p:nvSpPr>
        <p:spPr/>
        <p:txBody>
          <a:bodyPr/>
          <a:lstStyle/>
          <a:p>
            <a:r>
              <a:rPr lang="en-US" smtClean="0"/>
              <a:t>TI 3: Operating Systems and Computer Networks</a:t>
            </a:r>
            <a:endParaRPr lang="en-US"/>
          </a:p>
        </p:txBody>
      </p:sp>
      <p:pic>
        <p:nvPicPr>
          <p:cNvPr id="6149" name="Picture 5" descr="High-level view of the Linux kernel boot"/>
          <p:cNvPicPr>
            <a:picLocks noChangeAspect="1" noChangeArrowheads="1"/>
          </p:cNvPicPr>
          <p:nvPr/>
        </p:nvPicPr>
        <p:blipFill>
          <a:blip r:embed="rId2" cstate="print"/>
          <a:srcRect l="1418" t="7556" r="2835" b="4222"/>
          <a:stretch>
            <a:fillRect/>
          </a:stretch>
        </p:blipFill>
        <p:spPr bwMode="auto">
          <a:xfrm>
            <a:off x="5447928" y="2420888"/>
            <a:ext cx="6149750" cy="32142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693829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Logic Bomb</a:t>
            </a:r>
            <a:endParaRPr lang="en-US" dirty="0"/>
          </a:p>
        </p:txBody>
      </p:sp>
      <p:sp>
        <p:nvSpPr>
          <p:cNvPr id="3" name="Content Placeholder 2"/>
          <p:cNvSpPr>
            <a:spLocks noGrp="1"/>
          </p:cNvSpPr>
          <p:nvPr>
            <p:ph idx="1"/>
          </p:nvPr>
        </p:nvSpPr>
        <p:spPr/>
        <p:txBody>
          <a:bodyPr/>
          <a:lstStyle/>
          <a:p>
            <a:r>
              <a:rPr lang="en-US" dirty="0" smtClean="0"/>
              <a:t>One of the oldest types of program threat</a:t>
            </a:r>
          </a:p>
          <a:p>
            <a:endParaRPr lang="en-US" dirty="0" smtClean="0"/>
          </a:p>
          <a:p>
            <a:r>
              <a:rPr lang="en-US" dirty="0" smtClean="0"/>
              <a:t>Code embedded in some legitimate program that is set to “explode” when certain conditions are met</a:t>
            </a:r>
          </a:p>
          <a:p>
            <a:endParaRPr lang="en-US" dirty="0" smtClean="0"/>
          </a:p>
          <a:p>
            <a:r>
              <a:rPr lang="en-US" dirty="0" smtClean="0"/>
              <a:t>Once triggered a bomb may alter or delete data or entire files, cause a machine halt, or do some other damage</a:t>
            </a:r>
            <a:endParaRPr lang="en-US" dirty="0"/>
          </a:p>
        </p:txBody>
      </p:sp>
      <p:sp>
        <p:nvSpPr>
          <p:cNvPr id="7" name="Fußzeilenplatzhalter 6"/>
          <p:cNvSpPr>
            <a:spLocks noGrp="1"/>
          </p:cNvSpPr>
          <p:nvPr>
            <p:ph type="ftr" sz="quarter" idx="10"/>
          </p:nvPr>
        </p:nvSpPr>
        <p:spPr/>
        <p:txBody>
          <a:bodyPr/>
          <a:lstStyle/>
          <a:p>
            <a:pPr>
              <a:defRPr/>
            </a:pPr>
            <a:r>
              <a:rPr lang="en-US" smtClean="0"/>
              <a:t>TI 3: Operating Systems and Computer Networks</a:t>
            </a:r>
            <a:endParaRPr lang="en-US"/>
          </a:p>
        </p:txBody>
      </p:sp>
      <p:pic>
        <p:nvPicPr>
          <p:cNvPr id="5" name="Picture 4"/>
          <p:cNvPicPr>
            <a:picLocks noChangeAspect="1"/>
          </p:cNvPicPr>
          <p:nvPr/>
        </p:nvPicPr>
        <p:blipFill>
          <a:blip r:embed="rId3"/>
          <a:stretch>
            <a:fillRect/>
          </a:stretch>
        </p:blipFill>
        <p:spPr>
          <a:xfrm>
            <a:off x="7766248" y="3573017"/>
            <a:ext cx="2362200" cy="2317063"/>
          </a:xfrm>
          <a:prstGeom prst="rect">
            <a:avLst/>
          </a:prstGeom>
        </p:spPr>
      </p:pic>
    </p:spTree>
    <p:extLst>
      <p:ext uri="{BB962C8B-B14F-4D97-AF65-F5344CB8AC3E}">
        <p14:creationId xmlns:p14="http://schemas.microsoft.com/office/powerpoint/2010/main" val="16015321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Trojan Horse</a:t>
            </a:r>
            <a:endParaRPr lang="en-US" dirty="0"/>
          </a:p>
        </p:txBody>
      </p:sp>
      <p:sp>
        <p:nvSpPr>
          <p:cNvPr id="3" name="Content Placeholder 2"/>
          <p:cNvSpPr>
            <a:spLocks noGrp="1"/>
          </p:cNvSpPr>
          <p:nvPr>
            <p:ph idx="1"/>
          </p:nvPr>
        </p:nvSpPr>
        <p:spPr/>
        <p:txBody>
          <a:bodyPr/>
          <a:lstStyle/>
          <a:p>
            <a:r>
              <a:rPr lang="en-US" dirty="0" smtClean="0"/>
              <a:t>Useful, or apparently useful, program or command procedure that contains hidden code that, when invoked, performs some unwanted or harmful function</a:t>
            </a:r>
          </a:p>
          <a:p>
            <a:endParaRPr lang="en-US" dirty="0" smtClean="0"/>
          </a:p>
          <a:p>
            <a:r>
              <a:rPr lang="en-US" dirty="0" smtClean="0"/>
              <a:t>Trojan horses fit into one of three models:</a:t>
            </a:r>
          </a:p>
          <a:p>
            <a:pPr lvl="1"/>
            <a:r>
              <a:rPr lang="en-US" dirty="0" smtClean="0"/>
              <a:t>continuing to perform the function of the original program and additionally performing a separate malicious activity</a:t>
            </a:r>
          </a:p>
          <a:p>
            <a:pPr lvl="1"/>
            <a:r>
              <a:rPr lang="en-US" dirty="0" smtClean="0"/>
              <a:t>continuing to perform the function of the original program but modifying the function to perform malicious activity or to disguise other malicious activity</a:t>
            </a:r>
          </a:p>
          <a:p>
            <a:pPr lvl="1"/>
            <a:r>
              <a:rPr lang="en-US" dirty="0" smtClean="0"/>
              <a:t>performing a malicious function that completely replaces the function of the original program</a:t>
            </a:r>
          </a:p>
        </p:txBody>
      </p:sp>
      <p:sp>
        <p:nvSpPr>
          <p:cNvPr id="7" name="Fußzeilenplatzhalter 6"/>
          <p:cNvSpPr>
            <a:spLocks noGrp="1"/>
          </p:cNvSpPr>
          <p:nvPr>
            <p:ph type="ftr" sz="quarter" idx="10"/>
          </p:nvPr>
        </p:nvSpPr>
        <p:spPr/>
        <p:txBody>
          <a:bodyPr/>
          <a:lstStyle/>
          <a:p>
            <a:pPr>
              <a:defRPr/>
            </a:pPr>
            <a:r>
              <a:rPr lang="en-US" smtClean="0"/>
              <a:t>TI 3: Operating Systems and Computer Networks</a:t>
            </a:r>
            <a:endParaRPr lang="en-US"/>
          </a:p>
        </p:txBody>
      </p:sp>
      <p:pic>
        <p:nvPicPr>
          <p:cNvPr id="4" name="Picture 3"/>
          <p:cNvPicPr>
            <a:picLocks noChangeAspect="1"/>
          </p:cNvPicPr>
          <p:nvPr/>
        </p:nvPicPr>
        <p:blipFill>
          <a:blip r:embed="rId3"/>
          <a:stretch>
            <a:fillRect/>
          </a:stretch>
        </p:blipFill>
        <p:spPr>
          <a:xfrm>
            <a:off x="8316416" y="4797153"/>
            <a:ext cx="1524000" cy="1452183"/>
          </a:xfrm>
          <a:prstGeom prst="rect">
            <a:avLst/>
          </a:prstGeom>
        </p:spPr>
      </p:pic>
    </p:spTree>
    <p:extLst>
      <p:ext uri="{BB962C8B-B14F-4D97-AF65-F5344CB8AC3E}">
        <p14:creationId xmlns:p14="http://schemas.microsoft.com/office/powerpoint/2010/main" val="15368369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Mobile Code</a:t>
            </a:r>
            <a:endParaRPr lang="en-US" dirty="0"/>
          </a:p>
        </p:txBody>
      </p:sp>
      <p:sp>
        <p:nvSpPr>
          <p:cNvPr id="3" name="Content Placeholder 2"/>
          <p:cNvSpPr>
            <a:spLocks noGrp="1"/>
          </p:cNvSpPr>
          <p:nvPr>
            <p:ph idx="1"/>
          </p:nvPr>
        </p:nvSpPr>
        <p:spPr/>
        <p:txBody>
          <a:bodyPr/>
          <a:lstStyle/>
          <a:p>
            <a:r>
              <a:rPr lang="en-US" dirty="0" smtClean="0"/>
              <a:t>Programs that can be shipped unchanged to a heterogeneous collection of platforms and execute with identical semantics</a:t>
            </a:r>
          </a:p>
          <a:p>
            <a:endParaRPr lang="en-US" dirty="0" smtClean="0"/>
          </a:p>
          <a:p>
            <a:r>
              <a:rPr lang="en-US" dirty="0" smtClean="0"/>
              <a:t>Transmitted from a remote system to a local system and then executed on the local system without the user’s explicit instruction</a:t>
            </a:r>
          </a:p>
          <a:p>
            <a:endParaRPr lang="en-US" dirty="0" smtClean="0"/>
          </a:p>
          <a:p>
            <a:r>
              <a:rPr lang="en-US" dirty="0" smtClean="0"/>
              <a:t>Often acts as a mechanism for a virus, worm, or Trojan horse to be transmitted to the user’s workstation</a:t>
            </a:r>
          </a:p>
          <a:p>
            <a:endParaRPr lang="en-US" dirty="0" smtClean="0"/>
          </a:p>
          <a:p>
            <a:r>
              <a:rPr lang="en-US" dirty="0" smtClean="0"/>
              <a:t>Takes advantages of vulnerabilities</a:t>
            </a:r>
          </a:p>
          <a:p>
            <a:endParaRPr lang="en-US" dirty="0" smtClean="0"/>
          </a:p>
          <a:p>
            <a:r>
              <a:rPr lang="en-US" dirty="0" smtClean="0"/>
              <a:t>Popular vehicles for mobile code include Java applets, ActiveX, JavaScript, and VBScript</a:t>
            </a:r>
          </a:p>
          <a:p>
            <a:endParaRPr lang="en-US" dirty="0" smtClean="0"/>
          </a:p>
          <a:p>
            <a:endParaRPr lang="en-US" dirty="0"/>
          </a:p>
        </p:txBody>
      </p:sp>
      <p:sp>
        <p:nvSpPr>
          <p:cNvPr id="7" name="Fußzeilenplatzhalter 6"/>
          <p:cNvSpPr>
            <a:spLocks noGrp="1"/>
          </p:cNvSpPr>
          <p:nvPr>
            <p:ph type="ftr" sz="quarter" idx="10"/>
          </p:nvPr>
        </p:nvSpPr>
        <p:spPr/>
        <p:txBody>
          <a:body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0634290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Multiple-Threat Malware</a:t>
            </a:r>
            <a:endParaRPr lang="en-US" dirty="0"/>
          </a:p>
        </p:txBody>
      </p:sp>
      <p:sp>
        <p:nvSpPr>
          <p:cNvPr id="3" name="Content Placeholder 2"/>
          <p:cNvSpPr>
            <a:spLocks noGrp="1"/>
          </p:cNvSpPr>
          <p:nvPr>
            <p:ph idx="1"/>
          </p:nvPr>
        </p:nvSpPr>
        <p:spPr/>
        <p:txBody>
          <a:bodyPr/>
          <a:lstStyle/>
          <a:p>
            <a:r>
              <a:rPr lang="en-US" dirty="0" smtClean="0"/>
              <a:t>Infects in multiple ways</a:t>
            </a:r>
          </a:p>
          <a:p>
            <a:endParaRPr lang="en-US" dirty="0" smtClean="0"/>
          </a:p>
          <a:p>
            <a:r>
              <a:rPr lang="en-US" dirty="0" smtClean="0"/>
              <a:t>Typically the multipartite virus is capable of infecting multiple types of files</a:t>
            </a:r>
          </a:p>
          <a:p>
            <a:endParaRPr lang="en-US" dirty="0" smtClean="0"/>
          </a:p>
          <a:p>
            <a:r>
              <a:rPr lang="en-US" dirty="0" smtClean="0"/>
              <a:t>A blended attack uses multiple methods of infection or transmission to maximize the speed of contagion and the severity of the attack</a:t>
            </a:r>
          </a:p>
          <a:p>
            <a:endParaRPr lang="en-US" dirty="0" smtClean="0"/>
          </a:p>
          <a:p>
            <a:r>
              <a:rPr lang="en-US" dirty="0" smtClean="0"/>
              <a:t>An example of a blended attack is the </a:t>
            </a:r>
            <a:r>
              <a:rPr lang="en-US" dirty="0" err="1" smtClean="0"/>
              <a:t>Nimda</a:t>
            </a:r>
            <a:r>
              <a:rPr lang="en-US" dirty="0" smtClean="0"/>
              <a:t> attack</a:t>
            </a:r>
          </a:p>
          <a:p>
            <a:endParaRPr lang="en-US" dirty="0"/>
          </a:p>
        </p:txBody>
      </p:sp>
      <p:sp>
        <p:nvSpPr>
          <p:cNvPr id="8" name="Fußzeilenplatzhalter 7"/>
          <p:cNvSpPr>
            <a:spLocks noGrp="1"/>
          </p:cNvSpPr>
          <p:nvPr>
            <p:ph type="ftr" sz="quarter" idx="10"/>
          </p:nvPr>
        </p:nvSpPr>
        <p:spPr/>
        <p:txBody>
          <a:bodyPr/>
          <a:lstStyle/>
          <a:p>
            <a:pPr>
              <a:defRPr/>
            </a:pPr>
            <a:r>
              <a:rPr lang="en-US" smtClean="0"/>
              <a:t>TI 3: Operating Systems and Computer Networks</a:t>
            </a:r>
            <a:endParaRPr lang="en-US"/>
          </a:p>
        </p:txBody>
      </p:sp>
      <p:graphicFrame>
        <p:nvGraphicFramePr>
          <p:cNvPr id="4" name="Diagram 3"/>
          <p:cNvGraphicFramePr/>
          <p:nvPr>
            <p:extLst>
              <p:ext uri="{D42A27DB-BD31-4B8C-83A1-F6EECF244321}">
                <p14:modId xmlns:p14="http://schemas.microsoft.com/office/powerpoint/2010/main" val="1574446293"/>
              </p:ext>
            </p:extLst>
          </p:nvPr>
        </p:nvGraphicFramePr>
        <p:xfrm>
          <a:off x="3284240" y="4005064"/>
          <a:ext cx="5623520"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00513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Viruses</a:t>
            </a:r>
            <a:endParaRPr lang="en-US" dirty="0"/>
          </a:p>
        </p:txBody>
      </p:sp>
      <p:sp>
        <p:nvSpPr>
          <p:cNvPr id="3" name="Content Placeholder 2"/>
          <p:cNvSpPr>
            <a:spLocks noGrp="1"/>
          </p:cNvSpPr>
          <p:nvPr>
            <p:ph idx="1"/>
          </p:nvPr>
        </p:nvSpPr>
        <p:spPr/>
        <p:txBody>
          <a:bodyPr/>
          <a:lstStyle/>
          <a:p>
            <a:r>
              <a:rPr lang="en-US" dirty="0" smtClean="0"/>
              <a:t>Software that “infects” other programs by modifying them</a:t>
            </a:r>
          </a:p>
          <a:p>
            <a:pPr lvl="1"/>
            <a:r>
              <a:rPr lang="en-US" dirty="0" smtClean="0"/>
              <a:t>carries instructional code to self duplicate</a:t>
            </a:r>
          </a:p>
          <a:p>
            <a:pPr lvl="1"/>
            <a:r>
              <a:rPr lang="en-US" dirty="0" smtClean="0"/>
              <a:t>becomes embedded in a program on a computer</a:t>
            </a:r>
          </a:p>
          <a:p>
            <a:pPr lvl="1"/>
            <a:r>
              <a:rPr lang="en-US" dirty="0" smtClean="0"/>
              <a:t>when the infected computer comes into contact with an uninfected piece of software, a fresh copy of the virus passes into the new program</a:t>
            </a:r>
          </a:p>
          <a:p>
            <a:pPr lvl="1"/>
            <a:r>
              <a:rPr lang="en-US" dirty="0" smtClean="0"/>
              <a:t>infection can be spread by swapping disks from computer to computer or through a network</a:t>
            </a:r>
          </a:p>
          <a:p>
            <a:endParaRPr lang="en-US" dirty="0" smtClean="0"/>
          </a:p>
          <a:p>
            <a:r>
              <a:rPr lang="en-US" dirty="0" smtClean="0"/>
              <a:t>A computer virus has three parts:</a:t>
            </a:r>
          </a:p>
          <a:p>
            <a:pPr lvl="1"/>
            <a:r>
              <a:rPr lang="en-US" dirty="0" smtClean="0"/>
              <a:t>an infection mechanism</a:t>
            </a:r>
          </a:p>
          <a:p>
            <a:pPr lvl="1"/>
            <a:r>
              <a:rPr lang="en-US" dirty="0" smtClean="0"/>
              <a:t>trigger</a:t>
            </a:r>
          </a:p>
          <a:p>
            <a:pPr lvl="1"/>
            <a:r>
              <a:rPr lang="en-US" dirty="0" smtClean="0"/>
              <a:t>payload</a:t>
            </a:r>
            <a:endParaRPr lang="en-US" dirty="0"/>
          </a:p>
        </p:txBody>
      </p:sp>
      <p:sp>
        <p:nvSpPr>
          <p:cNvPr id="7" name="Fußzeilenplatzhalter 6"/>
          <p:cNvSpPr>
            <a:spLocks noGrp="1"/>
          </p:cNvSpPr>
          <p:nvPr>
            <p:ph type="ftr" sz="quarter" idx="10"/>
          </p:nvPr>
        </p:nvSpPr>
        <p:spPr/>
        <p:txBody>
          <a:body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47771784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mtClean="0"/>
              <a:t>Virus Classification</a:t>
            </a:r>
            <a:endParaRPr lang="en-NZ" dirty="0"/>
          </a:p>
        </p:txBody>
      </p:sp>
      <p:sp>
        <p:nvSpPr>
          <p:cNvPr id="3" name="Content Placeholder 2"/>
          <p:cNvSpPr>
            <a:spLocks noGrp="1"/>
          </p:cNvSpPr>
          <p:nvPr>
            <p:ph idx="1"/>
          </p:nvPr>
        </p:nvSpPr>
        <p:spPr/>
        <p:txBody>
          <a:bodyPr/>
          <a:lstStyle/>
          <a:p>
            <a:r>
              <a:rPr lang="en-NZ" dirty="0" smtClean="0"/>
              <a:t>There is no universally agreed upon classification scheme for viruses</a:t>
            </a:r>
          </a:p>
          <a:p>
            <a:endParaRPr lang="en-NZ" dirty="0" smtClean="0"/>
          </a:p>
          <a:p>
            <a:endParaRPr lang="en-NZ" dirty="0"/>
          </a:p>
          <a:p>
            <a:r>
              <a:rPr lang="en-NZ" dirty="0" smtClean="0"/>
              <a:t>Classification by target includes the following categories:</a:t>
            </a:r>
          </a:p>
          <a:p>
            <a:endParaRPr lang="en-NZ" dirty="0" smtClean="0"/>
          </a:p>
          <a:p>
            <a:pPr lvl="0"/>
            <a:r>
              <a:rPr lang="en-NZ" dirty="0" smtClean="0"/>
              <a:t>Boot sector infector</a:t>
            </a:r>
            <a:endParaRPr lang="en-US" dirty="0" smtClean="0"/>
          </a:p>
          <a:p>
            <a:pPr lvl="1"/>
            <a:r>
              <a:rPr lang="en-NZ" dirty="0" smtClean="0"/>
              <a:t>infects a master boot record or boot record and spreads when a system is booted from the disk containing the virus</a:t>
            </a:r>
          </a:p>
          <a:p>
            <a:pPr lvl="0"/>
            <a:endParaRPr lang="en-NZ" dirty="0" smtClean="0"/>
          </a:p>
          <a:p>
            <a:pPr lvl="0"/>
            <a:r>
              <a:rPr lang="en-NZ" dirty="0" smtClean="0"/>
              <a:t>File infector</a:t>
            </a:r>
          </a:p>
          <a:p>
            <a:pPr lvl="1"/>
            <a:r>
              <a:rPr lang="en-NZ" dirty="0" smtClean="0"/>
              <a:t>infects files that the operating system or shell consider to be executable</a:t>
            </a:r>
          </a:p>
          <a:p>
            <a:pPr lvl="0"/>
            <a:endParaRPr lang="en-NZ" dirty="0" smtClean="0"/>
          </a:p>
          <a:p>
            <a:pPr lvl="0"/>
            <a:r>
              <a:rPr lang="en-NZ" dirty="0" smtClean="0"/>
              <a:t>Macro virus</a:t>
            </a:r>
          </a:p>
          <a:p>
            <a:pPr lvl="1"/>
            <a:r>
              <a:rPr lang="en-NZ" dirty="0" smtClean="0"/>
              <a:t>infects files with macro code that is interpreted by an application</a:t>
            </a:r>
          </a:p>
          <a:p>
            <a:endParaRPr lang="en-NZ" dirty="0" smtClean="0"/>
          </a:p>
        </p:txBody>
      </p:sp>
      <p:sp>
        <p:nvSpPr>
          <p:cNvPr id="7" name="Fußzeilenplatzhalter 6"/>
          <p:cNvSpPr>
            <a:spLocks noGrp="1"/>
          </p:cNvSpPr>
          <p:nvPr>
            <p:ph type="ftr" sz="quarter" idx="10"/>
          </p:nvPr>
        </p:nvSpPr>
        <p:spPr/>
        <p:txBody>
          <a:bodyPr/>
          <a:lstStyle/>
          <a:p>
            <a:r>
              <a:rPr lang="en-US" smtClean="0"/>
              <a:t>TI 3: Operating Systems and Computer Networks</a:t>
            </a:r>
            <a:endParaRPr lang="en-US"/>
          </a:p>
        </p:txBody>
      </p:sp>
    </p:spTree>
    <p:extLst>
      <p:ext uri="{BB962C8B-B14F-4D97-AF65-F5344CB8AC3E}">
        <p14:creationId xmlns:p14="http://schemas.microsoft.com/office/powerpoint/2010/main" val="27745833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Concealment Strategy</a:t>
            </a:r>
            <a:endParaRPr lang="en-US" dirty="0"/>
          </a:p>
        </p:txBody>
      </p:sp>
      <p:sp>
        <p:nvSpPr>
          <p:cNvPr id="3" name="Content Placeholder 2"/>
          <p:cNvSpPr>
            <a:spLocks noGrp="1"/>
          </p:cNvSpPr>
          <p:nvPr>
            <p:ph idx="1"/>
          </p:nvPr>
        </p:nvSpPr>
        <p:spPr/>
        <p:txBody>
          <a:bodyPr/>
          <a:lstStyle/>
          <a:p>
            <a:r>
              <a:rPr lang="en-US" dirty="0" smtClean="0"/>
              <a:t>A virus classification by concealment strategy includes</a:t>
            </a:r>
          </a:p>
          <a:p>
            <a:pPr lvl="1"/>
            <a:endParaRPr lang="en-US" dirty="0"/>
          </a:p>
        </p:txBody>
      </p:sp>
      <p:sp>
        <p:nvSpPr>
          <p:cNvPr id="7" name="Fußzeilenplatzhalter 6"/>
          <p:cNvSpPr>
            <a:spLocks noGrp="1"/>
          </p:cNvSpPr>
          <p:nvPr>
            <p:ph type="ftr" sz="quarter" idx="10"/>
          </p:nvPr>
        </p:nvSpPr>
        <p:spPr/>
        <p:txBody>
          <a:bodyPr/>
          <a:lstStyle/>
          <a:p>
            <a:pPr>
              <a:defRPr/>
            </a:pPr>
            <a:r>
              <a:rPr lang="en-US" smtClean="0"/>
              <a:t>TI 3: Operating Systems and Computer Networks</a:t>
            </a:r>
            <a:endParaRPr lang="en-US"/>
          </a:p>
        </p:txBody>
      </p:sp>
      <p:graphicFrame>
        <p:nvGraphicFramePr>
          <p:cNvPr id="4" name="Diagram 3"/>
          <p:cNvGraphicFramePr/>
          <p:nvPr>
            <p:extLst>
              <p:ext uri="{D42A27DB-BD31-4B8C-83A1-F6EECF244321}">
                <p14:modId xmlns:p14="http://schemas.microsoft.com/office/powerpoint/2010/main" val="1652512940"/>
              </p:ext>
            </p:extLst>
          </p:nvPr>
        </p:nvGraphicFramePr>
        <p:xfrm>
          <a:off x="1981200" y="1484784"/>
          <a:ext cx="822960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37847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a:lstStyle/>
          <a:p>
            <a:r>
              <a:rPr lang="en-US" smtClean="0"/>
              <a:t>Macro Viruses</a:t>
            </a:r>
            <a:endParaRPr lang="en-US" dirty="0"/>
          </a:p>
        </p:txBody>
      </p:sp>
      <p:sp>
        <p:nvSpPr>
          <p:cNvPr id="1025027" name="Rectangle 3"/>
          <p:cNvSpPr>
            <a:spLocks noGrp="1" noChangeArrowheads="1"/>
          </p:cNvSpPr>
          <p:nvPr>
            <p:ph idx="1"/>
          </p:nvPr>
        </p:nvSpPr>
        <p:spPr/>
        <p:txBody>
          <a:bodyPr/>
          <a:lstStyle/>
          <a:p>
            <a:r>
              <a:rPr lang="en-US" dirty="0" smtClean="0"/>
              <a:t>In the mid 1990’s macro viruses became by far the most prevalent type of virus</a:t>
            </a:r>
          </a:p>
          <a:p>
            <a:endParaRPr lang="en-US" dirty="0" smtClean="0"/>
          </a:p>
          <a:p>
            <a:r>
              <a:rPr lang="en-US" dirty="0" smtClean="0"/>
              <a:t>Macro viruses are particularly threatening because:</a:t>
            </a:r>
          </a:p>
          <a:p>
            <a:pPr lvl="1"/>
            <a:r>
              <a:rPr lang="en-US" dirty="0" smtClean="0"/>
              <a:t>they are platform independent; e.g. many macro viruses infect Microsoft Word documents or other Microsoft Office documents</a:t>
            </a:r>
          </a:p>
          <a:p>
            <a:pPr lvl="1"/>
            <a:r>
              <a:rPr lang="en-US" dirty="0" smtClean="0"/>
              <a:t>they infect documents, not executable portions of code</a:t>
            </a:r>
          </a:p>
          <a:p>
            <a:pPr lvl="1"/>
            <a:r>
              <a:rPr lang="en-US" dirty="0" smtClean="0"/>
              <a:t>they are easily spread; a very common method is by electronic mail</a:t>
            </a:r>
          </a:p>
          <a:p>
            <a:pPr lvl="1"/>
            <a:r>
              <a:rPr lang="en-US" dirty="0" smtClean="0"/>
              <a:t>file system access controls are of limited use in preventing their spread</a:t>
            </a:r>
          </a:p>
          <a:p>
            <a:pPr lvl="1"/>
            <a:r>
              <a:rPr lang="en-US" dirty="0" smtClean="0"/>
              <a:t>Thus: new Office version disable macros by default</a:t>
            </a:r>
            <a:endParaRPr lang="en-US" dirty="0"/>
          </a:p>
        </p:txBody>
      </p:sp>
      <p:sp>
        <p:nvSpPr>
          <p:cNvPr id="4" name="Fußzeilenplatzhalter 3"/>
          <p:cNvSpPr>
            <a:spLocks noGrp="1"/>
          </p:cNvSpPr>
          <p:nvPr>
            <p:ph type="ftr" sz="quarter" idx="10"/>
          </p:nvPr>
        </p:nvSpPr>
        <p:spPr/>
        <p:txBody>
          <a:body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37931170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E-Mail Viruses</a:t>
            </a:r>
            <a:endParaRPr lang="en-US" dirty="0"/>
          </a:p>
        </p:txBody>
      </p:sp>
      <p:sp>
        <p:nvSpPr>
          <p:cNvPr id="3" name="Content Placeholder 2"/>
          <p:cNvSpPr>
            <a:spLocks noGrp="1"/>
          </p:cNvSpPr>
          <p:nvPr>
            <p:ph idx="1"/>
          </p:nvPr>
        </p:nvSpPr>
        <p:spPr/>
        <p:txBody>
          <a:bodyPr/>
          <a:lstStyle/>
          <a:p>
            <a:r>
              <a:rPr lang="en-US" dirty="0" smtClean="0"/>
              <a:t>The first rapidly spreading e-mail viruses made use of a Microsoft Word macro embedded in an attachment</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In 1999 a newer, more powerful version of the e-mail virus appeared</a:t>
            </a:r>
          </a:p>
          <a:p>
            <a:pPr lvl="1"/>
            <a:r>
              <a:rPr lang="en-US" dirty="0" smtClean="0"/>
              <a:t>can be activated merely by opening an e-mail that contains the virus rather than opening an attachment</a:t>
            </a:r>
          </a:p>
          <a:p>
            <a:pPr lvl="1"/>
            <a:r>
              <a:rPr lang="en-US" dirty="0" smtClean="0"/>
              <a:t>the virus uses the Visual Basic scripting language supported by the e-mail package</a:t>
            </a:r>
          </a:p>
        </p:txBody>
      </p:sp>
      <p:sp>
        <p:nvSpPr>
          <p:cNvPr id="7" name="Fußzeilenplatzhalter 6"/>
          <p:cNvSpPr>
            <a:spLocks noGrp="1"/>
          </p:cNvSpPr>
          <p:nvPr>
            <p:ph type="ftr" sz="quarter" idx="10"/>
          </p:nvPr>
        </p:nvSpPr>
        <p:spPr/>
        <p:txBody>
          <a:bodyPr/>
          <a:lstStyle/>
          <a:p>
            <a:pPr>
              <a:defRPr/>
            </a:pPr>
            <a:r>
              <a:rPr lang="en-US" smtClean="0"/>
              <a:t>TI 3: Operating Systems and Computer Networks</a:t>
            </a:r>
            <a:endParaRPr lang="en-US"/>
          </a:p>
        </p:txBody>
      </p:sp>
      <p:graphicFrame>
        <p:nvGraphicFramePr>
          <p:cNvPr id="4" name="Diagram 3"/>
          <p:cNvGraphicFramePr/>
          <p:nvPr>
            <p:extLst>
              <p:ext uri="{D42A27DB-BD31-4B8C-83A1-F6EECF244321}">
                <p14:modId xmlns:p14="http://schemas.microsoft.com/office/powerpoint/2010/main" val="3684975515"/>
              </p:ext>
            </p:extLst>
          </p:nvPr>
        </p:nvGraphicFramePr>
        <p:xfrm>
          <a:off x="3048000" y="1867024"/>
          <a:ext cx="6096000" cy="1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28902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p:txBody>
          <a:bodyPr/>
          <a:lstStyle/>
          <a:p>
            <a:r>
              <a:rPr lang="en-US" smtClean="0"/>
              <a:t>Worms</a:t>
            </a:r>
            <a:endParaRPr lang="en-US" dirty="0"/>
          </a:p>
        </p:txBody>
      </p:sp>
      <p:sp>
        <p:nvSpPr>
          <p:cNvPr id="1017859" name="Rectangle 3"/>
          <p:cNvSpPr>
            <a:spLocks noGrp="1" noChangeArrowheads="1"/>
          </p:cNvSpPr>
          <p:nvPr>
            <p:ph idx="1"/>
          </p:nvPr>
        </p:nvSpPr>
        <p:spPr/>
        <p:txBody>
          <a:bodyPr/>
          <a:lstStyle/>
          <a:p>
            <a:r>
              <a:rPr lang="en-US" dirty="0" smtClean="0"/>
              <a:t>A program that can replicate itself and send copies from computer to computer across network connections</a:t>
            </a:r>
          </a:p>
          <a:p>
            <a:endParaRPr lang="en-US" dirty="0" smtClean="0"/>
          </a:p>
          <a:p>
            <a:r>
              <a:rPr lang="en-US" dirty="0" smtClean="0"/>
              <a:t>Upon arrival the worm may be activated to replicate and propagate again</a:t>
            </a:r>
          </a:p>
          <a:p>
            <a:endParaRPr lang="en-US" dirty="0" smtClean="0"/>
          </a:p>
          <a:p>
            <a:r>
              <a:rPr lang="en-US" dirty="0" smtClean="0"/>
              <a:t>In addition to propagation the worm usually performs some unwanted function</a:t>
            </a:r>
          </a:p>
          <a:p>
            <a:endParaRPr lang="en-US" dirty="0" smtClean="0"/>
          </a:p>
          <a:p>
            <a:r>
              <a:rPr lang="en-US" dirty="0" smtClean="0"/>
              <a:t>Actively seeks out more machines to infect and each machine that is infected serves as an automate launching pad for attacks on other machines</a:t>
            </a:r>
            <a:endParaRPr lang="en-US" dirty="0"/>
          </a:p>
        </p:txBody>
      </p:sp>
      <p:sp>
        <p:nvSpPr>
          <p:cNvPr id="4" name="Fußzeilenplatzhalter 3"/>
          <p:cNvSpPr>
            <a:spLocks noGrp="1"/>
          </p:cNvSpPr>
          <p:nvPr>
            <p:ph type="ftr" sz="quarter" idx="10"/>
          </p:nvPr>
        </p:nvSpPr>
        <p:spPr/>
        <p:txBody>
          <a:body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2540585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Boot Process Overview</a:t>
            </a:r>
          </a:p>
        </p:txBody>
      </p:sp>
      <p:sp>
        <p:nvSpPr>
          <p:cNvPr id="3" name="Fußzeilenplatzhalter 2"/>
          <p:cNvSpPr>
            <a:spLocks noGrp="1"/>
          </p:cNvSpPr>
          <p:nvPr>
            <p:ph type="ftr" sz="quarter" idx="10"/>
          </p:nvPr>
        </p:nvSpPr>
        <p:spPr/>
        <p:txBody>
          <a:bodyPr/>
          <a:lstStyle/>
          <a:p>
            <a:pPr>
              <a:defRPr/>
            </a:pPr>
            <a:r>
              <a:rPr lang="en-US" smtClean="0"/>
              <a:t>TI 3: Operating Systems and Computer Networks</a:t>
            </a:r>
            <a:endParaRPr lang="en-US"/>
          </a:p>
        </p:txBody>
      </p:sp>
      <p:pic>
        <p:nvPicPr>
          <p:cNvPr id="4" name="Bild 3"/>
          <p:cNvPicPr>
            <a:picLocks noChangeAspect="1"/>
          </p:cNvPicPr>
          <p:nvPr/>
        </p:nvPicPr>
        <p:blipFill>
          <a:blip r:embed="rId2"/>
          <a:stretch>
            <a:fillRect/>
          </a:stretch>
        </p:blipFill>
        <p:spPr>
          <a:xfrm>
            <a:off x="1127448" y="1844824"/>
            <a:ext cx="10225136" cy="3671340"/>
          </a:xfrm>
          <a:prstGeom prst="rect">
            <a:avLst/>
          </a:prstGeom>
        </p:spPr>
      </p:pic>
      <p:sp>
        <p:nvSpPr>
          <p:cNvPr id="5" name="Rechteck 4"/>
          <p:cNvSpPr/>
          <p:nvPr/>
        </p:nvSpPr>
        <p:spPr>
          <a:xfrm>
            <a:off x="6070109" y="6093297"/>
            <a:ext cx="4572000" cy="246221"/>
          </a:xfrm>
          <a:prstGeom prst="rect">
            <a:avLst/>
          </a:prstGeom>
        </p:spPr>
        <p:txBody>
          <a:bodyPr>
            <a:spAutoFit/>
          </a:bodyPr>
          <a:lstStyle/>
          <a:p>
            <a:pPr algn="r"/>
            <a:r>
              <a:rPr lang="en-US" sz="1000" i="1" dirty="0"/>
              <a:t>http://</a:t>
            </a:r>
            <a:r>
              <a:rPr lang="en-US" sz="1000" i="1" dirty="0" err="1"/>
              <a:t>duartes.org</a:t>
            </a:r>
            <a:r>
              <a:rPr lang="en-US" sz="1000" i="1" dirty="0"/>
              <a:t>/</a:t>
            </a:r>
            <a:r>
              <a:rPr lang="en-US" sz="1000" i="1" dirty="0" err="1"/>
              <a:t>gustavo</a:t>
            </a:r>
            <a:r>
              <a:rPr lang="en-US" sz="1000" i="1" dirty="0"/>
              <a:t>/blog/post/how-computers-boot-up</a:t>
            </a:r>
          </a:p>
        </p:txBody>
      </p:sp>
    </p:spTree>
    <p:extLst>
      <p:ext uri="{BB962C8B-B14F-4D97-AF65-F5344CB8AC3E}">
        <p14:creationId xmlns:p14="http://schemas.microsoft.com/office/powerpoint/2010/main" val="2472833484"/>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Worm Propagation</a:t>
            </a:r>
            <a:endParaRPr lang="en-US" dirty="0"/>
          </a:p>
        </p:txBody>
      </p:sp>
      <p:sp>
        <p:nvSpPr>
          <p:cNvPr id="3" name="Content Placeholder 2"/>
          <p:cNvSpPr>
            <a:spLocks noGrp="1"/>
          </p:cNvSpPr>
          <p:nvPr>
            <p:ph idx="1"/>
          </p:nvPr>
        </p:nvSpPr>
        <p:spPr/>
        <p:txBody>
          <a:bodyPr/>
          <a:lstStyle/>
          <a:p>
            <a:r>
              <a:rPr lang="en-US" smtClean="0"/>
              <a:t>To replicate itself a network worm uses some sort of network vehicle</a:t>
            </a:r>
            <a:endParaRPr lang="en-US" dirty="0" smtClean="0"/>
          </a:p>
        </p:txBody>
      </p:sp>
      <p:sp>
        <p:nvSpPr>
          <p:cNvPr id="7" name="Fußzeilenplatzhalter 6"/>
          <p:cNvSpPr>
            <a:spLocks noGrp="1"/>
          </p:cNvSpPr>
          <p:nvPr>
            <p:ph type="ftr" sz="quarter" idx="10"/>
          </p:nvPr>
        </p:nvSpPr>
        <p:spPr/>
        <p:txBody>
          <a:bodyPr/>
          <a:lstStyle/>
          <a:p>
            <a:pPr>
              <a:defRPr/>
            </a:pPr>
            <a:r>
              <a:rPr lang="en-US" smtClean="0"/>
              <a:t>TI 3: Operating Systems and Computer Networks</a:t>
            </a:r>
            <a:endParaRPr lang="en-US"/>
          </a:p>
        </p:txBody>
      </p:sp>
      <p:graphicFrame>
        <p:nvGraphicFramePr>
          <p:cNvPr id="4" name="Diagram 3"/>
          <p:cNvGraphicFramePr/>
          <p:nvPr>
            <p:extLst>
              <p:ext uri="{D42A27DB-BD31-4B8C-83A1-F6EECF244321}">
                <p14:modId xmlns:p14="http://schemas.microsoft.com/office/powerpoint/2010/main" val="1834909729"/>
              </p:ext>
            </p:extLst>
          </p:nvPr>
        </p:nvGraphicFramePr>
        <p:xfrm>
          <a:off x="2407568" y="2060848"/>
          <a:ext cx="7376864"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29621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Worm Propagation Model</a:t>
            </a:r>
            <a:endParaRPr lang="en-US" dirty="0"/>
          </a:p>
        </p:txBody>
      </p:sp>
      <p:sp>
        <p:nvSpPr>
          <p:cNvPr id="5" name="Fußzeilenplatzhalter 4"/>
          <p:cNvSpPr>
            <a:spLocks noGrp="1"/>
          </p:cNvSpPr>
          <p:nvPr>
            <p:ph type="ftr" sz="quarter" idx="10"/>
          </p:nvPr>
        </p:nvSpPr>
        <p:spPr/>
        <p:txBody>
          <a:bodyPr/>
          <a:lstStyle/>
          <a:p>
            <a:pPr>
              <a:defRPr/>
            </a:pPr>
            <a:r>
              <a:rPr lang="en-US" smtClean="0"/>
              <a:t>TI 3: Operating Systems and Computer Networks</a:t>
            </a:r>
            <a:endParaRPr lang="en-US"/>
          </a:p>
        </p:txBody>
      </p:sp>
      <p:pic>
        <p:nvPicPr>
          <p:cNvPr id="4" name="Content Placeholder 3" descr="Fig14_05.gif"/>
          <p:cNvPicPr>
            <a:picLocks noGrp="1" noChangeAspect="1"/>
          </p:cNvPicPr>
          <p:nvPr>
            <p:ph idx="4294967295"/>
          </p:nvPr>
        </p:nvPicPr>
        <p:blipFill rotWithShape="1">
          <a:blip r:embed="rId3"/>
          <a:srcRect t="1097" b="838"/>
          <a:stretch/>
        </p:blipFill>
        <p:spPr>
          <a:xfrm>
            <a:off x="1524000" y="1196976"/>
            <a:ext cx="6248400" cy="5014913"/>
          </a:xfrm>
        </p:spPr>
      </p:pic>
    </p:spTree>
    <p:extLst>
      <p:ext uri="{BB962C8B-B14F-4D97-AF65-F5344CB8AC3E}">
        <p14:creationId xmlns:p14="http://schemas.microsoft.com/office/powerpoint/2010/main" val="929814055"/>
      </p:ext>
    </p:extLst>
  </p:cSld>
  <p:clrMapOvr>
    <a:masterClrMapping/>
  </p:clrMapOvr>
  <p:transition spd="med">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Bots</a:t>
            </a:r>
            <a:endParaRPr lang="en-US" dirty="0"/>
          </a:p>
        </p:txBody>
      </p:sp>
      <p:sp>
        <p:nvSpPr>
          <p:cNvPr id="3" name="Content Placeholder 2"/>
          <p:cNvSpPr>
            <a:spLocks noGrp="1"/>
          </p:cNvSpPr>
          <p:nvPr>
            <p:ph idx="1"/>
          </p:nvPr>
        </p:nvSpPr>
        <p:spPr/>
        <p:txBody>
          <a:bodyPr/>
          <a:lstStyle/>
          <a:p>
            <a:r>
              <a:rPr lang="en-US" dirty="0" smtClean="0"/>
              <a:t>A program that secretly takes over another Internet-attached computer and then uses that computer to launch attacks that are difficult to trace to the bot’s creator</a:t>
            </a:r>
          </a:p>
          <a:p>
            <a:pPr lvl="1"/>
            <a:r>
              <a:rPr lang="en-US" dirty="0" smtClean="0"/>
              <a:t>also known as a Zombie or drone</a:t>
            </a:r>
          </a:p>
          <a:p>
            <a:endParaRPr lang="en-US" dirty="0" smtClean="0"/>
          </a:p>
          <a:p>
            <a:r>
              <a:rPr lang="en-US" dirty="0" smtClean="0"/>
              <a:t>Typically planted on hundreds or thousands of computers belonging to unsuspecting third parties</a:t>
            </a:r>
          </a:p>
          <a:p>
            <a:r>
              <a:rPr lang="en-US" dirty="0"/>
              <a:t> </a:t>
            </a:r>
            <a:r>
              <a:rPr lang="en-US" dirty="0" smtClean="0"/>
              <a:t>- today millions of “things” used in the context of the Internet of Things, attacks &gt; 1 </a:t>
            </a:r>
            <a:r>
              <a:rPr lang="en-US" dirty="0" err="1" smtClean="0"/>
              <a:t>Tbit</a:t>
            </a:r>
            <a:r>
              <a:rPr lang="en-US" smtClean="0"/>
              <a:t>/s</a:t>
            </a:r>
            <a:endParaRPr lang="en-US" dirty="0" smtClean="0"/>
          </a:p>
          <a:p>
            <a:endParaRPr lang="en-US" dirty="0" smtClean="0"/>
          </a:p>
          <a:p>
            <a:r>
              <a:rPr lang="en-US" dirty="0" smtClean="0"/>
              <a:t>Collection of bots acting in a coordinated manner is a botnet</a:t>
            </a:r>
          </a:p>
          <a:p>
            <a:endParaRPr lang="en-US" dirty="0" smtClean="0"/>
          </a:p>
          <a:p>
            <a:r>
              <a:rPr lang="en-US" dirty="0" smtClean="0"/>
              <a:t>A botnet exhibits three characteristics:</a:t>
            </a:r>
          </a:p>
          <a:p>
            <a:pPr lvl="1"/>
            <a:r>
              <a:rPr lang="en-US" dirty="0" smtClean="0"/>
              <a:t>the bot functionality</a:t>
            </a:r>
          </a:p>
          <a:p>
            <a:pPr lvl="1"/>
            <a:r>
              <a:rPr lang="en-US" dirty="0" smtClean="0"/>
              <a:t>a remote control facility</a:t>
            </a:r>
          </a:p>
          <a:p>
            <a:pPr lvl="1"/>
            <a:r>
              <a:rPr lang="en-US" dirty="0" smtClean="0"/>
              <a:t>a spreading mechanism to propagate the bots and construct the botnet</a:t>
            </a:r>
            <a:endParaRPr lang="en-US" dirty="0"/>
          </a:p>
        </p:txBody>
      </p:sp>
      <p:sp>
        <p:nvSpPr>
          <p:cNvPr id="8" name="Fußzeilenplatzhalter 7"/>
          <p:cNvSpPr>
            <a:spLocks noGrp="1"/>
          </p:cNvSpPr>
          <p:nvPr>
            <p:ph type="ftr" sz="quarter" idx="10"/>
          </p:nvPr>
        </p:nvSpPr>
        <p:spPr/>
        <p:txBody>
          <a:bodyPr/>
          <a:lstStyle/>
          <a:p>
            <a:pPr>
              <a:defRPr/>
            </a:pPr>
            <a:r>
              <a:rPr lang="en-US" smtClean="0"/>
              <a:t>TI 3: Operating Systems and Computer Networks</a:t>
            </a:r>
            <a:endParaRPr lang="en-US"/>
          </a:p>
        </p:txBody>
      </p:sp>
    </p:spTree>
    <p:extLst>
      <p:ext uri="{BB962C8B-B14F-4D97-AF65-F5344CB8AC3E}">
        <p14:creationId xmlns:p14="http://schemas.microsoft.com/office/powerpoint/2010/main" val="97230875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Rootkit</a:t>
            </a:r>
            <a:endParaRPr lang="en-US" dirty="0"/>
          </a:p>
        </p:txBody>
      </p:sp>
      <p:sp>
        <p:nvSpPr>
          <p:cNvPr id="3" name="Content Placeholder 2"/>
          <p:cNvSpPr>
            <a:spLocks noGrp="1"/>
          </p:cNvSpPr>
          <p:nvPr>
            <p:ph idx="1"/>
          </p:nvPr>
        </p:nvSpPr>
        <p:spPr/>
        <p:txBody>
          <a:bodyPr/>
          <a:lstStyle/>
          <a:p>
            <a:r>
              <a:rPr lang="en-US" dirty="0" smtClean="0"/>
              <a:t>Set of programs installed on a system to maintain administrator (or root) access to that system</a:t>
            </a:r>
          </a:p>
          <a:p>
            <a:endParaRPr lang="en-US" dirty="0" smtClean="0"/>
          </a:p>
          <a:p>
            <a:r>
              <a:rPr lang="en-US" dirty="0" smtClean="0"/>
              <a:t>Root access provides access to all the functions and services of the operating system</a:t>
            </a:r>
          </a:p>
          <a:p>
            <a:endParaRPr lang="en-US" dirty="0" smtClean="0"/>
          </a:p>
          <a:p>
            <a:r>
              <a:rPr lang="en-US" dirty="0" smtClean="0"/>
              <a:t>The rootkit alters the host’s standard functionality in a malicious and stealthy way</a:t>
            </a:r>
          </a:p>
          <a:p>
            <a:pPr lvl="1"/>
            <a:r>
              <a:rPr lang="en-US" dirty="0" smtClean="0"/>
              <a:t>with root access an attacker has complete control of the system and can add or change programs and files, monitor processes, send and receive network traffic, and get backdoor access on demand</a:t>
            </a:r>
          </a:p>
          <a:p>
            <a:pPr lvl="1"/>
            <a:r>
              <a:rPr lang="en-US" dirty="0" smtClean="0"/>
              <a:t>A rootkit hides by subverting the mechanisms that monitor and report on the processes, files, and registries on a computer</a:t>
            </a:r>
          </a:p>
        </p:txBody>
      </p:sp>
      <p:sp>
        <p:nvSpPr>
          <p:cNvPr id="6" name="Fußzeilenplatzhalter 5"/>
          <p:cNvSpPr>
            <a:spLocks noGrp="1"/>
          </p:cNvSpPr>
          <p:nvPr>
            <p:ph type="ftr" sz="quarter" idx="10"/>
          </p:nvPr>
        </p:nvSpPr>
        <p:spPr/>
        <p:txBody>
          <a:body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0794285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Exploits</a:t>
            </a:r>
            <a:endParaRPr lang="en-US" dirty="0"/>
          </a:p>
        </p:txBody>
      </p:sp>
      <p:sp>
        <p:nvSpPr>
          <p:cNvPr id="3" name="Content Placeholder 2"/>
          <p:cNvSpPr>
            <a:spLocks noGrp="1"/>
          </p:cNvSpPr>
          <p:nvPr>
            <p:ph idx="1"/>
          </p:nvPr>
        </p:nvSpPr>
        <p:spPr/>
        <p:txBody>
          <a:bodyPr/>
          <a:lstStyle/>
          <a:p>
            <a:r>
              <a:rPr lang="en-US" dirty="0" smtClean="0"/>
              <a:t>Quite often today’s computers contain several mechanisms and programs defending against malware/viruses etc.</a:t>
            </a:r>
          </a:p>
          <a:p>
            <a:endParaRPr lang="en-US" dirty="0"/>
          </a:p>
          <a:p>
            <a:r>
              <a:rPr lang="en-US" dirty="0" smtClean="0"/>
              <a:t>However, malicious code may still be able to take over control by using exploits</a:t>
            </a:r>
          </a:p>
          <a:p>
            <a:endParaRPr lang="en-US" dirty="0"/>
          </a:p>
          <a:p>
            <a:r>
              <a:rPr lang="en-US" dirty="0" smtClean="0"/>
              <a:t>Exploit: code that takes advantage of bugs/vulnerabilities of a computer (SW/HW) to cause unintended behavior</a:t>
            </a:r>
          </a:p>
          <a:p>
            <a:endParaRPr lang="en-US" dirty="0"/>
          </a:p>
          <a:p>
            <a:r>
              <a:rPr lang="en-US" dirty="0" smtClean="0"/>
              <a:t>Goals: e.g. privilege escalation to execute malicious code, </a:t>
            </a:r>
            <a:r>
              <a:rPr lang="en-US" dirty="0" err="1" smtClean="0"/>
              <a:t>DoS</a:t>
            </a:r>
            <a:r>
              <a:rPr lang="en-US" dirty="0" smtClean="0"/>
              <a:t> attack</a:t>
            </a:r>
          </a:p>
          <a:p>
            <a:endParaRPr lang="en-US" dirty="0"/>
          </a:p>
          <a:p>
            <a:r>
              <a:rPr lang="en-US" dirty="0" smtClean="0"/>
              <a:t>Zero day exploit: cyber attack that occurs on the same day a weakness is discovered</a:t>
            </a:r>
            <a:endParaRPr lang="en-US" dirty="0"/>
          </a:p>
        </p:txBody>
      </p:sp>
      <p:sp>
        <p:nvSpPr>
          <p:cNvPr id="4" name="Footer Placeholder 3"/>
          <p:cNvSpPr>
            <a:spLocks noGrp="1"/>
          </p:cNvSpPr>
          <p:nvPr>
            <p:ph type="ftr" sz="quarter" idx="10"/>
          </p:nvPr>
        </p:nvSpPr>
        <p:spPr/>
        <p:txBody>
          <a:body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65299543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Questions &amp; Tasks</a:t>
            </a:r>
            <a:endParaRPr lang="en-US" noProof="0" dirty="0"/>
          </a:p>
        </p:txBody>
      </p:sp>
      <p:sp>
        <p:nvSpPr>
          <p:cNvPr id="3" name="Content Placeholder 2"/>
          <p:cNvSpPr>
            <a:spLocks noGrp="1"/>
          </p:cNvSpPr>
          <p:nvPr>
            <p:ph idx="1"/>
          </p:nvPr>
        </p:nvSpPr>
        <p:spPr/>
        <p:txBody>
          <a:bodyPr/>
          <a:lstStyle/>
          <a:p>
            <a:pPr lvl="1"/>
            <a:r>
              <a:rPr lang="en-US" dirty="0" smtClean="0"/>
              <a:t>Backdoors seem to be a bad idea. Why are they still used?</a:t>
            </a:r>
          </a:p>
          <a:p>
            <a:pPr lvl="1"/>
            <a:r>
              <a:rPr lang="en-US" dirty="0" smtClean="0"/>
              <a:t>Why do we have the problems of viruses, exploits, </a:t>
            </a:r>
            <a:r>
              <a:rPr lang="en-US" dirty="0" err="1" smtClean="0"/>
              <a:t>DoS</a:t>
            </a:r>
            <a:r>
              <a:rPr lang="en-US" dirty="0" smtClean="0"/>
              <a:t> attacks etc. at all? Think </a:t>
            </a:r>
            <a:r>
              <a:rPr lang="en-US" smtClean="0"/>
              <a:t>of technical </a:t>
            </a:r>
            <a:r>
              <a:rPr lang="en-US" dirty="0" smtClean="0"/>
              <a:t>reasons but also motivations!</a:t>
            </a:r>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TI III - Operating Systems and Computer Networks</a:t>
            </a:r>
            <a:endParaRPr lang="en-US" dirty="0"/>
          </a:p>
        </p:txBody>
      </p:sp>
    </p:spTree>
    <p:extLst>
      <p:ext uri="{BB962C8B-B14F-4D97-AF65-F5344CB8AC3E}">
        <p14:creationId xmlns:p14="http://schemas.microsoft.com/office/powerpoint/2010/main" val="340281658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mtClean="0"/>
              <a:t>Related System Calls (Linux)</a:t>
            </a:r>
          </a:p>
        </p:txBody>
      </p:sp>
      <p:sp>
        <p:nvSpPr>
          <p:cNvPr id="29700" name="Rectangle 3"/>
          <p:cNvSpPr>
            <a:spLocks noGrp="1" noChangeArrowheads="1"/>
          </p:cNvSpPr>
          <p:nvPr>
            <p:ph idx="1"/>
          </p:nvPr>
        </p:nvSpPr>
        <p:spPr/>
        <p:txBody>
          <a:bodyPr/>
          <a:lstStyle/>
          <a:p>
            <a:pPr eaLnBrk="1" hangingPunct="1">
              <a:lnSpc>
                <a:spcPct val="80000"/>
              </a:lnSpc>
            </a:pPr>
            <a:r>
              <a:rPr lang="en-US" dirty="0"/>
              <a:t> </a:t>
            </a:r>
            <a:r>
              <a:rPr lang="en-US" b="1" dirty="0" err="1">
                <a:latin typeface="Courier New" pitchFamily="49" charset="0"/>
              </a:rPr>
              <a:t>uid_t</a:t>
            </a:r>
            <a:r>
              <a:rPr lang="en-US" b="1" dirty="0">
                <a:latin typeface="Courier New" pitchFamily="49" charset="0"/>
              </a:rPr>
              <a:t> </a:t>
            </a:r>
            <a:r>
              <a:rPr lang="en-US" b="1" dirty="0" err="1">
                <a:latin typeface="Courier New" pitchFamily="49" charset="0"/>
              </a:rPr>
              <a:t>getuid</a:t>
            </a:r>
            <a:r>
              <a:rPr lang="fr-FR" b="1" dirty="0">
                <a:latin typeface="Courier New" pitchFamily="49" charset="0"/>
              </a:rPr>
              <a:t>(</a:t>
            </a:r>
            <a:r>
              <a:rPr lang="fr-FR" b="1" dirty="0" err="1">
                <a:latin typeface="Courier New" pitchFamily="49" charset="0"/>
              </a:rPr>
              <a:t>void</a:t>
            </a:r>
            <a:r>
              <a:rPr lang="fr-FR" b="1" dirty="0">
                <a:latin typeface="Courier New" pitchFamily="49" charset="0"/>
              </a:rPr>
              <a:t>)</a:t>
            </a:r>
            <a:endParaRPr lang="en-US" dirty="0"/>
          </a:p>
          <a:p>
            <a:pPr eaLnBrk="1" hangingPunct="1">
              <a:lnSpc>
                <a:spcPct val="80000"/>
              </a:lnSpc>
            </a:pPr>
            <a:r>
              <a:rPr lang="en-US" dirty="0"/>
              <a:t>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setuid</a:t>
            </a:r>
            <a:r>
              <a:rPr lang="fr-FR" b="1" dirty="0">
                <a:latin typeface="Courier New" pitchFamily="49" charset="0"/>
              </a:rPr>
              <a:t>(</a:t>
            </a:r>
            <a:r>
              <a:rPr lang="fr-FR" b="1" dirty="0" err="1">
                <a:latin typeface="Courier New" pitchFamily="49" charset="0"/>
              </a:rPr>
              <a:t>uid_t</a:t>
            </a:r>
            <a:r>
              <a:rPr lang="fr-FR" b="1" dirty="0">
                <a:latin typeface="Courier New" pitchFamily="49" charset="0"/>
              </a:rPr>
              <a:t> </a:t>
            </a:r>
            <a:r>
              <a:rPr lang="fr-FR" b="1" dirty="0" err="1">
                <a:latin typeface="Courier New" pitchFamily="49" charset="0"/>
              </a:rPr>
              <a:t>uid</a:t>
            </a:r>
            <a:r>
              <a:rPr lang="fr-FR" b="1" dirty="0">
                <a:latin typeface="Courier New" pitchFamily="49" charset="0"/>
              </a:rPr>
              <a:t>)</a:t>
            </a:r>
            <a:endParaRPr lang="en-US" b="1" dirty="0">
              <a:latin typeface="Courier New" pitchFamily="49" charset="0"/>
            </a:endParaRPr>
          </a:p>
          <a:p>
            <a:pPr lvl="1" eaLnBrk="1" hangingPunct="1">
              <a:lnSpc>
                <a:spcPct val="80000"/>
              </a:lnSpc>
            </a:pPr>
            <a:r>
              <a:rPr lang="en-US" sz="1600" dirty="0"/>
              <a:t>Gets/sets the user ID</a:t>
            </a:r>
          </a:p>
          <a:p>
            <a:pPr eaLnBrk="1" hangingPunct="1">
              <a:lnSpc>
                <a:spcPct val="80000"/>
              </a:lnSpc>
            </a:pPr>
            <a:endParaRPr lang="en-US" sz="2400" dirty="0"/>
          </a:p>
          <a:p>
            <a:pPr eaLnBrk="1" hangingPunct="1">
              <a:lnSpc>
                <a:spcPct val="80000"/>
              </a:lnSpc>
            </a:pPr>
            <a:r>
              <a:rPr lang="en-US" dirty="0"/>
              <a:t> </a:t>
            </a:r>
            <a:r>
              <a:rPr lang="en-US" b="1" dirty="0" err="1">
                <a:latin typeface="Courier New" pitchFamily="49" charset="0"/>
              </a:rPr>
              <a:t>int</a:t>
            </a:r>
            <a:r>
              <a:rPr lang="en-US" b="1" dirty="0">
                <a:latin typeface="Courier New" pitchFamily="49" charset="0"/>
              </a:rPr>
              <a:t> </a:t>
            </a:r>
            <a:r>
              <a:rPr lang="fr-FR" b="1" dirty="0" err="1">
                <a:latin typeface="Courier New" pitchFamily="49" charset="0"/>
              </a:rPr>
              <a:t>chroot</a:t>
            </a:r>
            <a:r>
              <a:rPr lang="fr-FR" b="1" dirty="0">
                <a:latin typeface="Courier New" pitchFamily="49" charset="0"/>
              </a:rPr>
              <a:t>(</a:t>
            </a:r>
            <a:r>
              <a:rPr lang="fr-FR" b="1" dirty="0" err="1">
                <a:latin typeface="Courier New" pitchFamily="49" charset="0"/>
              </a:rPr>
              <a:t>const</a:t>
            </a:r>
            <a:r>
              <a:rPr lang="fr-FR" b="1" dirty="0">
                <a:latin typeface="Courier New" pitchFamily="49" charset="0"/>
              </a:rPr>
              <a:t> char *</a:t>
            </a:r>
            <a:r>
              <a:rPr lang="fr-FR" b="1" dirty="0" err="1">
                <a:latin typeface="Courier New" pitchFamily="49" charset="0"/>
              </a:rPr>
              <a:t>path</a:t>
            </a:r>
            <a:r>
              <a:rPr lang="fr-FR" b="1" dirty="0">
                <a:latin typeface="Courier New" pitchFamily="49" charset="0"/>
              </a:rPr>
              <a:t>)</a:t>
            </a:r>
            <a:endParaRPr lang="en-US" b="1" dirty="0">
              <a:latin typeface="Courier New" pitchFamily="49" charset="0"/>
            </a:endParaRPr>
          </a:p>
          <a:p>
            <a:pPr lvl="1" eaLnBrk="1" hangingPunct="1">
              <a:lnSpc>
                <a:spcPct val="80000"/>
              </a:lnSpc>
            </a:pPr>
            <a:r>
              <a:rPr lang="en-US" sz="1600" dirty="0"/>
              <a:t>Changes root directory of process to </a:t>
            </a:r>
            <a:r>
              <a:rPr lang="fr-FR" b="1" dirty="0" err="1">
                <a:latin typeface="Courier New" pitchFamily="49" charset="0"/>
              </a:rPr>
              <a:t>path</a:t>
            </a:r>
            <a:endParaRPr lang="en-US" sz="1600" dirty="0"/>
          </a:p>
          <a:p>
            <a:pPr lvl="1" eaLnBrk="1" hangingPunct="1">
              <a:lnSpc>
                <a:spcPct val="80000"/>
              </a:lnSpc>
            </a:pPr>
            <a:r>
              <a:rPr lang="en-US" sz="1600" dirty="0"/>
              <a:t>Access to files outside “</a:t>
            </a:r>
            <a:r>
              <a:rPr lang="en-US" sz="1600" dirty="0" err="1"/>
              <a:t>chroot</a:t>
            </a:r>
            <a:r>
              <a:rPr lang="en-US" sz="1600" dirty="0"/>
              <a:t> jail” not possible </a:t>
            </a:r>
            <a:r>
              <a:rPr lang="en-US" sz="1600" i="1" dirty="0"/>
              <a:t>afterwards</a:t>
            </a:r>
          </a:p>
          <a:p>
            <a:pPr eaLnBrk="1" hangingPunct="1">
              <a:lnSpc>
                <a:spcPct val="80000"/>
              </a:lnSpc>
            </a:pPr>
            <a:endParaRPr lang="en-US" sz="2400" dirty="0"/>
          </a:p>
          <a:p>
            <a:pPr eaLnBrk="1" hangingPunct="1">
              <a:lnSpc>
                <a:spcPct val="80000"/>
              </a:lnSpc>
              <a:buFontTx/>
              <a:buNone/>
            </a:pPr>
            <a:r>
              <a:rPr lang="en-US" sz="2000" dirty="0"/>
              <a:t>Library functions:</a:t>
            </a:r>
          </a:p>
          <a:p>
            <a:pPr eaLnBrk="1" hangingPunct="1">
              <a:lnSpc>
                <a:spcPct val="80000"/>
              </a:lnSpc>
            </a:pPr>
            <a:r>
              <a:rPr lang="en-US" dirty="0"/>
              <a:t> </a:t>
            </a:r>
            <a:r>
              <a:rPr lang="en-US" b="1" dirty="0">
                <a:latin typeface="Courier New" pitchFamily="49" charset="0"/>
              </a:rPr>
              <a:t>char *crypt(const char *key, const char </a:t>
            </a:r>
            <a:br>
              <a:rPr lang="en-US" b="1" dirty="0">
                <a:latin typeface="Courier New" pitchFamily="49" charset="0"/>
              </a:rPr>
            </a:br>
            <a:r>
              <a:rPr lang="en-US" b="1" dirty="0">
                <a:latin typeface="Courier New" pitchFamily="49" charset="0"/>
              </a:rPr>
              <a:t> *salt)</a:t>
            </a:r>
          </a:p>
          <a:p>
            <a:pPr lvl="1" eaLnBrk="1" hangingPunct="1">
              <a:lnSpc>
                <a:spcPct val="80000"/>
              </a:lnSpc>
            </a:pPr>
            <a:r>
              <a:rPr lang="en-US" sz="1600" dirty="0"/>
              <a:t>Encrypts user’s password </a:t>
            </a:r>
            <a:r>
              <a:rPr lang="fr-FR" b="1" dirty="0" err="1">
                <a:latin typeface="Courier New" pitchFamily="49" charset="0"/>
              </a:rPr>
              <a:t>key</a:t>
            </a:r>
            <a:r>
              <a:rPr lang="fr-FR" b="1" dirty="0"/>
              <a:t> </a:t>
            </a:r>
            <a:r>
              <a:rPr lang="en-US" sz="1600" dirty="0"/>
              <a:t>using </a:t>
            </a:r>
            <a:r>
              <a:rPr lang="fr-FR" b="1" dirty="0" err="1">
                <a:latin typeface="Courier New" pitchFamily="49" charset="0"/>
              </a:rPr>
              <a:t>salt</a:t>
            </a:r>
            <a:r>
              <a:rPr lang="en-US" sz="1600" dirty="0"/>
              <a:t> (2 bytes) to add randomness</a:t>
            </a:r>
          </a:p>
          <a:p>
            <a:pPr lvl="1" eaLnBrk="1" hangingPunct="1">
              <a:lnSpc>
                <a:spcPct val="80000"/>
              </a:lnSpc>
            </a:pPr>
            <a:r>
              <a:rPr lang="en-US" sz="1600" dirty="0"/>
              <a:t>Returns encrypted password as 13-character string</a:t>
            </a:r>
          </a:p>
          <a:p>
            <a:pPr lvl="2" eaLnBrk="1" hangingPunct="1">
              <a:lnSpc>
                <a:spcPct val="80000"/>
              </a:lnSpc>
            </a:pPr>
            <a:r>
              <a:rPr lang="en-US" sz="1400" dirty="0"/>
              <a:t>First 2 bytes correspond to </a:t>
            </a:r>
            <a:r>
              <a:rPr lang="fr-FR" sz="1600" b="1" dirty="0" err="1">
                <a:latin typeface="Courier New" pitchFamily="49" charset="0"/>
              </a:rPr>
              <a:t>salt</a:t>
            </a:r>
            <a:endParaRPr lang="en-US" sz="1400" dirty="0"/>
          </a:p>
        </p:txBody>
      </p:sp>
      <p:sp>
        <p:nvSpPr>
          <p:cNvPr id="29698" name="Fußzeilenplatzhalter 3"/>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mtClean="0"/>
              <a:t>Content (1)</a:t>
            </a:r>
          </a:p>
        </p:txBody>
      </p:sp>
      <p:sp>
        <p:nvSpPr>
          <p:cNvPr id="30724" name="Rectangle 3"/>
          <p:cNvSpPr>
            <a:spLocks noGrp="1" noChangeArrowheads="1"/>
          </p:cNvSpPr>
          <p:nvPr>
            <p:ph sz="half" idx="1"/>
          </p:nvPr>
        </p:nvSpPr>
        <p:spPr/>
        <p:txBody>
          <a:bodyPr/>
          <a:lstStyle/>
          <a:p>
            <a:pPr marL="419100" indent="-419100">
              <a:lnSpc>
                <a:spcPct val="90000"/>
              </a:lnSpc>
              <a:buFontTx/>
              <a:buAutoNum type="arabicPeriod"/>
            </a:pPr>
            <a:r>
              <a:rPr lang="en-US" sz="1800"/>
              <a:t>Introduction and Motivation</a:t>
            </a:r>
          </a:p>
          <a:p>
            <a:pPr marL="838200" lvl="1" indent="-381000">
              <a:lnSpc>
                <a:spcPct val="90000"/>
              </a:lnSpc>
            </a:pPr>
            <a:r>
              <a:rPr lang="en-US" sz="1600"/>
              <a:t>Tasks</a:t>
            </a:r>
          </a:p>
          <a:p>
            <a:pPr marL="838200" lvl="1" indent="-381000">
              <a:lnSpc>
                <a:spcPct val="90000"/>
              </a:lnSpc>
            </a:pPr>
            <a:r>
              <a:rPr lang="en-US" sz="1600"/>
              <a:t>Services</a:t>
            </a:r>
          </a:p>
          <a:p>
            <a:pPr marL="838200" lvl="1" indent="-381000">
              <a:lnSpc>
                <a:spcPct val="90000"/>
              </a:lnSpc>
            </a:pPr>
            <a:r>
              <a:rPr lang="en-US" sz="1600"/>
              <a:t>Virtual Resources</a:t>
            </a:r>
          </a:p>
          <a:p>
            <a:pPr marL="838200" lvl="1" indent="-381000">
              <a:lnSpc>
                <a:spcPct val="90000"/>
              </a:lnSpc>
            </a:pPr>
            <a:r>
              <a:rPr lang="en-US" sz="1600"/>
              <a:t>Historical Perspective</a:t>
            </a:r>
          </a:p>
          <a:p>
            <a:pPr marL="838200" lvl="1" indent="-381000">
              <a:lnSpc>
                <a:spcPct val="90000"/>
              </a:lnSpc>
            </a:pPr>
            <a:r>
              <a:rPr lang="en-US" sz="1600"/>
              <a:t>Examples</a:t>
            </a:r>
          </a:p>
          <a:p>
            <a:pPr marL="838200" lvl="1" indent="-381000">
              <a:lnSpc>
                <a:spcPct val="90000"/>
              </a:lnSpc>
            </a:pPr>
            <a:r>
              <a:rPr lang="en-US" sz="1600"/>
              <a:t>Tools</a:t>
            </a:r>
            <a:endParaRPr lang="en-US" sz="1600" b="1"/>
          </a:p>
          <a:p>
            <a:pPr marL="419100" indent="-419100">
              <a:lnSpc>
                <a:spcPct val="90000"/>
              </a:lnSpc>
              <a:buFontTx/>
              <a:buAutoNum type="arabicPeriod"/>
            </a:pPr>
            <a:r>
              <a:rPr lang="en-US" sz="1800"/>
              <a:t>Subsystems, Interrupts and System Calls</a:t>
            </a:r>
          </a:p>
          <a:p>
            <a:pPr marL="838200" lvl="1" indent="-381000">
              <a:lnSpc>
                <a:spcPct val="90000"/>
              </a:lnSpc>
            </a:pPr>
            <a:r>
              <a:rPr lang="en-US" sz="1600"/>
              <a:t>System Structure</a:t>
            </a:r>
          </a:p>
          <a:p>
            <a:pPr marL="838200" lvl="1" indent="-381000">
              <a:lnSpc>
                <a:spcPct val="90000"/>
              </a:lnSpc>
            </a:pPr>
            <a:r>
              <a:rPr lang="en-US" sz="1600"/>
              <a:t>Flow of Control</a:t>
            </a:r>
          </a:p>
          <a:p>
            <a:pPr marL="838200" lvl="1" indent="-381000">
              <a:lnSpc>
                <a:spcPct val="90000"/>
              </a:lnSpc>
            </a:pPr>
            <a:r>
              <a:rPr lang="en-US" sz="1600"/>
              <a:t>System Library</a:t>
            </a:r>
          </a:p>
          <a:p>
            <a:pPr marL="838200" lvl="1" indent="-381000">
              <a:lnSpc>
                <a:spcPct val="90000"/>
              </a:lnSpc>
            </a:pPr>
            <a:r>
              <a:rPr lang="en-US" sz="1600"/>
              <a:t>POSIX</a:t>
            </a:r>
          </a:p>
          <a:p>
            <a:pPr marL="419100" indent="-419100">
              <a:lnSpc>
                <a:spcPct val="90000"/>
              </a:lnSpc>
              <a:buFontTx/>
              <a:buAutoNum type="arabicPeriod"/>
            </a:pPr>
            <a:r>
              <a:rPr lang="en-US" sz="1800"/>
              <a:t>Processes</a:t>
            </a:r>
          </a:p>
          <a:p>
            <a:pPr marL="838200" lvl="1" indent="-381000">
              <a:lnSpc>
                <a:spcPct val="90000"/>
              </a:lnSpc>
            </a:pPr>
            <a:r>
              <a:rPr lang="en-US" sz="1600"/>
              <a:t>Definition</a:t>
            </a:r>
          </a:p>
          <a:p>
            <a:pPr marL="838200" lvl="1" indent="-381000">
              <a:lnSpc>
                <a:spcPct val="90000"/>
              </a:lnSpc>
            </a:pPr>
            <a:r>
              <a:rPr lang="en-US" sz="1600"/>
              <a:t>Implementation</a:t>
            </a:r>
          </a:p>
          <a:p>
            <a:pPr marL="838200" lvl="1" indent="-381000">
              <a:lnSpc>
                <a:spcPct val="90000"/>
              </a:lnSpc>
            </a:pPr>
            <a:r>
              <a:rPr lang="en-US" sz="1600"/>
              <a:t>State Model</a:t>
            </a:r>
          </a:p>
        </p:txBody>
      </p:sp>
      <p:sp>
        <p:nvSpPr>
          <p:cNvPr id="30725" name="Rectangle 4"/>
          <p:cNvSpPr>
            <a:spLocks noGrp="1" noChangeArrowheads="1"/>
          </p:cNvSpPr>
          <p:nvPr>
            <p:ph sz="half" idx="2"/>
          </p:nvPr>
        </p:nvSpPr>
        <p:spPr/>
        <p:txBody>
          <a:bodyPr/>
          <a:lstStyle/>
          <a:p>
            <a:pPr marL="381000" indent="-381000">
              <a:lnSpc>
                <a:spcPct val="90000"/>
              </a:lnSpc>
              <a:buFontTx/>
              <a:buAutoNum type="arabicPeriod" startAt="4"/>
            </a:pPr>
            <a:r>
              <a:rPr lang="en-US" sz="1800"/>
              <a:t>Memory</a:t>
            </a:r>
          </a:p>
          <a:p>
            <a:pPr marL="800100" lvl="1" indent="-342900">
              <a:lnSpc>
                <a:spcPct val="90000"/>
              </a:lnSpc>
            </a:pPr>
            <a:r>
              <a:rPr lang="en-US" sz="1600"/>
              <a:t>Paging &amp; Segmentation</a:t>
            </a:r>
          </a:p>
          <a:p>
            <a:pPr marL="800100" lvl="1" indent="-342900">
              <a:lnSpc>
                <a:spcPct val="90000"/>
              </a:lnSpc>
            </a:pPr>
            <a:r>
              <a:rPr lang="en-US" sz="1600"/>
              <a:t>Virtual Memory</a:t>
            </a:r>
          </a:p>
          <a:p>
            <a:pPr marL="800100" lvl="1" indent="-342900">
              <a:lnSpc>
                <a:spcPct val="90000"/>
              </a:lnSpc>
            </a:pPr>
            <a:r>
              <a:rPr lang="en-US" sz="1600"/>
              <a:t>Swap Policies</a:t>
            </a:r>
            <a:endParaRPr lang="en-US" sz="1600" b="1"/>
          </a:p>
          <a:p>
            <a:pPr marL="381000" indent="-381000">
              <a:lnSpc>
                <a:spcPct val="90000"/>
              </a:lnSpc>
              <a:buFontTx/>
              <a:buAutoNum type="arabicPeriod" startAt="4"/>
            </a:pPr>
            <a:r>
              <a:rPr lang="en-US" sz="1800"/>
              <a:t>Scheduling</a:t>
            </a:r>
          </a:p>
          <a:p>
            <a:pPr marL="800100" lvl="1" indent="-342900">
              <a:lnSpc>
                <a:spcPct val="90000"/>
              </a:lnSpc>
            </a:pPr>
            <a:r>
              <a:rPr lang="en-US" sz="1600"/>
              <a:t>Types of Scheduling</a:t>
            </a:r>
          </a:p>
          <a:p>
            <a:pPr marL="800100" lvl="1" indent="-342900">
              <a:lnSpc>
                <a:spcPct val="90000"/>
              </a:lnSpc>
            </a:pPr>
            <a:r>
              <a:rPr lang="en-US" sz="1600"/>
              <a:t>Decision Modes</a:t>
            </a:r>
          </a:p>
          <a:p>
            <a:pPr marL="800100" lvl="1" indent="-342900">
              <a:lnSpc>
                <a:spcPct val="90000"/>
              </a:lnSpc>
            </a:pPr>
            <a:r>
              <a:rPr lang="en-US" sz="1600"/>
              <a:t>Process Priorities</a:t>
            </a:r>
          </a:p>
          <a:p>
            <a:pPr marL="800100" lvl="1" indent="-342900">
              <a:lnSpc>
                <a:spcPct val="90000"/>
              </a:lnSpc>
            </a:pPr>
            <a:r>
              <a:rPr lang="en-US" sz="1600"/>
              <a:t>Scheduling Policies</a:t>
            </a:r>
            <a:endParaRPr lang="en-US" sz="1600" b="1"/>
          </a:p>
          <a:p>
            <a:pPr marL="381000" indent="-381000">
              <a:lnSpc>
                <a:spcPct val="90000"/>
              </a:lnSpc>
              <a:buFontTx/>
              <a:buAutoNum type="arabicPeriod" startAt="4"/>
            </a:pPr>
            <a:r>
              <a:rPr lang="en-US" sz="1800"/>
              <a:t>I/O and File System</a:t>
            </a:r>
          </a:p>
          <a:p>
            <a:pPr marL="800100" lvl="1" indent="-342900">
              <a:lnSpc>
                <a:spcPct val="90000"/>
              </a:lnSpc>
            </a:pPr>
            <a:r>
              <a:rPr lang="en-US" sz="1600"/>
              <a:t>Devices</a:t>
            </a:r>
          </a:p>
          <a:p>
            <a:pPr marL="800100" lvl="1" indent="-342900">
              <a:lnSpc>
                <a:spcPct val="90000"/>
              </a:lnSpc>
            </a:pPr>
            <a:r>
              <a:rPr lang="en-US" sz="1600"/>
              <a:t>Buffering and Caching</a:t>
            </a:r>
          </a:p>
          <a:p>
            <a:pPr marL="800100" lvl="1" indent="-342900">
              <a:lnSpc>
                <a:spcPct val="90000"/>
              </a:lnSpc>
            </a:pPr>
            <a:r>
              <a:rPr lang="en-US" sz="1600"/>
              <a:t>Files and Directories</a:t>
            </a:r>
          </a:p>
          <a:p>
            <a:pPr marL="381000" indent="-381000">
              <a:lnSpc>
                <a:spcPct val="90000"/>
              </a:lnSpc>
              <a:buFontTx/>
              <a:buAutoNum type="arabicPeriod" startAt="4"/>
            </a:pPr>
            <a:r>
              <a:rPr lang="en-US" sz="1800" b="1"/>
              <a:t>Booting, Services, and Security</a:t>
            </a:r>
          </a:p>
          <a:p>
            <a:pPr marL="800100" lvl="1" indent="-342900">
              <a:lnSpc>
                <a:spcPct val="90000"/>
              </a:lnSpc>
            </a:pPr>
            <a:r>
              <a:rPr lang="en-US" sz="1600"/>
              <a:t>System Startup</a:t>
            </a:r>
          </a:p>
          <a:p>
            <a:pPr marL="800100" lvl="1" indent="-342900">
              <a:lnSpc>
                <a:spcPct val="90000"/>
              </a:lnSpc>
            </a:pPr>
            <a:r>
              <a:rPr lang="en-US" sz="1600"/>
              <a:t>System Services</a:t>
            </a:r>
          </a:p>
          <a:p>
            <a:pPr marL="800100" lvl="1" indent="-342900">
              <a:lnSpc>
                <a:spcPct val="90000"/>
              </a:lnSpc>
            </a:pPr>
            <a:r>
              <a:rPr lang="en-US" sz="1600"/>
              <a:t>Security Issues</a:t>
            </a:r>
          </a:p>
        </p:txBody>
      </p:sp>
      <p:sp>
        <p:nvSpPr>
          <p:cNvPr id="30722" name="Fußzeilenplatzhalter 4"/>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Content (2)</a:t>
            </a:r>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dirty="0"/>
              <a:t>Networked Computer &amp; </a:t>
            </a:r>
            <a:r>
              <a:rPr lang="en-US" sz="2000" dirty="0" smtClean="0"/>
              <a:t>Internet</a:t>
            </a:r>
          </a:p>
          <a:p>
            <a:pPr marL="419100" indent="-419100">
              <a:lnSpc>
                <a:spcPct val="90000"/>
              </a:lnSpc>
              <a:buFontTx/>
              <a:buAutoNum type="arabicPeriod" startAt="8"/>
            </a:pPr>
            <a:endParaRPr lang="en-US" sz="2000" dirty="0"/>
          </a:p>
          <a:p>
            <a:pPr marL="419100" indent="-419100">
              <a:lnSpc>
                <a:spcPct val="90000"/>
              </a:lnSpc>
              <a:buFontTx/>
              <a:buAutoNum type="arabicPeriod" startAt="9"/>
            </a:pPr>
            <a:r>
              <a:rPr lang="en-US" sz="2000" dirty="0" smtClean="0"/>
              <a:t>Host-to-Network</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Internetworking</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a:t>Transport </a:t>
            </a:r>
            <a:r>
              <a:rPr lang="en-US" sz="2000" dirty="0" smtClean="0"/>
              <a:t>Layer</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Applications</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Network Security</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Example</a:t>
            </a:r>
            <a:endParaRPr lang="en-US" sz="2000" dirty="0"/>
          </a:p>
          <a:p>
            <a:pPr marL="419100" indent="-419100">
              <a:lnSpc>
                <a:spcPct val="90000"/>
              </a:lnSpc>
            </a:pPr>
            <a:endParaRPr lang="en-US" sz="2000" dirty="0"/>
          </a:p>
        </p:txBody>
      </p:sp>
      <p:sp>
        <p:nvSpPr>
          <p:cNvPr id="31746" name="Fußzeilenplatzhalter 4"/>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dirty="0" smtClean="0"/>
              <a:t>Booting – System Startup (with classical BIOS)</a:t>
            </a:r>
          </a:p>
        </p:txBody>
      </p:sp>
      <p:sp>
        <p:nvSpPr>
          <p:cNvPr id="7172" name="Rectangle 3"/>
          <p:cNvSpPr>
            <a:spLocks noGrp="1" noChangeArrowheads="1"/>
          </p:cNvSpPr>
          <p:nvPr>
            <p:ph idx="1"/>
          </p:nvPr>
        </p:nvSpPr>
        <p:spPr/>
        <p:txBody>
          <a:bodyPr/>
          <a:lstStyle/>
          <a:p>
            <a:pPr>
              <a:lnSpc>
                <a:spcPct val="90000"/>
              </a:lnSpc>
            </a:pPr>
            <a:r>
              <a:rPr lang="en-US" b="1" dirty="0"/>
              <a:t>Power supply switched on</a:t>
            </a:r>
            <a:r>
              <a:rPr lang="en-US" dirty="0"/>
              <a:t> ➙ Power supply performs self-test</a:t>
            </a:r>
          </a:p>
          <a:p>
            <a:pPr lvl="1">
              <a:lnSpc>
                <a:spcPct val="90000"/>
              </a:lnSpc>
            </a:pPr>
            <a:r>
              <a:rPr lang="en-US" sz="1600" dirty="0"/>
              <a:t>Sends Power Good signal to CPU if OK</a:t>
            </a:r>
          </a:p>
          <a:p>
            <a:pPr marL="419100" indent="-419100">
              <a:lnSpc>
                <a:spcPct val="90000"/>
              </a:lnSpc>
              <a:buFontTx/>
              <a:buAutoNum type="arabicPeriod"/>
            </a:pPr>
            <a:endParaRPr lang="en-US" dirty="0"/>
          </a:p>
          <a:p>
            <a:pPr marL="419100" indent="-419100">
              <a:lnSpc>
                <a:spcPct val="90000"/>
              </a:lnSpc>
              <a:buFontTx/>
              <a:buAutoNum type="arabicPeriod"/>
            </a:pPr>
            <a:r>
              <a:rPr lang="en-US" dirty="0"/>
              <a:t>CPU Timer chip receives Power Good signal</a:t>
            </a:r>
          </a:p>
          <a:p>
            <a:pPr marL="838200" lvl="1" indent="-381000">
              <a:lnSpc>
                <a:spcPct val="90000"/>
              </a:lnSpc>
              <a:buFont typeface="Wingdings" pitchFamily="2" charset="2"/>
              <a:buChar char="Ø"/>
            </a:pPr>
            <a:r>
              <a:rPr lang="en-US" sz="1600" dirty="0"/>
              <a:t>Stops sending reset signals to CPU</a:t>
            </a:r>
          </a:p>
          <a:p>
            <a:pPr marL="419100" indent="-419100">
              <a:lnSpc>
                <a:spcPct val="90000"/>
              </a:lnSpc>
              <a:buFontTx/>
              <a:buAutoNum type="arabicPeriod"/>
            </a:pPr>
            <a:r>
              <a:rPr lang="en-US" dirty="0"/>
              <a:t>CPU executes ROM BIOS code at </a:t>
            </a:r>
            <a:r>
              <a:rPr lang="en-US" b="1" dirty="0">
                <a:latin typeface="Courier New" pitchFamily="49" charset="0"/>
              </a:rPr>
              <a:t>0xFFFF0000</a:t>
            </a:r>
          </a:p>
          <a:p>
            <a:pPr marL="419100" indent="-419100">
              <a:lnSpc>
                <a:spcPct val="90000"/>
              </a:lnSpc>
              <a:buFontTx/>
              <a:buAutoNum type="arabicPeriod"/>
            </a:pPr>
            <a:r>
              <a:rPr lang="en-US" dirty="0"/>
              <a:t>BIOS performs basic hardware test</a:t>
            </a:r>
          </a:p>
          <a:p>
            <a:pPr marL="838200" lvl="1" indent="-381000">
              <a:lnSpc>
                <a:spcPct val="90000"/>
              </a:lnSpc>
            </a:pPr>
            <a:r>
              <a:rPr lang="en-US" sz="1600" dirty="0"/>
              <a:t>Beeps on errors</a:t>
            </a:r>
          </a:p>
          <a:p>
            <a:pPr marL="419100" indent="-419100">
              <a:lnSpc>
                <a:spcPct val="90000"/>
              </a:lnSpc>
              <a:buFontTx/>
              <a:buAutoNum type="arabicPeriod"/>
            </a:pPr>
            <a:r>
              <a:rPr lang="en-US" dirty="0"/>
              <a:t>BIOS checks for adapters with own ROM BIOS</a:t>
            </a:r>
          </a:p>
          <a:p>
            <a:pPr marL="838200" lvl="1" indent="-381000">
              <a:lnSpc>
                <a:spcPct val="90000"/>
              </a:lnSpc>
              <a:buFont typeface="Wingdings" pitchFamily="2" charset="2"/>
              <a:buChar char="Ø"/>
            </a:pPr>
            <a:r>
              <a:rPr lang="en-US" sz="1600" dirty="0"/>
              <a:t>Initializes video adapter</a:t>
            </a:r>
          </a:p>
          <a:p>
            <a:pPr marL="381000" indent="-381000">
              <a:lnSpc>
                <a:spcPct val="90000"/>
              </a:lnSpc>
              <a:buFontTx/>
              <a:buAutoNum type="arabicPeriod" startAt="5"/>
            </a:pPr>
            <a:r>
              <a:rPr lang="en-US" dirty="0"/>
              <a:t>BIOS runs Power On Self Test (POST)</a:t>
            </a:r>
          </a:p>
          <a:p>
            <a:pPr marL="800100" lvl="1" indent="-342900">
              <a:lnSpc>
                <a:spcPct val="90000"/>
              </a:lnSpc>
            </a:pPr>
            <a:r>
              <a:rPr lang="en-US" sz="1600" dirty="0"/>
              <a:t>No memory check, if “warm-start”</a:t>
            </a:r>
          </a:p>
          <a:p>
            <a:pPr marL="800100" lvl="1" indent="-342900">
              <a:lnSpc>
                <a:spcPct val="90000"/>
              </a:lnSpc>
            </a:pPr>
            <a:r>
              <a:rPr lang="en-US" sz="1600" dirty="0"/>
              <a:t>Error messages on non-fatal errors</a:t>
            </a:r>
          </a:p>
          <a:p>
            <a:pPr marL="800100" lvl="1" indent="-342900">
              <a:lnSpc>
                <a:spcPct val="90000"/>
              </a:lnSpc>
            </a:pPr>
            <a:r>
              <a:rPr lang="en-US" sz="1600" dirty="0"/>
              <a:t>Abort and beep code on fatal error</a:t>
            </a:r>
          </a:p>
          <a:p>
            <a:pPr marL="381000" indent="-381000">
              <a:lnSpc>
                <a:spcPct val="90000"/>
              </a:lnSpc>
              <a:buFontTx/>
              <a:buAutoNum type="arabicPeriod" startAt="6"/>
            </a:pPr>
            <a:r>
              <a:rPr lang="en-US" dirty="0"/>
              <a:t>BIOS reads system configuration from CMOS</a:t>
            </a:r>
          </a:p>
          <a:p>
            <a:pPr marL="800100" lvl="1" indent="-342900">
              <a:lnSpc>
                <a:spcPct val="90000"/>
              </a:lnSpc>
            </a:pPr>
            <a:r>
              <a:rPr lang="en-US" sz="1600" dirty="0"/>
              <a:t>Defines in which order to check drives for operating system</a:t>
            </a:r>
          </a:p>
          <a:p>
            <a:pPr marL="381000" indent="-381000">
              <a:lnSpc>
                <a:spcPct val="90000"/>
              </a:lnSpc>
              <a:buFontTx/>
              <a:buAutoNum type="arabicPeriod" startAt="7"/>
            </a:pPr>
            <a:r>
              <a:rPr lang="en-US" dirty="0"/>
              <a:t>BIOS examines first sector of bootable medium</a:t>
            </a:r>
          </a:p>
          <a:p>
            <a:pPr marL="800100" lvl="1" indent="-342900">
              <a:lnSpc>
                <a:spcPct val="90000"/>
              </a:lnSpc>
              <a:buFont typeface="Wingdings" pitchFamily="2" charset="2"/>
              <a:buChar char="Ø"/>
            </a:pPr>
            <a:r>
              <a:rPr lang="en-US" sz="1600" dirty="0"/>
              <a:t>Loads Master Boot Record (MBR)</a:t>
            </a:r>
            <a:endParaRPr lang="de-DE" sz="1600" dirty="0"/>
          </a:p>
          <a:p>
            <a:pPr marL="57150">
              <a:lnSpc>
                <a:spcPct val="90000"/>
              </a:lnSpc>
            </a:pPr>
            <a:endParaRPr lang="en-US" dirty="0"/>
          </a:p>
        </p:txBody>
      </p:sp>
      <p:sp>
        <p:nvSpPr>
          <p:cNvPr id="7170" name="Fußzeilenplatzhalter 4"/>
          <p:cNvSpPr>
            <a:spLocks noGrp="1"/>
          </p:cNvSpPr>
          <p:nvPr>
            <p:ph type="ftr" sz="quarter" idx="10"/>
          </p:nvPr>
        </p:nvSpPr>
        <p:spPr>
          <a:noFill/>
        </p:spPr>
        <p:txBody>
          <a:bodyPr/>
          <a:lstStyle/>
          <a:p>
            <a:r>
              <a:rPr lang="en-US" smtClean="0"/>
              <a:t>TI 3: Operating Systems and Computer Networks</a:t>
            </a:r>
            <a:endParaRPr lang="en-US"/>
          </a:p>
        </p:txBody>
      </p:sp>
    </p:spTree>
    <p:extLst>
      <p:ext uri="{BB962C8B-B14F-4D97-AF65-F5344CB8AC3E}">
        <p14:creationId xmlns:p14="http://schemas.microsoft.com/office/powerpoint/2010/main" val="50244275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dirty="0" smtClean="0"/>
              <a:t>Booting – Stage 1/2 Bootloader</a:t>
            </a:r>
          </a:p>
        </p:txBody>
      </p:sp>
      <p:sp>
        <p:nvSpPr>
          <p:cNvPr id="8196" name="Rectangle 3"/>
          <p:cNvSpPr>
            <a:spLocks noGrp="1" noChangeArrowheads="1"/>
          </p:cNvSpPr>
          <p:nvPr>
            <p:ph sz="half" idx="1"/>
          </p:nvPr>
        </p:nvSpPr>
        <p:spPr/>
        <p:txBody>
          <a:bodyPr/>
          <a:lstStyle/>
          <a:p>
            <a:pPr marL="419100" indent="-419100">
              <a:lnSpc>
                <a:spcPct val="90000"/>
              </a:lnSpc>
              <a:buFont typeface="Wingdings" pitchFamily="2" charset="2"/>
              <a:buChar char="Ø"/>
            </a:pPr>
            <a:r>
              <a:rPr lang="en-US" sz="1600" dirty="0"/>
              <a:t>BIOS transfers control to bootloader</a:t>
            </a:r>
          </a:p>
          <a:p>
            <a:pPr marL="838200" lvl="1" indent="-381000">
              <a:lnSpc>
                <a:spcPct val="90000"/>
              </a:lnSpc>
            </a:pPr>
            <a:r>
              <a:rPr lang="en-US" sz="1400" dirty="0"/>
              <a:t>Windows: NTLDR</a:t>
            </a:r>
          </a:p>
          <a:p>
            <a:pPr marL="838200" lvl="1" indent="-381000">
              <a:lnSpc>
                <a:spcPct val="90000"/>
              </a:lnSpc>
            </a:pPr>
            <a:r>
              <a:rPr lang="en-US" sz="1400" dirty="0"/>
              <a:t>Linux: Linux Loader (LILO) or </a:t>
            </a:r>
            <a:r>
              <a:rPr lang="en-US" sz="1400" dirty="0" err="1"/>
              <a:t>GRand</a:t>
            </a:r>
            <a:r>
              <a:rPr lang="en-US" sz="1400" dirty="0"/>
              <a:t> Unified Bootloader (GRUB)</a:t>
            </a:r>
          </a:p>
          <a:p>
            <a:pPr marL="419100" indent="-419100">
              <a:lnSpc>
                <a:spcPct val="90000"/>
              </a:lnSpc>
            </a:pPr>
            <a:r>
              <a:rPr lang="en-US" sz="1600" dirty="0"/>
              <a:t>May offer choices for OS or system parameters to user</a:t>
            </a:r>
          </a:p>
          <a:p>
            <a:pPr marL="419100" indent="-419100">
              <a:lnSpc>
                <a:spcPct val="90000"/>
              </a:lnSpc>
            </a:pPr>
            <a:endParaRPr lang="en-US" sz="1600" dirty="0"/>
          </a:p>
          <a:p>
            <a:pPr marL="419100" indent="-419100">
              <a:lnSpc>
                <a:spcPct val="90000"/>
              </a:lnSpc>
            </a:pPr>
            <a:r>
              <a:rPr lang="en-US" sz="1600" dirty="0"/>
              <a:t>Boot loader works in stages</a:t>
            </a:r>
          </a:p>
          <a:p>
            <a:pPr marL="838200" lvl="1" indent="-381000">
              <a:lnSpc>
                <a:spcPct val="90000"/>
              </a:lnSpc>
            </a:pPr>
            <a:r>
              <a:rPr lang="en-US" sz="1400" dirty="0"/>
              <a:t>Work around size limitations (only 446 bytes available in MBR)</a:t>
            </a:r>
          </a:p>
          <a:p>
            <a:pPr marL="838200" lvl="1" indent="-381000">
              <a:lnSpc>
                <a:spcPct val="90000"/>
              </a:lnSpc>
            </a:pPr>
            <a:r>
              <a:rPr lang="en-US" sz="1400" dirty="0"/>
              <a:t>Incrementally add support for loading larger binaries from anywhere on disk</a:t>
            </a:r>
          </a:p>
          <a:p>
            <a:pPr marL="838200" lvl="1" indent="-381000">
              <a:lnSpc>
                <a:spcPct val="90000"/>
              </a:lnSpc>
            </a:pPr>
            <a:r>
              <a:rPr lang="en-US" sz="1400" dirty="0"/>
              <a:t>Commonly two, sometimes three stages (“stage 1.5”)</a:t>
            </a:r>
          </a:p>
          <a:p>
            <a:pPr marL="419100" indent="-419100">
              <a:lnSpc>
                <a:spcPct val="90000"/>
              </a:lnSpc>
            </a:pPr>
            <a:endParaRPr lang="en-US" sz="1600" dirty="0" smtClean="0"/>
          </a:p>
          <a:p>
            <a:pPr marL="419100" indent="-419100">
              <a:lnSpc>
                <a:spcPct val="90000"/>
              </a:lnSpc>
            </a:pPr>
            <a:r>
              <a:rPr lang="en-US" sz="1600" dirty="0" smtClean="0"/>
              <a:t>Last </a:t>
            </a:r>
            <a:r>
              <a:rPr lang="en-US" sz="1600" dirty="0"/>
              <a:t>stage of bootloader is powerful enough to load kernel image</a:t>
            </a:r>
          </a:p>
          <a:p>
            <a:pPr marL="419100" indent="-419100">
              <a:lnSpc>
                <a:spcPct val="90000"/>
              </a:lnSpc>
            </a:pPr>
            <a:endParaRPr lang="en-US" sz="1600" dirty="0" smtClean="0"/>
          </a:p>
          <a:p>
            <a:pPr marL="419100" indent="-419100">
              <a:lnSpc>
                <a:spcPct val="90000"/>
              </a:lnSpc>
            </a:pPr>
            <a:r>
              <a:rPr lang="en-US" sz="1600" dirty="0" smtClean="0"/>
              <a:t>Chain </a:t>
            </a:r>
            <a:r>
              <a:rPr lang="en-US" sz="1600" dirty="0"/>
              <a:t>loading allows bootloader to pass control to other bootloaders, e.g. GRUB to NTLDR</a:t>
            </a:r>
          </a:p>
        </p:txBody>
      </p:sp>
      <p:sp>
        <p:nvSpPr>
          <p:cNvPr id="8194"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8197" name="Picture 5" descr="Anatomy of the MBR"/>
          <p:cNvPicPr>
            <a:picLocks noChangeAspect="1" noChangeArrowheads="1"/>
          </p:cNvPicPr>
          <p:nvPr/>
        </p:nvPicPr>
        <p:blipFill>
          <a:blip r:embed="rId2" cstate="print"/>
          <a:srcRect l="1079" t="1671" r="1079" b="3198"/>
          <a:stretch>
            <a:fillRect/>
          </a:stretch>
        </p:blipFill>
        <p:spPr bwMode="auto">
          <a:xfrm>
            <a:off x="6240016" y="1268760"/>
            <a:ext cx="4987794" cy="474754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UEFI/EFI</a:t>
            </a:r>
            <a:endParaRPr lang="de-DE" dirty="0"/>
          </a:p>
        </p:txBody>
      </p:sp>
      <p:sp>
        <p:nvSpPr>
          <p:cNvPr id="6" name="Content Placeholder 5"/>
          <p:cNvSpPr>
            <a:spLocks noGrp="1"/>
          </p:cNvSpPr>
          <p:nvPr>
            <p:ph idx="1"/>
          </p:nvPr>
        </p:nvSpPr>
        <p:spPr/>
        <p:txBody>
          <a:bodyPr/>
          <a:lstStyle/>
          <a:p>
            <a:r>
              <a:rPr lang="en-US" dirty="0" smtClean="0"/>
              <a:t>Today, UEFI (Unified Extensible Firmware Interface) and the predecessor EFI (Extensible Firmware Interface) describe the interface between firmware, components of a computer, and the operating system</a:t>
            </a:r>
          </a:p>
          <a:p>
            <a:endParaRPr lang="en-US" dirty="0" smtClean="0"/>
          </a:p>
          <a:p>
            <a:r>
              <a:rPr lang="en-US" dirty="0" smtClean="0"/>
              <a:t>Includes Secure Boot</a:t>
            </a:r>
          </a:p>
          <a:p>
            <a:pPr lvl="1"/>
            <a:r>
              <a:rPr lang="en-US" dirty="0" smtClean="0"/>
              <a:t>allows booting of signed bootloaders only</a:t>
            </a:r>
          </a:p>
          <a:p>
            <a:pPr lvl="1"/>
            <a:r>
              <a:rPr lang="en-US" dirty="0" smtClean="0"/>
              <a:t>Typically, shim </a:t>
            </a:r>
            <a:r>
              <a:rPr lang="en-US" dirty="0" smtClean="0"/>
              <a:t>needed for Linux as many mainboard manufacturers only deliver MS signatures</a:t>
            </a:r>
          </a:p>
          <a:p>
            <a:endParaRPr lang="en-US" dirty="0" smtClean="0"/>
          </a:p>
          <a:p>
            <a:r>
              <a:rPr lang="en-US" dirty="0" smtClean="0"/>
              <a:t>Allows the selection of drivers, exclusion of software components of the OS</a:t>
            </a:r>
          </a:p>
          <a:p>
            <a:endParaRPr lang="en-US" dirty="0" smtClean="0"/>
          </a:p>
          <a:p>
            <a:r>
              <a:rPr lang="en-US" dirty="0" smtClean="0"/>
              <a:t>Additional capabilities for diagnostics (networking, hardware etc.)</a:t>
            </a:r>
          </a:p>
          <a:p>
            <a:endParaRPr lang="en-US" dirty="0" smtClean="0"/>
          </a:p>
          <a:p>
            <a:r>
              <a:rPr lang="en-US" dirty="0" smtClean="0"/>
              <a:t>Alternatives: Open Firmware (PowerPC, SPARC), </a:t>
            </a:r>
            <a:r>
              <a:rPr lang="en-US" dirty="0" err="1" smtClean="0"/>
              <a:t>coreboot</a:t>
            </a:r>
            <a:endParaRPr lang="en-US" dirty="0" smtClean="0"/>
          </a:p>
          <a:p>
            <a:endParaRPr lang="en-US" dirty="0" smtClean="0"/>
          </a:p>
          <a:p>
            <a:r>
              <a:rPr lang="en-US" dirty="0" smtClean="0"/>
              <a:t>(legacy BIOS not supported any longer)</a:t>
            </a:r>
            <a:endParaRPr lang="en-US" dirty="0"/>
          </a:p>
        </p:txBody>
      </p:sp>
      <p:sp>
        <p:nvSpPr>
          <p:cNvPr id="5" name="Footer Placeholder 4"/>
          <p:cNvSpPr>
            <a:spLocks noGrp="1"/>
          </p:cNvSpPr>
          <p:nvPr>
            <p:ph type="ftr" sz="quarter" idx="10"/>
          </p:nvPr>
        </p:nvSpPr>
        <p:spPr/>
        <p:txBody>
          <a:bodyPr/>
          <a:lstStyle/>
          <a:p>
            <a:pPr>
              <a:defRPr/>
            </a:pPr>
            <a:r>
              <a:rPr lang="en-US" smtClean="0"/>
              <a:t>TI 3: Operating Systems and Computer Networks</a:t>
            </a:r>
            <a:endParaRPr lang="en-US"/>
          </a:p>
        </p:txBody>
      </p:sp>
      <p:pic>
        <p:nvPicPr>
          <p:cNvPr id="8" name="Picture 7"/>
          <p:cNvPicPr>
            <a:picLocks noChangeAspect="1"/>
          </p:cNvPicPr>
          <p:nvPr/>
        </p:nvPicPr>
        <p:blipFill>
          <a:blip r:embed="rId2"/>
          <a:stretch>
            <a:fillRect/>
          </a:stretch>
        </p:blipFill>
        <p:spPr>
          <a:xfrm>
            <a:off x="9480376" y="3645024"/>
            <a:ext cx="1543050" cy="1724025"/>
          </a:xfrm>
          <a:prstGeom prst="rect">
            <a:avLst/>
          </a:prstGeom>
        </p:spPr>
      </p:pic>
    </p:spTree>
    <p:extLst>
      <p:ext uri="{BB962C8B-B14F-4D97-AF65-F5344CB8AC3E}">
        <p14:creationId xmlns:p14="http://schemas.microsoft.com/office/powerpoint/2010/main" val="158994146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 specification</a:t>
            </a:r>
            <a:endParaRPr lang="de-DE"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44072" y="1540664"/>
            <a:ext cx="4810794" cy="4508500"/>
          </a:xfrm>
        </p:spPr>
      </p:pic>
      <p:sp>
        <p:nvSpPr>
          <p:cNvPr id="7" name="Content Placeholder 6"/>
          <p:cNvSpPr>
            <a:spLocks noGrp="1"/>
          </p:cNvSpPr>
          <p:nvPr>
            <p:ph sz="half" idx="2"/>
          </p:nvPr>
        </p:nvSpPr>
        <p:spPr>
          <a:xfrm>
            <a:off x="623392" y="1556792"/>
            <a:ext cx="5659967" cy="4508500"/>
          </a:xfrm>
        </p:spPr>
        <p:txBody>
          <a:bodyPr/>
          <a:lstStyle/>
          <a:p>
            <a:r>
              <a:rPr lang="en-US" dirty="0" smtClean="0"/>
              <a:t>Digital Rights Management</a:t>
            </a:r>
          </a:p>
          <a:p>
            <a:endParaRPr lang="en-US" dirty="0" smtClean="0"/>
          </a:p>
          <a:p>
            <a:r>
              <a:rPr lang="en-US" dirty="0" smtClean="0"/>
              <a:t>Remote maintenance using own network stack</a:t>
            </a:r>
          </a:p>
          <a:p>
            <a:pPr lvl="1"/>
            <a:r>
              <a:rPr lang="en-US" dirty="0" smtClean="0"/>
              <a:t>security?</a:t>
            </a:r>
          </a:p>
          <a:p>
            <a:endParaRPr lang="en-US" dirty="0" smtClean="0"/>
          </a:p>
          <a:p>
            <a:r>
              <a:rPr lang="en-US" dirty="0" err="1" smtClean="0"/>
              <a:t>Preboot</a:t>
            </a:r>
            <a:r>
              <a:rPr lang="en-US" dirty="0" smtClean="0"/>
              <a:t> execution environment</a:t>
            </a:r>
          </a:p>
          <a:p>
            <a:endParaRPr lang="en-US" dirty="0" smtClean="0"/>
          </a:p>
          <a:p>
            <a:r>
              <a:rPr lang="en-US" dirty="0" smtClean="0"/>
              <a:t>Graphics adapter support</a:t>
            </a:r>
          </a:p>
          <a:p>
            <a:endParaRPr lang="en-US" dirty="0" smtClean="0"/>
          </a:p>
          <a:p>
            <a:r>
              <a:rPr lang="en-US" dirty="0" smtClean="0"/>
              <a:t>Sandbox mode</a:t>
            </a:r>
          </a:p>
          <a:p>
            <a:endParaRPr lang="en-US" dirty="0" smtClean="0"/>
          </a:p>
          <a:p>
            <a:r>
              <a:rPr lang="en-US" dirty="0" smtClean="0"/>
              <a:t>Support for HD &gt; 2 TB for booting</a:t>
            </a:r>
          </a:p>
          <a:p>
            <a:endParaRPr lang="de-DE" dirty="0"/>
          </a:p>
        </p:txBody>
      </p:sp>
      <p:sp>
        <p:nvSpPr>
          <p:cNvPr id="5" name="Footer Placeholder 4"/>
          <p:cNvSpPr>
            <a:spLocks noGrp="1"/>
          </p:cNvSpPr>
          <p:nvPr>
            <p:ph type="ftr" sz="quarter" idx="10"/>
          </p:nvPr>
        </p:nvSpPr>
        <p:spPr/>
        <p:txBody>
          <a:bodyPr/>
          <a:lstStyle/>
          <a:p>
            <a:pPr>
              <a:defRPr/>
            </a:pPr>
            <a:r>
              <a:rPr lang="en-US" smtClean="0"/>
              <a:t>TI 3: Operating Systems and Computer Networks</a:t>
            </a:r>
            <a:endParaRPr lang="en-US"/>
          </a:p>
        </p:txBody>
      </p:sp>
      <p:sp>
        <p:nvSpPr>
          <p:cNvPr id="8" name="TextBox 7"/>
          <p:cNvSpPr txBox="1"/>
          <p:nvPr/>
        </p:nvSpPr>
        <p:spPr>
          <a:xfrm>
            <a:off x="6377161" y="6076377"/>
            <a:ext cx="5544616" cy="369332"/>
          </a:xfrm>
          <a:prstGeom prst="rect">
            <a:avLst/>
          </a:prstGeom>
          <a:noFill/>
        </p:spPr>
        <p:txBody>
          <a:bodyPr wrap="square" rtlCol="0">
            <a:spAutoFit/>
          </a:bodyPr>
          <a:lstStyle/>
          <a:p>
            <a:r>
              <a:rPr lang="de-DE" dirty="0" smtClean="0">
                <a:latin typeface="+mn-lt"/>
                <a:hlinkClick r:id="rId3" tooltip="Category:CC-BY-SA-2.5"/>
              </a:rPr>
              <a:t>CC-BY-SA-2.5</a:t>
            </a:r>
            <a:r>
              <a:rPr lang="de-DE" dirty="0" smtClean="0">
                <a:latin typeface="+mn-lt"/>
              </a:rPr>
              <a:t>, </a:t>
            </a:r>
            <a:r>
              <a:rPr lang="de-DE" dirty="0" err="1">
                <a:latin typeface="+mn-lt"/>
                <a:hlinkClick r:id="rId4" tooltip="en:User:Msikma"/>
              </a:rPr>
              <a:t>Msikma</a:t>
            </a:r>
            <a:r>
              <a:rPr lang="de-DE" dirty="0">
                <a:latin typeface="+mn-lt"/>
              </a:rPr>
              <a:t> on </a:t>
            </a:r>
            <a:r>
              <a:rPr lang="de-DE" dirty="0" err="1">
                <a:latin typeface="+mn-lt"/>
                <a:hlinkClick r:id="rId5"/>
              </a:rPr>
              <a:t>en.wikipedia</a:t>
            </a:r>
            <a:endParaRPr lang="de-DE" dirty="0">
              <a:latin typeface="+mn-lt"/>
            </a:endParaRPr>
          </a:p>
        </p:txBody>
      </p:sp>
    </p:spTree>
    <p:extLst>
      <p:ext uri="{BB962C8B-B14F-4D97-AF65-F5344CB8AC3E}">
        <p14:creationId xmlns:p14="http://schemas.microsoft.com/office/powerpoint/2010/main" val="296370023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FU Berlin 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 Berlin 16zu9" id="{6A0AA7C1-154F-415F-9E59-73336D9E052C}" vid="{314C15C1-1F9B-42D9-AFEB-D535BD0AE863}"/>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CD_FU</Template>
  <TotalTime>0</TotalTime>
  <Words>9418</Words>
  <Application>Microsoft Office PowerPoint</Application>
  <PresentationFormat>Widescreen</PresentationFormat>
  <Paragraphs>1163</Paragraphs>
  <Slides>58</Slides>
  <Notes>23</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Consolas</vt:lpstr>
      <vt:lpstr>Courier</vt:lpstr>
      <vt:lpstr>Courier New</vt:lpstr>
      <vt:lpstr>Verdana</vt:lpstr>
      <vt:lpstr>Wingdings</vt:lpstr>
      <vt:lpstr>FU Berlin 16zu9</vt:lpstr>
      <vt:lpstr>TI III: Operating Systems &amp; Computer Networks  Booting, Services, and Security</vt:lpstr>
      <vt:lpstr>Content</vt:lpstr>
      <vt:lpstr>Boot Process Overview</vt:lpstr>
      <vt:lpstr>Boot Process Overview</vt:lpstr>
      <vt:lpstr>Boot Process Overview</vt:lpstr>
      <vt:lpstr>Booting – System Startup (with classical BIOS)</vt:lpstr>
      <vt:lpstr>Booting – Stage 1/2 Bootloader</vt:lpstr>
      <vt:lpstr>UEFI/EFI</vt:lpstr>
      <vt:lpstr>EFI specification</vt:lpstr>
      <vt:lpstr>Booting – Kernel</vt:lpstr>
      <vt:lpstr>Booting – Init (Unix SysV Init)</vt:lpstr>
      <vt:lpstr>Questions &amp; Tasks</vt:lpstr>
      <vt:lpstr>UNIX Daemons</vt:lpstr>
      <vt:lpstr>Windows offers services</vt:lpstr>
      <vt:lpstr>System Services Example: crond</vt:lpstr>
      <vt:lpstr>System Services Example: syslogd</vt:lpstr>
      <vt:lpstr>System Services Example: lpd</vt:lpstr>
      <vt:lpstr>System Services Example: dhcpd</vt:lpstr>
      <vt:lpstr>System Services Example: ftpd</vt:lpstr>
      <vt:lpstr>System Services Example: ntpd</vt:lpstr>
      <vt:lpstr>System Services Example: getty</vt:lpstr>
      <vt:lpstr>Questions &amp; Tasks</vt:lpstr>
      <vt:lpstr>CIA Triad: Security Objectives</vt:lpstr>
      <vt:lpstr>Additional Concepts</vt:lpstr>
      <vt:lpstr>Passive Attacks</vt:lpstr>
      <vt:lpstr>Active Attacks</vt:lpstr>
      <vt:lpstr>Authentication – Password Creation</vt:lpstr>
      <vt:lpstr>Authentication – Password Verification</vt:lpstr>
      <vt:lpstr>Access Control – Permission Bits</vt:lpstr>
      <vt:lpstr>Access Control – Access Control Lists</vt:lpstr>
      <vt:lpstr>Access Control – Capabilities</vt:lpstr>
      <vt:lpstr>Attack Vector – Directory Traversal</vt:lpstr>
      <vt:lpstr>Countermeasures – Limited Access</vt:lpstr>
      <vt:lpstr>Attack Vector – Buffer Overflow</vt:lpstr>
      <vt:lpstr>Attack Vector – Buffer Overflow</vt:lpstr>
      <vt:lpstr>Attack Vector – Buffer Overflow</vt:lpstr>
      <vt:lpstr>Questions &amp; Tasks</vt:lpstr>
      <vt:lpstr>Classification of Threats</vt:lpstr>
      <vt:lpstr>Trapdoor/Backdoor</vt:lpstr>
      <vt:lpstr>Logic Bomb</vt:lpstr>
      <vt:lpstr>Trojan Horse</vt:lpstr>
      <vt:lpstr>Mobile Code</vt:lpstr>
      <vt:lpstr>Multiple-Threat Malware</vt:lpstr>
      <vt:lpstr>Viruses</vt:lpstr>
      <vt:lpstr>Virus Classification</vt:lpstr>
      <vt:lpstr>Concealment Strategy</vt:lpstr>
      <vt:lpstr>Macro Viruses</vt:lpstr>
      <vt:lpstr>E-Mail Viruses</vt:lpstr>
      <vt:lpstr>Worms</vt:lpstr>
      <vt:lpstr>Worm Propagation</vt:lpstr>
      <vt:lpstr>Worm Propagation Model</vt:lpstr>
      <vt:lpstr>Bots</vt:lpstr>
      <vt:lpstr>Rootkit</vt:lpstr>
      <vt:lpstr>Exploits</vt:lpstr>
      <vt:lpstr>Questions &amp; Tasks</vt:lpstr>
      <vt:lpstr>Related System Calls (Linux)</vt:lpstr>
      <vt:lpstr>Content (1)</vt:lpstr>
      <vt:lpstr>Content (2)</vt:lpstr>
    </vt:vector>
  </TitlesOfParts>
  <Company>AG Technische Informatik, Freie Universität Berlin</Company>
  <LinksUpToDate>false</LinksUpToDate>
  <SharedDoc>false</SharedDoc>
  <HyperlinkBase>http://cst.mi.fu-berlin.de/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&amp; Computer Networks</dc:title>
  <dc:subject>Booting, Services and Security</dc:subject>
  <dc:creator>Georg Wittenburg</dc:creator>
  <cp:lastModifiedBy>Schiller, Jochen</cp:lastModifiedBy>
  <cp:revision>608</cp:revision>
  <cp:lastPrinted>2013-12-05T10:36:34Z</cp:lastPrinted>
  <dcterms:created xsi:type="dcterms:W3CDTF">2003-07-01T08:37:13Z</dcterms:created>
  <dcterms:modified xsi:type="dcterms:W3CDTF">2020-05-23T18:48:09Z</dcterms:modified>
</cp:coreProperties>
</file>