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41"/>
  </p:notesMasterIdLst>
  <p:handoutMasterIdLst>
    <p:handoutMasterId r:id="rId42"/>
  </p:handoutMasterIdLst>
  <p:sldIdLst>
    <p:sldId id="342" r:id="rId2"/>
    <p:sldId id="385" r:id="rId3"/>
    <p:sldId id="343" r:id="rId4"/>
    <p:sldId id="384" r:id="rId5"/>
    <p:sldId id="346" r:id="rId6"/>
    <p:sldId id="345" r:id="rId7"/>
    <p:sldId id="378" r:id="rId8"/>
    <p:sldId id="347" r:id="rId9"/>
    <p:sldId id="379" r:id="rId10"/>
    <p:sldId id="348" r:id="rId11"/>
    <p:sldId id="350" r:id="rId12"/>
    <p:sldId id="387" r:id="rId13"/>
    <p:sldId id="353" r:id="rId14"/>
    <p:sldId id="351" r:id="rId15"/>
    <p:sldId id="352" r:id="rId16"/>
    <p:sldId id="367" r:id="rId17"/>
    <p:sldId id="388" r:id="rId18"/>
    <p:sldId id="380" r:id="rId19"/>
    <p:sldId id="355" r:id="rId20"/>
    <p:sldId id="357" r:id="rId21"/>
    <p:sldId id="359" r:id="rId22"/>
    <p:sldId id="358" r:id="rId23"/>
    <p:sldId id="356" r:id="rId24"/>
    <p:sldId id="360" r:id="rId25"/>
    <p:sldId id="361" r:id="rId26"/>
    <p:sldId id="362" r:id="rId27"/>
    <p:sldId id="389" r:id="rId28"/>
    <p:sldId id="381" r:id="rId29"/>
    <p:sldId id="364" r:id="rId30"/>
    <p:sldId id="365" r:id="rId31"/>
    <p:sldId id="366" r:id="rId32"/>
    <p:sldId id="390" r:id="rId33"/>
    <p:sldId id="363" r:id="rId34"/>
    <p:sldId id="368" r:id="rId35"/>
    <p:sldId id="369" r:id="rId36"/>
    <p:sldId id="375" r:id="rId37"/>
    <p:sldId id="373" r:id="rId38"/>
    <p:sldId id="374" r:id="rId39"/>
    <p:sldId id="386" r:id="rId40"/>
  </p:sldIdLst>
  <p:sldSz cx="12192000" cy="6858000"/>
  <p:notesSz cx="7099300" cy="10234613"/>
  <p:defaultTextStyle>
    <a:defPPr>
      <a:defRPr lang="de-DE"/>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CCFF"/>
    <a:srgbClr val="003366"/>
    <a:srgbClr val="003399"/>
    <a:srgbClr val="0033CC"/>
    <a:srgbClr val="FF99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3" autoAdjust="0"/>
    <p:restoredTop sz="89687" autoAdjust="0"/>
  </p:normalViewPr>
  <p:slideViewPr>
    <p:cSldViewPr>
      <p:cViewPr varScale="1">
        <p:scale>
          <a:sx n="119" d="100"/>
          <a:sy n="119" d="100"/>
        </p:scale>
        <p:origin x="120" y="2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9404"/>
    </p:cViewPr>
  </p:sorterViewPr>
  <p:notesViewPr>
    <p:cSldViewPr>
      <p:cViewPr varScale="1">
        <p:scale>
          <a:sx n="78" d="100"/>
          <a:sy n="78" d="100"/>
        </p:scale>
        <p:origin x="-2124"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a:latin typeface="Arial" charset="0"/>
              </a:defRPr>
            </a:lvl1pPr>
          </a:lstStyle>
          <a:p>
            <a:pPr>
              <a:defRPr/>
            </a:pPr>
            <a:endParaRPr lang="de-DE"/>
          </a:p>
        </p:txBody>
      </p:sp>
      <p:sp>
        <p:nvSpPr>
          <p:cNvPr id="156675"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Arial" charset="0"/>
              </a:defRPr>
            </a:lvl1pPr>
          </a:lstStyle>
          <a:p>
            <a:pPr>
              <a:defRPr/>
            </a:pPr>
            <a:endParaRPr lang="de-DE"/>
          </a:p>
        </p:txBody>
      </p:sp>
      <p:sp>
        <p:nvSpPr>
          <p:cNvPr id="156676"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a:latin typeface="Arial" charset="0"/>
              </a:defRPr>
            </a:lvl1pPr>
          </a:lstStyle>
          <a:p>
            <a:pPr>
              <a:defRPr/>
            </a:pPr>
            <a:endParaRPr lang="de-DE"/>
          </a:p>
        </p:txBody>
      </p:sp>
      <p:sp>
        <p:nvSpPr>
          <p:cNvPr id="156677"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Arial" charset="0"/>
              </a:defRPr>
            </a:lvl1pPr>
          </a:lstStyle>
          <a:p>
            <a:pPr>
              <a:defRPr/>
            </a:pPr>
            <a:fld id="{4E0A6EAA-2006-45CD-B707-9383B586C467}" type="slidenum">
              <a:rPr lang="de-DE"/>
              <a:pPr>
                <a:defRPr/>
              </a:pPr>
              <a:t>‹#›</a:t>
            </a:fld>
            <a:endParaRPr lang="de-DE"/>
          </a:p>
        </p:txBody>
      </p:sp>
    </p:spTree>
    <p:extLst>
      <p:ext uri="{BB962C8B-B14F-4D97-AF65-F5344CB8AC3E}">
        <p14:creationId xmlns:p14="http://schemas.microsoft.com/office/powerpoint/2010/main" val="12433305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a:latin typeface="Arial" charset="0"/>
              </a:defRPr>
            </a:lvl1pPr>
          </a:lstStyle>
          <a:p>
            <a:pPr>
              <a:defRPr/>
            </a:pPr>
            <a:endParaRPr lang="de-DE"/>
          </a:p>
        </p:txBody>
      </p:sp>
      <p:sp>
        <p:nvSpPr>
          <p:cNvPr id="103427"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Arial" charset="0"/>
              </a:defRPr>
            </a:lvl1pPr>
          </a:lstStyle>
          <a:p>
            <a:pPr>
              <a:defRPr/>
            </a:pPr>
            <a:endParaRPr lang="de-DE"/>
          </a:p>
        </p:txBody>
      </p:sp>
      <p:sp>
        <p:nvSpPr>
          <p:cNvPr id="35844" name="Rectangle 4"/>
          <p:cNvSpPr>
            <a:spLocks noGrp="1" noRot="1" noChangeAspect="1" noChangeArrowheads="1" noTextEdit="1"/>
          </p:cNvSpPr>
          <p:nvPr>
            <p:ph type="sldImg" idx="2"/>
          </p:nvPr>
        </p:nvSpPr>
        <p:spPr bwMode="auto">
          <a:xfrm>
            <a:off x="141288" y="769938"/>
            <a:ext cx="6818312" cy="38354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03430" name="Rectangle 6"/>
          <p:cNvSpPr>
            <a:spLocks noGrp="1" noChangeArrowheads="1"/>
          </p:cNvSpPr>
          <p:nvPr>
            <p:ph type="ftr" sz="quarter" idx="4"/>
          </p:nvPr>
        </p:nvSpPr>
        <p:spPr bwMode="auto">
          <a:xfrm>
            <a:off x="0"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a:latin typeface="Arial" charset="0"/>
              </a:defRPr>
            </a:lvl1pPr>
          </a:lstStyle>
          <a:p>
            <a:pPr>
              <a:defRPr/>
            </a:pPr>
            <a:endParaRPr lang="de-DE"/>
          </a:p>
        </p:txBody>
      </p:sp>
      <p:sp>
        <p:nvSpPr>
          <p:cNvPr id="103431"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Arial" charset="0"/>
              </a:defRPr>
            </a:lvl1pPr>
          </a:lstStyle>
          <a:p>
            <a:pPr>
              <a:defRPr/>
            </a:pPr>
            <a:fld id="{8594D82D-863A-4114-9B4A-7D7A944826D4}" type="slidenum">
              <a:rPr lang="de-DE"/>
              <a:pPr>
                <a:defRPr/>
              </a:pPr>
              <a:t>‹#›</a:t>
            </a:fld>
            <a:endParaRPr lang="de-DE"/>
          </a:p>
        </p:txBody>
      </p:sp>
    </p:spTree>
    <p:extLst>
      <p:ext uri="{BB962C8B-B14F-4D97-AF65-F5344CB8AC3E}">
        <p14:creationId xmlns:p14="http://schemas.microsoft.com/office/powerpoint/2010/main" val="32823115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C3AAE2F-30EB-495F-8273-DF6A6A48ACE2}" type="slidenum">
              <a:rPr lang="de-DE" smtClean="0">
                <a:latin typeface="Arial" pitchFamily="34" charset="0"/>
              </a:rPr>
              <a:pPr/>
              <a:t>1</a:t>
            </a:fld>
            <a:endParaRPr lang="de-DE">
              <a:latin typeface="Arial" pitchFamily="34" charset="0"/>
            </a:endParaRPr>
          </a:p>
        </p:txBody>
      </p:sp>
      <p:sp>
        <p:nvSpPr>
          <p:cNvPr id="36867" name="Rectangle 2"/>
          <p:cNvSpPr>
            <a:spLocks noGrp="1" noRot="1" noChangeAspect="1" noChangeArrowheads="1" noTextEdit="1"/>
          </p:cNvSpPr>
          <p:nvPr>
            <p:ph type="sldImg"/>
          </p:nvPr>
        </p:nvSpPr>
        <p:spPr>
          <a:xfrm>
            <a:off x="73025" y="728663"/>
            <a:ext cx="6919913" cy="3892550"/>
          </a:xfrm>
          <a:ln/>
        </p:spPr>
      </p:sp>
      <p:sp>
        <p:nvSpPr>
          <p:cNvPr id="36868" name="Rectangle 3"/>
          <p:cNvSpPr>
            <a:spLocks noGrp="1" noChangeArrowheads="1"/>
          </p:cNvSpPr>
          <p:nvPr>
            <p:ph type="body" idx="1"/>
          </p:nvPr>
        </p:nvSpPr>
        <p:spPr>
          <a:xfrm>
            <a:off x="944563" y="4860925"/>
            <a:ext cx="5181600" cy="4621213"/>
          </a:xfrm>
          <a:noFill/>
          <a:ln/>
        </p:spPr>
        <p:txBody>
          <a:bodyPr/>
          <a:lstStyle/>
          <a:p>
            <a:pPr eaLnBrk="1" hangingPunct="1"/>
            <a:endParaRPr lang="en-US" sz="1000">
              <a:latin typeface="Arial" pitchFamily="34" charset="0"/>
            </a:endParaRPr>
          </a:p>
        </p:txBody>
      </p:sp>
    </p:spTree>
    <p:extLst>
      <p:ext uri="{BB962C8B-B14F-4D97-AF65-F5344CB8AC3E}">
        <p14:creationId xmlns:p14="http://schemas.microsoft.com/office/powerpoint/2010/main" val="142861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EA98E41E-978D-4545-BD47-B72591311F7D}" type="slidenum">
              <a:rPr lang="de-DE" smtClean="0"/>
              <a:pPr>
                <a:defRPr/>
              </a:pPr>
              <a:t>2</a:t>
            </a:fld>
            <a:endParaRPr lang="de-DE"/>
          </a:p>
        </p:txBody>
      </p:sp>
    </p:spTree>
    <p:extLst>
      <p:ext uri="{BB962C8B-B14F-4D97-AF65-F5344CB8AC3E}">
        <p14:creationId xmlns:p14="http://schemas.microsoft.com/office/powerpoint/2010/main" val="170674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EA98E41E-978D-4545-BD47-B72591311F7D}" type="slidenum">
              <a:rPr lang="de-DE" smtClean="0"/>
              <a:pPr>
                <a:defRPr/>
              </a:pPr>
              <a:t>39</a:t>
            </a:fld>
            <a:endParaRPr lang="de-DE"/>
          </a:p>
        </p:txBody>
      </p:sp>
    </p:spTree>
    <p:extLst>
      <p:ext uri="{BB962C8B-B14F-4D97-AF65-F5344CB8AC3E}">
        <p14:creationId xmlns:p14="http://schemas.microsoft.com/office/powerpoint/2010/main" val="3270961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7"/>
            <a:ext cx="8623300" cy="1057275"/>
          </a:xfrm>
          <a:noFill/>
          <a:ln w="9525">
            <a:noFill/>
            <a:miter lim="800000"/>
            <a:headEnd/>
            <a:tailEnd/>
          </a:ln>
        </p:spPr>
        <p:txBody>
          <a:bodyPr vert="horz" wrap="square" lIns="360000" tIns="0" rIns="0" bIns="0" numCol="1" anchor="t" anchorCtr="0" compatLnSpc="1">
            <a:prstTxWarp prst="textNoShape">
              <a:avLst/>
            </a:prstTxWarp>
          </a:bodyPr>
          <a:lstStyle>
            <a:lvl1pPr>
              <a:defRPr lang="de-DE" sz="1500" b="1" smtClean="0">
                <a:solidFill>
                  <a:srgbClr val="0066CC"/>
                </a:solidFill>
              </a:defRPr>
            </a:lvl1pPr>
          </a:lstStyle>
          <a:p>
            <a:pPr lvl="0">
              <a:spcBef>
                <a:spcPts val="375"/>
              </a:spcBef>
            </a:pPr>
            <a:r>
              <a:rPr lang="en-US"/>
              <a:t>Click to edit Master subtitle style</a:t>
            </a:r>
            <a:endParaRPr lang="de-DE"/>
          </a:p>
        </p:txBody>
      </p:sp>
      <p:sp>
        <p:nvSpPr>
          <p:cNvPr id="45060" name="Rectangle 5"/>
          <p:cNvSpPr>
            <a:spLocks noGrp="1" noChangeArrowheads="1"/>
          </p:cNvSpPr>
          <p:nvPr>
            <p:ph type="ctrTitle"/>
          </p:nvPr>
        </p:nvSpPr>
        <p:spPr>
          <a:xfrm>
            <a:off x="3213100" y="2579695"/>
            <a:ext cx="8636000" cy="1470025"/>
          </a:xfrm>
          <a:noFill/>
          <a:ln w="9525">
            <a:noFill/>
            <a:miter lim="800000"/>
            <a:headEnd/>
            <a:tailEnd/>
          </a:ln>
        </p:spPr>
        <p:txBody>
          <a:bodyPr vert="horz" wrap="square" lIns="360000" tIns="0" rIns="0" bIns="0" numCol="1" anchor="t" anchorCtr="0" compatLnSpc="1">
            <a:prstTxWarp prst="textNoShape">
              <a:avLst/>
            </a:prstTxWarp>
          </a:bodyPr>
          <a:lstStyle>
            <a:lvl1pPr>
              <a:defRPr lang="de-DE" sz="2700" smtClean="0"/>
            </a:lvl1pPr>
          </a:lstStyle>
          <a:p>
            <a:pPr lvl="0"/>
            <a:r>
              <a:rPr lang="en-US"/>
              <a:t>Click to edit Master title style</a:t>
            </a:r>
            <a:endParaRPr lang="de-DE"/>
          </a:p>
        </p:txBody>
      </p:sp>
      <p:sp>
        <p:nvSpPr>
          <p:cNvPr id="11" name="Rectangle 13"/>
          <p:cNvSpPr>
            <a:spLocks noChangeArrowheads="1"/>
          </p:cNvSpPr>
          <p:nvPr/>
        </p:nvSpPr>
        <p:spPr bwMode="auto">
          <a:xfrm>
            <a:off x="0" y="6665920"/>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4"/>
            <a:ext cx="2138363" cy="566737"/>
          </a:xfrm>
          <a:prstGeom prst="rect">
            <a:avLst/>
          </a:prstGeom>
          <a:noFill/>
          <a:ln w="9525">
            <a:noFill/>
            <a:miter lim="800000"/>
            <a:headEnd/>
            <a:tailEnd/>
          </a:ln>
        </p:spPr>
      </p:pic>
      <p:sp>
        <p:nvSpPr>
          <p:cNvPr id="10" name="Rectangle 8"/>
          <p:cNvSpPr>
            <a:spLocks noGrp="1" noChangeArrowheads="1"/>
          </p:cNvSpPr>
          <p:nvPr>
            <p:ph type="ftr" sz="quarter" idx="3"/>
          </p:nvPr>
        </p:nvSpPr>
        <p:spPr bwMode="auto">
          <a:xfrm>
            <a:off x="334433" y="6656398"/>
            <a:ext cx="7969250"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lang="en-US" smtClean="0"/>
            </a:lvl1pPr>
          </a:lstStyle>
          <a:p>
            <a:pPr algn="l"/>
            <a:r>
              <a:rPr lang="en-US"/>
              <a:t>TI 3: Operating Systems and Computer Networks</a:t>
            </a:r>
          </a:p>
        </p:txBody>
      </p:sp>
      <p:sp>
        <p:nvSpPr>
          <p:cNvPr id="13" name="Rectangle 6"/>
          <p:cNvSpPr>
            <a:spLocks noChangeArrowheads="1"/>
          </p:cNvSpPr>
          <p:nvPr/>
        </p:nvSpPr>
        <p:spPr bwMode="auto">
          <a:xfrm>
            <a:off x="10147300" y="6656399"/>
            <a:ext cx="1636185" cy="211127"/>
          </a:xfrm>
          <a:prstGeom prst="rect">
            <a:avLst/>
          </a:prstGeom>
          <a:noFill/>
          <a:ln w="9525">
            <a:noFill/>
            <a:miter lim="800000"/>
            <a:headEnd/>
            <a:tailEnd/>
          </a:ln>
          <a:effectLst/>
        </p:spPr>
        <p:txBody>
          <a:bodyPr/>
          <a:lstStyle/>
          <a:p>
            <a:pPr lvl="0" algn="r"/>
            <a:r>
              <a:rPr lang="de-DE" sz="700" b="1" dirty="0">
                <a:solidFill>
                  <a:srgbClr val="5F5F5F"/>
                </a:solidFill>
              </a:rPr>
              <a:t>5.</a:t>
            </a:r>
            <a:fld id="{53965218-A59B-4292-9C98-79B58A46A890}" type="slidenum">
              <a:rPr lang="de-DE" sz="700" b="1" smtClean="0">
                <a:solidFill>
                  <a:srgbClr val="5F5F5F"/>
                </a:solidFill>
              </a:rPr>
              <a:pPr lvl="0" algn="r"/>
              <a:t>‹#›</a:t>
            </a:fld>
            <a:endParaRPr lang="de-DE" sz="700" b="1" dirty="0">
              <a:solidFill>
                <a:srgbClr val="5F5F5F"/>
              </a:solidFill>
            </a:endParaRPr>
          </a:p>
        </p:txBody>
      </p:sp>
      <p:sp>
        <p:nvSpPr>
          <p:cNvPr id="9" name="Text Box 8"/>
          <p:cNvSpPr txBox="1">
            <a:spLocks noChangeArrowheads="1"/>
          </p:cNvSpPr>
          <p:nvPr userDrawn="1"/>
        </p:nvSpPr>
        <p:spPr bwMode="auto">
          <a:xfrm>
            <a:off x="347138" y="295280"/>
            <a:ext cx="5761567" cy="167162"/>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600" b="1" dirty="0">
                <a:solidFill>
                  <a:srgbClr val="5F5F5F"/>
                </a:solidFill>
                <a:cs typeface="Arial" charset="0"/>
              </a:rPr>
              <a:t>Prof. Dr.-Ing. Jochen Schiller</a:t>
            </a:r>
          </a:p>
          <a:p>
            <a:pPr algn="l" eaLnBrk="0" hangingPunct="0">
              <a:lnSpc>
                <a:spcPct val="65000"/>
              </a:lnSpc>
              <a:spcBef>
                <a:spcPct val="50000"/>
              </a:spcBef>
            </a:pPr>
            <a:r>
              <a:rPr lang="de-DE" sz="600" b="1" dirty="0">
                <a:solidFill>
                  <a:srgbClr val="5F5F5F"/>
                </a:solidFill>
                <a:cs typeface="Arial" charset="0"/>
              </a:rPr>
              <a:t>Computer</a:t>
            </a:r>
            <a:r>
              <a:rPr lang="de-DE" sz="600" b="1" baseline="0" dirty="0">
                <a:solidFill>
                  <a:srgbClr val="5F5F5F"/>
                </a:solidFill>
                <a:cs typeface="Arial" charset="0"/>
              </a:rPr>
              <a:t> Systems &amp; </a:t>
            </a:r>
            <a:r>
              <a:rPr lang="de-DE" sz="600" b="1" baseline="0" dirty="0" err="1">
                <a:solidFill>
                  <a:srgbClr val="5F5F5F"/>
                </a:solidFill>
                <a:cs typeface="Arial" charset="0"/>
              </a:rPr>
              <a:t>Telematics</a:t>
            </a:r>
            <a:endParaRPr lang="de-DE" sz="600" b="1" dirty="0">
              <a:solidFill>
                <a:srgbClr val="5F5F5F"/>
              </a:solidFill>
              <a:cs typeface="Arial" charset="0"/>
            </a:endParaRPr>
          </a:p>
        </p:txBody>
      </p:sp>
    </p:spTree>
    <p:extLst>
      <p:ext uri="{BB962C8B-B14F-4D97-AF65-F5344CB8AC3E}">
        <p14:creationId xmlns:p14="http://schemas.microsoft.com/office/powerpoint/2010/main" val="139608749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lgn="l">
              <a:defRPr/>
            </a:lvl1pPr>
          </a:lstStyle>
          <a:p>
            <a:pPr>
              <a:defRPr/>
            </a:pPr>
            <a:r>
              <a:rPr lang="en-US"/>
              <a:t>TI 3: Operating Systems and Computer Networks</a:t>
            </a:r>
          </a:p>
        </p:txBody>
      </p:sp>
    </p:spTree>
    <p:extLst>
      <p:ext uri="{BB962C8B-B14F-4D97-AF65-F5344CB8AC3E}">
        <p14:creationId xmlns:p14="http://schemas.microsoft.com/office/powerpoint/2010/main" val="347980948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8" y="838200"/>
            <a:ext cx="2880783" cy="5478463"/>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334438" y="838200"/>
            <a:ext cx="8439151" cy="5478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lgn="l">
              <a:defRPr/>
            </a:lvl1pPr>
          </a:lstStyle>
          <a:p>
            <a:pPr>
              <a:defRPr/>
            </a:pPr>
            <a:r>
              <a:rPr lang="en-US"/>
              <a:t>TI 3: Operating Systems and Computer Networks</a:t>
            </a:r>
          </a:p>
        </p:txBody>
      </p:sp>
    </p:spTree>
    <p:extLst>
      <p:ext uri="{BB962C8B-B14F-4D97-AF65-F5344CB8AC3E}">
        <p14:creationId xmlns:p14="http://schemas.microsoft.com/office/powerpoint/2010/main" val="85153112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5" y="3"/>
            <a:ext cx="8064500" cy="835025"/>
          </a:xfrm>
        </p:spPr>
        <p:txBody>
          <a:bodyPr/>
          <a:lstStyle/>
          <a:p>
            <a:r>
              <a:rPr lang="en-US"/>
              <a:t>Click to edit Master title style</a:t>
            </a:r>
          </a:p>
        </p:txBody>
      </p:sp>
      <p:sp>
        <p:nvSpPr>
          <p:cNvPr id="3" name="Textplatzhalter 2"/>
          <p:cNvSpPr>
            <a:spLocks noGrp="1"/>
          </p:cNvSpPr>
          <p:nvPr>
            <p:ph type="body" sz="half" idx="1"/>
          </p:nvPr>
        </p:nvSpPr>
        <p:spPr>
          <a:xfrm>
            <a:off x="239186" y="981075"/>
            <a:ext cx="11713633" cy="259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Inhaltsplatzhalter 3"/>
          <p:cNvSpPr>
            <a:spLocks noGrp="1"/>
          </p:cNvSpPr>
          <p:nvPr>
            <p:ph sz="half" idx="2"/>
          </p:nvPr>
        </p:nvSpPr>
        <p:spPr>
          <a:xfrm>
            <a:off x="239186" y="3730625"/>
            <a:ext cx="11713633" cy="259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ußzeilenplatzhalter 4"/>
          <p:cNvSpPr>
            <a:spLocks noGrp="1"/>
          </p:cNvSpPr>
          <p:nvPr>
            <p:ph type="ftr" sz="quarter" idx="10"/>
          </p:nvPr>
        </p:nvSpPr>
        <p:spPr>
          <a:xfrm>
            <a:off x="239184" y="6437313"/>
            <a:ext cx="10657417" cy="304800"/>
          </a:xfrm>
        </p:spPr>
        <p:txBody>
          <a:bodyPr/>
          <a:lstStyle>
            <a:lvl1pPr>
              <a:defRPr/>
            </a:lvl1pPr>
          </a:lstStyle>
          <a:p>
            <a:pPr>
              <a:defRPr/>
            </a:pPr>
            <a:r>
              <a:rPr lang="de-DE"/>
              <a:t>TI 3: Operating Systems and Computer Networks</a:t>
            </a:r>
            <a:endParaRPr lang="en-US"/>
          </a:p>
        </p:txBody>
      </p:sp>
    </p:spTree>
    <p:extLst>
      <p:ext uri="{BB962C8B-B14F-4D97-AF65-F5344CB8AC3E}">
        <p14:creationId xmlns:p14="http://schemas.microsoft.com/office/powerpoint/2010/main" val="1003952917"/>
      </p:ext>
    </p:extLst>
  </p:cSld>
  <p:clrMapOvr>
    <a:masterClrMapping/>
  </p:clrMapOvr>
  <p:transition advClick="0"/>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5" y="3"/>
            <a:ext cx="8064500" cy="835025"/>
          </a:xfrm>
        </p:spPr>
        <p:txBody>
          <a:bodyPr/>
          <a:lstStyle/>
          <a:p>
            <a:r>
              <a:rPr lang="en-US"/>
              <a:t>Click to edit Master title style</a:t>
            </a:r>
          </a:p>
        </p:txBody>
      </p:sp>
      <p:sp>
        <p:nvSpPr>
          <p:cNvPr id="3" name="Textplatzhalter 2"/>
          <p:cNvSpPr>
            <a:spLocks noGrp="1"/>
          </p:cNvSpPr>
          <p:nvPr>
            <p:ph type="body" sz="half" idx="1"/>
          </p:nvPr>
        </p:nvSpPr>
        <p:spPr>
          <a:xfrm>
            <a:off x="239185" y="981075"/>
            <a:ext cx="5755216" cy="534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Inhaltsplatzhalter 3"/>
          <p:cNvSpPr>
            <a:spLocks noGrp="1"/>
          </p:cNvSpPr>
          <p:nvPr>
            <p:ph sz="half" idx="2"/>
          </p:nvPr>
        </p:nvSpPr>
        <p:spPr>
          <a:xfrm>
            <a:off x="6197601" y="981075"/>
            <a:ext cx="5755217" cy="534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ußzeilenplatzhalter 4"/>
          <p:cNvSpPr>
            <a:spLocks noGrp="1"/>
          </p:cNvSpPr>
          <p:nvPr>
            <p:ph type="ftr" sz="quarter" idx="10"/>
          </p:nvPr>
        </p:nvSpPr>
        <p:spPr>
          <a:xfrm>
            <a:off x="239184" y="6437313"/>
            <a:ext cx="10657417" cy="304800"/>
          </a:xfrm>
        </p:spPr>
        <p:txBody>
          <a:bodyPr/>
          <a:lstStyle>
            <a:lvl1pPr>
              <a:defRPr/>
            </a:lvl1pPr>
          </a:lstStyle>
          <a:p>
            <a:pPr>
              <a:defRPr/>
            </a:pPr>
            <a:r>
              <a:rPr lang="de-DE"/>
              <a:t>TI 3: Operating Systems and Computer Networks</a:t>
            </a:r>
            <a:endParaRPr lang="en-US"/>
          </a:p>
        </p:txBody>
      </p:sp>
    </p:spTree>
    <p:extLst>
      <p:ext uri="{BB962C8B-B14F-4D97-AF65-F5344CB8AC3E}">
        <p14:creationId xmlns:p14="http://schemas.microsoft.com/office/powerpoint/2010/main" val="1952747614"/>
      </p:ext>
    </p:extLst>
  </p:cSld>
  <p:clrMapOvr>
    <a:masterClrMapping/>
  </p:clrMapOvr>
  <p:transition advClick="0"/>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239185" y="981075"/>
            <a:ext cx="5755216" cy="5348288"/>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p:txBody>
      </p:sp>
      <p:sp>
        <p:nvSpPr>
          <p:cNvPr id="5" name="Rectangle 6"/>
          <p:cNvSpPr>
            <a:spLocks noGrp="1" noChangeArrowheads="1"/>
          </p:cNvSpPr>
          <p:nvPr>
            <p:ph type="ftr" sz="quarter" idx="10"/>
          </p:nvPr>
        </p:nvSpPr>
        <p:spPr>
          <a:ln/>
        </p:spPr>
        <p:txBody>
          <a:bodyPr/>
          <a:lstStyle>
            <a:lvl1pPr algn="l">
              <a:defRPr/>
            </a:lvl1pPr>
          </a:lstStyle>
          <a:p>
            <a:pPr>
              <a:defRPr/>
            </a:pPr>
            <a:r>
              <a:rPr lang="en-US"/>
              <a:t>TI 3: Operating Systems and Computer Networks</a:t>
            </a:r>
          </a:p>
        </p:txBody>
      </p:sp>
    </p:spTree>
    <p:extLst>
      <p:ext uri="{BB962C8B-B14F-4D97-AF65-F5344CB8AC3E}">
        <p14:creationId xmlns:p14="http://schemas.microsoft.com/office/powerpoint/2010/main" val="183448144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lgn="l">
              <a:defRPr/>
            </a:lvl1pPr>
          </a:lstStyle>
          <a:p>
            <a:pPr>
              <a:defRPr/>
            </a:pPr>
            <a:r>
              <a:rPr lang="en-US"/>
              <a:t>TI 3: Operating Systems and Computer Networks</a:t>
            </a:r>
          </a:p>
        </p:txBody>
      </p:sp>
    </p:spTree>
    <p:extLst>
      <p:ext uri="{BB962C8B-B14F-4D97-AF65-F5344CB8AC3E}">
        <p14:creationId xmlns:p14="http://schemas.microsoft.com/office/powerpoint/2010/main" val="216826806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2438" b="1" cap="all"/>
            </a:lvl1pPr>
          </a:lstStyle>
          <a:p>
            <a:r>
              <a:rPr lang="en-US"/>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219"/>
            </a:lvl1pPr>
            <a:lvl2pPr marL="278606" indent="0">
              <a:buNone/>
              <a:defRPr sz="1097"/>
            </a:lvl2pPr>
            <a:lvl3pPr marL="557213" indent="0">
              <a:buNone/>
              <a:defRPr sz="975"/>
            </a:lvl3pPr>
            <a:lvl4pPr marL="835819" indent="0">
              <a:buNone/>
              <a:defRPr sz="853"/>
            </a:lvl4pPr>
            <a:lvl5pPr marL="1114425" indent="0">
              <a:buNone/>
              <a:defRPr sz="853"/>
            </a:lvl5pPr>
            <a:lvl6pPr marL="1393031" indent="0">
              <a:buNone/>
              <a:defRPr sz="853"/>
            </a:lvl6pPr>
            <a:lvl7pPr marL="1671638" indent="0">
              <a:buNone/>
              <a:defRPr sz="853"/>
            </a:lvl7pPr>
            <a:lvl8pPr marL="1950244" indent="0">
              <a:buNone/>
              <a:defRPr sz="853"/>
            </a:lvl8pPr>
            <a:lvl9pPr marL="2228850" indent="0">
              <a:buNone/>
              <a:defRPr sz="853"/>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lgn="l">
              <a:defRPr/>
            </a:lvl1pPr>
          </a:lstStyle>
          <a:p>
            <a:pPr>
              <a:defRPr/>
            </a:pPr>
            <a:r>
              <a:rPr lang="en-US"/>
              <a:t>TI 3: Operating Systems and Computer Networks</a:t>
            </a:r>
          </a:p>
        </p:txBody>
      </p:sp>
    </p:spTree>
    <p:extLst>
      <p:ext uri="{BB962C8B-B14F-4D97-AF65-F5344CB8AC3E}">
        <p14:creationId xmlns:p14="http://schemas.microsoft.com/office/powerpoint/2010/main" val="197348667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334439" y="1808163"/>
            <a:ext cx="5659967" cy="4508500"/>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97604" y="1808163"/>
            <a:ext cx="5659967" cy="4508500"/>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8"/>
          <p:cNvSpPr>
            <a:spLocks noGrp="1" noChangeArrowheads="1"/>
          </p:cNvSpPr>
          <p:nvPr>
            <p:ph type="ftr" sz="quarter" idx="10"/>
          </p:nvPr>
        </p:nvSpPr>
        <p:spPr>
          <a:ln/>
        </p:spPr>
        <p:txBody>
          <a:bodyPr/>
          <a:lstStyle>
            <a:lvl1pPr algn="l">
              <a:defRPr/>
            </a:lvl1pPr>
          </a:lstStyle>
          <a:p>
            <a:pPr>
              <a:defRPr/>
            </a:pPr>
            <a:r>
              <a:rPr lang="en-US"/>
              <a:t>TI 3: Operating Systems and Computer Networks</a:t>
            </a:r>
          </a:p>
        </p:txBody>
      </p:sp>
    </p:spTree>
    <p:extLst>
      <p:ext uri="{BB962C8B-B14F-4D97-AF65-F5344CB8AC3E}">
        <p14:creationId xmlns:p14="http://schemas.microsoft.com/office/powerpoint/2010/main" val="326592998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en-US"/>
              <a:t>Click to edit Master text styles</a:t>
            </a:r>
          </a:p>
        </p:txBody>
      </p:sp>
      <p:sp>
        <p:nvSpPr>
          <p:cNvPr id="4" name="Inhaltsplatzhalter 3"/>
          <p:cNvSpPr>
            <a:spLocks noGrp="1"/>
          </p:cNvSpPr>
          <p:nvPr>
            <p:ph sz="half" idx="2"/>
          </p:nvPr>
        </p:nvSpPr>
        <p:spPr>
          <a:xfrm>
            <a:off x="609600" y="2174875"/>
            <a:ext cx="5386917" cy="3951288"/>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6193372" y="1535113"/>
            <a:ext cx="5389033" cy="639762"/>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en-US"/>
              <a:t>Click to edit Master text styles</a:t>
            </a:r>
          </a:p>
        </p:txBody>
      </p:sp>
      <p:sp>
        <p:nvSpPr>
          <p:cNvPr id="6" name="Inhaltsplatzhalter 5"/>
          <p:cNvSpPr>
            <a:spLocks noGrp="1"/>
          </p:cNvSpPr>
          <p:nvPr>
            <p:ph sz="quarter" idx="4"/>
          </p:nvPr>
        </p:nvSpPr>
        <p:spPr>
          <a:xfrm>
            <a:off x="6193372" y="2174875"/>
            <a:ext cx="5389033" cy="3951288"/>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8"/>
          <p:cNvSpPr>
            <a:spLocks noGrp="1" noChangeArrowheads="1"/>
          </p:cNvSpPr>
          <p:nvPr>
            <p:ph type="ftr" sz="quarter" idx="10"/>
          </p:nvPr>
        </p:nvSpPr>
        <p:spPr>
          <a:ln/>
        </p:spPr>
        <p:txBody>
          <a:bodyPr/>
          <a:lstStyle>
            <a:lvl1pPr algn="l">
              <a:defRPr/>
            </a:lvl1pPr>
          </a:lstStyle>
          <a:p>
            <a:pPr>
              <a:defRPr/>
            </a:pPr>
            <a:r>
              <a:rPr lang="en-US"/>
              <a:t>TI 3: Operating Systems and Computer Networks</a:t>
            </a:r>
          </a:p>
        </p:txBody>
      </p:sp>
    </p:spTree>
    <p:extLst>
      <p:ext uri="{BB962C8B-B14F-4D97-AF65-F5344CB8AC3E}">
        <p14:creationId xmlns:p14="http://schemas.microsoft.com/office/powerpoint/2010/main" val="318430474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Rectangle 8"/>
          <p:cNvSpPr>
            <a:spLocks noGrp="1" noChangeArrowheads="1"/>
          </p:cNvSpPr>
          <p:nvPr>
            <p:ph type="ftr" sz="quarter" idx="10"/>
          </p:nvPr>
        </p:nvSpPr>
        <p:spPr>
          <a:ln/>
        </p:spPr>
        <p:txBody>
          <a:bodyPr/>
          <a:lstStyle>
            <a:lvl1pPr algn="l">
              <a:defRPr/>
            </a:lvl1pPr>
          </a:lstStyle>
          <a:p>
            <a:pPr>
              <a:defRPr/>
            </a:pPr>
            <a:r>
              <a:rPr lang="en-US"/>
              <a:t>TI 3: Operating Systems and Computer Networks</a:t>
            </a:r>
          </a:p>
        </p:txBody>
      </p:sp>
    </p:spTree>
    <p:extLst>
      <p:ext uri="{BB962C8B-B14F-4D97-AF65-F5344CB8AC3E}">
        <p14:creationId xmlns:p14="http://schemas.microsoft.com/office/powerpoint/2010/main" val="55772539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lgn="l">
              <a:defRPr/>
            </a:lvl1pPr>
          </a:lstStyle>
          <a:p>
            <a:pPr>
              <a:defRPr/>
            </a:pPr>
            <a:r>
              <a:rPr lang="en-US"/>
              <a:t>TI 3: Operating Systems and Computer Networks</a:t>
            </a:r>
          </a:p>
        </p:txBody>
      </p:sp>
    </p:spTree>
    <p:extLst>
      <p:ext uri="{BB962C8B-B14F-4D97-AF65-F5344CB8AC3E}">
        <p14:creationId xmlns:p14="http://schemas.microsoft.com/office/powerpoint/2010/main" val="336538638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1219" b="1"/>
            </a:lvl1pPr>
          </a:lstStyle>
          <a:p>
            <a:r>
              <a:rPr lang="en-US"/>
              <a:t>Click to edit Master title style</a:t>
            </a:r>
            <a:endParaRPr lang="de-DE"/>
          </a:p>
        </p:txBody>
      </p:sp>
      <p:sp>
        <p:nvSpPr>
          <p:cNvPr id="3" name="Inhaltsplatzhalter 2"/>
          <p:cNvSpPr>
            <a:spLocks noGrp="1"/>
          </p:cNvSpPr>
          <p:nvPr>
            <p:ph idx="1"/>
          </p:nvPr>
        </p:nvSpPr>
        <p:spPr>
          <a:xfrm>
            <a:off x="4766734" y="273057"/>
            <a:ext cx="6815666" cy="5853113"/>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609603" y="1435103"/>
            <a:ext cx="4011084" cy="4691063"/>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lgn="l">
              <a:defRPr/>
            </a:lvl1pPr>
          </a:lstStyle>
          <a:p>
            <a:pPr>
              <a:defRPr/>
            </a:pPr>
            <a:r>
              <a:rPr lang="en-US"/>
              <a:t>TI 3: Operating Systems and Computer Networks</a:t>
            </a:r>
          </a:p>
        </p:txBody>
      </p:sp>
    </p:spTree>
    <p:extLst>
      <p:ext uri="{BB962C8B-B14F-4D97-AF65-F5344CB8AC3E}">
        <p14:creationId xmlns:p14="http://schemas.microsoft.com/office/powerpoint/2010/main" val="336740843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1219" b="1"/>
            </a:lvl1pPr>
          </a:lstStyle>
          <a:p>
            <a:r>
              <a:rPr lang="en-US"/>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pPr lvl="0"/>
            <a:r>
              <a:rPr lang="en-US" noProof="0"/>
              <a:t>Click icon to add picture</a:t>
            </a:r>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lgn="l">
              <a:defRPr/>
            </a:lvl1pPr>
          </a:lstStyle>
          <a:p>
            <a:pPr>
              <a:defRPr/>
            </a:pPr>
            <a:r>
              <a:rPr lang="en-US"/>
              <a:t>TI 3: Operating Systems and Computer Networks</a:t>
            </a:r>
          </a:p>
        </p:txBody>
      </p:sp>
    </p:spTree>
    <p:extLst>
      <p:ext uri="{BB962C8B-B14F-4D97-AF65-F5344CB8AC3E}">
        <p14:creationId xmlns:p14="http://schemas.microsoft.com/office/powerpoint/2010/main" val="279233629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20"/>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5" y="1232355"/>
            <a:ext cx="11523134"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52" name="Rectangle 5"/>
          <p:cNvSpPr>
            <a:spLocks noGrp="1" noChangeArrowheads="1"/>
          </p:cNvSpPr>
          <p:nvPr>
            <p:ph type="title"/>
          </p:nvPr>
        </p:nvSpPr>
        <p:spPr bwMode="auto">
          <a:xfrm>
            <a:off x="334435" y="715494"/>
            <a:ext cx="11523134"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t>Mastertitelformat bearbeiten</a:t>
            </a:r>
          </a:p>
        </p:txBody>
      </p:sp>
      <p:sp>
        <p:nvSpPr>
          <p:cNvPr id="327686" name="Rectangle 6"/>
          <p:cNvSpPr>
            <a:spLocks noChangeArrowheads="1"/>
          </p:cNvSpPr>
          <p:nvPr/>
        </p:nvSpPr>
        <p:spPr bwMode="auto">
          <a:xfrm>
            <a:off x="10147300" y="6656399"/>
            <a:ext cx="1636185" cy="211127"/>
          </a:xfrm>
          <a:prstGeom prst="rect">
            <a:avLst/>
          </a:prstGeom>
          <a:noFill/>
          <a:ln w="9525">
            <a:noFill/>
            <a:miter lim="800000"/>
            <a:headEnd/>
            <a:tailEnd/>
          </a:ln>
          <a:effectLst/>
        </p:spPr>
        <p:txBody>
          <a:bodyPr/>
          <a:lstStyle/>
          <a:p>
            <a:pPr lvl="0" algn="r"/>
            <a:r>
              <a:rPr lang="de-DE" sz="700" b="1" dirty="0">
                <a:solidFill>
                  <a:srgbClr val="5F5F5F"/>
                </a:solidFill>
              </a:rPr>
              <a:t>5.</a:t>
            </a:r>
            <a:fld id="{53965218-A59B-4292-9C98-79B58A46A890}" type="slidenum">
              <a:rPr lang="de-DE" sz="700" b="1" smtClean="0">
                <a:solidFill>
                  <a:srgbClr val="5F5F5F"/>
                </a:solidFill>
              </a:rPr>
              <a:pPr lvl="0" algn="r"/>
              <a:t>‹#›</a:t>
            </a:fld>
            <a:endParaRPr lang="de-DE" sz="700" b="1" dirty="0">
              <a:solidFill>
                <a:srgbClr val="5F5F5F"/>
              </a:solidFill>
            </a:endParaRPr>
          </a:p>
        </p:txBody>
      </p:sp>
      <p:sp>
        <p:nvSpPr>
          <p:cNvPr id="327688" name="Rectangle 8"/>
          <p:cNvSpPr>
            <a:spLocks noGrp="1" noChangeArrowheads="1"/>
          </p:cNvSpPr>
          <p:nvPr>
            <p:ph type="ftr" sz="quarter" idx="3"/>
          </p:nvPr>
        </p:nvSpPr>
        <p:spPr bwMode="auto">
          <a:xfrm>
            <a:off x="334433" y="6656398"/>
            <a:ext cx="7969250"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lang="de-DE" sz="700" b="0" smtClean="0">
                <a:solidFill>
                  <a:srgbClr val="5F5F5F"/>
                </a:solidFill>
              </a:defRPr>
            </a:lvl1pPr>
          </a:lstStyle>
          <a:p>
            <a:pPr algn="l"/>
            <a:r>
              <a:rPr lang="en-US"/>
              <a:t>TI 3: Operating Systems and Computer Networks</a:t>
            </a:r>
          </a:p>
        </p:txBody>
      </p:sp>
      <p:pic>
        <p:nvPicPr>
          <p:cNvPr id="8" name="Picture 24" descr="Logo_RGB_300dpi"/>
          <p:cNvPicPr>
            <a:picLocks noChangeAspect="1" noChangeArrowheads="1"/>
          </p:cNvPicPr>
          <p:nvPr/>
        </p:nvPicPr>
        <p:blipFill>
          <a:blip r:embed="rId16" cstate="print"/>
          <a:srcRect/>
          <a:stretch>
            <a:fillRect/>
          </a:stretch>
        </p:blipFill>
        <p:spPr bwMode="auto">
          <a:xfrm>
            <a:off x="9645121" y="60524"/>
            <a:ext cx="2138363" cy="566737"/>
          </a:xfrm>
          <a:prstGeom prst="rect">
            <a:avLst/>
          </a:prstGeom>
          <a:noFill/>
          <a:ln w="9525">
            <a:noFill/>
            <a:miter lim="800000"/>
            <a:headEnd/>
            <a:tailEnd/>
          </a:ln>
        </p:spPr>
      </p:pic>
    </p:spTree>
    <p:extLst>
      <p:ext uri="{BB962C8B-B14F-4D97-AF65-F5344CB8AC3E}">
        <p14:creationId xmlns:p14="http://schemas.microsoft.com/office/powerpoint/2010/main" val="359188046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transition spd="slow"/>
  <p:hf sldNum="0" hdr="0" dt="0"/>
  <p:txStyles>
    <p:titleStyle>
      <a:lvl1pPr algn="l" rtl="0" eaLnBrk="1" fontAlgn="base" hangingPunct="1">
        <a:lnSpc>
          <a:spcPct val="85000"/>
        </a:lnSpc>
        <a:spcBef>
          <a:spcPct val="0"/>
        </a:spcBef>
        <a:spcAft>
          <a:spcPct val="0"/>
        </a:spcAft>
        <a:defRPr lang="de-DE" sz="2250" b="1" smtClean="0">
          <a:solidFill>
            <a:srgbClr val="003366"/>
          </a:solidFill>
          <a:latin typeface="+mj-lt"/>
          <a:ea typeface="+mj-ea"/>
          <a:cs typeface="+mj-cs"/>
        </a:defRPr>
      </a:lvl1pPr>
      <a:lvl2pPr algn="l" rtl="0" eaLnBrk="1" fontAlgn="base" hangingPunct="1">
        <a:lnSpc>
          <a:spcPct val="85000"/>
        </a:lnSpc>
        <a:spcBef>
          <a:spcPct val="0"/>
        </a:spcBef>
        <a:spcAft>
          <a:spcPct val="0"/>
        </a:spcAft>
        <a:defRPr sz="1828" b="1">
          <a:solidFill>
            <a:srgbClr val="003366"/>
          </a:solidFill>
          <a:latin typeface="Arial" charset="0"/>
        </a:defRPr>
      </a:lvl2pPr>
      <a:lvl3pPr algn="l" rtl="0" eaLnBrk="1" fontAlgn="base" hangingPunct="1">
        <a:lnSpc>
          <a:spcPct val="85000"/>
        </a:lnSpc>
        <a:spcBef>
          <a:spcPct val="0"/>
        </a:spcBef>
        <a:spcAft>
          <a:spcPct val="0"/>
        </a:spcAft>
        <a:defRPr sz="1828" b="1">
          <a:solidFill>
            <a:srgbClr val="003366"/>
          </a:solidFill>
          <a:latin typeface="Arial" charset="0"/>
        </a:defRPr>
      </a:lvl3pPr>
      <a:lvl4pPr algn="l" rtl="0" eaLnBrk="1" fontAlgn="base" hangingPunct="1">
        <a:lnSpc>
          <a:spcPct val="85000"/>
        </a:lnSpc>
        <a:spcBef>
          <a:spcPct val="0"/>
        </a:spcBef>
        <a:spcAft>
          <a:spcPct val="0"/>
        </a:spcAft>
        <a:defRPr sz="1828" b="1">
          <a:solidFill>
            <a:srgbClr val="003366"/>
          </a:solidFill>
          <a:latin typeface="Arial" charset="0"/>
        </a:defRPr>
      </a:lvl4pPr>
      <a:lvl5pPr algn="l" rtl="0" eaLnBrk="1" fontAlgn="base" hangingPunct="1">
        <a:lnSpc>
          <a:spcPct val="85000"/>
        </a:lnSpc>
        <a:spcBef>
          <a:spcPct val="0"/>
        </a:spcBef>
        <a:spcAft>
          <a:spcPct val="0"/>
        </a:spcAft>
        <a:defRPr sz="1828" b="1">
          <a:solidFill>
            <a:srgbClr val="003366"/>
          </a:solidFill>
          <a:latin typeface="Arial" charset="0"/>
        </a:defRPr>
      </a:lvl5pPr>
      <a:lvl6pPr marL="278606" algn="l" rtl="0" eaLnBrk="1" fontAlgn="base" hangingPunct="1">
        <a:lnSpc>
          <a:spcPct val="85000"/>
        </a:lnSpc>
        <a:spcBef>
          <a:spcPct val="0"/>
        </a:spcBef>
        <a:spcAft>
          <a:spcPct val="0"/>
        </a:spcAft>
        <a:defRPr sz="1828" b="1">
          <a:solidFill>
            <a:srgbClr val="003366"/>
          </a:solidFill>
          <a:latin typeface="Arial" charset="0"/>
        </a:defRPr>
      </a:lvl6pPr>
      <a:lvl7pPr marL="557213" algn="l" rtl="0" eaLnBrk="1" fontAlgn="base" hangingPunct="1">
        <a:lnSpc>
          <a:spcPct val="85000"/>
        </a:lnSpc>
        <a:spcBef>
          <a:spcPct val="0"/>
        </a:spcBef>
        <a:spcAft>
          <a:spcPct val="0"/>
        </a:spcAft>
        <a:defRPr sz="1828" b="1">
          <a:solidFill>
            <a:srgbClr val="003366"/>
          </a:solidFill>
          <a:latin typeface="Arial" charset="0"/>
        </a:defRPr>
      </a:lvl7pPr>
      <a:lvl8pPr marL="835819" algn="l" rtl="0" eaLnBrk="1" fontAlgn="base" hangingPunct="1">
        <a:lnSpc>
          <a:spcPct val="85000"/>
        </a:lnSpc>
        <a:spcBef>
          <a:spcPct val="0"/>
        </a:spcBef>
        <a:spcAft>
          <a:spcPct val="0"/>
        </a:spcAft>
        <a:defRPr sz="1828" b="1">
          <a:solidFill>
            <a:srgbClr val="003366"/>
          </a:solidFill>
          <a:latin typeface="Arial" charset="0"/>
        </a:defRPr>
      </a:lvl8pPr>
      <a:lvl9pPr marL="1114425" algn="l" rtl="0" eaLnBrk="1" fontAlgn="base" hangingPunct="1">
        <a:lnSpc>
          <a:spcPct val="85000"/>
        </a:lnSpc>
        <a:spcBef>
          <a:spcPct val="0"/>
        </a:spcBef>
        <a:spcAft>
          <a:spcPct val="0"/>
        </a:spcAft>
        <a:defRPr sz="1828" b="1">
          <a:solidFill>
            <a:srgbClr val="003366"/>
          </a:solidFill>
          <a:latin typeface="Arial" charset="0"/>
        </a:defRPr>
      </a:lvl9pPr>
    </p:titleStyle>
    <p:bodyStyle>
      <a:lvl1pPr algn="l" rtl="0" eaLnBrk="1" fontAlgn="base" hangingPunct="1">
        <a:lnSpc>
          <a:spcPct val="102000"/>
        </a:lnSpc>
        <a:spcBef>
          <a:spcPts val="305"/>
        </a:spcBef>
        <a:spcAft>
          <a:spcPct val="0"/>
        </a:spcAft>
        <a:buClr>
          <a:srgbClr val="000000"/>
        </a:buClr>
        <a:defRPr>
          <a:solidFill>
            <a:srgbClr val="000000"/>
          </a:solidFill>
          <a:latin typeface="+mn-lt"/>
          <a:ea typeface="+mn-ea"/>
          <a:cs typeface="+mn-cs"/>
        </a:defRPr>
      </a:lvl1pPr>
      <a:lvl2pPr marL="216694" indent="-107380" algn="l" rtl="0" eaLnBrk="1" fontAlgn="base" hangingPunct="1">
        <a:lnSpc>
          <a:spcPct val="102000"/>
        </a:lnSpc>
        <a:spcBef>
          <a:spcPts val="305"/>
        </a:spcBef>
        <a:spcAft>
          <a:spcPct val="0"/>
        </a:spcAft>
        <a:buClr>
          <a:srgbClr val="000000"/>
        </a:buClr>
        <a:buChar char="-"/>
        <a:defRPr>
          <a:solidFill>
            <a:srgbClr val="000000"/>
          </a:solidFill>
          <a:latin typeface="+mn-lt"/>
        </a:defRPr>
      </a:lvl2pPr>
      <a:lvl3pPr marL="441127" indent="-115119" algn="l" rtl="0" eaLnBrk="1" fontAlgn="base" hangingPunct="1">
        <a:lnSpc>
          <a:spcPct val="102000"/>
        </a:lnSpc>
        <a:spcBef>
          <a:spcPts val="305"/>
        </a:spcBef>
        <a:spcAft>
          <a:spcPct val="0"/>
        </a:spcAft>
        <a:buClr>
          <a:srgbClr val="000000"/>
        </a:buClr>
        <a:buChar char="-"/>
        <a:defRPr>
          <a:solidFill>
            <a:srgbClr val="000000"/>
          </a:solidFill>
          <a:latin typeface="+mn-lt"/>
        </a:defRPr>
      </a:lvl3pPr>
      <a:lvl4pPr marL="657820" indent="-107380" algn="l" rtl="0" eaLnBrk="1" fontAlgn="base" hangingPunct="1">
        <a:lnSpc>
          <a:spcPct val="102000"/>
        </a:lnSpc>
        <a:spcBef>
          <a:spcPts val="305"/>
        </a:spcBef>
        <a:spcAft>
          <a:spcPct val="0"/>
        </a:spcAft>
        <a:buClr>
          <a:srgbClr val="000000"/>
        </a:buClr>
        <a:buChar char="-"/>
        <a:defRPr>
          <a:solidFill>
            <a:srgbClr val="000000"/>
          </a:solidFill>
          <a:latin typeface="+mn-lt"/>
        </a:defRPr>
      </a:lvl4pPr>
      <a:lvl5pPr marL="874514" indent="-107380" algn="l" rtl="0" eaLnBrk="1" fontAlgn="base" hangingPunct="1">
        <a:lnSpc>
          <a:spcPct val="102000"/>
        </a:lnSpc>
        <a:spcBef>
          <a:spcPts val="305"/>
        </a:spcBef>
        <a:spcAft>
          <a:spcPct val="0"/>
        </a:spcAft>
        <a:buClr>
          <a:srgbClr val="000000"/>
        </a:buClr>
        <a:buChar char="-"/>
        <a:defRPr>
          <a:solidFill>
            <a:srgbClr val="000000"/>
          </a:solidFill>
          <a:latin typeface="+mn-lt"/>
        </a:defRPr>
      </a:lvl5pPr>
      <a:lvl6pPr marL="1153120" indent="-107380" algn="l" rtl="0" eaLnBrk="1" fontAlgn="base" hangingPunct="1">
        <a:lnSpc>
          <a:spcPct val="102000"/>
        </a:lnSpc>
        <a:spcBef>
          <a:spcPts val="305"/>
        </a:spcBef>
        <a:spcAft>
          <a:spcPct val="0"/>
        </a:spcAft>
        <a:buClr>
          <a:schemeClr val="tx1"/>
        </a:buClr>
        <a:buSzPct val="90000"/>
        <a:buChar char="-"/>
        <a:defRPr>
          <a:solidFill>
            <a:schemeClr val="tx1"/>
          </a:solidFill>
          <a:latin typeface="+mn-lt"/>
        </a:defRPr>
      </a:lvl6pPr>
      <a:lvl7pPr marL="1431727" indent="-107380" algn="l" rtl="0" eaLnBrk="1" fontAlgn="base" hangingPunct="1">
        <a:lnSpc>
          <a:spcPct val="102000"/>
        </a:lnSpc>
        <a:spcBef>
          <a:spcPts val="305"/>
        </a:spcBef>
        <a:spcAft>
          <a:spcPct val="0"/>
        </a:spcAft>
        <a:buClr>
          <a:schemeClr val="tx1"/>
        </a:buClr>
        <a:buSzPct val="90000"/>
        <a:buChar char="-"/>
        <a:defRPr>
          <a:solidFill>
            <a:schemeClr val="tx1"/>
          </a:solidFill>
          <a:latin typeface="+mn-lt"/>
        </a:defRPr>
      </a:lvl7pPr>
      <a:lvl8pPr marL="1710333" indent="-107380" algn="l" rtl="0" eaLnBrk="1" fontAlgn="base" hangingPunct="1">
        <a:lnSpc>
          <a:spcPct val="102000"/>
        </a:lnSpc>
        <a:spcBef>
          <a:spcPts val="305"/>
        </a:spcBef>
        <a:spcAft>
          <a:spcPct val="0"/>
        </a:spcAft>
        <a:buClr>
          <a:schemeClr val="tx1"/>
        </a:buClr>
        <a:buSzPct val="90000"/>
        <a:buChar char="-"/>
        <a:defRPr>
          <a:solidFill>
            <a:schemeClr val="tx1"/>
          </a:solidFill>
          <a:latin typeface="+mn-lt"/>
        </a:defRPr>
      </a:lvl8pPr>
      <a:lvl9pPr marL="1988939" indent="-107380" algn="l" rtl="0" eaLnBrk="1" fontAlgn="base" hangingPunct="1">
        <a:lnSpc>
          <a:spcPct val="102000"/>
        </a:lnSpc>
        <a:spcBef>
          <a:spcPts val="305"/>
        </a:spcBef>
        <a:spcAft>
          <a:spcPct val="0"/>
        </a:spcAft>
        <a:buClr>
          <a:schemeClr val="tx1"/>
        </a:buClr>
        <a:buSzPct val="90000"/>
        <a:buChar char="-"/>
        <a:defRPr>
          <a:solidFill>
            <a:schemeClr val="tx1"/>
          </a:solidFill>
          <a:latin typeface="+mn-lt"/>
        </a:defRPr>
      </a:lvl9pPr>
    </p:bodyStyle>
    <p:otherStyle>
      <a:defPPr>
        <a:defRPr lang="de-DE"/>
      </a:defPPr>
      <a:lvl1pPr marL="0" algn="l" defTabSz="557213" rtl="0" eaLnBrk="1" latinLnBrk="0" hangingPunct="1">
        <a:defRPr sz="1097" kern="1200">
          <a:solidFill>
            <a:schemeClr val="tx1"/>
          </a:solidFill>
          <a:latin typeface="+mn-lt"/>
          <a:ea typeface="+mn-ea"/>
          <a:cs typeface="+mn-cs"/>
        </a:defRPr>
      </a:lvl1pPr>
      <a:lvl2pPr marL="278606" algn="l" defTabSz="557213" rtl="0" eaLnBrk="1" latinLnBrk="0" hangingPunct="1">
        <a:defRPr sz="1097" kern="1200">
          <a:solidFill>
            <a:schemeClr val="tx1"/>
          </a:solidFill>
          <a:latin typeface="+mn-lt"/>
          <a:ea typeface="+mn-ea"/>
          <a:cs typeface="+mn-cs"/>
        </a:defRPr>
      </a:lvl2pPr>
      <a:lvl3pPr marL="557213" algn="l" defTabSz="557213" rtl="0" eaLnBrk="1" latinLnBrk="0" hangingPunct="1">
        <a:defRPr sz="1097" kern="1200">
          <a:solidFill>
            <a:schemeClr val="tx1"/>
          </a:solidFill>
          <a:latin typeface="+mn-lt"/>
          <a:ea typeface="+mn-ea"/>
          <a:cs typeface="+mn-cs"/>
        </a:defRPr>
      </a:lvl3pPr>
      <a:lvl4pPr marL="835819" algn="l" defTabSz="557213" rtl="0" eaLnBrk="1" latinLnBrk="0" hangingPunct="1">
        <a:defRPr sz="1097" kern="1200">
          <a:solidFill>
            <a:schemeClr val="tx1"/>
          </a:solidFill>
          <a:latin typeface="+mn-lt"/>
          <a:ea typeface="+mn-ea"/>
          <a:cs typeface="+mn-cs"/>
        </a:defRPr>
      </a:lvl4pPr>
      <a:lvl5pPr marL="1114425" algn="l" defTabSz="557213" rtl="0" eaLnBrk="1" latinLnBrk="0" hangingPunct="1">
        <a:defRPr sz="1097" kern="1200">
          <a:solidFill>
            <a:schemeClr val="tx1"/>
          </a:solidFill>
          <a:latin typeface="+mn-lt"/>
          <a:ea typeface="+mn-ea"/>
          <a:cs typeface="+mn-cs"/>
        </a:defRPr>
      </a:lvl5pPr>
      <a:lvl6pPr marL="1393031" algn="l" defTabSz="557213" rtl="0" eaLnBrk="1" latinLnBrk="0" hangingPunct="1">
        <a:defRPr sz="1097" kern="1200">
          <a:solidFill>
            <a:schemeClr val="tx1"/>
          </a:solidFill>
          <a:latin typeface="+mn-lt"/>
          <a:ea typeface="+mn-ea"/>
          <a:cs typeface="+mn-cs"/>
        </a:defRPr>
      </a:lvl6pPr>
      <a:lvl7pPr marL="1671638" algn="l" defTabSz="557213" rtl="0" eaLnBrk="1" latinLnBrk="0" hangingPunct="1">
        <a:defRPr sz="1097" kern="1200">
          <a:solidFill>
            <a:schemeClr val="tx1"/>
          </a:solidFill>
          <a:latin typeface="+mn-lt"/>
          <a:ea typeface="+mn-ea"/>
          <a:cs typeface="+mn-cs"/>
        </a:defRPr>
      </a:lvl7pPr>
      <a:lvl8pPr marL="1950244" algn="l" defTabSz="557213" rtl="0" eaLnBrk="1" latinLnBrk="0" hangingPunct="1">
        <a:defRPr sz="1097" kern="1200">
          <a:solidFill>
            <a:schemeClr val="tx1"/>
          </a:solidFill>
          <a:latin typeface="+mn-lt"/>
          <a:ea typeface="+mn-ea"/>
          <a:cs typeface="+mn-cs"/>
        </a:defRPr>
      </a:lvl8pPr>
      <a:lvl9pPr marL="2228850" algn="l" defTabSz="557213" rtl="0" eaLnBrk="1" latinLnBrk="0" hangingPunct="1">
        <a:defRPr sz="1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3"/>
          <p:cNvSpPr>
            <a:spLocks noGrp="1" noChangeArrowheads="1"/>
          </p:cNvSpPr>
          <p:nvPr>
            <p:ph type="subTitle" idx="1"/>
          </p:nvPr>
        </p:nvSpPr>
        <p:spPr/>
        <p:txBody>
          <a:bodyPr/>
          <a:lstStyle/>
          <a:p>
            <a:pPr>
              <a:spcBef>
                <a:spcPts val="375"/>
              </a:spcBef>
            </a:pPr>
            <a:r>
              <a:rPr lang="de-DE" sz="1600" dirty="0"/>
              <a:t>Prof. Dr.-Ing. Jochen Schiller</a:t>
            </a:r>
          </a:p>
          <a:p>
            <a:pPr>
              <a:spcBef>
                <a:spcPts val="375"/>
              </a:spcBef>
            </a:pPr>
            <a:r>
              <a:rPr lang="de-DE" sz="1600" dirty="0"/>
              <a:t>Computer Systems &amp; </a:t>
            </a:r>
            <a:r>
              <a:rPr lang="de-DE" sz="1600" dirty="0" err="1"/>
              <a:t>Telematics</a:t>
            </a:r>
            <a:endParaRPr lang="de-DE" sz="1600" dirty="0"/>
          </a:p>
          <a:p>
            <a:pPr>
              <a:spcBef>
                <a:spcPts val="375"/>
              </a:spcBef>
            </a:pPr>
            <a:r>
              <a:rPr lang="de-DE" sz="1600" dirty="0"/>
              <a:t>Freie Universität Berlin, Germany</a:t>
            </a:r>
          </a:p>
        </p:txBody>
      </p:sp>
      <p:sp>
        <p:nvSpPr>
          <p:cNvPr id="4099" name="Rectangle 52"/>
          <p:cNvSpPr>
            <a:spLocks noGrp="1" noChangeArrowheads="1"/>
          </p:cNvSpPr>
          <p:nvPr>
            <p:ph type="ctrTitle"/>
          </p:nvPr>
        </p:nvSpPr>
        <p:spPr/>
        <p:txBody>
          <a:bodyPr/>
          <a:lstStyle/>
          <a:p>
            <a:r>
              <a:rPr lang="en-US" dirty="0"/>
              <a:t>TI III: Operating Systems &amp; Computer Networks </a:t>
            </a:r>
            <a:br>
              <a:rPr lang="en-US" dirty="0"/>
            </a:br>
            <a:r>
              <a:rPr lang="en-US" b="0" dirty="0"/>
              <a:t>Scheduling</a:t>
            </a:r>
          </a:p>
        </p:txBody>
      </p:sp>
      <p:sp>
        <p:nvSpPr>
          <p:cNvPr id="4098" name="Rectangle 8"/>
          <p:cNvSpPr>
            <a:spLocks noGrp="1" noChangeArrowheads="1"/>
          </p:cNvSpPr>
          <p:nvPr>
            <p:ph type="ftr" sz="quarter" idx="3"/>
          </p:nvPr>
        </p:nvSpPr>
        <p:spPr/>
        <p:txBody>
          <a:bodyPr/>
          <a:lstStyle/>
          <a:p>
            <a:pPr algn="l"/>
            <a:r>
              <a:rPr lang="de-DE"/>
              <a:t>TI 3: Operating Systems and Computer Networks</a:t>
            </a:r>
            <a:endParaRPr lang="en-US"/>
          </a:p>
        </p:txBody>
      </p:sp>
      <p:pic>
        <p:nvPicPr>
          <p:cNvPr id="4101" name="Picture 77"/>
          <p:cNvPicPr>
            <a:picLocks noChangeAspect="1" noChangeArrowheads="1"/>
          </p:cNvPicPr>
          <p:nvPr/>
        </p:nvPicPr>
        <p:blipFill>
          <a:blip r:embed="rId3" cstate="print">
            <a:extLst>
              <a:ext uri="{28A0092B-C50C-407E-A947-70E740481C1C}">
                <a14:useLocalDpi xmlns:a14="http://schemas.microsoft.com/office/drawing/2010/main"/>
              </a:ext>
            </a:extLst>
          </a:blip>
          <a:srcRect b="11104"/>
          <a:stretch>
            <a:fillRect/>
          </a:stretch>
        </p:blipFill>
        <p:spPr bwMode="auto">
          <a:xfrm>
            <a:off x="7176120" y="3284984"/>
            <a:ext cx="4488281" cy="2850236"/>
          </a:xfrm>
          <a:prstGeom prst="rect">
            <a:avLst/>
          </a:prstGeom>
          <a:noFill/>
          <a:ln w="9525">
            <a:noFill/>
            <a:miter lim="800000"/>
            <a:headEnd/>
            <a:tailEnd/>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t>Short-Term Scheduling Criteria</a:t>
            </a:r>
            <a:endParaRPr lang="de-DE"/>
          </a:p>
        </p:txBody>
      </p:sp>
      <p:sp>
        <p:nvSpPr>
          <p:cNvPr id="10244" name="Rectangle 3"/>
          <p:cNvSpPr>
            <a:spLocks noGrp="1" noChangeArrowheads="1"/>
          </p:cNvSpPr>
          <p:nvPr>
            <p:ph sz="half" idx="1"/>
          </p:nvPr>
        </p:nvSpPr>
        <p:spPr/>
        <p:txBody>
          <a:bodyPr/>
          <a:lstStyle/>
          <a:p>
            <a:pPr eaLnBrk="1" hangingPunct="1"/>
            <a:r>
              <a:rPr lang="en-US" sz="1800" dirty="0"/>
              <a:t>User-oriented:</a:t>
            </a:r>
          </a:p>
          <a:p>
            <a:pPr lvl="1" eaLnBrk="1" hangingPunct="1"/>
            <a:r>
              <a:rPr lang="en-US" sz="1600" dirty="0"/>
              <a:t>Response time: elapsed time between submission of a request until there is output</a:t>
            </a:r>
          </a:p>
          <a:p>
            <a:pPr lvl="1" eaLnBrk="1" hangingPunct="1">
              <a:buFont typeface="Wingdings" pitchFamily="2" charset="2"/>
              <a:buChar char="Ø"/>
            </a:pPr>
            <a:r>
              <a:rPr lang="en-US" sz="1600" dirty="0"/>
              <a:t>Interactivity: user </a:t>
            </a:r>
            <a:r>
              <a:rPr lang="en-US" sz="1600" i="1" dirty="0"/>
              <a:t>perceives</a:t>
            </a:r>
            <a:r>
              <a:rPr lang="en-US" sz="1600" dirty="0"/>
              <a:t> system as “responsive”</a:t>
            </a:r>
          </a:p>
          <a:p>
            <a:pPr lvl="1" eaLnBrk="1" hangingPunct="1">
              <a:buFont typeface="Wingdings" pitchFamily="2" charset="2"/>
              <a:buChar char="Ø"/>
            </a:pPr>
            <a:endParaRPr lang="en-US" sz="1600" dirty="0"/>
          </a:p>
          <a:p>
            <a:pPr eaLnBrk="1" hangingPunct="1"/>
            <a:r>
              <a:rPr lang="en-US" sz="1800" dirty="0"/>
              <a:t>System-oriented (hardware and resources):</a:t>
            </a:r>
          </a:p>
          <a:p>
            <a:pPr lvl="1" eaLnBrk="1" hangingPunct="1"/>
            <a:r>
              <a:rPr lang="en-US" sz="1600" dirty="0"/>
              <a:t>Effective and efficient utilization of processor</a:t>
            </a:r>
          </a:p>
        </p:txBody>
      </p:sp>
      <p:sp>
        <p:nvSpPr>
          <p:cNvPr id="10245" name="Rectangle 4"/>
          <p:cNvSpPr>
            <a:spLocks noGrp="1" noChangeArrowheads="1"/>
          </p:cNvSpPr>
          <p:nvPr>
            <p:ph sz="half" idx="2"/>
          </p:nvPr>
        </p:nvSpPr>
        <p:spPr/>
        <p:txBody>
          <a:bodyPr/>
          <a:lstStyle/>
          <a:p>
            <a:pPr eaLnBrk="1" hangingPunct="1"/>
            <a:r>
              <a:rPr lang="en-US" sz="1800" dirty="0"/>
              <a:t>Performance-related:</a:t>
            </a:r>
          </a:p>
          <a:p>
            <a:pPr lvl="1" eaLnBrk="1" hangingPunct="1"/>
            <a:r>
              <a:rPr lang="en-US" sz="1600" dirty="0"/>
              <a:t>Quantitative / measurable properties</a:t>
            </a:r>
          </a:p>
          <a:p>
            <a:pPr lvl="1" eaLnBrk="1" hangingPunct="1"/>
            <a:r>
              <a:rPr lang="en-US" sz="1600" dirty="0"/>
              <a:t>Examples: response time, throughput</a:t>
            </a:r>
          </a:p>
          <a:p>
            <a:pPr lvl="1" eaLnBrk="1" hangingPunct="1"/>
            <a:endParaRPr lang="en-US" sz="1600" dirty="0"/>
          </a:p>
          <a:p>
            <a:pPr eaLnBrk="1" hangingPunct="1"/>
            <a:r>
              <a:rPr lang="en-US" sz="1800" dirty="0"/>
              <a:t>Non-functional:</a:t>
            </a:r>
          </a:p>
          <a:p>
            <a:pPr lvl="1" eaLnBrk="1" hangingPunct="1"/>
            <a:r>
              <a:rPr lang="en-US" sz="1600" dirty="0"/>
              <a:t>Algorithmic properties</a:t>
            </a:r>
          </a:p>
          <a:p>
            <a:pPr lvl="1" eaLnBrk="1" hangingPunct="1"/>
            <a:r>
              <a:rPr lang="en-US" sz="1600" dirty="0"/>
              <a:t>Examples: predictability, fairness</a:t>
            </a:r>
            <a:endParaRPr lang="de-DE" sz="1600" dirty="0"/>
          </a:p>
        </p:txBody>
      </p:sp>
      <p:sp>
        <p:nvSpPr>
          <p:cNvPr id="10242" name="Fußzeilenplatzhalter 4"/>
          <p:cNvSpPr>
            <a:spLocks noGrp="1"/>
          </p:cNvSpPr>
          <p:nvPr>
            <p:ph type="ftr" sz="quarter" idx="10"/>
          </p:nvPr>
        </p:nvSpPr>
        <p:spPr>
          <a:noFill/>
        </p:spPr>
        <p:txBody>
          <a:bodyPr/>
          <a:lstStyle/>
          <a:p>
            <a:r>
              <a:rPr lang="de-DE"/>
              <a:t>TI 3: Operating Systems and Computer Networks</a:t>
            </a:r>
            <a:endParaRPr lang="en-US"/>
          </a:p>
        </p:txBody>
      </p:sp>
      <p:graphicFrame>
        <p:nvGraphicFramePr>
          <p:cNvPr id="1349637" name="Group 5"/>
          <p:cNvGraphicFramePr>
            <a:graphicFrameLocks noGrp="1"/>
          </p:cNvGraphicFramePr>
          <p:nvPr>
            <p:extLst>
              <p:ext uri="{D42A27DB-BD31-4B8C-83A1-F6EECF244321}">
                <p14:modId xmlns:p14="http://schemas.microsoft.com/office/powerpoint/2010/main" val="3131594131"/>
              </p:ext>
            </p:extLst>
          </p:nvPr>
        </p:nvGraphicFramePr>
        <p:xfrm>
          <a:off x="2786538" y="4437111"/>
          <a:ext cx="6618924" cy="2016225"/>
        </p:xfrm>
        <a:graphic>
          <a:graphicData uri="http://schemas.openxmlformats.org/drawingml/2006/table">
            <a:tbl>
              <a:tblPr/>
              <a:tblGrid>
                <a:gridCol w="1938404">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445739">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endParaRPr kumimoji="0" lang="en-US" sz="1400" b="0" i="0" u="none" strike="noStrike" cap="none" normalizeH="0" baseline="0" dirty="0">
                        <a:ln>
                          <a:noFill/>
                        </a:ln>
                        <a:solidFill>
                          <a:schemeClr val="tx1"/>
                        </a:solidFill>
                        <a:effectLst/>
                        <a:latin typeface="+mn-lt"/>
                      </a:endParaRPr>
                    </a:p>
                  </a:txBody>
                  <a:tcPr marL="99060" marR="99060"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rPr>
                        <a:t>Performance-related</a:t>
                      </a: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Non-functional</a:t>
                      </a:r>
                      <a:endParaRPr kumimoji="0" lang="en-US" sz="1600" b="0" i="0" u="none" strike="noStrike" cap="none" normalizeH="0" baseline="0" dirty="0">
                        <a:ln>
                          <a:noFill/>
                        </a:ln>
                        <a:solidFill>
                          <a:schemeClr val="tx1"/>
                        </a:solidFill>
                        <a:effectLst/>
                        <a:latin typeface="+mn-lt"/>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0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rPr>
                        <a:t>User-oriented</a:t>
                      </a:r>
                    </a:p>
                  </a:txBody>
                  <a:tcPr marL="99060" marR="99060"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a:ln>
                            <a:noFill/>
                          </a:ln>
                          <a:solidFill>
                            <a:schemeClr val="tx1"/>
                          </a:solidFill>
                          <a:effectLst/>
                          <a:latin typeface="+mn-lt"/>
                          <a:cs typeface="Times New Roman" pitchFamily="18" charset="0"/>
                        </a:rPr>
                        <a:t> Turnaround time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chemeClr val="tx1"/>
                          </a:solidFill>
                          <a:effectLst/>
                          <a:latin typeface="+mn-lt"/>
                          <a:cs typeface="Times New Roman" pitchFamily="18" charset="0"/>
                        </a:rPr>
                        <a:t> Response time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chemeClr val="tx1"/>
                          </a:solidFill>
                          <a:effectLst/>
                          <a:latin typeface="+mn-lt"/>
                          <a:cs typeface="Times New Roman" pitchFamily="18" charset="0"/>
                        </a:rPr>
                        <a:t> Deadlines</a:t>
                      </a:r>
                      <a:endParaRPr kumimoji="0" lang="en-US" sz="1400" b="0" i="0" u="none" strike="noStrike" cap="none" normalizeH="0" baseline="0" dirty="0">
                        <a:ln>
                          <a:noFill/>
                        </a:ln>
                        <a:solidFill>
                          <a:schemeClr val="tx1"/>
                        </a:solidFill>
                        <a:effectLst/>
                        <a:latin typeface="+mn-lt"/>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a:ln>
                            <a:noFill/>
                          </a:ln>
                          <a:solidFill>
                            <a:schemeClr val="tx1"/>
                          </a:solidFill>
                          <a:effectLst/>
                          <a:latin typeface="+mn-lt"/>
                          <a:cs typeface="Times New Roman" pitchFamily="18" charset="0"/>
                        </a:rPr>
                        <a:t> Predictability</a:t>
                      </a:r>
                      <a:endParaRPr kumimoji="0" lang="en-US" sz="1400" b="0" i="0" u="none" strike="noStrike" cap="none" normalizeH="0" baseline="0" dirty="0">
                        <a:ln>
                          <a:noFill/>
                        </a:ln>
                        <a:solidFill>
                          <a:schemeClr val="tx1"/>
                        </a:solidFill>
                        <a:effectLst/>
                        <a:latin typeface="+mn-lt"/>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97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rPr>
                        <a:t>System-oriented</a:t>
                      </a:r>
                    </a:p>
                  </a:txBody>
                  <a:tcPr marL="99060" marR="99060"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a:ln>
                            <a:noFill/>
                          </a:ln>
                          <a:solidFill>
                            <a:schemeClr val="tx1"/>
                          </a:solidFill>
                          <a:effectLst/>
                          <a:latin typeface="+mn-lt"/>
                          <a:cs typeface="Times New Roman" pitchFamily="18" charset="0"/>
                        </a:rPr>
                        <a:t> Throughput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chemeClr val="tx1"/>
                          </a:solidFill>
                          <a:effectLst/>
                          <a:latin typeface="+mn-lt"/>
                          <a:cs typeface="Times New Roman" pitchFamily="18" charset="0"/>
                        </a:rPr>
                        <a:t> Processor utilization</a:t>
                      </a:r>
                      <a:endParaRPr kumimoji="0" lang="en-US" sz="1400" b="0" i="0" u="none" strike="noStrike" cap="none" normalizeH="0" baseline="0" dirty="0">
                        <a:ln>
                          <a:noFill/>
                        </a:ln>
                        <a:solidFill>
                          <a:schemeClr val="tx1"/>
                        </a:solidFill>
                        <a:effectLst/>
                        <a:latin typeface="+mn-lt"/>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a:ln>
                            <a:noFill/>
                          </a:ln>
                          <a:solidFill>
                            <a:schemeClr val="tx1"/>
                          </a:solidFill>
                          <a:effectLst/>
                          <a:latin typeface="+mn-lt"/>
                          <a:cs typeface="Times New Roman" pitchFamily="18" charset="0"/>
                        </a:rPr>
                        <a:t> Fairness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chemeClr val="tx1"/>
                          </a:solidFill>
                          <a:effectLst/>
                          <a:latin typeface="+mn-lt"/>
                          <a:cs typeface="Times New Roman" pitchFamily="18" charset="0"/>
                        </a:rPr>
                        <a:t> Enforcing priorities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a:ln>
                            <a:noFill/>
                          </a:ln>
                          <a:solidFill>
                            <a:schemeClr val="tx1"/>
                          </a:solidFill>
                          <a:effectLst/>
                          <a:latin typeface="+mn-lt"/>
                          <a:cs typeface="Times New Roman" pitchFamily="18" charset="0"/>
                        </a:rPr>
                        <a:t> Balancing resources</a:t>
                      </a:r>
                      <a:endParaRPr kumimoji="0" lang="en-US" sz="1400" b="0" i="0" u="none" strike="noStrike" cap="none" normalizeH="0" baseline="0" dirty="0">
                        <a:ln>
                          <a:noFill/>
                        </a:ln>
                        <a:solidFill>
                          <a:schemeClr val="tx1"/>
                        </a:solidFill>
                        <a:effectLst/>
                        <a:latin typeface="+mn-lt"/>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p:txBody>
          <a:bodyPr/>
          <a:lstStyle/>
          <a:p>
            <a:pPr eaLnBrk="1" hangingPunct="1"/>
            <a:r>
              <a:rPr lang="en-US" dirty="0"/>
              <a:t>Scheduler Implementation: Queuing</a:t>
            </a:r>
          </a:p>
        </p:txBody>
      </p:sp>
      <p:sp>
        <p:nvSpPr>
          <p:cNvPr id="11266" name="Fußzeilenplatzhalter 2"/>
          <p:cNvSpPr>
            <a:spLocks noGrp="1"/>
          </p:cNvSpPr>
          <p:nvPr>
            <p:ph type="ftr" sz="quarter" idx="10"/>
          </p:nvPr>
        </p:nvSpPr>
        <p:spPr>
          <a:noFill/>
        </p:spPr>
        <p:txBody>
          <a:bodyPr/>
          <a:lstStyle/>
          <a:p>
            <a:r>
              <a:rPr lang="de-DE"/>
              <a:t>TI 3: Operating Systems and Computer Networks</a:t>
            </a:r>
            <a:endParaRPr lang="en-US"/>
          </a:p>
        </p:txBody>
      </p:sp>
      <p:pic>
        <p:nvPicPr>
          <p:cNvPr id="11268"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l="1814" r="1837" b="15080"/>
          <a:stretch>
            <a:fillRect/>
          </a:stretch>
        </p:blipFill>
        <p:spPr bwMode="auto">
          <a:xfrm>
            <a:off x="1669258" y="1195158"/>
            <a:ext cx="8853488" cy="5410200"/>
          </a:xfrm>
          <a:prstGeom prst="rect">
            <a:avLst/>
          </a:prstGeom>
          <a:noFill/>
          <a:ln w="9525">
            <a:noFill/>
            <a:miter lim="800000"/>
            <a:headEnd/>
            <a:tailEnd/>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3" name="Content Placeholder 2"/>
          <p:cNvSpPr>
            <a:spLocks noGrp="1"/>
          </p:cNvSpPr>
          <p:nvPr>
            <p:ph idx="1"/>
          </p:nvPr>
        </p:nvSpPr>
        <p:spPr/>
        <p:txBody>
          <a:bodyPr/>
          <a:lstStyle/>
          <a:p>
            <a:pPr lvl="1"/>
            <a:r>
              <a:rPr lang="en-US" dirty="0"/>
              <a:t>Compare a TOP500 high-performance compute cluster with a standard PC, an on-board flight stabilization controller and a game console when it comes to scheduling. What are typical long, mid and short term tasks? Where should the focus be in system design in terms of throughput, response time, fairness, efficiency?</a:t>
            </a:r>
          </a:p>
          <a:p>
            <a:pPr lvl="1"/>
            <a:r>
              <a:rPr lang="en-US" dirty="0"/>
              <a:t>What does a perfect scheduling system need? (OK, it does not exist, but in theory…)</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a:t>TI III - Operating Systems and Computer Networks</a:t>
            </a:r>
            <a:endParaRPr lang="en-US" dirty="0"/>
          </a:p>
        </p:txBody>
      </p:sp>
    </p:spTree>
    <p:extLst>
      <p:ext uri="{BB962C8B-B14F-4D97-AF65-F5344CB8AC3E}">
        <p14:creationId xmlns:p14="http://schemas.microsoft.com/office/powerpoint/2010/main" val="206032107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t>Scheduling Decision Modes</a:t>
            </a:r>
            <a:endParaRPr lang="de-DE"/>
          </a:p>
        </p:txBody>
      </p:sp>
      <p:sp>
        <p:nvSpPr>
          <p:cNvPr id="12292" name="Rectangle 3"/>
          <p:cNvSpPr>
            <a:spLocks noGrp="1" noChangeArrowheads="1"/>
          </p:cNvSpPr>
          <p:nvPr>
            <p:ph idx="1"/>
          </p:nvPr>
        </p:nvSpPr>
        <p:spPr/>
        <p:txBody>
          <a:bodyPr/>
          <a:lstStyle/>
          <a:p>
            <a:pPr eaLnBrk="1" hangingPunct="1"/>
            <a:r>
              <a:rPr lang="en-US" dirty="0"/>
              <a:t>Non-preemptive</a:t>
            </a:r>
          </a:p>
          <a:p>
            <a:pPr lvl="1" eaLnBrk="1" hangingPunct="1"/>
            <a:r>
              <a:rPr lang="en-US" dirty="0"/>
              <a:t>Current process explicitly yields CPU</a:t>
            </a:r>
          </a:p>
          <a:p>
            <a:pPr lvl="2" eaLnBrk="1" hangingPunct="1">
              <a:buFont typeface="Wingdings" pitchFamily="2" charset="2"/>
              <a:buChar char="Ø"/>
            </a:pPr>
            <a:r>
              <a:rPr lang="en-US" dirty="0"/>
              <a:t>Cooperative multitasking, e.g., Windows (&lt;95), Mac OS (&lt;X)</a:t>
            </a:r>
          </a:p>
          <a:p>
            <a:pPr lvl="1" eaLnBrk="1" hangingPunct="1"/>
            <a:r>
              <a:rPr lang="en-US" dirty="0"/>
              <a:t>Once a process is in running state, it will continue until it terminates or blocks itself for I/O</a:t>
            </a:r>
          </a:p>
          <a:p>
            <a:pPr eaLnBrk="1" hangingPunct="1"/>
            <a:endParaRPr lang="en-US" dirty="0"/>
          </a:p>
          <a:p>
            <a:pPr eaLnBrk="1" hangingPunct="1"/>
            <a:endParaRPr lang="en-US" dirty="0"/>
          </a:p>
          <a:p>
            <a:pPr eaLnBrk="1" hangingPunct="1"/>
            <a:r>
              <a:rPr lang="en-US" dirty="0"/>
              <a:t>Preemptive</a:t>
            </a:r>
          </a:p>
          <a:p>
            <a:pPr lvl="1" eaLnBrk="1" hangingPunct="1"/>
            <a:r>
              <a:rPr lang="en-US" dirty="0"/>
              <a:t>OS may interrupt current process</a:t>
            </a:r>
          </a:p>
          <a:p>
            <a:pPr lvl="2" eaLnBrk="1" hangingPunct="1"/>
            <a:r>
              <a:rPr lang="en-US" dirty="0"/>
              <a:t>Transparent to process</a:t>
            </a:r>
          </a:p>
          <a:p>
            <a:pPr lvl="2" eaLnBrk="1" hangingPunct="1">
              <a:buFont typeface="Wingdings" pitchFamily="2" charset="2"/>
              <a:buChar char="Ø"/>
            </a:pPr>
            <a:r>
              <a:rPr lang="en-US" dirty="0"/>
              <a:t>Preemptive multitasking, e.g., Windows (≥95), Mac OS X, Unix</a:t>
            </a:r>
          </a:p>
          <a:p>
            <a:pPr lvl="1" eaLnBrk="1" hangingPunct="1"/>
            <a:r>
              <a:rPr lang="en-US" dirty="0"/>
              <a:t>Allows for better scheduling since no process can monopolize CPU</a:t>
            </a:r>
            <a:endParaRPr lang="de-DE" dirty="0"/>
          </a:p>
        </p:txBody>
      </p:sp>
      <p:sp>
        <p:nvSpPr>
          <p:cNvPr id="12290" name="Fußzeilenplatzhalter 3"/>
          <p:cNvSpPr>
            <a:spLocks noGrp="1"/>
          </p:cNvSpPr>
          <p:nvPr>
            <p:ph type="ftr" sz="quarter" idx="10"/>
          </p:nvPr>
        </p:nvSpPr>
        <p:spPr>
          <a:noFill/>
        </p:spPr>
        <p:txBody>
          <a:bodyPr/>
          <a:lstStyle/>
          <a:p>
            <a:r>
              <a:rPr lang="de-DE"/>
              <a:t>TI 3: Operating Systems and Computer Networks</a:t>
            </a:r>
            <a:endParaRPr 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t>Priorities</a:t>
            </a:r>
            <a:endParaRPr lang="de-DE"/>
          </a:p>
        </p:txBody>
      </p:sp>
      <p:sp>
        <p:nvSpPr>
          <p:cNvPr id="13316" name="Rectangle 3"/>
          <p:cNvSpPr>
            <a:spLocks noGrp="1" noChangeArrowheads="1"/>
          </p:cNvSpPr>
          <p:nvPr>
            <p:ph idx="1"/>
          </p:nvPr>
        </p:nvSpPr>
        <p:spPr/>
        <p:txBody>
          <a:bodyPr/>
          <a:lstStyle/>
          <a:p>
            <a:pPr eaLnBrk="1" hangingPunct="1"/>
            <a:r>
              <a:rPr lang="en-US" dirty="0"/>
              <a:t>Some processes are more </a:t>
            </a:r>
            <a:r>
              <a:rPr lang="en-US" i="1" dirty="0"/>
              <a:t>important</a:t>
            </a:r>
            <a:r>
              <a:rPr lang="en-US" dirty="0"/>
              <a:t> than other processes, i.e., should get more CPU cycles or better responsiveness than others</a:t>
            </a:r>
          </a:p>
          <a:p>
            <a:pPr lvl="1" eaLnBrk="1" hangingPunct="1"/>
            <a:r>
              <a:rPr lang="en-US" dirty="0"/>
              <a:t>Similar for other resources</a:t>
            </a:r>
          </a:p>
          <a:p>
            <a:pPr eaLnBrk="1" hangingPunct="1"/>
            <a:endParaRPr lang="en-US" dirty="0"/>
          </a:p>
          <a:p>
            <a:pPr eaLnBrk="1" hangingPunct="1"/>
            <a:r>
              <a:rPr lang="en-US" dirty="0"/>
              <a:t>Scheduling is controlled by per-process priorities</a:t>
            </a:r>
          </a:p>
          <a:p>
            <a:pPr lvl="1" eaLnBrk="1" hangingPunct="1"/>
            <a:r>
              <a:rPr lang="en-US" dirty="0"/>
              <a:t>OS internal vs. user-visible priorities</a:t>
            </a:r>
          </a:p>
          <a:p>
            <a:pPr eaLnBrk="1" hangingPunct="1"/>
            <a:endParaRPr lang="en-US" dirty="0"/>
          </a:p>
          <a:p>
            <a:pPr eaLnBrk="1" hangingPunct="1"/>
            <a:r>
              <a:rPr lang="en-US" dirty="0"/>
              <a:t>Scheduler will always choose a process of higher priority over one of lower priority</a:t>
            </a:r>
          </a:p>
          <a:p>
            <a:pPr eaLnBrk="1" hangingPunct="1"/>
            <a:endParaRPr lang="en-US" dirty="0"/>
          </a:p>
          <a:p>
            <a:pPr eaLnBrk="1" hangingPunct="1">
              <a:buSzTx/>
              <a:buFont typeface="Wingdings" pitchFamily="2" charset="2"/>
              <a:buChar char="Ø"/>
            </a:pPr>
            <a:r>
              <a:rPr lang="en-US" dirty="0"/>
              <a:t>Lower-priority processes may suffer starvation, i.e. are never scheduled and do not make </a:t>
            </a:r>
            <a:r>
              <a:rPr lang="en-US" i="1" dirty="0"/>
              <a:t>any</a:t>
            </a:r>
            <a:r>
              <a:rPr lang="en-US" dirty="0"/>
              <a:t> progress</a:t>
            </a:r>
            <a:endParaRPr lang="de-DE" dirty="0"/>
          </a:p>
        </p:txBody>
      </p:sp>
      <p:sp>
        <p:nvSpPr>
          <p:cNvPr id="13314" name="Fußzeilenplatzhalter 3"/>
          <p:cNvSpPr>
            <a:spLocks noGrp="1"/>
          </p:cNvSpPr>
          <p:nvPr>
            <p:ph type="ftr" sz="quarter" idx="10"/>
          </p:nvPr>
        </p:nvSpPr>
        <p:spPr>
          <a:noFill/>
        </p:spPr>
        <p:txBody>
          <a:bodyPr/>
          <a:lstStyle/>
          <a:p>
            <a:r>
              <a:rPr lang="de-DE"/>
              <a:t>TI 3: Operating Systems and Computer Networks</a:t>
            </a:r>
            <a:endParaRPr 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eaLnBrk="1" hangingPunct="1"/>
            <a:r>
              <a:rPr lang="en-US" dirty="0"/>
              <a:t>Priority Implementation: Queuing</a:t>
            </a:r>
          </a:p>
        </p:txBody>
      </p:sp>
      <p:sp>
        <p:nvSpPr>
          <p:cNvPr id="14341" name="Rectangle 6"/>
          <p:cNvSpPr>
            <a:spLocks noGrp="1" noChangeArrowheads="1"/>
          </p:cNvSpPr>
          <p:nvPr>
            <p:ph idx="1"/>
          </p:nvPr>
        </p:nvSpPr>
        <p:spPr/>
        <p:txBody>
          <a:bodyPr/>
          <a:lstStyle/>
          <a:p>
            <a:pPr eaLnBrk="1" hangingPunct="1"/>
            <a:r>
              <a:rPr lang="en-US" sz="2000"/>
              <a:t>Have multiple ready queues to represent each level of priority</a:t>
            </a:r>
          </a:p>
          <a:p>
            <a:pPr eaLnBrk="1" hangingPunct="1"/>
            <a:r>
              <a:rPr lang="en-US" sz="2000"/>
              <a:t>Move process data between queues according to scheduling algorithm</a:t>
            </a:r>
          </a:p>
        </p:txBody>
      </p:sp>
      <p:sp>
        <p:nvSpPr>
          <p:cNvPr id="14338" name="Fußzeilenplatzhalter 3"/>
          <p:cNvSpPr>
            <a:spLocks noGrp="1"/>
          </p:cNvSpPr>
          <p:nvPr>
            <p:ph type="ftr" sz="quarter" idx="10"/>
          </p:nvPr>
        </p:nvSpPr>
        <p:spPr>
          <a:noFill/>
        </p:spPr>
        <p:txBody>
          <a:bodyPr/>
          <a:lstStyle/>
          <a:p>
            <a:r>
              <a:rPr lang="de-DE"/>
              <a:t>TI 3: Operating Systems and Computer Networks</a:t>
            </a:r>
            <a:endParaRPr lang="en-US"/>
          </a:p>
        </p:txBody>
      </p:sp>
      <p:pic>
        <p:nvPicPr>
          <p:cNvPr id="14339"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b="18210"/>
          <a:stretch>
            <a:fillRect/>
          </a:stretch>
        </p:blipFill>
        <p:spPr bwMode="auto">
          <a:xfrm>
            <a:off x="2585047" y="2052099"/>
            <a:ext cx="7021910" cy="4484687"/>
          </a:xfrm>
          <a:prstGeom prst="rect">
            <a:avLst/>
          </a:prstGeom>
          <a:noFill/>
          <a:ln w="9525">
            <a:noFill/>
            <a:miter lim="800000"/>
            <a:headEnd/>
            <a:tailEnd/>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t>Priority Inversion and Inheritance</a:t>
            </a:r>
            <a:endParaRPr lang="de-DE"/>
          </a:p>
        </p:txBody>
      </p:sp>
      <p:sp>
        <p:nvSpPr>
          <p:cNvPr id="15364" name="Rectangle 3"/>
          <p:cNvSpPr>
            <a:spLocks noGrp="1" noChangeArrowheads="1"/>
          </p:cNvSpPr>
          <p:nvPr>
            <p:ph sz="half" idx="1"/>
          </p:nvPr>
        </p:nvSpPr>
        <p:spPr/>
        <p:txBody>
          <a:bodyPr/>
          <a:lstStyle/>
          <a:p>
            <a:pPr eaLnBrk="1" hangingPunct="1">
              <a:buFontTx/>
              <a:buNone/>
            </a:pPr>
            <a:r>
              <a:rPr lang="en-US" sz="2000" b="1" dirty="0"/>
              <a:t>Problem: Priority Inversion</a:t>
            </a:r>
          </a:p>
          <a:p>
            <a:r>
              <a:rPr lang="en-US" sz="2000" dirty="0"/>
              <a:t>Occurs when circumstances within the system force a higher priority task (here: T</a:t>
            </a:r>
            <a:r>
              <a:rPr lang="en-US" sz="2000" baseline="-25000" dirty="0"/>
              <a:t>1</a:t>
            </a:r>
            <a:r>
              <a:rPr lang="en-US" sz="2000" dirty="0"/>
              <a:t>) to wait for a lower priority task (here: T</a:t>
            </a:r>
            <a:r>
              <a:rPr lang="en-US" sz="2000" baseline="-25000" dirty="0"/>
              <a:t>2</a:t>
            </a:r>
            <a:r>
              <a:rPr lang="en-US" sz="2000" dirty="0"/>
              <a:t>) </a:t>
            </a:r>
          </a:p>
          <a:p>
            <a:pPr eaLnBrk="1" hangingPunct="1"/>
            <a:endParaRPr lang="de-DE" sz="2000" dirty="0"/>
          </a:p>
        </p:txBody>
      </p:sp>
      <p:sp>
        <p:nvSpPr>
          <p:cNvPr id="15365" name="Rectangle 5"/>
          <p:cNvSpPr>
            <a:spLocks noGrp="1" noChangeArrowheads="1"/>
          </p:cNvSpPr>
          <p:nvPr>
            <p:ph sz="half" idx="2"/>
          </p:nvPr>
        </p:nvSpPr>
        <p:spPr/>
        <p:txBody>
          <a:bodyPr/>
          <a:lstStyle/>
          <a:p>
            <a:pPr eaLnBrk="1" hangingPunct="1">
              <a:buFontTx/>
              <a:buNone/>
            </a:pPr>
            <a:r>
              <a:rPr lang="de-DE" sz="2000" b="1" dirty="0"/>
              <a:t>Solution: </a:t>
            </a:r>
            <a:r>
              <a:rPr lang="en-US" sz="2000" b="1" dirty="0"/>
              <a:t>Priority Inheritance</a:t>
            </a:r>
          </a:p>
          <a:p>
            <a:r>
              <a:rPr lang="en-US" sz="2000" dirty="0"/>
              <a:t>Lower-priority task (here: T</a:t>
            </a:r>
            <a:r>
              <a:rPr lang="en-US" sz="2000" baseline="-25000" dirty="0"/>
              <a:t>3</a:t>
            </a:r>
            <a:r>
              <a:rPr lang="en-US" sz="2000" dirty="0"/>
              <a:t>) inherits priority of any higher priority task (here: T</a:t>
            </a:r>
            <a:r>
              <a:rPr lang="en-US" sz="2000" baseline="-25000" dirty="0"/>
              <a:t>1</a:t>
            </a:r>
            <a:r>
              <a:rPr lang="en-US" sz="2000" dirty="0"/>
              <a:t>) pending on a resource they share</a:t>
            </a:r>
          </a:p>
          <a:p>
            <a:pPr lvl="1" eaLnBrk="1" hangingPunct="1"/>
            <a:endParaRPr lang="de-DE" sz="1800" dirty="0"/>
          </a:p>
        </p:txBody>
      </p:sp>
      <p:sp>
        <p:nvSpPr>
          <p:cNvPr id="15362" name="Fußzeilenplatzhalter 4"/>
          <p:cNvSpPr>
            <a:spLocks noGrp="1"/>
          </p:cNvSpPr>
          <p:nvPr>
            <p:ph type="ftr" sz="quarter" idx="10"/>
          </p:nvPr>
        </p:nvSpPr>
        <p:spPr>
          <a:noFill/>
        </p:spPr>
        <p:txBody>
          <a:bodyPr/>
          <a:lstStyle/>
          <a:p>
            <a:r>
              <a:rPr lang="de-DE"/>
              <a:t>TI 3: Operating Systems and Computer Networks</a:t>
            </a:r>
            <a:endParaRPr lang="en-US"/>
          </a:p>
        </p:txBody>
      </p:sp>
      <p:pic>
        <p:nvPicPr>
          <p:cNvPr id="2" name="Bild 1" descr="f9.pdf"/>
          <p:cNvPicPr>
            <a:picLocks noChangeAspect="1"/>
          </p:cNvPicPr>
          <p:nvPr/>
        </p:nvPicPr>
        <p:blipFill rotWithShape="1">
          <a:blip r:embed="rId2" cstate="print">
            <a:extLst>
              <a:ext uri="{28A0092B-C50C-407E-A947-70E740481C1C}">
                <a14:useLocalDpi xmlns:a14="http://schemas.microsoft.com/office/drawing/2010/main"/>
              </a:ext>
            </a:extLst>
          </a:blip>
          <a:srcRect l="13404" t="42734" r="18789" b="14456"/>
          <a:stretch/>
        </p:blipFill>
        <p:spPr>
          <a:xfrm>
            <a:off x="6528048" y="3092009"/>
            <a:ext cx="4319998" cy="3529649"/>
          </a:xfrm>
          <a:prstGeom prst="rect">
            <a:avLst/>
          </a:prstGeom>
        </p:spPr>
      </p:pic>
      <p:pic>
        <p:nvPicPr>
          <p:cNvPr id="9" name="Bild 8" descr="f9.pdf"/>
          <p:cNvPicPr>
            <a:picLocks noChangeAspect="1"/>
          </p:cNvPicPr>
          <p:nvPr/>
        </p:nvPicPr>
        <p:blipFill rotWithShape="1">
          <a:blip r:embed="rId3" cstate="print">
            <a:extLst>
              <a:ext uri="{28A0092B-C50C-407E-A947-70E740481C1C}">
                <a14:useLocalDpi xmlns:a14="http://schemas.microsoft.com/office/drawing/2010/main"/>
              </a:ext>
            </a:extLst>
          </a:blip>
          <a:srcRect l="13483" r="18711" b="58462"/>
          <a:stretch/>
        </p:blipFill>
        <p:spPr>
          <a:xfrm>
            <a:off x="191344" y="3092009"/>
            <a:ext cx="4464496" cy="3539238"/>
          </a:xfrm>
          <a:prstGeom prst="rect">
            <a:avLst/>
          </a:prstGeo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3" name="Content Placeholder 2"/>
          <p:cNvSpPr>
            <a:spLocks noGrp="1"/>
          </p:cNvSpPr>
          <p:nvPr>
            <p:ph idx="1"/>
          </p:nvPr>
        </p:nvSpPr>
        <p:spPr/>
        <p:txBody>
          <a:bodyPr/>
          <a:lstStyle/>
          <a:p>
            <a:pPr lvl="1"/>
            <a:r>
              <a:rPr lang="en-US" dirty="0"/>
              <a:t>What are prerequisites for preemptive scheduling? Who preempts and how can this work if a process does not “want” to leave the processor?</a:t>
            </a:r>
          </a:p>
          <a:p>
            <a:pPr lvl="1"/>
            <a:r>
              <a:rPr lang="en-US" dirty="0"/>
              <a:t>Is preemptive scheduling really transparent to processes? </a:t>
            </a:r>
          </a:p>
          <a:p>
            <a:pPr lvl="1"/>
            <a:r>
              <a:rPr lang="en-US" dirty="0"/>
              <a:t>What are typical low-priority or high-priority processes, respectively?</a:t>
            </a:r>
          </a:p>
          <a:p>
            <a:pPr lvl="1"/>
            <a:r>
              <a:rPr lang="en-US" dirty="0"/>
              <a:t>Go through the example for priority inversion/inheritance and try to understand it! Do you find an example in everyday life?</a:t>
            </a:r>
          </a:p>
          <a:p>
            <a:pPr lvl="1"/>
            <a:endParaRPr lang="en-US" dirty="0"/>
          </a:p>
        </p:txBody>
      </p:sp>
      <p:sp>
        <p:nvSpPr>
          <p:cNvPr id="4" name="Footer Placeholder 3"/>
          <p:cNvSpPr>
            <a:spLocks noGrp="1"/>
          </p:cNvSpPr>
          <p:nvPr>
            <p:ph type="ftr" sz="quarter" idx="10"/>
          </p:nvPr>
        </p:nvSpPr>
        <p:spPr/>
        <p:txBody>
          <a:bodyPr/>
          <a:lstStyle/>
          <a:p>
            <a:pPr>
              <a:defRPr/>
            </a:pPr>
            <a:r>
              <a:rPr lang="en-US"/>
              <a:t>TI III - Operating Systems and Computer Networks</a:t>
            </a:r>
            <a:endParaRPr lang="en-US" dirty="0"/>
          </a:p>
        </p:txBody>
      </p:sp>
    </p:spTree>
    <p:extLst>
      <p:ext uri="{BB962C8B-B14F-4D97-AF65-F5344CB8AC3E}">
        <p14:creationId xmlns:p14="http://schemas.microsoft.com/office/powerpoint/2010/main" val="197634699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a:t>Scheduling Algorithm Classes</a:t>
            </a:r>
          </a:p>
        </p:txBody>
      </p:sp>
      <p:sp>
        <p:nvSpPr>
          <p:cNvPr id="16388" name="Rectangle 3"/>
          <p:cNvSpPr>
            <a:spLocks noGrp="1" noChangeArrowheads="1"/>
          </p:cNvSpPr>
          <p:nvPr>
            <p:ph sz="half" idx="1"/>
          </p:nvPr>
        </p:nvSpPr>
        <p:spPr/>
        <p:txBody>
          <a:bodyPr/>
          <a:lstStyle/>
          <a:p>
            <a:r>
              <a:rPr lang="en-US" dirty="0"/>
              <a:t>Non-preemptive</a:t>
            </a:r>
          </a:p>
          <a:p>
            <a:pPr lvl="1"/>
            <a:r>
              <a:rPr lang="en-US" dirty="0"/>
              <a:t>First-Come-First-Served (FCFS)</a:t>
            </a:r>
          </a:p>
          <a:p>
            <a:pPr lvl="1"/>
            <a:r>
              <a:rPr lang="en-US" dirty="0"/>
              <a:t>Shortest Process Next (SPN)</a:t>
            </a:r>
          </a:p>
          <a:p>
            <a:pPr lvl="1"/>
            <a:r>
              <a:rPr lang="en-US" dirty="0"/>
              <a:t>Highest Response Ratio Next (HRRN)</a:t>
            </a:r>
          </a:p>
          <a:p>
            <a:endParaRPr lang="en-US" dirty="0"/>
          </a:p>
        </p:txBody>
      </p:sp>
      <p:sp>
        <p:nvSpPr>
          <p:cNvPr id="3" name="Inhaltsplatzhalter 2"/>
          <p:cNvSpPr>
            <a:spLocks noGrp="1"/>
          </p:cNvSpPr>
          <p:nvPr>
            <p:ph sz="half" idx="2"/>
          </p:nvPr>
        </p:nvSpPr>
        <p:spPr/>
        <p:txBody>
          <a:bodyPr/>
          <a:lstStyle/>
          <a:p>
            <a:r>
              <a:rPr lang="en-US" dirty="0"/>
              <a:t>Preemptive</a:t>
            </a:r>
          </a:p>
          <a:p>
            <a:pPr lvl="1"/>
            <a:r>
              <a:rPr lang="en-US" dirty="0"/>
              <a:t>Shortest Remaining Time (SRT)</a:t>
            </a:r>
          </a:p>
          <a:p>
            <a:pPr lvl="1"/>
            <a:r>
              <a:rPr lang="en-US" dirty="0"/>
              <a:t>Round-Robin</a:t>
            </a:r>
          </a:p>
          <a:p>
            <a:pPr lvl="1"/>
            <a:r>
              <a:rPr lang="en-US" dirty="0"/>
              <a:t>Feedback</a:t>
            </a:r>
          </a:p>
          <a:p>
            <a:endParaRPr lang="en-US" dirty="0"/>
          </a:p>
        </p:txBody>
      </p:sp>
      <p:sp>
        <p:nvSpPr>
          <p:cNvPr id="16386" name="Fußzeilenplatzhalter 3"/>
          <p:cNvSpPr>
            <a:spLocks noGrp="1"/>
          </p:cNvSpPr>
          <p:nvPr>
            <p:ph type="ftr" sz="quarter" idx="10"/>
          </p:nvPr>
        </p:nvSpPr>
        <p:spPr/>
        <p:txBody>
          <a:bodyPr/>
          <a:lstStyle/>
          <a:p>
            <a:r>
              <a:rPr lang="de-DE"/>
              <a:t>TI 3: Operating Systems and Computer Networks</a:t>
            </a:r>
            <a:endParaRPr lang="en-US"/>
          </a:p>
        </p:txBody>
      </p:sp>
      <p:grpSp>
        <p:nvGrpSpPr>
          <p:cNvPr id="12" name="Gruppierung 11"/>
          <p:cNvGrpSpPr/>
          <p:nvPr/>
        </p:nvGrpSpPr>
        <p:grpSpPr>
          <a:xfrm>
            <a:off x="3911867" y="3573016"/>
            <a:ext cx="4368271" cy="2241540"/>
            <a:chOff x="5481273" y="4067780"/>
            <a:chExt cx="4368271" cy="2241540"/>
          </a:xfrm>
        </p:grpSpPr>
        <p:pic>
          <p:nvPicPr>
            <p:cNvPr id="16389"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t="15265"/>
            <a:stretch>
              <a:fillRect/>
            </a:stretch>
          </p:blipFill>
          <p:spPr bwMode="auto">
            <a:xfrm>
              <a:off x="5481273" y="4353520"/>
              <a:ext cx="4368271" cy="1955800"/>
            </a:xfrm>
            <a:prstGeom prst="rect">
              <a:avLst/>
            </a:prstGeom>
            <a:noFill/>
            <a:ln w="9525">
              <a:noFill/>
              <a:miter lim="800000"/>
              <a:headEnd/>
              <a:tailEnd/>
            </a:ln>
          </p:spPr>
        </p:pic>
        <p:sp>
          <p:nvSpPr>
            <p:cNvPr id="2" name="Rechteck 1"/>
            <p:cNvSpPr/>
            <p:nvPr/>
          </p:nvSpPr>
          <p:spPr>
            <a:xfrm>
              <a:off x="5745088" y="4067780"/>
              <a:ext cx="3960440" cy="369332"/>
            </a:xfrm>
            <a:prstGeom prst="rect">
              <a:avLst/>
            </a:prstGeom>
          </p:spPr>
          <p:txBody>
            <a:bodyPr wrap="square">
              <a:spAutoFit/>
            </a:bodyPr>
            <a:lstStyle/>
            <a:p>
              <a:r>
                <a:rPr lang="en-US" dirty="0"/>
                <a:t>Example workload</a:t>
              </a:r>
            </a:p>
          </p:txBody>
        </p:sp>
      </p:grpSp>
    </p:spTree>
    <p:extLst>
      <p:ext uri="{BB962C8B-B14F-4D97-AF65-F5344CB8AC3E}">
        <p14:creationId xmlns:p14="http://schemas.microsoft.com/office/powerpoint/2010/main" val="322364906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t>First-Come-First-Served (FCFS)</a:t>
            </a:r>
            <a:endParaRPr lang="de-DE"/>
          </a:p>
        </p:txBody>
      </p:sp>
      <p:sp>
        <p:nvSpPr>
          <p:cNvPr id="17412" name="Rectangle 3"/>
          <p:cNvSpPr>
            <a:spLocks noGrp="1" noChangeArrowheads="1"/>
          </p:cNvSpPr>
          <p:nvPr>
            <p:ph idx="1"/>
          </p:nvPr>
        </p:nvSpPr>
        <p:spPr/>
        <p:txBody>
          <a:bodyPr/>
          <a:lstStyle/>
          <a:p>
            <a:pPr eaLnBrk="1" hangingPunct="1">
              <a:lnSpc>
                <a:spcPct val="90000"/>
              </a:lnSpc>
            </a:pPr>
            <a:r>
              <a:rPr lang="en-US" sz="2000" dirty="0"/>
              <a:t>New process placed at end of Ready queue</a:t>
            </a:r>
          </a:p>
          <a:p>
            <a:pPr eaLnBrk="1" hangingPunct="1">
              <a:lnSpc>
                <a:spcPct val="90000"/>
              </a:lnSpc>
            </a:pPr>
            <a:r>
              <a:rPr lang="en-US" sz="2000" dirty="0"/>
              <a:t>When current process ceases to execute, oldest process in the Ready queue is selected</a:t>
            </a:r>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buFont typeface="Wingdings" pitchFamily="2" charset="2"/>
              <a:buChar char="Ø"/>
            </a:pPr>
            <a:r>
              <a:rPr lang="en-US" sz="2000" dirty="0"/>
              <a:t>Short process may have to wait a very long time before it can execute</a:t>
            </a:r>
          </a:p>
          <a:p>
            <a:pPr lvl="1" eaLnBrk="1" hangingPunct="1">
              <a:lnSpc>
                <a:spcPct val="90000"/>
              </a:lnSpc>
              <a:buFont typeface="Wingdings" pitchFamily="2" charset="2"/>
              <a:buChar char="Ø"/>
            </a:pPr>
            <a:r>
              <a:rPr lang="en-US" dirty="0"/>
              <a:t>Poor response time / interactivity</a:t>
            </a:r>
          </a:p>
          <a:p>
            <a:pPr eaLnBrk="1" hangingPunct="1">
              <a:lnSpc>
                <a:spcPct val="90000"/>
              </a:lnSpc>
              <a:buSzTx/>
              <a:buFont typeface="Wingdings" pitchFamily="2" charset="2"/>
              <a:buChar char="Ø"/>
            </a:pPr>
            <a:r>
              <a:rPr lang="en-US" sz="2000" dirty="0"/>
              <a:t>Favors CPU-bound processes</a:t>
            </a:r>
          </a:p>
          <a:p>
            <a:pPr lvl="1" eaLnBrk="1" hangingPunct="1">
              <a:lnSpc>
                <a:spcPct val="90000"/>
              </a:lnSpc>
            </a:pPr>
            <a:r>
              <a:rPr lang="en-US" dirty="0"/>
              <a:t>I/O processes have to wait until CPU-bound process completes, since I/O processes frequently call into OS</a:t>
            </a:r>
            <a:endParaRPr lang="de-DE" dirty="0"/>
          </a:p>
        </p:txBody>
      </p:sp>
      <p:sp>
        <p:nvSpPr>
          <p:cNvPr id="17410" name="Fußzeilenplatzhalter 3"/>
          <p:cNvSpPr>
            <a:spLocks noGrp="1"/>
          </p:cNvSpPr>
          <p:nvPr>
            <p:ph type="ftr" sz="quarter" idx="10"/>
          </p:nvPr>
        </p:nvSpPr>
        <p:spPr>
          <a:noFill/>
        </p:spPr>
        <p:txBody>
          <a:bodyPr/>
          <a:lstStyle/>
          <a:p>
            <a:r>
              <a:rPr lang="de-DE"/>
              <a:t>TI 3: Operating Systems and Computer Networks</a:t>
            </a:r>
            <a:endParaRPr lang="en-US"/>
          </a:p>
        </p:txBody>
      </p:sp>
      <p:pic>
        <p:nvPicPr>
          <p:cNvPr id="17413" name="Picture 4"/>
          <p:cNvPicPr>
            <a:picLocks noChangeAspect="1" noChangeArrowheads="1"/>
          </p:cNvPicPr>
          <p:nvPr/>
        </p:nvPicPr>
        <p:blipFill>
          <a:blip r:embed="rId2" cstate="print"/>
          <a:srcRect/>
          <a:stretch>
            <a:fillRect/>
          </a:stretch>
        </p:blipFill>
        <p:spPr bwMode="auto">
          <a:xfrm>
            <a:off x="1143002" y="2636912"/>
            <a:ext cx="9906000" cy="2030413"/>
          </a:xfrm>
          <a:prstGeom prst="rect">
            <a:avLst/>
          </a:prstGeom>
          <a:noFill/>
          <a:ln w="9525">
            <a:noFill/>
            <a:miter lim="800000"/>
            <a:headEnd/>
            <a:tailEnd/>
          </a:ln>
        </p:spPr>
      </p:pic>
      <p:pic>
        <p:nvPicPr>
          <p:cNvPr id="7"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982" t="18000" r="2368" b="2486"/>
          <a:stretch/>
        </p:blipFill>
        <p:spPr bwMode="auto">
          <a:xfrm>
            <a:off x="784920" y="2045368"/>
            <a:ext cx="2574776" cy="1167608"/>
          </a:xfrm>
          <a:prstGeom prst="rect">
            <a:avLst/>
          </a:prstGeom>
          <a:noFill/>
          <a:ln w="9525">
            <a:noFill/>
            <a:miter lim="800000"/>
            <a:headEnd/>
            <a:tailEnd/>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noProof="0" dirty="0"/>
              <a:t>Content</a:t>
            </a:r>
          </a:p>
        </p:txBody>
      </p:sp>
      <p:sp>
        <p:nvSpPr>
          <p:cNvPr id="5124" name="Rectangle 3"/>
          <p:cNvSpPr>
            <a:spLocks noGrp="1" noChangeArrowheads="1"/>
          </p:cNvSpPr>
          <p:nvPr>
            <p:ph idx="1"/>
          </p:nvPr>
        </p:nvSpPr>
        <p:spPr/>
        <p:txBody>
          <a:bodyPr/>
          <a:lstStyle/>
          <a:p>
            <a:pPr marL="457200" indent="-457200">
              <a:lnSpc>
                <a:spcPct val="200000"/>
              </a:lnSpc>
              <a:buFont typeface="+mj-lt"/>
              <a:buAutoNum type="arabicPeriod"/>
            </a:pPr>
            <a:r>
              <a:rPr lang="en-US" noProof="0" dirty="0"/>
              <a:t>Introduction and Motivation</a:t>
            </a:r>
          </a:p>
          <a:p>
            <a:pPr marL="457200" indent="-457200">
              <a:lnSpc>
                <a:spcPct val="200000"/>
              </a:lnSpc>
              <a:buFont typeface="+mj-lt"/>
              <a:buAutoNum type="arabicPeriod"/>
            </a:pPr>
            <a:r>
              <a:rPr lang="en-US" noProof="0" dirty="0"/>
              <a:t>Subsystems, Interrupts and System Calls</a:t>
            </a:r>
          </a:p>
          <a:p>
            <a:pPr marL="457200" indent="-457200">
              <a:lnSpc>
                <a:spcPct val="200000"/>
              </a:lnSpc>
              <a:buFont typeface="+mj-lt"/>
              <a:buAutoNum type="arabicPeriod"/>
            </a:pPr>
            <a:r>
              <a:rPr lang="en-US" noProof="0" dirty="0"/>
              <a:t>Processes</a:t>
            </a:r>
          </a:p>
          <a:p>
            <a:pPr marL="457200" indent="-457200">
              <a:lnSpc>
                <a:spcPct val="200000"/>
              </a:lnSpc>
              <a:buFont typeface="+mj-lt"/>
              <a:buAutoNum type="arabicPeriod"/>
            </a:pPr>
            <a:r>
              <a:rPr lang="en-US" noProof="0" dirty="0"/>
              <a:t>Memory</a:t>
            </a:r>
          </a:p>
          <a:p>
            <a:pPr marL="457200" indent="-457200">
              <a:lnSpc>
                <a:spcPct val="200000"/>
              </a:lnSpc>
              <a:buFont typeface="+mj-lt"/>
              <a:buAutoNum type="arabicPeriod"/>
            </a:pPr>
            <a:r>
              <a:rPr lang="en-US" b="1" noProof="0" dirty="0"/>
              <a:t>Scheduling</a:t>
            </a:r>
          </a:p>
          <a:p>
            <a:pPr marL="457200" indent="-457200">
              <a:lnSpc>
                <a:spcPct val="200000"/>
              </a:lnSpc>
              <a:buFont typeface="+mj-lt"/>
              <a:buAutoNum type="arabicPeriod"/>
            </a:pPr>
            <a:r>
              <a:rPr lang="en-US" noProof="0" dirty="0"/>
              <a:t>I/O and File System</a:t>
            </a:r>
          </a:p>
          <a:p>
            <a:pPr marL="457200" indent="-457200">
              <a:lnSpc>
                <a:spcPct val="200000"/>
              </a:lnSpc>
              <a:buFont typeface="+mj-lt"/>
              <a:buAutoNum type="arabicPeriod"/>
            </a:pPr>
            <a:r>
              <a:rPr lang="en-US" noProof="0" dirty="0"/>
              <a:t>Booting, Services, and Security</a:t>
            </a:r>
          </a:p>
        </p:txBody>
      </p:sp>
      <p:sp>
        <p:nvSpPr>
          <p:cNvPr id="5122" name="Fußzeilenplatzhalter 4"/>
          <p:cNvSpPr>
            <a:spLocks noGrp="1"/>
          </p:cNvSpPr>
          <p:nvPr>
            <p:ph type="ftr" sz="quarter" idx="10"/>
          </p:nvPr>
        </p:nvSpPr>
        <p:spPr/>
        <p:txBody>
          <a:bodyPr/>
          <a:lstStyle/>
          <a:p>
            <a:pPr algn="l"/>
            <a:r>
              <a:rPr lang="de-DE" dirty="0"/>
              <a:t>TI 3: Operating Systems </a:t>
            </a:r>
            <a:r>
              <a:rPr lang="de-DE" dirty="0" err="1"/>
              <a:t>and</a:t>
            </a:r>
            <a:r>
              <a:rPr lang="de-DE" dirty="0"/>
              <a:t> Computer Networks</a:t>
            </a:r>
            <a:endParaRPr lang="en-US" dirty="0"/>
          </a:p>
        </p:txBody>
      </p:sp>
    </p:spTree>
    <p:extLst>
      <p:ext uri="{BB962C8B-B14F-4D97-AF65-F5344CB8AC3E}">
        <p14:creationId xmlns:p14="http://schemas.microsoft.com/office/powerpoint/2010/main" val="16443052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t>Shortest Process Next (SPN)</a:t>
            </a:r>
            <a:endParaRPr lang="de-DE"/>
          </a:p>
        </p:txBody>
      </p:sp>
      <p:sp>
        <p:nvSpPr>
          <p:cNvPr id="18436" name="Rectangle 3"/>
          <p:cNvSpPr>
            <a:spLocks noGrp="1" noChangeArrowheads="1"/>
          </p:cNvSpPr>
          <p:nvPr>
            <p:ph idx="1"/>
          </p:nvPr>
        </p:nvSpPr>
        <p:spPr/>
        <p:txBody>
          <a:bodyPr/>
          <a:lstStyle/>
          <a:p>
            <a:pPr eaLnBrk="1" hangingPunct="1">
              <a:lnSpc>
                <a:spcPct val="90000"/>
              </a:lnSpc>
            </a:pPr>
            <a:r>
              <a:rPr lang="en-US" sz="2000" dirty="0"/>
              <a:t>Process with shortest expected processing time is selected</a:t>
            </a:r>
          </a:p>
          <a:p>
            <a:pPr lvl="1" eaLnBrk="1" hangingPunct="1">
              <a:lnSpc>
                <a:spcPct val="90000"/>
              </a:lnSpc>
            </a:pPr>
            <a:r>
              <a:rPr lang="en-US" dirty="0"/>
              <a:t>OS may abort processes with incorrect time estimates</a:t>
            </a:r>
          </a:p>
          <a:p>
            <a:pPr eaLnBrk="1" hangingPunct="1">
              <a:lnSpc>
                <a:spcPct val="90000"/>
              </a:lnSpc>
            </a:pPr>
            <a:r>
              <a:rPr lang="en-US" sz="2000" dirty="0"/>
              <a:t>Short processes jump ahead of longer processes</a:t>
            </a:r>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buFont typeface="Wingdings" pitchFamily="2" charset="2"/>
              <a:buChar char="Ø"/>
            </a:pPr>
            <a:endParaRPr lang="en-US" sz="2000" dirty="0"/>
          </a:p>
          <a:p>
            <a:pPr eaLnBrk="1" hangingPunct="1">
              <a:lnSpc>
                <a:spcPct val="90000"/>
              </a:lnSpc>
              <a:buFont typeface="Wingdings" pitchFamily="2" charset="2"/>
              <a:buChar char="Ø"/>
            </a:pPr>
            <a:endParaRPr lang="en-US" sz="2000" dirty="0"/>
          </a:p>
          <a:p>
            <a:pPr eaLnBrk="1" hangingPunct="1">
              <a:lnSpc>
                <a:spcPct val="90000"/>
              </a:lnSpc>
              <a:buFont typeface="Wingdings" pitchFamily="2" charset="2"/>
              <a:buChar char="Ø"/>
            </a:pPr>
            <a:endParaRPr lang="en-US" sz="2000" dirty="0"/>
          </a:p>
          <a:p>
            <a:pPr eaLnBrk="1" hangingPunct="1">
              <a:lnSpc>
                <a:spcPct val="90000"/>
              </a:lnSpc>
              <a:buFont typeface="Wingdings" pitchFamily="2" charset="2"/>
              <a:buChar char="Ø"/>
            </a:pPr>
            <a:endParaRPr lang="en-US" sz="2000" dirty="0"/>
          </a:p>
          <a:p>
            <a:pPr eaLnBrk="1" hangingPunct="1">
              <a:lnSpc>
                <a:spcPct val="90000"/>
              </a:lnSpc>
              <a:buFont typeface="Wingdings" pitchFamily="2" charset="2"/>
              <a:buChar char="Ø"/>
            </a:pPr>
            <a:r>
              <a:rPr lang="en-US" sz="2000" dirty="0"/>
              <a:t>Improves interactivity (based on assumption that short processes are due to user interaction)</a:t>
            </a:r>
          </a:p>
          <a:p>
            <a:pPr eaLnBrk="1" hangingPunct="1">
              <a:lnSpc>
                <a:spcPct val="90000"/>
              </a:lnSpc>
              <a:buFont typeface="Wingdings" pitchFamily="2" charset="2"/>
              <a:buChar char="Ø"/>
            </a:pPr>
            <a:r>
              <a:rPr lang="en-US" sz="2000" dirty="0"/>
              <a:t>Predictability of longer processes is reduced</a:t>
            </a:r>
          </a:p>
          <a:p>
            <a:pPr eaLnBrk="1" hangingPunct="1">
              <a:lnSpc>
                <a:spcPct val="90000"/>
              </a:lnSpc>
              <a:buFont typeface="Wingdings" pitchFamily="2" charset="2"/>
              <a:buChar char="Ø"/>
            </a:pPr>
            <a:r>
              <a:rPr lang="en-US" sz="2000" dirty="0"/>
              <a:t>Possibility of starvation for longer processes</a:t>
            </a:r>
            <a:endParaRPr lang="de-DE" sz="2000" dirty="0"/>
          </a:p>
        </p:txBody>
      </p:sp>
      <p:sp>
        <p:nvSpPr>
          <p:cNvPr id="18434" name="Fußzeilenplatzhalter 3"/>
          <p:cNvSpPr>
            <a:spLocks noGrp="1"/>
          </p:cNvSpPr>
          <p:nvPr>
            <p:ph type="ftr" sz="quarter" idx="10"/>
          </p:nvPr>
        </p:nvSpPr>
        <p:spPr>
          <a:noFill/>
        </p:spPr>
        <p:txBody>
          <a:bodyPr/>
          <a:lstStyle/>
          <a:p>
            <a:r>
              <a:rPr lang="de-DE"/>
              <a:t>TI 3: Operating Systems and Computer Networks</a:t>
            </a:r>
            <a:endParaRPr lang="en-US"/>
          </a:p>
        </p:txBody>
      </p:sp>
      <p:pic>
        <p:nvPicPr>
          <p:cNvPr id="18437" name="Picture 4"/>
          <p:cNvPicPr>
            <a:picLocks noChangeAspect="1" noChangeArrowheads="1"/>
          </p:cNvPicPr>
          <p:nvPr/>
        </p:nvPicPr>
        <p:blipFill>
          <a:blip r:embed="rId2" cstate="print"/>
          <a:srcRect/>
          <a:stretch>
            <a:fillRect/>
          </a:stretch>
        </p:blipFill>
        <p:spPr bwMode="auto">
          <a:xfrm>
            <a:off x="1346981" y="3894087"/>
            <a:ext cx="9439936" cy="1385887"/>
          </a:xfrm>
          <a:prstGeom prst="rect">
            <a:avLst/>
          </a:prstGeom>
          <a:noFill/>
          <a:ln w="9525">
            <a:noFill/>
            <a:miter lim="800000"/>
            <a:headEnd/>
            <a:tailEnd/>
          </a:ln>
        </p:spPr>
      </p:pic>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982" t="18000" r="2368" b="2486"/>
          <a:stretch/>
        </p:blipFill>
        <p:spPr bwMode="auto">
          <a:xfrm>
            <a:off x="738617" y="2492256"/>
            <a:ext cx="2858220" cy="1296144"/>
          </a:xfrm>
          <a:prstGeom prst="rect">
            <a:avLst/>
          </a:prstGeom>
          <a:noFill/>
          <a:ln w="9525">
            <a:noFill/>
            <a:miter lim="800000"/>
            <a:headEnd/>
            <a:tailEnd/>
          </a:ln>
        </p:spPr>
      </p:pic>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7263" b="72674"/>
          <a:stretch/>
        </p:blipFill>
        <p:spPr bwMode="auto">
          <a:xfrm>
            <a:off x="4001018" y="3284984"/>
            <a:ext cx="7043812" cy="542396"/>
          </a:xfrm>
          <a:prstGeom prst="rect">
            <a:avLst/>
          </a:prstGeom>
          <a:noFill/>
          <a:ln w="9525">
            <a:noFill/>
            <a:miter lim="800000"/>
            <a:headEnd/>
            <a:tailEnd/>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t>Highest Response Ratio Next (HRRN)</a:t>
            </a:r>
            <a:endParaRPr lang="de-DE"/>
          </a:p>
        </p:txBody>
      </p:sp>
      <p:sp>
        <p:nvSpPr>
          <p:cNvPr id="19460" name="Rectangle 3"/>
          <p:cNvSpPr>
            <a:spLocks noGrp="1" noChangeArrowheads="1"/>
          </p:cNvSpPr>
          <p:nvPr>
            <p:ph idx="1"/>
          </p:nvPr>
        </p:nvSpPr>
        <p:spPr/>
        <p:txBody>
          <a:bodyPr/>
          <a:lstStyle/>
          <a:p>
            <a:pPr eaLnBrk="1" hangingPunct="1"/>
            <a:r>
              <a:rPr lang="en-US" dirty="0"/>
              <a:t>Choose next process with the highest ratio</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buFont typeface="Wingdings" pitchFamily="2" charset="2"/>
              <a:buChar char="Ø"/>
            </a:pPr>
            <a:endParaRPr lang="en-US" dirty="0"/>
          </a:p>
          <a:p>
            <a:pPr eaLnBrk="1" hangingPunct="1">
              <a:buFont typeface="Wingdings" pitchFamily="2" charset="2"/>
              <a:buChar char="Ø"/>
            </a:pPr>
            <a:endParaRPr lang="en-US" dirty="0"/>
          </a:p>
          <a:p>
            <a:pPr eaLnBrk="1" hangingPunct="1">
              <a:buFont typeface="Wingdings" pitchFamily="2" charset="2"/>
              <a:buChar char="Ø"/>
            </a:pPr>
            <a:endParaRPr lang="en-US" dirty="0"/>
          </a:p>
          <a:p>
            <a:pPr eaLnBrk="1" hangingPunct="1">
              <a:buFont typeface="Wingdings" pitchFamily="2" charset="2"/>
              <a:buChar char="Ø"/>
            </a:pPr>
            <a:endParaRPr lang="en-US" dirty="0"/>
          </a:p>
          <a:p>
            <a:pPr eaLnBrk="1" hangingPunct="1">
              <a:buFont typeface="Wingdings" pitchFamily="2" charset="2"/>
              <a:buChar char="Ø"/>
            </a:pPr>
            <a:endParaRPr lang="en-US" dirty="0"/>
          </a:p>
          <a:p>
            <a:pPr eaLnBrk="1" hangingPunct="1">
              <a:buFont typeface="Wingdings" pitchFamily="2" charset="2"/>
              <a:buChar char="Ø"/>
            </a:pPr>
            <a:endParaRPr lang="en-US" dirty="0"/>
          </a:p>
          <a:p>
            <a:pPr eaLnBrk="1" hangingPunct="1">
              <a:buFont typeface="Wingdings" pitchFamily="2" charset="2"/>
              <a:buChar char="Ø"/>
            </a:pPr>
            <a:r>
              <a:rPr lang="en-US" dirty="0"/>
              <a:t>Even long process will run eventually</a:t>
            </a:r>
          </a:p>
          <a:p>
            <a:pPr eaLnBrk="1" hangingPunct="1">
              <a:buFont typeface="Wingdings" pitchFamily="2" charset="2"/>
              <a:buChar char="Ø"/>
            </a:pPr>
            <a:r>
              <a:rPr lang="en-US" dirty="0"/>
              <a:t>Generally, predictable response times not feasible without preemption</a:t>
            </a:r>
            <a:endParaRPr lang="de-DE" dirty="0"/>
          </a:p>
        </p:txBody>
      </p:sp>
      <p:sp>
        <p:nvSpPr>
          <p:cNvPr id="19458" name="Fußzeilenplatzhalter 3"/>
          <p:cNvSpPr>
            <a:spLocks noGrp="1"/>
          </p:cNvSpPr>
          <p:nvPr>
            <p:ph type="ftr" sz="quarter" idx="10"/>
          </p:nvPr>
        </p:nvSpPr>
        <p:spPr>
          <a:noFill/>
        </p:spPr>
        <p:txBody>
          <a:bodyPr/>
          <a:lstStyle/>
          <a:p>
            <a:r>
              <a:rPr lang="de-DE"/>
              <a:t>TI 3: Operating Systems and Computer Networks</a:t>
            </a:r>
            <a:endParaRPr lang="en-US"/>
          </a:p>
        </p:txBody>
      </p:sp>
      <p:sp>
        <p:nvSpPr>
          <p:cNvPr id="19461" name="Rectangle 4"/>
          <p:cNvSpPr>
            <a:spLocks noChangeArrowheads="1"/>
          </p:cNvSpPr>
          <p:nvPr/>
        </p:nvSpPr>
        <p:spPr bwMode="auto">
          <a:xfrm>
            <a:off x="3164529" y="1556792"/>
            <a:ext cx="5861222" cy="708528"/>
          </a:xfrm>
          <a:prstGeom prst="rect">
            <a:avLst/>
          </a:prstGeom>
          <a:noFill/>
          <a:ln w="9525">
            <a:noFill/>
            <a:miter lim="800000"/>
            <a:headEnd/>
            <a:tailEnd/>
          </a:ln>
        </p:spPr>
        <p:txBody>
          <a:bodyPr wrap="none" lIns="92075" tIns="46038" rIns="92075" bIns="46038">
            <a:spAutoFit/>
          </a:bodyPr>
          <a:lstStyle/>
          <a:p>
            <a:pPr eaLnBrk="0" hangingPunct="0"/>
            <a:r>
              <a:rPr lang="en-US" sz="2000" i="1" u="sng" dirty="0"/>
              <a:t>time spent waiting + expected service time</a:t>
            </a:r>
          </a:p>
          <a:p>
            <a:pPr eaLnBrk="0" hangingPunct="0"/>
            <a:r>
              <a:rPr lang="en-US" sz="2000" i="1" dirty="0"/>
              <a:t>expected service time</a:t>
            </a:r>
          </a:p>
        </p:txBody>
      </p:sp>
      <p:pic>
        <p:nvPicPr>
          <p:cNvPr id="19462" name="Picture 5"/>
          <p:cNvPicPr>
            <a:picLocks noChangeAspect="1" noChangeArrowheads="1"/>
          </p:cNvPicPr>
          <p:nvPr/>
        </p:nvPicPr>
        <p:blipFill>
          <a:blip r:embed="rId2" cstate="print"/>
          <a:srcRect/>
          <a:stretch>
            <a:fillRect/>
          </a:stretch>
        </p:blipFill>
        <p:spPr bwMode="auto">
          <a:xfrm>
            <a:off x="1487488" y="4077072"/>
            <a:ext cx="9283435" cy="1230312"/>
          </a:xfrm>
          <a:prstGeom prst="rect">
            <a:avLst/>
          </a:prstGeom>
          <a:noFill/>
          <a:ln w="9525">
            <a:noFill/>
            <a:miter lim="800000"/>
            <a:headEnd/>
            <a:tailEnd/>
          </a:ln>
        </p:spPr>
      </p:pic>
      <p:pic>
        <p:nvPicPr>
          <p:cNvPr id="7"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982" t="18000" r="2368" b="2486"/>
          <a:stretch/>
        </p:blipFill>
        <p:spPr bwMode="auto">
          <a:xfrm>
            <a:off x="475813" y="2481780"/>
            <a:ext cx="2809062" cy="1273852"/>
          </a:xfrm>
          <a:prstGeom prst="rect">
            <a:avLst/>
          </a:prstGeom>
          <a:noFill/>
          <a:ln w="9525">
            <a:noFill/>
            <a:miter lim="800000"/>
            <a:headEnd/>
            <a:tailEnd/>
          </a:ln>
        </p:spPr>
      </p:pic>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7263" b="72674"/>
          <a:stretch/>
        </p:blipFill>
        <p:spPr bwMode="auto">
          <a:xfrm>
            <a:off x="4065917" y="3468845"/>
            <a:ext cx="6983999" cy="537791"/>
          </a:xfrm>
          <a:prstGeom prst="rect">
            <a:avLst/>
          </a:prstGeom>
          <a:noFill/>
          <a:ln w="9525">
            <a:noFill/>
            <a:miter lim="800000"/>
            <a:headEnd/>
            <a:tailEnd/>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t>Shortest Remaining Time (SRT)</a:t>
            </a:r>
            <a:endParaRPr lang="de-DE"/>
          </a:p>
        </p:txBody>
      </p:sp>
      <p:sp>
        <p:nvSpPr>
          <p:cNvPr id="20484" name="Rectangle 3"/>
          <p:cNvSpPr>
            <a:spLocks noGrp="1" noChangeArrowheads="1"/>
          </p:cNvSpPr>
          <p:nvPr>
            <p:ph idx="1"/>
          </p:nvPr>
        </p:nvSpPr>
        <p:spPr/>
        <p:txBody>
          <a:bodyPr/>
          <a:lstStyle/>
          <a:p>
            <a:pPr eaLnBrk="1" hangingPunct="1"/>
            <a:r>
              <a:rPr lang="en-US" sz="2000" dirty="0"/>
              <a:t>Ready queue is sorted by remaining processing time</a:t>
            </a:r>
          </a:p>
          <a:p>
            <a:pPr lvl="1" eaLnBrk="1" hangingPunct="1"/>
            <a:r>
              <a:rPr lang="en-US" dirty="0"/>
              <a:t>Requires estimate of remaining processing time</a:t>
            </a:r>
          </a:p>
          <a:p>
            <a:pPr eaLnBrk="1" hangingPunct="1"/>
            <a:r>
              <a:rPr lang="en-US" sz="2000" dirty="0"/>
              <a:t>New processes may preempt current process upon arrival</a:t>
            </a:r>
          </a:p>
          <a:p>
            <a:pPr lvl="1" eaLnBrk="1" hangingPunct="1"/>
            <a:r>
              <a:rPr lang="en-US" dirty="0"/>
              <a:t>Preemptive version of shortest process next policy</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buFont typeface="Wingdings" pitchFamily="2" charset="2"/>
              <a:buChar char="Ø"/>
            </a:pPr>
            <a:endParaRPr lang="en-US" sz="2000" dirty="0"/>
          </a:p>
          <a:p>
            <a:pPr eaLnBrk="1" hangingPunct="1">
              <a:buFont typeface="Wingdings" pitchFamily="2" charset="2"/>
              <a:buChar char="Ø"/>
            </a:pPr>
            <a:endParaRPr lang="en-US" sz="2000" dirty="0"/>
          </a:p>
          <a:p>
            <a:pPr eaLnBrk="1" hangingPunct="1">
              <a:buFont typeface="Wingdings" pitchFamily="2" charset="2"/>
              <a:buChar char="Ø"/>
            </a:pPr>
            <a:endParaRPr lang="en-US" sz="2000" dirty="0"/>
          </a:p>
          <a:p>
            <a:pPr eaLnBrk="1" hangingPunct="1">
              <a:buFont typeface="Wingdings" pitchFamily="2" charset="2"/>
              <a:buChar char="Ø"/>
            </a:pPr>
            <a:r>
              <a:rPr lang="en-US" sz="2000" dirty="0"/>
              <a:t>Improved response time of short processes by using preemption</a:t>
            </a:r>
          </a:p>
          <a:p>
            <a:pPr lvl="1" eaLnBrk="1" hangingPunct="1"/>
            <a:r>
              <a:rPr lang="en-US" dirty="0"/>
              <a:t>Limited additional overhead due to process switches upon process creation</a:t>
            </a:r>
          </a:p>
          <a:p>
            <a:pPr eaLnBrk="1" hangingPunct="1">
              <a:buFont typeface="Wingdings" pitchFamily="2" charset="2"/>
              <a:buChar char="Ø"/>
            </a:pPr>
            <a:r>
              <a:rPr lang="en-US" sz="2000"/>
              <a:t>But what happens </a:t>
            </a:r>
            <a:r>
              <a:rPr lang="en-US" sz="2000" dirty="0"/>
              <a:t>to interactive requests that don’t spawn a new process?</a:t>
            </a:r>
          </a:p>
        </p:txBody>
      </p:sp>
      <p:sp>
        <p:nvSpPr>
          <p:cNvPr id="20482" name="Fußzeilenplatzhalter 3"/>
          <p:cNvSpPr>
            <a:spLocks noGrp="1"/>
          </p:cNvSpPr>
          <p:nvPr>
            <p:ph type="ftr" sz="quarter" idx="10"/>
          </p:nvPr>
        </p:nvSpPr>
        <p:spPr>
          <a:noFill/>
        </p:spPr>
        <p:txBody>
          <a:bodyPr/>
          <a:lstStyle/>
          <a:p>
            <a:r>
              <a:rPr lang="de-DE"/>
              <a:t>TI 3: Operating Systems and Computer Networks</a:t>
            </a:r>
            <a:endParaRPr lang="en-US"/>
          </a:p>
        </p:txBody>
      </p:sp>
      <p:pic>
        <p:nvPicPr>
          <p:cNvPr id="20485" name="Picture 4"/>
          <p:cNvPicPr>
            <a:picLocks noChangeAspect="1" noChangeArrowheads="1"/>
          </p:cNvPicPr>
          <p:nvPr/>
        </p:nvPicPr>
        <p:blipFill>
          <a:blip r:embed="rId2" cstate="print"/>
          <a:srcRect/>
          <a:stretch>
            <a:fillRect/>
          </a:stretch>
        </p:blipFill>
        <p:spPr bwMode="auto">
          <a:xfrm>
            <a:off x="1703512" y="4005064"/>
            <a:ext cx="9283435" cy="1238250"/>
          </a:xfrm>
          <a:prstGeom prst="rect">
            <a:avLst/>
          </a:prstGeom>
          <a:noFill/>
          <a:ln w="9525">
            <a:noFill/>
            <a:miter lim="800000"/>
            <a:headEnd/>
            <a:tailEnd/>
          </a:ln>
        </p:spPr>
      </p:pic>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982" t="18000" r="2368" b="2486"/>
          <a:stretch/>
        </p:blipFill>
        <p:spPr bwMode="auto">
          <a:xfrm>
            <a:off x="695400" y="2754920"/>
            <a:ext cx="2737054" cy="1241198"/>
          </a:xfrm>
          <a:prstGeom prst="rect">
            <a:avLst/>
          </a:prstGeom>
          <a:noFill/>
          <a:ln w="9525">
            <a:noFill/>
            <a:miter lim="800000"/>
            <a:headEnd/>
            <a:tailEnd/>
          </a:ln>
        </p:spPr>
      </p:pic>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7263" b="72674"/>
          <a:stretch/>
        </p:blipFill>
        <p:spPr bwMode="auto">
          <a:xfrm>
            <a:off x="4294840" y="3476782"/>
            <a:ext cx="7043812" cy="542396"/>
          </a:xfrm>
          <a:prstGeom prst="rect">
            <a:avLst/>
          </a:prstGeom>
          <a:noFill/>
          <a:ln w="9525">
            <a:noFill/>
            <a:miter lim="800000"/>
            <a:headEnd/>
            <a:tailEnd/>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t>Round-Robin</a:t>
            </a:r>
            <a:endParaRPr lang="de-DE"/>
          </a:p>
        </p:txBody>
      </p:sp>
      <p:sp>
        <p:nvSpPr>
          <p:cNvPr id="21508" name="Rectangle 3"/>
          <p:cNvSpPr>
            <a:spLocks noGrp="1" noChangeArrowheads="1"/>
          </p:cNvSpPr>
          <p:nvPr>
            <p:ph idx="1"/>
          </p:nvPr>
        </p:nvSpPr>
        <p:spPr/>
        <p:txBody>
          <a:bodyPr/>
          <a:lstStyle/>
          <a:p>
            <a:pPr eaLnBrk="1" hangingPunct="1"/>
            <a:r>
              <a:rPr lang="en-US" sz="2000" dirty="0"/>
              <a:t>Each process may use CPU for given amount of time</a:t>
            </a:r>
          </a:p>
          <a:p>
            <a:pPr lvl="1" eaLnBrk="1" hangingPunct="1"/>
            <a:r>
              <a:rPr lang="en-US" dirty="0"/>
              <a:t>Process preemption based on clock interrupt generated at periodic intervals, i.e., time slicing</a:t>
            </a:r>
          </a:p>
          <a:p>
            <a:pPr lvl="1" eaLnBrk="1" hangingPunct="1"/>
            <a:r>
              <a:rPr lang="en-US" dirty="0"/>
              <a:t>Time quantum </a:t>
            </a:r>
            <a:r>
              <a:rPr lang="en-US" i="1" dirty="0"/>
              <a:t>q</a:t>
            </a:r>
            <a:r>
              <a:rPr lang="en-US" dirty="0"/>
              <a:t> as tunable parameter</a:t>
            </a:r>
          </a:p>
          <a:p>
            <a:pPr eaLnBrk="1" hangingPunct="1"/>
            <a:r>
              <a:rPr lang="en-US" sz="2000" dirty="0"/>
              <a:t>When interrupt occurs, currently running process is placed in Ready queue, next ready job is selected</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buSzTx/>
              <a:buFont typeface="Wingdings" pitchFamily="2" charset="2"/>
              <a:buChar char="Ø"/>
            </a:pPr>
            <a:r>
              <a:rPr lang="en-US" sz="2000" dirty="0"/>
              <a:t>Initial support for interactivity</a:t>
            </a:r>
          </a:p>
          <a:p>
            <a:pPr eaLnBrk="1" hangingPunct="1">
              <a:buSzTx/>
              <a:buFont typeface="Wingdings" pitchFamily="2" charset="2"/>
              <a:buChar char="Ø"/>
            </a:pPr>
            <a:r>
              <a:rPr lang="en-US" sz="2000" dirty="0"/>
              <a:t>Scheduling overhead (scheduling decision, process switch)</a:t>
            </a:r>
          </a:p>
          <a:p>
            <a:pPr lvl="1" eaLnBrk="1" hangingPunct="1">
              <a:buFont typeface="Wingdings" pitchFamily="2" charset="2"/>
              <a:buChar char="Ø"/>
            </a:pPr>
            <a:r>
              <a:rPr lang="en-US" dirty="0"/>
              <a:t>Tradeoff between interactivity and efficiency, directly tunable by </a:t>
            </a:r>
            <a:r>
              <a:rPr lang="en-US" i="1" dirty="0"/>
              <a:t>q</a:t>
            </a:r>
          </a:p>
          <a:p>
            <a:pPr eaLnBrk="1" hangingPunct="1">
              <a:buSzTx/>
              <a:buFont typeface="Wingdings" pitchFamily="2" charset="2"/>
              <a:buChar char="Ø"/>
            </a:pPr>
            <a:r>
              <a:rPr lang="en-US" sz="2000" dirty="0"/>
              <a:t>Problematic for I/O processes that hardly ever use full quantum</a:t>
            </a:r>
          </a:p>
        </p:txBody>
      </p:sp>
      <p:sp>
        <p:nvSpPr>
          <p:cNvPr id="21506" name="Fußzeilenplatzhalter 3"/>
          <p:cNvSpPr>
            <a:spLocks noGrp="1"/>
          </p:cNvSpPr>
          <p:nvPr>
            <p:ph type="ftr" sz="quarter" idx="10"/>
          </p:nvPr>
        </p:nvSpPr>
        <p:spPr>
          <a:noFill/>
        </p:spPr>
        <p:txBody>
          <a:bodyPr/>
          <a:lstStyle/>
          <a:p>
            <a:r>
              <a:rPr lang="de-DE"/>
              <a:t>TI 3: Operating Systems and Computer Networks</a:t>
            </a:r>
            <a:endParaRPr lang="en-US"/>
          </a:p>
        </p:txBody>
      </p:sp>
      <p:pic>
        <p:nvPicPr>
          <p:cNvPr id="21509" name="Picture 4"/>
          <p:cNvPicPr>
            <a:picLocks noChangeAspect="1" noChangeArrowheads="1"/>
          </p:cNvPicPr>
          <p:nvPr/>
        </p:nvPicPr>
        <p:blipFill>
          <a:blip r:embed="rId2" cstate="print"/>
          <a:srcRect/>
          <a:stretch>
            <a:fillRect/>
          </a:stretch>
        </p:blipFill>
        <p:spPr bwMode="auto">
          <a:xfrm>
            <a:off x="2351584" y="3645024"/>
            <a:ext cx="9438217" cy="1373187"/>
          </a:xfrm>
          <a:prstGeom prst="rect">
            <a:avLst/>
          </a:prstGeom>
          <a:noFill/>
          <a:ln w="9525">
            <a:noFill/>
            <a:miter lim="800000"/>
            <a:headEnd/>
            <a:tailEnd/>
          </a:ln>
        </p:spPr>
      </p:pic>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982" t="18000" r="2368" b="2486"/>
          <a:stretch/>
        </p:blipFill>
        <p:spPr bwMode="auto">
          <a:xfrm>
            <a:off x="358551" y="2549312"/>
            <a:ext cx="2892601" cy="1311735"/>
          </a:xfrm>
          <a:prstGeom prst="rect">
            <a:avLst/>
          </a:prstGeom>
          <a:noFill/>
          <a:ln w="9525">
            <a:noFill/>
            <a:miter lim="800000"/>
            <a:headEnd/>
            <a:tailEnd/>
          </a:ln>
        </p:spPr>
      </p:pic>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7263" b="72674"/>
          <a:stretch/>
        </p:blipFill>
        <p:spPr bwMode="auto">
          <a:xfrm>
            <a:off x="5005373" y="3107663"/>
            <a:ext cx="7128000" cy="548879"/>
          </a:xfrm>
          <a:prstGeom prst="rect">
            <a:avLst/>
          </a:prstGeom>
          <a:noFill/>
          <a:ln w="9525">
            <a:noFill/>
            <a:miter lim="800000"/>
            <a:headEnd/>
            <a:tailEnd/>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de-DE"/>
              <a:t>Feedback</a:t>
            </a:r>
          </a:p>
        </p:txBody>
      </p:sp>
      <p:sp>
        <p:nvSpPr>
          <p:cNvPr id="22532" name="Rectangle 3"/>
          <p:cNvSpPr>
            <a:spLocks noGrp="1" noChangeArrowheads="1"/>
          </p:cNvSpPr>
          <p:nvPr>
            <p:ph idx="1"/>
          </p:nvPr>
        </p:nvSpPr>
        <p:spPr/>
        <p:txBody>
          <a:bodyPr/>
          <a:lstStyle/>
          <a:p>
            <a:pPr eaLnBrk="1" hangingPunct="1">
              <a:lnSpc>
                <a:spcPct val="90000"/>
              </a:lnSpc>
            </a:pPr>
            <a:r>
              <a:rPr lang="en-US" sz="2000" dirty="0"/>
              <a:t>Processes start in the queue with highest priority RQ</a:t>
            </a:r>
            <a:r>
              <a:rPr lang="en-US" sz="2000" baseline="-25000" dirty="0"/>
              <a:t>0</a:t>
            </a:r>
            <a:r>
              <a:rPr lang="en-US" sz="2000" dirty="0"/>
              <a:t> and move to queues with lower priority after each time slice</a:t>
            </a:r>
          </a:p>
          <a:p>
            <a:pPr lvl="1" eaLnBrk="1" hangingPunct="1">
              <a:lnSpc>
                <a:spcPct val="90000"/>
              </a:lnSpc>
            </a:pPr>
            <a:r>
              <a:rPr lang="en-US" dirty="0"/>
              <a:t>Multiple queues with different priorities</a:t>
            </a:r>
          </a:p>
          <a:p>
            <a:pPr eaLnBrk="1" hangingPunct="1">
              <a:lnSpc>
                <a:spcPct val="90000"/>
              </a:lnSpc>
            </a:pPr>
            <a:r>
              <a:rPr lang="en-US" sz="2000" dirty="0"/>
              <a:t>For fairness, allow longer time slices </a:t>
            </a:r>
            <a:r>
              <a:rPr lang="en-US" sz="2000" i="1" dirty="0"/>
              <a:t>q</a:t>
            </a:r>
            <a:r>
              <a:rPr lang="en-US" sz="2000" dirty="0"/>
              <a:t> for queues </a:t>
            </a:r>
            <a:r>
              <a:rPr lang="en-US" sz="2000" dirty="0" err="1"/>
              <a:t>RQ</a:t>
            </a:r>
            <a:r>
              <a:rPr lang="en-US" sz="2000" i="1" baseline="-25000" dirty="0" err="1"/>
              <a:t>i</a:t>
            </a:r>
            <a:endParaRPr lang="en-US" sz="2000" i="1" baseline="-25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buFont typeface="Wingdings" pitchFamily="2" charset="2"/>
              <a:buChar char="Ø"/>
            </a:pPr>
            <a:r>
              <a:rPr lang="en-US" sz="2000" dirty="0"/>
              <a:t>Penalize long running processes</a:t>
            </a:r>
          </a:p>
          <a:p>
            <a:pPr eaLnBrk="1" hangingPunct="1">
              <a:lnSpc>
                <a:spcPct val="90000"/>
              </a:lnSpc>
              <a:buFont typeface="Wingdings" pitchFamily="2" charset="2"/>
              <a:buChar char="Ø"/>
            </a:pPr>
            <a:r>
              <a:rPr lang="en-US" sz="2000" dirty="0"/>
              <a:t>No need to know remaining execution time of process</a:t>
            </a:r>
            <a:endParaRPr lang="de-DE" sz="2000" dirty="0"/>
          </a:p>
        </p:txBody>
      </p:sp>
      <p:sp>
        <p:nvSpPr>
          <p:cNvPr id="22530" name="Fußzeilenplatzhalter 3"/>
          <p:cNvSpPr>
            <a:spLocks noGrp="1"/>
          </p:cNvSpPr>
          <p:nvPr>
            <p:ph type="ftr" sz="quarter" idx="10"/>
          </p:nvPr>
        </p:nvSpPr>
        <p:spPr>
          <a:noFill/>
        </p:spPr>
        <p:txBody>
          <a:bodyPr/>
          <a:lstStyle/>
          <a:p>
            <a:r>
              <a:rPr lang="de-DE"/>
              <a:t>TI 3: Operating Systems and Computer Networks</a:t>
            </a:r>
            <a:endParaRPr lang="en-US"/>
          </a:p>
        </p:txBody>
      </p:sp>
      <p:pic>
        <p:nvPicPr>
          <p:cNvPr id="22533" name="Picture 4"/>
          <p:cNvPicPr>
            <a:picLocks noChangeAspect="1" noChangeArrowheads="1"/>
          </p:cNvPicPr>
          <p:nvPr/>
        </p:nvPicPr>
        <p:blipFill>
          <a:blip r:embed="rId2" cstate="print"/>
          <a:srcRect/>
          <a:stretch>
            <a:fillRect/>
          </a:stretch>
        </p:blipFill>
        <p:spPr bwMode="auto">
          <a:xfrm>
            <a:off x="1337338" y="2408242"/>
            <a:ext cx="9594717" cy="3151187"/>
          </a:xfrm>
          <a:prstGeom prst="rect">
            <a:avLst/>
          </a:prstGeom>
          <a:noFill/>
          <a:ln w="9525">
            <a:noFill/>
            <a:miter lim="800000"/>
            <a:headEnd/>
            <a:tailEnd/>
          </a:ln>
        </p:spPr>
      </p:pic>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982" t="18000" r="2368" b="2486"/>
          <a:stretch/>
        </p:blipFill>
        <p:spPr bwMode="auto">
          <a:xfrm>
            <a:off x="359980" y="4557846"/>
            <a:ext cx="2639675" cy="1197038"/>
          </a:xfrm>
          <a:prstGeom prst="rect">
            <a:avLst/>
          </a:prstGeom>
          <a:noFill/>
          <a:ln w="9525">
            <a:noFill/>
            <a:miter lim="800000"/>
            <a:headEnd/>
            <a:tailEnd/>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pPr eaLnBrk="1" hangingPunct="1"/>
            <a:r>
              <a:rPr lang="en-US"/>
              <a:t>Qualitative Comparison of Policies</a:t>
            </a:r>
          </a:p>
        </p:txBody>
      </p:sp>
      <p:sp>
        <p:nvSpPr>
          <p:cNvPr id="23554" name="Fußzeilenplatzhalter 2"/>
          <p:cNvSpPr>
            <a:spLocks noGrp="1"/>
          </p:cNvSpPr>
          <p:nvPr>
            <p:ph type="ftr" sz="quarter" idx="10"/>
          </p:nvPr>
        </p:nvSpPr>
        <p:spPr>
          <a:noFill/>
        </p:spPr>
        <p:txBody>
          <a:bodyPr/>
          <a:lstStyle/>
          <a:p>
            <a:r>
              <a:rPr lang="de-DE"/>
              <a:t>TI 3: Operating Systems and Computer Networks</a:t>
            </a:r>
            <a:endParaRPr lang="en-US"/>
          </a:p>
        </p:txBody>
      </p:sp>
      <p:pic>
        <p:nvPicPr>
          <p:cNvPr id="23556"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l="3474" t="8188" r="1009" b="12537"/>
          <a:stretch>
            <a:fillRect/>
          </a:stretch>
        </p:blipFill>
        <p:spPr bwMode="auto">
          <a:xfrm>
            <a:off x="1142999" y="1171579"/>
            <a:ext cx="9906000" cy="5054600"/>
          </a:xfrm>
          <a:prstGeom prst="rect">
            <a:avLst/>
          </a:prstGeom>
          <a:noFill/>
          <a:ln w="9525">
            <a:noFill/>
            <a:miter lim="800000"/>
            <a:headEnd/>
            <a:tailEnd/>
          </a:ln>
        </p:spPr>
      </p:pic>
      <p:sp>
        <p:nvSpPr>
          <p:cNvPr id="23557" name="Text Box 6"/>
          <p:cNvSpPr txBox="1">
            <a:spLocks noChangeArrowheads="1"/>
          </p:cNvSpPr>
          <p:nvPr/>
        </p:nvSpPr>
        <p:spPr bwMode="auto">
          <a:xfrm>
            <a:off x="1613392" y="6309320"/>
            <a:ext cx="8965215" cy="276999"/>
          </a:xfrm>
          <a:prstGeom prst="rect">
            <a:avLst/>
          </a:prstGeom>
          <a:noFill/>
          <a:ln w="25400" algn="ctr">
            <a:noFill/>
            <a:miter lim="800000"/>
            <a:headEnd/>
            <a:tailEnd/>
          </a:ln>
        </p:spPr>
        <p:txBody>
          <a:bodyPr wrap="none">
            <a:spAutoFit/>
          </a:bodyPr>
          <a:lstStyle/>
          <a:p>
            <a:r>
              <a:rPr lang="en-US" sz="1200" i="1" dirty="0">
                <a:latin typeface="Times New Roman"/>
                <a:cs typeface="Times New Roman"/>
              </a:rPr>
              <a:t>w</a:t>
            </a:r>
            <a:r>
              <a:rPr lang="en-US" sz="1200" dirty="0"/>
              <a:t> = time spent waiting, </a:t>
            </a:r>
            <a:r>
              <a:rPr lang="en-US" sz="1200" i="1" dirty="0">
                <a:latin typeface="Times New Roman"/>
                <a:cs typeface="Times New Roman"/>
              </a:rPr>
              <a:t>e</a:t>
            </a:r>
            <a:r>
              <a:rPr lang="en-US" sz="1200" dirty="0"/>
              <a:t> = time spent in execution so far, </a:t>
            </a:r>
            <a:r>
              <a:rPr lang="en-US" sz="1200" i="1" dirty="0">
                <a:latin typeface="Times New Roman"/>
                <a:cs typeface="Times New Roman"/>
              </a:rPr>
              <a:t>s</a:t>
            </a:r>
            <a:r>
              <a:rPr lang="en-US" sz="1200" dirty="0"/>
              <a:t> = total service time required by process, including </a:t>
            </a:r>
            <a:r>
              <a:rPr lang="en-US" sz="1200" i="1" dirty="0">
                <a:latin typeface="Times New Roman"/>
                <a:cs typeface="Times New Roman"/>
              </a:rPr>
              <a:t>e</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p:txBody>
          <a:bodyPr/>
          <a:lstStyle/>
          <a:p>
            <a:pPr eaLnBrk="1" hangingPunct="1"/>
            <a:r>
              <a:rPr lang="en-US"/>
              <a:t>Quantitative Comparison of Policies</a:t>
            </a:r>
            <a:endParaRPr lang="de-DE"/>
          </a:p>
        </p:txBody>
      </p:sp>
      <p:sp>
        <p:nvSpPr>
          <p:cNvPr id="24578" name="Fußzeilenplatzhalter 2"/>
          <p:cNvSpPr>
            <a:spLocks noGrp="1"/>
          </p:cNvSpPr>
          <p:nvPr>
            <p:ph type="ftr" sz="quarter" idx="10"/>
          </p:nvPr>
        </p:nvSpPr>
        <p:spPr>
          <a:noFill/>
        </p:spPr>
        <p:txBody>
          <a:bodyPr/>
          <a:lstStyle/>
          <a:p>
            <a:r>
              <a:rPr lang="de-DE"/>
              <a:t>TI 3: Operating Systems and Computer Networks</a:t>
            </a:r>
            <a:endParaRPr lang="en-US"/>
          </a:p>
        </p:txBody>
      </p:sp>
      <p:pic>
        <p:nvPicPr>
          <p:cNvPr id="24580"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t="8379"/>
          <a:stretch>
            <a:fillRect/>
          </a:stretch>
        </p:blipFill>
        <p:spPr bwMode="auto">
          <a:xfrm>
            <a:off x="1631504" y="1208652"/>
            <a:ext cx="8502650" cy="5383212"/>
          </a:xfrm>
          <a:prstGeom prst="rect">
            <a:avLst/>
          </a:prstGeom>
          <a:noFill/>
          <a:ln w="9525">
            <a:noFill/>
            <a:miter lim="800000"/>
            <a:headEnd/>
            <a:tailEnd/>
          </a:ln>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3" name="Content Placeholder 2"/>
          <p:cNvSpPr>
            <a:spLocks noGrp="1"/>
          </p:cNvSpPr>
          <p:nvPr>
            <p:ph idx="1"/>
          </p:nvPr>
        </p:nvSpPr>
        <p:spPr/>
        <p:txBody>
          <a:bodyPr/>
          <a:lstStyle/>
          <a:p>
            <a:pPr lvl="1"/>
            <a:r>
              <a:rPr lang="en-US" dirty="0"/>
              <a:t>Which scheduler is good for long jobs, gaming console, guaranteed processing time, normal PC, elevator controller, mobile phone? Why? (and remember: it depends …)</a:t>
            </a:r>
          </a:p>
          <a:p>
            <a:pPr lvl="1"/>
            <a:r>
              <a:rPr lang="en-US" dirty="0"/>
              <a:t>Go through the comparison table and try to understand the figures (e.g. what does </a:t>
            </a:r>
            <a:r>
              <a:rPr lang="en-US" dirty="0" err="1"/>
              <a:t>T</a:t>
            </a:r>
            <a:r>
              <a:rPr lang="en-US" baseline="-25000" dirty="0" err="1"/>
              <a:t>r</a:t>
            </a:r>
            <a:r>
              <a:rPr lang="en-US" dirty="0"/>
              <a:t> mean?)! Is there a winner?</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a:t>TI III - Operating Systems and Computer Networks</a:t>
            </a:r>
            <a:endParaRPr lang="en-US" dirty="0"/>
          </a:p>
        </p:txBody>
      </p:sp>
    </p:spTree>
    <p:extLst>
      <p:ext uri="{BB962C8B-B14F-4D97-AF65-F5344CB8AC3E}">
        <p14:creationId xmlns:p14="http://schemas.microsoft.com/office/powerpoint/2010/main" val="96016842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Multiprocessor and Real-Time Scheduling</a:t>
            </a:r>
            <a:br>
              <a:rPr lang="en-US" dirty="0"/>
            </a:br>
            <a:endParaRPr lang="en-US" dirty="0"/>
          </a:p>
        </p:txBody>
      </p:sp>
      <p:sp>
        <p:nvSpPr>
          <p:cNvPr id="3" name="Textplatzhalt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a:defRPr/>
            </a:pPr>
            <a:r>
              <a:rPr lang="de-DE"/>
              <a:t>TI 3: Operating Systems and Computer Networks</a:t>
            </a:r>
            <a:endParaRPr lang="en-US"/>
          </a:p>
        </p:txBody>
      </p:sp>
    </p:spTree>
    <p:extLst>
      <p:ext uri="{BB962C8B-B14F-4D97-AF65-F5344CB8AC3E}">
        <p14:creationId xmlns:p14="http://schemas.microsoft.com/office/powerpoint/2010/main" val="139845131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t>Multiprocessor Scheduling</a:t>
            </a:r>
            <a:endParaRPr lang="de-DE"/>
          </a:p>
        </p:txBody>
      </p:sp>
      <p:sp>
        <p:nvSpPr>
          <p:cNvPr id="25604" name="Rectangle 3"/>
          <p:cNvSpPr>
            <a:spLocks noGrp="1" noChangeArrowheads="1"/>
          </p:cNvSpPr>
          <p:nvPr>
            <p:ph idx="1"/>
          </p:nvPr>
        </p:nvSpPr>
        <p:spPr/>
        <p:txBody>
          <a:bodyPr/>
          <a:lstStyle/>
          <a:p>
            <a:r>
              <a:rPr lang="en-US" dirty="0"/>
              <a:t>Assignment of processes to processors</a:t>
            </a:r>
          </a:p>
          <a:p>
            <a:pPr lvl="1"/>
            <a:r>
              <a:rPr lang="en-US" dirty="0"/>
              <a:t>Permanently assign process to a processor</a:t>
            </a:r>
          </a:p>
          <a:p>
            <a:pPr lvl="1"/>
            <a:r>
              <a:rPr lang="en-US" dirty="0"/>
              <a:t>Treat processors as a pooled resource and assign process to processors on demand</a:t>
            </a:r>
          </a:p>
          <a:p>
            <a:pPr lvl="2"/>
            <a:r>
              <a:rPr lang="en-US" dirty="0"/>
              <a:t>Possibly move running process between processors (expensive!)</a:t>
            </a:r>
          </a:p>
          <a:p>
            <a:endParaRPr lang="en-US" dirty="0"/>
          </a:p>
          <a:p>
            <a:r>
              <a:rPr lang="en-US" dirty="0"/>
              <a:t>Architectures</a:t>
            </a:r>
          </a:p>
          <a:p>
            <a:pPr lvl="1"/>
            <a:r>
              <a:rPr lang="en-US" dirty="0"/>
              <a:t>Global queue: schedule to any available processor</a:t>
            </a:r>
          </a:p>
          <a:p>
            <a:pPr lvl="1"/>
            <a:r>
              <a:rPr lang="en-US" dirty="0"/>
              <a:t>Master/slave: Key kernel functions always run on a particular processor, master is responsible for scheduling</a:t>
            </a:r>
          </a:p>
          <a:p>
            <a:pPr lvl="1"/>
            <a:r>
              <a:rPr lang="en-US" dirty="0"/>
              <a:t>Peer: Operating system can execute on any processor, each processor does self-scheduling</a:t>
            </a:r>
          </a:p>
          <a:p>
            <a:endParaRPr lang="en-US" dirty="0"/>
          </a:p>
          <a:p>
            <a:r>
              <a:rPr lang="en-US" dirty="0"/>
              <a:t>Use of multiprogramming on individual processors</a:t>
            </a:r>
          </a:p>
          <a:p>
            <a:endParaRPr lang="en-US" dirty="0"/>
          </a:p>
          <a:p>
            <a:r>
              <a:rPr lang="en-US" dirty="0"/>
              <a:t>Actual dispatching of processes</a:t>
            </a:r>
            <a:endParaRPr lang="de-DE" dirty="0"/>
          </a:p>
        </p:txBody>
      </p:sp>
      <p:sp>
        <p:nvSpPr>
          <p:cNvPr id="25602" name="Fußzeilenplatzhalter 3"/>
          <p:cNvSpPr>
            <a:spLocks noGrp="1"/>
          </p:cNvSpPr>
          <p:nvPr>
            <p:ph type="ftr" sz="quarter" idx="10"/>
          </p:nvPr>
        </p:nvSpPr>
        <p:spPr/>
        <p:txBody>
          <a:bodyPr/>
          <a:lstStyle/>
          <a:p>
            <a:r>
              <a:rPr lang="de-DE"/>
              <a:t>TI 3: Operating Systems and Computer Networks</a:t>
            </a:r>
            <a:endParaRPr 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a:t>Definition and Goals</a:t>
            </a:r>
          </a:p>
        </p:txBody>
      </p:sp>
      <p:sp>
        <p:nvSpPr>
          <p:cNvPr id="6148" name="Rectangle 3"/>
          <p:cNvSpPr>
            <a:spLocks noGrp="1" noChangeArrowheads="1"/>
          </p:cNvSpPr>
          <p:nvPr>
            <p:ph idx="1"/>
          </p:nvPr>
        </p:nvSpPr>
        <p:spPr/>
        <p:txBody>
          <a:bodyPr/>
          <a:lstStyle/>
          <a:p>
            <a:r>
              <a:rPr lang="en-US" dirty="0"/>
              <a:t>Assign processes to be executed by the processor(s)</a:t>
            </a:r>
          </a:p>
          <a:p>
            <a:endParaRPr lang="en-US" dirty="0"/>
          </a:p>
          <a:p>
            <a:r>
              <a:rPr lang="en-US" dirty="0"/>
              <a:t>More general: Assign consumers to resources</a:t>
            </a:r>
          </a:p>
          <a:p>
            <a:pPr lvl="1"/>
            <a:r>
              <a:rPr lang="en-US" dirty="0"/>
              <a:t>Examples: I/O requests </a:t>
            </a:r>
            <a:r>
              <a:rPr lang="en-US" dirty="0">
                <a:sym typeface="Wingdings" pitchFamily="2" charset="2"/>
              </a:rPr>
              <a:t> </a:t>
            </a:r>
            <a:r>
              <a:rPr lang="en-US" dirty="0"/>
              <a:t>Device-specific queues</a:t>
            </a:r>
          </a:p>
          <a:p>
            <a:pPr lvl="1"/>
            <a:r>
              <a:rPr lang="en-US" dirty="0"/>
              <a:t>Memory pages </a:t>
            </a:r>
            <a:r>
              <a:rPr lang="en-US" dirty="0">
                <a:sym typeface="Wingdings" pitchFamily="2" charset="2"/>
              </a:rPr>
              <a:t></a:t>
            </a:r>
            <a:r>
              <a:rPr lang="en-US" dirty="0"/>
              <a:t> Primary/secondary memory</a:t>
            </a:r>
          </a:p>
          <a:p>
            <a:endParaRPr lang="en-US" dirty="0"/>
          </a:p>
          <a:p>
            <a:r>
              <a:rPr lang="en-US" dirty="0"/>
              <a:t>Goals:</a:t>
            </a:r>
          </a:p>
          <a:p>
            <a:pPr lvl="1"/>
            <a:r>
              <a:rPr lang="en-US" dirty="0"/>
              <a:t>Throughput, i.e., effectively use processing time</a:t>
            </a:r>
          </a:p>
          <a:p>
            <a:pPr lvl="1"/>
            <a:r>
              <a:rPr lang="en-US" dirty="0"/>
              <a:t>Response time / fairness, i.e., interactivity of individual processes</a:t>
            </a:r>
          </a:p>
          <a:p>
            <a:pPr lvl="1"/>
            <a:r>
              <a:rPr lang="en-US" dirty="0"/>
              <a:t>Processor efficiency, i.e., optimal utilization of CPU (as resource)</a:t>
            </a:r>
          </a:p>
          <a:p>
            <a:pPr lvl="1"/>
            <a:endParaRPr lang="en-US" dirty="0"/>
          </a:p>
          <a:p>
            <a:r>
              <a:rPr lang="en-US" dirty="0"/>
              <a:t>Conflicting goals: Maximal throughput means unpredictable response time (and vice versa)</a:t>
            </a:r>
          </a:p>
        </p:txBody>
      </p:sp>
      <p:sp>
        <p:nvSpPr>
          <p:cNvPr id="6146" name="Fußzeilenplatzhalter 3"/>
          <p:cNvSpPr>
            <a:spLocks noGrp="1"/>
          </p:cNvSpPr>
          <p:nvPr>
            <p:ph type="ftr" sz="quarter" idx="10"/>
          </p:nvPr>
        </p:nvSpPr>
        <p:spPr/>
        <p:txBody>
          <a:bodyPr/>
          <a:lstStyle/>
          <a:p>
            <a:r>
              <a:rPr lang="de-DE"/>
              <a:t>TI 3: Operating Systems and Computer Networks</a:t>
            </a:r>
            <a:endParaRPr lang="en-US"/>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t>Real-Time Scheduling</a:t>
            </a:r>
            <a:endParaRPr lang="de-DE"/>
          </a:p>
        </p:txBody>
      </p:sp>
      <p:sp>
        <p:nvSpPr>
          <p:cNvPr id="26628" name="Rectangle 3"/>
          <p:cNvSpPr>
            <a:spLocks noGrp="1" noChangeArrowheads="1"/>
          </p:cNvSpPr>
          <p:nvPr>
            <p:ph idx="1"/>
          </p:nvPr>
        </p:nvSpPr>
        <p:spPr/>
        <p:txBody>
          <a:bodyPr/>
          <a:lstStyle/>
          <a:p>
            <a:pPr eaLnBrk="1" hangingPunct="1"/>
            <a:r>
              <a:rPr lang="en-US" dirty="0"/>
              <a:t>Correctness of system depends </a:t>
            </a:r>
          </a:p>
          <a:p>
            <a:pPr lvl="1" eaLnBrk="1" hangingPunct="1"/>
            <a:r>
              <a:rPr lang="en-US" dirty="0"/>
              <a:t>on logical result of the computation</a:t>
            </a:r>
          </a:p>
          <a:p>
            <a:pPr lvl="1" eaLnBrk="1" hangingPunct="1"/>
            <a:r>
              <a:rPr lang="en-US" b="1" dirty="0"/>
              <a:t>AND</a:t>
            </a:r>
            <a:r>
              <a:rPr lang="en-US" dirty="0"/>
              <a:t> on time at which the results are produced</a:t>
            </a:r>
          </a:p>
          <a:p>
            <a:pPr eaLnBrk="1" hangingPunct="1"/>
            <a:endParaRPr lang="en-US" dirty="0"/>
          </a:p>
          <a:p>
            <a:pPr eaLnBrk="1" hangingPunct="1"/>
            <a:r>
              <a:rPr lang="en-US" dirty="0"/>
              <a:t>Tasks or processes attempt to control or react to events that take place in outside world</a:t>
            </a:r>
          </a:p>
          <a:p>
            <a:pPr eaLnBrk="1" hangingPunct="1"/>
            <a:endParaRPr lang="en-US" dirty="0"/>
          </a:p>
          <a:p>
            <a:pPr eaLnBrk="1" hangingPunct="1"/>
            <a:r>
              <a:rPr lang="en-US" dirty="0"/>
              <a:t>Examples:</a:t>
            </a:r>
          </a:p>
          <a:p>
            <a:pPr lvl="1" eaLnBrk="1" hangingPunct="1"/>
            <a:r>
              <a:rPr lang="en-US" dirty="0"/>
              <a:t>Control of laboratory experiments</a:t>
            </a:r>
          </a:p>
          <a:p>
            <a:pPr lvl="1" eaLnBrk="1" hangingPunct="1"/>
            <a:r>
              <a:rPr lang="en-US" dirty="0"/>
              <a:t>Process control in industrial plants</a:t>
            </a:r>
          </a:p>
          <a:p>
            <a:pPr lvl="1" eaLnBrk="1" hangingPunct="1"/>
            <a:r>
              <a:rPr lang="en-US" dirty="0"/>
              <a:t>Robotics</a:t>
            </a:r>
          </a:p>
          <a:p>
            <a:pPr lvl="1" eaLnBrk="1" hangingPunct="1"/>
            <a:r>
              <a:rPr lang="en-US" dirty="0"/>
              <a:t>Air traffic control</a:t>
            </a:r>
          </a:p>
          <a:p>
            <a:pPr lvl="1" eaLnBrk="1" hangingPunct="1"/>
            <a:r>
              <a:rPr lang="en-US" dirty="0"/>
              <a:t>Telecommunications</a:t>
            </a:r>
          </a:p>
          <a:p>
            <a:pPr lvl="1" eaLnBrk="1" hangingPunct="1"/>
            <a:r>
              <a:rPr lang="en-US" dirty="0"/>
              <a:t>Military command and control systems</a:t>
            </a:r>
          </a:p>
          <a:p>
            <a:pPr eaLnBrk="1" hangingPunct="1"/>
            <a:endParaRPr lang="en-US" dirty="0"/>
          </a:p>
          <a:p>
            <a:pPr eaLnBrk="1" hangingPunct="1"/>
            <a:r>
              <a:rPr lang="en-US" dirty="0"/>
              <a:t>Real-time applications are </a:t>
            </a:r>
            <a:r>
              <a:rPr lang="en-US" i="1" dirty="0"/>
              <a:t>not (that much) concerned with speed</a:t>
            </a:r>
            <a:r>
              <a:rPr lang="en-US" dirty="0"/>
              <a:t> but with </a:t>
            </a:r>
            <a:r>
              <a:rPr lang="en-US" i="1" dirty="0"/>
              <a:t>completing tasks</a:t>
            </a:r>
            <a:endParaRPr lang="en-US" dirty="0"/>
          </a:p>
        </p:txBody>
      </p:sp>
      <p:sp>
        <p:nvSpPr>
          <p:cNvPr id="26626" name="Fußzeilenplatzhalter 3"/>
          <p:cNvSpPr>
            <a:spLocks noGrp="1"/>
          </p:cNvSpPr>
          <p:nvPr>
            <p:ph type="ftr" sz="quarter" idx="10"/>
          </p:nvPr>
        </p:nvSpPr>
        <p:spPr>
          <a:noFill/>
        </p:spPr>
        <p:txBody>
          <a:bodyPr/>
          <a:lstStyle/>
          <a:p>
            <a:r>
              <a:rPr lang="de-DE"/>
              <a:t>TI 3: Operating Systems and Computer Networks</a:t>
            </a:r>
            <a:endParaRPr 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a:t>Real-Time Scheduling: Examples</a:t>
            </a:r>
            <a:endParaRPr lang="de-DE" dirty="0"/>
          </a:p>
        </p:txBody>
      </p:sp>
      <p:sp>
        <p:nvSpPr>
          <p:cNvPr id="27650" name="Fußzeilenplatzhalter 2"/>
          <p:cNvSpPr>
            <a:spLocks noGrp="1"/>
          </p:cNvSpPr>
          <p:nvPr>
            <p:ph type="ftr" sz="quarter" idx="10"/>
          </p:nvPr>
        </p:nvSpPr>
        <p:spPr>
          <a:noFill/>
        </p:spPr>
        <p:txBody>
          <a:bodyPr/>
          <a:lstStyle/>
          <a:p>
            <a:r>
              <a:rPr lang="de-DE"/>
              <a:t>TI 3: Operating Systems and Computer Networks</a:t>
            </a:r>
            <a:endParaRPr lang="en-US"/>
          </a:p>
        </p:txBody>
      </p:sp>
      <p:pic>
        <p:nvPicPr>
          <p:cNvPr id="2" name="Bild 1" descr="f5.pdf"/>
          <p:cNvPicPr>
            <a:picLocks noChangeAspect="1"/>
          </p:cNvPicPr>
          <p:nvPr/>
        </p:nvPicPr>
        <p:blipFill rotWithShape="1">
          <a:blip r:embed="rId2" cstate="print">
            <a:extLst>
              <a:ext uri="{28A0092B-C50C-407E-A947-70E740481C1C}">
                <a14:useLocalDpi xmlns:a14="http://schemas.microsoft.com/office/drawing/2010/main"/>
              </a:ext>
            </a:extLst>
          </a:blip>
          <a:srcRect l="8808" t="6599" r="4819" b="13582"/>
          <a:stretch/>
        </p:blipFill>
        <p:spPr>
          <a:xfrm>
            <a:off x="2347434" y="1140307"/>
            <a:ext cx="7497135" cy="5353493"/>
          </a:xfrm>
          <a:prstGeom prst="rect">
            <a:avLst/>
          </a:prstGeom>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3" name="Content Placeholder 2"/>
          <p:cNvSpPr>
            <a:spLocks noGrp="1"/>
          </p:cNvSpPr>
          <p:nvPr>
            <p:ph idx="1"/>
          </p:nvPr>
        </p:nvSpPr>
        <p:spPr/>
        <p:txBody>
          <a:bodyPr/>
          <a:lstStyle/>
          <a:p>
            <a:pPr lvl="1"/>
            <a:r>
              <a:rPr lang="en-US" dirty="0"/>
              <a:t>Do you use real-time operating systems in your everyday life?</a:t>
            </a:r>
          </a:p>
          <a:p>
            <a:pPr lvl="1"/>
            <a:r>
              <a:rPr lang="en-US" dirty="0"/>
              <a:t>And what about multiprocessor scheduling?</a:t>
            </a:r>
          </a:p>
          <a:p>
            <a:pPr lvl="1"/>
            <a:r>
              <a:rPr lang="en-US" dirty="0"/>
              <a:t>Why is it expensive to move a process from one processor to another?</a:t>
            </a:r>
          </a:p>
          <a:p>
            <a:pPr lvl="1"/>
            <a:r>
              <a:rPr lang="en-US" dirty="0"/>
              <a:t>What happens if a process announces a wrong deadline or has an infinite loop in RT-scheduling? What can the OS do?</a:t>
            </a:r>
          </a:p>
          <a:p>
            <a:pPr lvl="1"/>
            <a:endParaRPr lang="en-US" dirty="0"/>
          </a:p>
        </p:txBody>
      </p:sp>
      <p:sp>
        <p:nvSpPr>
          <p:cNvPr id="4" name="Footer Placeholder 3"/>
          <p:cNvSpPr>
            <a:spLocks noGrp="1"/>
          </p:cNvSpPr>
          <p:nvPr>
            <p:ph type="ftr" sz="quarter" idx="10"/>
          </p:nvPr>
        </p:nvSpPr>
        <p:spPr/>
        <p:txBody>
          <a:bodyPr/>
          <a:lstStyle/>
          <a:p>
            <a:pPr>
              <a:defRPr/>
            </a:pPr>
            <a:r>
              <a:rPr lang="en-US"/>
              <a:t>TI III - Operating Systems and Computer Networks</a:t>
            </a:r>
            <a:endParaRPr lang="en-US" dirty="0"/>
          </a:p>
        </p:txBody>
      </p:sp>
    </p:spTree>
    <p:extLst>
      <p:ext uri="{BB962C8B-B14F-4D97-AF65-F5344CB8AC3E}">
        <p14:creationId xmlns:p14="http://schemas.microsoft.com/office/powerpoint/2010/main" val="367297741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t>Examples: Traditional UNIX Scheduling</a:t>
            </a:r>
            <a:endParaRPr lang="de-DE"/>
          </a:p>
        </p:txBody>
      </p:sp>
      <p:sp>
        <p:nvSpPr>
          <p:cNvPr id="28676" name="Rectangle 3"/>
          <p:cNvSpPr>
            <a:spLocks noGrp="1" noChangeArrowheads="1"/>
          </p:cNvSpPr>
          <p:nvPr>
            <p:ph idx="1"/>
          </p:nvPr>
        </p:nvSpPr>
        <p:spPr/>
        <p:txBody>
          <a:bodyPr/>
          <a:lstStyle/>
          <a:p>
            <a:pPr eaLnBrk="1" hangingPunct="1"/>
            <a:endParaRPr lang="en-US" dirty="0"/>
          </a:p>
          <a:p>
            <a:pPr eaLnBrk="1" hangingPunct="1"/>
            <a:r>
              <a:rPr lang="en-US" dirty="0"/>
              <a:t>Multilevel feedback using round robin within each priority queue</a:t>
            </a:r>
          </a:p>
          <a:p>
            <a:pPr eaLnBrk="1" hangingPunct="1"/>
            <a:endParaRPr lang="en-US" dirty="0"/>
          </a:p>
          <a:p>
            <a:pPr eaLnBrk="1" hangingPunct="1"/>
            <a:r>
              <a:rPr lang="en-US" dirty="0"/>
              <a:t>If running process does not block or complete within one second, it is preempted</a:t>
            </a:r>
          </a:p>
          <a:p>
            <a:pPr eaLnBrk="1" hangingPunct="1"/>
            <a:endParaRPr lang="en-US" dirty="0"/>
          </a:p>
          <a:p>
            <a:pPr eaLnBrk="1" hangingPunct="1"/>
            <a:r>
              <a:rPr lang="en-US" dirty="0"/>
              <a:t>Priorities are recomputed once per second</a:t>
            </a:r>
          </a:p>
          <a:p>
            <a:pPr eaLnBrk="1" hangingPunct="1"/>
            <a:endParaRPr lang="en-US" dirty="0"/>
          </a:p>
          <a:p>
            <a:pPr eaLnBrk="1" hangingPunct="1"/>
            <a:r>
              <a:rPr lang="en-US" dirty="0"/>
              <a:t>Base priority (set upon process creation) divides all processes into fixed bands of priority levels</a:t>
            </a:r>
            <a:endParaRPr lang="de-DE" dirty="0"/>
          </a:p>
        </p:txBody>
      </p:sp>
      <p:sp>
        <p:nvSpPr>
          <p:cNvPr id="28674" name="Fußzeilenplatzhalter 3"/>
          <p:cNvSpPr>
            <a:spLocks noGrp="1"/>
          </p:cNvSpPr>
          <p:nvPr>
            <p:ph type="ftr" sz="quarter" idx="10"/>
          </p:nvPr>
        </p:nvSpPr>
        <p:spPr>
          <a:noFill/>
        </p:spPr>
        <p:txBody>
          <a:bodyPr/>
          <a:lstStyle/>
          <a:p>
            <a:r>
              <a:rPr lang="de-DE"/>
              <a:t>TI 3: Operating Systems and Computer Networks</a:t>
            </a:r>
            <a:endParaRPr 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t>Examples: UNIX SVR4 Scheduling</a:t>
            </a:r>
            <a:endParaRPr lang="de-DE"/>
          </a:p>
        </p:txBody>
      </p:sp>
      <p:sp>
        <p:nvSpPr>
          <p:cNvPr id="29700" name="Rectangle 3"/>
          <p:cNvSpPr>
            <a:spLocks noGrp="1" noChangeArrowheads="1"/>
          </p:cNvSpPr>
          <p:nvPr>
            <p:ph sz="half" idx="1"/>
          </p:nvPr>
        </p:nvSpPr>
        <p:spPr/>
        <p:txBody>
          <a:bodyPr/>
          <a:lstStyle/>
          <a:p>
            <a:pPr eaLnBrk="1" hangingPunct="1">
              <a:lnSpc>
                <a:spcPct val="90000"/>
              </a:lnSpc>
            </a:pPr>
            <a:r>
              <a:rPr lang="en-US" sz="2000"/>
              <a:t>Preemptable static priority scheduler</a:t>
            </a:r>
          </a:p>
          <a:p>
            <a:pPr eaLnBrk="1" hangingPunct="1">
              <a:lnSpc>
                <a:spcPct val="90000"/>
              </a:lnSpc>
            </a:pPr>
            <a:endParaRPr lang="en-US" sz="2000"/>
          </a:p>
          <a:p>
            <a:pPr eaLnBrk="1" hangingPunct="1">
              <a:lnSpc>
                <a:spcPct val="90000"/>
              </a:lnSpc>
            </a:pPr>
            <a:r>
              <a:rPr lang="en-US" sz="2000"/>
              <a:t>Introduces set of 160 priority levels divided into three priority classes</a:t>
            </a:r>
          </a:p>
          <a:p>
            <a:pPr lvl="1" eaLnBrk="1" hangingPunct="1">
              <a:lnSpc>
                <a:spcPct val="90000"/>
              </a:lnSpc>
            </a:pPr>
            <a:r>
              <a:rPr lang="en-US" sz="1800"/>
              <a:t>Highest preference to real-time processes</a:t>
            </a:r>
          </a:p>
          <a:p>
            <a:pPr lvl="1" eaLnBrk="1" hangingPunct="1">
              <a:lnSpc>
                <a:spcPct val="90000"/>
              </a:lnSpc>
            </a:pPr>
            <a:r>
              <a:rPr lang="en-US" sz="1800"/>
              <a:t>Next-highest to kernel-mode processes</a:t>
            </a:r>
          </a:p>
          <a:p>
            <a:pPr lvl="1" eaLnBrk="1" hangingPunct="1">
              <a:lnSpc>
                <a:spcPct val="90000"/>
              </a:lnSpc>
            </a:pPr>
            <a:r>
              <a:rPr lang="en-US" sz="1800"/>
              <a:t>Lowest preference to other user-mode processes</a:t>
            </a:r>
          </a:p>
          <a:p>
            <a:pPr eaLnBrk="1" hangingPunct="1">
              <a:lnSpc>
                <a:spcPct val="90000"/>
              </a:lnSpc>
            </a:pPr>
            <a:endParaRPr lang="en-US" sz="2000"/>
          </a:p>
          <a:p>
            <a:pPr eaLnBrk="1" hangingPunct="1">
              <a:lnSpc>
                <a:spcPct val="90000"/>
              </a:lnSpc>
            </a:pPr>
            <a:r>
              <a:rPr lang="en-US" sz="2000"/>
              <a:t>In-kernel preemption points, i.e. long running kernel operations may be preempted</a:t>
            </a:r>
            <a:endParaRPr lang="de-DE" sz="2000"/>
          </a:p>
        </p:txBody>
      </p:sp>
      <p:sp>
        <p:nvSpPr>
          <p:cNvPr id="29701" name="Rectangle 4"/>
          <p:cNvSpPr>
            <a:spLocks noGrp="1" noChangeArrowheads="1"/>
          </p:cNvSpPr>
          <p:nvPr>
            <p:ph sz="half" idx="2"/>
          </p:nvPr>
        </p:nvSpPr>
        <p:spPr/>
        <p:txBody>
          <a:bodyPr/>
          <a:lstStyle/>
          <a:p>
            <a:pPr eaLnBrk="1" hangingPunct="1">
              <a:lnSpc>
                <a:spcPct val="90000"/>
              </a:lnSpc>
            </a:pPr>
            <a:r>
              <a:rPr lang="en-US" sz="2000"/>
              <a:t>SVR4 Priority Classes:</a:t>
            </a:r>
          </a:p>
          <a:p>
            <a:pPr lvl="1" eaLnBrk="1" hangingPunct="1">
              <a:lnSpc>
                <a:spcPct val="90000"/>
              </a:lnSpc>
            </a:pPr>
            <a:r>
              <a:rPr lang="en-US" sz="1800"/>
              <a:t>Real time (159 – 100)</a:t>
            </a:r>
          </a:p>
          <a:p>
            <a:pPr lvl="1" eaLnBrk="1" hangingPunct="1">
              <a:lnSpc>
                <a:spcPct val="90000"/>
              </a:lnSpc>
            </a:pPr>
            <a:r>
              <a:rPr lang="en-US" sz="1800"/>
              <a:t>Kernel (99 – 60)</a:t>
            </a:r>
          </a:p>
          <a:p>
            <a:pPr lvl="1" eaLnBrk="1" hangingPunct="1">
              <a:lnSpc>
                <a:spcPct val="90000"/>
              </a:lnSpc>
            </a:pPr>
            <a:r>
              <a:rPr lang="en-US" sz="1800"/>
              <a:t>Time-shared (59-0)</a:t>
            </a:r>
          </a:p>
        </p:txBody>
      </p:sp>
      <p:sp>
        <p:nvSpPr>
          <p:cNvPr id="29698" name="Fußzeilenplatzhalter 4"/>
          <p:cNvSpPr>
            <a:spLocks noGrp="1"/>
          </p:cNvSpPr>
          <p:nvPr>
            <p:ph type="ftr" sz="quarter" idx="10"/>
          </p:nvPr>
        </p:nvSpPr>
        <p:spPr>
          <a:noFill/>
        </p:spPr>
        <p:txBody>
          <a:bodyPr/>
          <a:lstStyle/>
          <a:p>
            <a:r>
              <a:rPr lang="de-DE"/>
              <a:t>TI 3: Operating Systems and Computer Networks</a:t>
            </a:r>
            <a:endParaRPr lang="en-US"/>
          </a:p>
        </p:txBody>
      </p:sp>
      <p:pic>
        <p:nvPicPr>
          <p:cNvPr id="29702"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l="14293" t="2870" r="15358" b="26862"/>
          <a:stretch>
            <a:fillRect/>
          </a:stretch>
        </p:blipFill>
        <p:spPr bwMode="auto">
          <a:xfrm>
            <a:off x="8511646" y="2428875"/>
            <a:ext cx="3680354" cy="3887788"/>
          </a:xfrm>
          <a:prstGeom prst="rect">
            <a:avLst/>
          </a:prstGeom>
          <a:noFill/>
          <a:ln w="9525">
            <a:noFill/>
            <a:miter lim="800000"/>
            <a:headEnd/>
            <a:tailEnd/>
          </a:ln>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t>Examples: Windows Scheduling</a:t>
            </a:r>
            <a:endParaRPr lang="de-DE"/>
          </a:p>
        </p:txBody>
      </p:sp>
      <p:sp>
        <p:nvSpPr>
          <p:cNvPr id="30724" name="Rectangle 3"/>
          <p:cNvSpPr>
            <a:spLocks noGrp="1" noChangeArrowheads="1"/>
          </p:cNvSpPr>
          <p:nvPr>
            <p:ph sz="half" idx="1"/>
          </p:nvPr>
        </p:nvSpPr>
        <p:spPr/>
        <p:txBody>
          <a:bodyPr/>
          <a:lstStyle/>
          <a:p>
            <a:pPr eaLnBrk="1" hangingPunct="1"/>
            <a:r>
              <a:rPr lang="en-US" sz="2000"/>
              <a:t>Priorities organized into two bands or classes</a:t>
            </a:r>
          </a:p>
          <a:p>
            <a:pPr lvl="1" eaLnBrk="1" hangingPunct="1"/>
            <a:r>
              <a:rPr lang="en-US" sz="1800"/>
              <a:t>Real time</a:t>
            </a:r>
          </a:p>
          <a:p>
            <a:pPr lvl="1" eaLnBrk="1" hangingPunct="1"/>
            <a:r>
              <a:rPr lang="en-US" sz="1800"/>
              <a:t>Variable</a:t>
            </a:r>
          </a:p>
          <a:p>
            <a:pPr eaLnBrk="1" hangingPunct="1"/>
            <a:r>
              <a:rPr lang="en-US" sz="2000"/>
              <a:t>Priority-driven preemptive scheduler within each class</a:t>
            </a:r>
            <a:endParaRPr lang="de-DE" sz="2000"/>
          </a:p>
        </p:txBody>
      </p:sp>
      <p:sp>
        <p:nvSpPr>
          <p:cNvPr id="30722" name="Fußzeilenplatzhalter 4"/>
          <p:cNvSpPr>
            <a:spLocks noGrp="1"/>
          </p:cNvSpPr>
          <p:nvPr>
            <p:ph type="ftr" sz="quarter" idx="10"/>
          </p:nvPr>
        </p:nvSpPr>
        <p:spPr>
          <a:noFill/>
        </p:spPr>
        <p:txBody>
          <a:bodyPr/>
          <a:lstStyle/>
          <a:p>
            <a:r>
              <a:rPr lang="de-DE"/>
              <a:t>TI 3: Operating Systems and Computer Networks</a:t>
            </a:r>
            <a:endParaRPr lang="en-US"/>
          </a:p>
        </p:txBody>
      </p:sp>
      <p:pic>
        <p:nvPicPr>
          <p:cNvPr id="30725"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l="3583" t="1730" r="7166" b="21471"/>
          <a:stretch>
            <a:fillRect/>
          </a:stretch>
        </p:blipFill>
        <p:spPr bwMode="auto">
          <a:xfrm>
            <a:off x="1097232" y="3185887"/>
            <a:ext cx="4134379" cy="3435350"/>
          </a:xfrm>
          <a:prstGeom prst="rect">
            <a:avLst/>
          </a:prstGeom>
          <a:noFill/>
          <a:ln w="9525">
            <a:noFill/>
            <a:miter lim="800000"/>
            <a:headEnd/>
            <a:tailEnd/>
          </a:ln>
        </p:spPr>
      </p:pic>
      <p:pic>
        <p:nvPicPr>
          <p:cNvPr id="30726"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b="9929"/>
          <a:stretch>
            <a:fillRect/>
          </a:stretch>
        </p:blipFill>
        <p:spPr bwMode="auto">
          <a:xfrm>
            <a:off x="6267980" y="981077"/>
            <a:ext cx="4498975" cy="5400675"/>
          </a:xfrm>
          <a:prstGeom prst="rect">
            <a:avLst/>
          </a:prstGeom>
          <a:noFill/>
          <a:ln w="9525">
            <a:noFill/>
            <a:miter lim="800000"/>
            <a:headEnd/>
            <a:tailEnd/>
          </a:ln>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t>Example: Linux O(1) Scheduling</a:t>
            </a:r>
          </a:p>
        </p:txBody>
      </p:sp>
      <p:sp>
        <p:nvSpPr>
          <p:cNvPr id="31748" name="Rectangle 3"/>
          <p:cNvSpPr>
            <a:spLocks noGrp="1" noChangeArrowheads="1"/>
          </p:cNvSpPr>
          <p:nvPr>
            <p:ph sz="half" idx="1"/>
          </p:nvPr>
        </p:nvSpPr>
        <p:spPr/>
        <p:txBody>
          <a:bodyPr/>
          <a:lstStyle/>
          <a:p>
            <a:pPr eaLnBrk="1" hangingPunct="1">
              <a:lnSpc>
                <a:spcPct val="90000"/>
              </a:lnSpc>
            </a:pPr>
            <a:endParaRPr lang="en-US" sz="1800"/>
          </a:p>
          <a:p>
            <a:pPr eaLnBrk="1" hangingPunct="1">
              <a:lnSpc>
                <a:spcPct val="90000"/>
              </a:lnSpc>
            </a:pPr>
            <a:r>
              <a:rPr lang="en-US" sz="1800"/>
              <a:t>Scheduling algorithm needs to scale with number of processes</a:t>
            </a:r>
          </a:p>
          <a:p>
            <a:pPr lvl="1" eaLnBrk="1" hangingPunct="1">
              <a:lnSpc>
                <a:spcPct val="90000"/>
              </a:lnSpc>
            </a:pPr>
            <a:r>
              <a:rPr lang="en-US" sz="1600"/>
              <a:t>Variable overhead unacceptable for real-time systems</a:t>
            </a:r>
          </a:p>
        </p:txBody>
      </p:sp>
      <p:sp>
        <p:nvSpPr>
          <p:cNvPr id="31749" name="Rectangle 6"/>
          <p:cNvSpPr>
            <a:spLocks noGrp="1" noChangeArrowheads="1"/>
          </p:cNvSpPr>
          <p:nvPr>
            <p:ph sz="half" idx="2"/>
          </p:nvPr>
        </p:nvSpPr>
        <p:spPr/>
        <p:txBody>
          <a:bodyPr/>
          <a:lstStyle/>
          <a:p>
            <a:pPr eaLnBrk="1" hangingPunct="1">
              <a:lnSpc>
                <a:spcPct val="90000"/>
              </a:lnSpc>
              <a:buFont typeface="Wingdings" pitchFamily="2" charset="2"/>
              <a:buChar char="Ø"/>
            </a:pPr>
            <a:endParaRPr lang="en-US" sz="1800" dirty="0"/>
          </a:p>
          <a:p>
            <a:pPr eaLnBrk="1" hangingPunct="1">
              <a:lnSpc>
                <a:spcPct val="90000"/>
              </a:lnSpc>
              <a:buFont typeface="Wingdings" pitchFamily="2" charset="2"/>
              <a:buChar char="Ø"/>
            </a:pPr>
            <a:r>
              <a:rPr lang="en-US" sz="1800" dirty="0"/>
              <a:t> Linux O(1) scheduler</a:t>
            </a:r>
          </a:p>
          <a:p>
            <a:pPr lvl="1" eaLnBrk="1" hangingPunct="1">
              <a:lnSpc>
                <a:spcPct val="90000"/>
              </a:lnSpc>
            </a:pPr>
            <a:endParaRPr lang="en-US" sz="1600" dirty="0"/>
          </a:p>
          <a:p>
            <a:pPr lvl="1" eaLnBrk="1" hangingPunct="1">
              <a:lnSpc>
                <a:spcPct val="90000"/>
              </a:lnSpc>
            </a:pPr>
            <a:r>
              <a:rPr lang="en-US" sz="1600" dirty="0"/>
              <a:t>Active/expired bit arrays for priorities; one list per priority</a:t>
            </a:r>
          </a:p>
          <a:p>
            <a:pPr lvl="1" eaLnBrk="1" hangingPunct="1">
              <a:lnSpc>
                <a:spcPct val="90000"/>
              </a:lnSpc>
            </a:pPr>
            <a:r>
              <a:rPr lang="en-US" sz="1600" dirty="0"/>
              <a:t>Priority assigned based on</a:t>
            </a:r>
          </a:p>
          <a:p>
            <a:pPr lvl="2" eaLnBrk="1" hangingPunct="1">
              <a:lnSpc>
                <a:spcPct val="90000"/>
              </a:lnSpc>
            </a:pPr>
            <a:r>
              <a:rPr lang="en-US" sz="1400" dirty="0"/>
              <a:t>Static (process) priority</a:t>
            </a:r>
          </a:p>
          <a:p>
            <a:pPr lvl="2" eaLnBrk="1" hangingPunct="1">
              <a:lnSpc>
                <a:spcPct val="90000"/>
              </a:lnSpc>
            </a:pPr>
            <a:r>
              <a:rPr lang="en-US" sz="1400" dirty="0"/>
              <a:t>Heuristics to determine interactivity requirements, e.g. CPU- vs. I/O-bound</a:t>
            </a:r>
          </a:p>
          <a:p>
            <a:pPr lvl="1" eaLnBrk="1" hangingPunct="1">
              <a:lnSpc>
                <a:spcPct val="90000"/>
              </a:lnSpc>
            </a:pPr>
            <a:r>
              <a:rPr lang="en-US" sz="1600" dirty="0"/>
              <a:t>Process </a:t>
            </a:r>
            <a:r>
              <a:rPr lang="en-US" sz="1600" dirty="0" err="1"/>
              <a:t>timeslice</a:t>
            </a:r>
            <a:r>
              <a:rPr lang="en-US" sz="1600" dirty="0"/>
              <a:t> (i.e. runtime in relation to other processes) calculated when process moves from active to expired state</a:t>
            </a:r>
          </a:p>
          <a:p>
            <a:pPr lvl="1" eaLnBrk="1" hangingPunct="1">
              <a:lnSpc>
                <a:spcPct val="90000"/>
              </a:lnSpc>
            </a:pPr>
            <a:r>
              <a:rPr lang="en-US" sz="1600" dirty="0"/>
              <a:t>Switch from active to expired bit array when all processes have used their </a:t>
            </a:r>
            <a:r>
              <a:rPr lang="en-US" sz="1600" dirty="0" err="1"/>
              <a:t>timeslice</a:t>
            </a:r>
            <a:endParaRPr lang="en-US" sz="1600" dirty="0"/>
          </a:p>
          <a:p>
            <a:pPr lvl="1" eaLnBrk="1" hangingPunct="1">
              <a:lnSpc>
                <a:spcPct val="90000"/>
              </a:lnSpc>
            </a:pPr>
            <a:endParaRPr lang="en-US" sz="1600" dirty="0"/>
          </a:p>
          <a:p>
            <a:pPr lvl="1" eaLnBrk="1" hangingPunct="1">
              <a:lnSpc>
                <a:spcPct val="90000"/>
              </a:lnSpc>
              <a:buFont typeface="Wingdings" pitchFamily="2" charset="2"/>
              <a:buChar char="Ø"/>
            </a:pPr>
            <a:r>
              <a:rPr lang="en-US" sz="1600" dirty="0"/>
              <a:t>Scheduling decision in constant time</a:t>
            </a:r>
            <a:endParaRPr lang="de-DE" sz="1600" dirty="0"/>
          </a:p>
        </p:txBody>
      </p:sp>
      <p:sp>
        <p:nvSpPr>
          <p:cNvPr id="31746" name="Fußzeilenplatzhalter 4"/>
          <p:cNvSpPr>
            <a:spLocks noGrp="1"/>
          </p:cNvSpPr>
          <p:nvPr>
            <p:ph type="ftr" sz="quarter" idx="10"/>
          </p:nvPr>
        </p:nvSpPr>
        <p:spPr>
          <a:noFill/>
        </p:spPr>
        <p:txBody>
          <a:bodyPr/>
          <a:lstStyle/>
          <a:p>
            <a:r>
              <a:rPr lang="de-DE"/>
              <a:t>TI 3: Operating Systems and Computer Networks</a:t>
            </a:r>
            <a:endParaRPr lang="en-US"/>
          </a:p>
        </p:txBody>
      </p:sp>
      <p:pic>
        <p:nvPicPr>
          <p:cNvPr id="31750" name="Picture 4"/>
          <p:cNvPicPr>
            <a:picLocks noChangeAspect="1" noChangeArrowheads="1"/>
          </p:cNvPicPr>
          <p:nvPr/>
        </p:nvPicPr>
        <p:blipFill>
          <a:blip r:embed="rId2" cstate="print"/>
          <a:srcRect/>
          <a:stretch>
            <a:fillRect/>
          </a:stretch>
        </p:blipFill>
        <p:spPr bwMode="auto">
          <a:xfrm>
            <a:off x="334433" y="3206360"/>
            <a:ext cx="5382948" cy="3438525"/>
          </a:xfrm>
          <a:prstGeom prst="rect">
            <a:avLst/>
          </a:prstGeom>
          <a:noFill/>
          <a:ln w="25400" algn="ctr">
            <a:noFill/>
            <a:miter lim="800000"/>
            <a:headEnd/>
            <a:tailEnd/>
          </a:ln>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a:t>Related System Calls (Linux)</a:t>
            </a:r>
          </a:p>
        </p:txBody>
      </p:sp>
      <p:sp>
        <p:nvSpPr>
          <p:cNvPr id="32772" name="Rectangle 3"/>
          <p:cNvSpPr>
            <a:spLocks noGrp="1" noChangeArrowheads="1"/>
          </p:cNvSpPr>
          <p:nvPr>
            <p:ph idx="1"/>
          </p:nvPr>
        </p:nvSpPr>
        <p:spPr/>
        <p:txBody>
          <a:bodyPr/>
          <a:lstStyle/>
          <a:p>
            <a:pPr eaLnBrk="1" hangingPunct="1">
              <a:lnSpc>
                <a:spcPct val="90000"/>
              </a:lnSpc>
            </a:pPr>
            <a:endParaRPr lang="en-US" sz="2300" dirty="0"/>
          </a:p>
          <a:p>
            <a:pPr eaLnBrk="1" hangingPunct="1">
              <a:lnSpc>
                <a:spcPct val="90000"/>
              </a:lnSpc>
            </a:pPr>
            <a:r>
              <a:rPr lang="en-US" sz="2300" dirty="0"/>
              <a:t>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sched_yield</a:t>
            </a:r>
            <a:r>
              <a:rPr lang="en-US" b="1" dirty="0">
                <a:latin typeface="Courier New" pitchFamily="49" charset="0"/>
              </a:rPr>
              <a:t>(void)</a:t>
            </a:r>
          </a:p>
          <a:p>
            <a:pPr lvl="1" eaLnBrk="1" hangingPunct="1">
              <a:lnSpc>
                <a:spcPct val="90000"/>
              </a:lnSpc>
            </a:pPr>
            <a:r>
              <a:rPr lang="en-US" dirty="0"/>
              <a:t>Voluntarily yield processor, e.g. when waiting for input</a:t>
            </a:r>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r>
              <a:rPr lang="en-US" dirty="0"/>
              <a:t>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getpriority</a:t>
            </a:r>
            <a:r>
              <a:rPr lang="en-US" b="1" dirty="0">
                <a:latin typeface="Courier New" pitchFamily="49" charset="0"/>
              </a:rPr>
              <a:t>(</a:t>
            </a:r>
            <a:r>
              <a:rPr lang="en-US" b="1" dirty="0" err="1">
                <a:latin typeface="Courier New" pitchFamily="49" charset="0"/>
              </a:rPr>
              <a:t>int</a:t>
            </a:r>
            <a:r>
              <a:rPr lang="en-US" b="1" dirty="0">
                <a:latin typeface="Courier New" pitchFamily="49" charset="0"/>
              </a:rPr>
              <a:t> which, </a:t>
            </a:r>
            <a:r>
              <a:rPr lang="en-US" b="1" dirty="0" err="1">
                <a:latin typeface="Courier New" pitchFamily="49" charset="0"/>
              </a:rPr>
              <a:t>int</a:t>
            </a:r>
            <a:r>
              <a:rPr lang="en-US" b="1" dirty="0">
                <a:latin typeface="Courier New" pitchFamily="49" charset="0"/>
              </a:rPr>
              <a:t> who)</a:t>
            </a:r>
          </a:p>
          <a:p>
            <a:pPr eaLnBrk="1" hangingPunct="1">
              <a:lnSpc>
                <a:spcPct val="90000"/>
              </a:lnSpc>
            </a:pPr>
            <a:r>
              <a:rPr lang="en-US" dirty="0"/>
              <a:t>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setpriority</a:t>
            </a:r>
            <a:r>
              <a:rPr lang="en-US" b="1" dirty="0">
                <a:latin typeface="Courier New" pitchFamily="49" charset="0"/>
              </a:rPr>
              <a:t>(</a:t>
            </a:r>
            <a:r>
              <a:rPr lang="en-US" b="1" dirty="0" err="1">
                <a:latin typeface="Courier New" pitchFamily="49" charset="0"/>
              </a:rPr>
              <a:t>int</a:t>
            </a:r>
            <a:r>
              <a:rPr lang="en-US" b="1" dirty="0">
                <a:latin typeface="Courier New" pitchFamily="49" charset="0"/>
              </a:rPr>
              <a:t> which, </a:t>
            </a:r>
            <a:r>
              <a:rPr lang="en-US" b="1" dirty="0" err="1">
                <a:latin typeface="Courier New" pitchFamily="49" charset="0"/>
              </a:rPr>
              <a:t>int</a:t>
            </a:r>
            <a:r>
              <a:rPr lang="en-US" b="1" dirty="0">
                <a:latin typeface="Courier New" pitchFamily="49" charset="0"/>
              </a:rPr>
              <a:t> who,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prio</a:t>
            </a:r>
            <a:r>
              <a:rPr lang="en-US" b="1" dirty="0">
                <a:latin typeface="Courier New" pitchFamily="49" charset="0"/>
              </a:rPr>
              <a:t>)</a:t>
            </a:r>
          </a:p>
          <a:p>
            <a:pPr lvl="1" eaLnBrk="1" hangingPunct="1">
              <a:lnSpc>
                <a:spcPct val="90000"/>
              </a:lnSpc>
            </a:pPr>
            <a:r>
              <a:rPr lang="en-US" dirty="0"/>
              <a:t>Get/set priority of user, group or process (</a:t>
            </a:r>
            <a:r>
              <a:rPr lang="en-US" b="1" dirty="0">
                <a:latin typeface="Courier New" pitchFamily="49" charset="0"/>
              </a:rPr>
              <a:t>which</a:t>
            </a:r>
            <a:r>
              <a:rPr lang="en-US" dirty="0"/>
              <a:t>) with ID </a:t>
            </a:r>
            <a:r>
              <a:rPr lang="en-US" b="1" dirty="0">
                <a:latin typeface="Courier New" pitchFamily="49" charset="0"/>
              </a:rPr>
              <a:t>who</a:t>
            </a:r>
            <a:endParaRPr lang="en-US" dirty="0"/>
          </a:p>
          <a:p>
            <a:pPr lvl="1" eaLnBrk="1" hangingPunct="1">
              <a:lnSpc>
                <a:spcPct val="90000"/>
              </a:lnSpc>
            </a:pPr>
            <a:r>
              <a:rPr lang="en-US" dirty="0"/>
              <a:t>Library interface: </a:t>
            </a:r>
            <a:r>
              <a:rPr lang="en-US" b="1" dirty="0" err="1">
                <a:latin typeface="Courier New" pitchFamily="49" charset="0"/>
                <a:ea typeface="+mn-ea"/>
                <a:cs typeface="+mn-cs"/>
              </a:rPr>
              <a:t>int</a:t>
            </a:r>
            <a:r>
              <a:rPr lang="en-US" b="1" dirty="0">
                <a:latin typeface="Courier New" pitchFamily="49" charset="0"/>
                <a:ea typeface="+mn-ea"/>
                <a:cs typeface="+mn-cs"/>
              </a:rPr>
              <a:t> nice(</a:t>
            </a:r>
            <a:r>
              <a:rPr lang="en-US" b="1" dirty="0" err="1">
                <a:latin typeface="Courier New" pitchFamily="49" charset="0"/>
                <a:ea typeface="+mn-ea"/>
                <a:cs typeface="+mn-cs"/>
              </a:rPr>
              <a:t>int</a:t>
            </a:r>
            <a:r>
              <a:rPr lang="en-US" b="1" dirty="0">
                <a:latin typeface="Courier New" pitchFamily="49" charset="0"/>
                <a:ea typeface="+mn-ea"/>
                <a:cs typeface="+mn-cs"/>
              </a:rPr>
              <a:t> </a:t>
            </a:r>
            <a:r>
              <a:rPr lang="en-US" b="1" dirty="0" err="1">
                <a:latin typeface="Courier New" pitchFamily="49" charset="0"/>
                <a:ea typeface="+mn-ea"/>
                <a:cs typeface="+mn-cs"/>
              </a:rPr>
              <a:t>inc</a:t>
            </a:r>
            <a:r>
              <a:rPr lang="en-US" b="1" dirty="0">
                <a:latin typeface="Courier New" pitchFamily="49" charset="0"/>
                <a:ea typeface="+mn-ea"/>
                <a:cs typeface="+mn-cs"/>
              </a:rPr>
              <a:t>)</a:t>
            </a:r>
          </a:p>
          <a:p>
            <a:pPr lvl="2" eaLnBrk="1" hangingPunct="1">
              <a:lnSpc>
                <a:spcPct val="90000"/>
              </a:lnSpc>
            </a:pPr>
            <a:r>
              <a:rPr lang="en-US" sz="1600" dirty="0"/>
              <a:t>Increment how nice you are; only root is allow not to be nice</a:t>
            </a:r>
          </a:p>
          <a:p>
            <a:pPr eaLnBrk="1" hangingPunct="1">
              <a:lnSpc>
                <a:spcPct val="90000"/>
              </a:lnSpc>
            </a:pPr>
            <a:endParaRPr lang="en-US" dirty="0"/>
          </a:p>
          <a:p>
            <a:pPr eaLnBrk="1" hangingPunct="1">
              <a:lnSpc>
                <a:spcPct val="90000"/>
              </a:lnSpc>
            </a:pPr>
            <a:r>
              <a:rPr lang="en-US" dirty="0"/>
              <a:t>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sched_get_priority_max</a:t>
            </a:r>
            <a:r>
              <a:rPr lang="en-US" b="1" dirty="0">
                <a:latin typeface="Courier New" pitchFamily="49" charset="0"/>
              </a:rPr>
              <a:t>(</a:t>
            </a:r>
            <a:r>
              <a:rPr lang="en-US" b="1" dirty="0" err="1">
                <a:latin typeface="Courier New" pitchFamily="49" charset="0"/>
              </a:rPr>
              <a:t>int</a:t>
            </a:r>
            <a:r>
              <a:rPr lang="en-US" b="1" dirty="0">
                <a:latin typeface="Courier New" pitchFamily="49" charset="0"/>
              </a:rPr>
              <a:t> policy)</a:t>
            </a:r>
          </a:p>
          <a:p>
            <a:pPr eaLnBrk="1" hangingPunct="1">
              <a:lnSpc>
                <a:spcPct val="90000"/>
              </a:lnSpc>
            </a:pPr>
            <a:r>
              <a:rPr lang="en-US" dirty="0"/>
              <a:t>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sched_get_priority_min</a:t>
            </a:r>
            <a:r>
              <a:rPr lang="en-US" b="1" dirty="0">
                <a:latin typeface="Courier New" pitchFamily="49" charset="0"/>
              </a:rPr>
              <a:t>(</a:t>
            </a:r>
            <a:r>
              <a:rPr lang="en-US" b="1" dirty="0" err="1">
                <a:latin typeface="Courier New" pitchFamily="49" charset="0"/>
              </a:rPr>
              <a:t>int</a:t>
            </a:r>
            <a:r>
              <a:rPr lang="en-US" b="1" dirty="0">
                <a:latin typeface="Courier New" pitchFamily="49" charset="0"/>
              </a:rPr>
              <a:t> policy)</a:t>
            </a:r>
          </a:p>
          <a:p>
            <a:pPr lvl="1" eaLnBrk="1" hangingPunct="1">
              <a:lnSpc>
                <a:spcPct val="90000"/>
              </a:lnSpc>
            </a:pPr>
            <a:r>
              <a:rPr lang="en-US" dirty="0"/>
              <a:t>Returns max/min priority values for given scheduling </a:t>
            </a:r>
            <a:r>
              <a:rPr lang="en-US" b="1" dirty="0">
                <a:latin typeface="Courier New" pitchFamily="49" charset="0"/>
              </a:rPr>
              <a:t>policy</a:t>
            </a:r>
          </a:p>
        </p:txBody>
      </p:sp>
      <p:sp>
        <p:nvSpPr>
          <p:cNvPr id="32770" name="Fußzeilenplatzhalter 3"/>
          <p:cNvSpPr>
            <a:spLocks noGrp="1"/>
          </p:cNvSpPr>
          <p:nvPr>
            <p:ph type="ftr" sz="quarter" idx="10"/>
          </p:nvPr>
        </p:nvSpPr>
        <p:spPr>
          <a:noFill/>
        </p:spPr>
        <p:txBody>
          <a:bodyPr/>
          <a:lstStyle/>
          <a:p>
            <a:r>
              <a:rPr lang="de-DE"/>
              <a:t>TI 3: Operating Systems and Computer Networks</a:t>
            </a:r>
            <a:endParaRPr lang="en-US"/>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t>Related System Calls (Linux, cont.)</a:t>
            </a:r>
          </a:p>
        </p:txBody>
      </p:sp>
      <p:sp>
        <p:nvSpPr>
          <p:cNvPr id="33796" name="Rectangle 3"/>
          <p:cNvSpPr>
            <a:spLocks noGrp="1" noChangeArrowheads="1"/>
          </p:cNvSpPr>
          <p:nvPr>
            <p:ph idx="1"/>
          </p:nvPr>
        </p:nvSpPr>
        <p:spPr/>
        <p:txBody>
          <a:bodyPr/>
          <a:lstStyle/>
          <a:p>
            <a:pPr eaLnBrk="1" hangingPunct="1">
              <a:lnSpc>
                <a:spcPct val="90000"/>
              </a:lnSpc>
            </a:pPr>
            <a:r>
              <a:rPr lang="en-US" sz="1900"/>
              <a:t> </a:t>
            </a:r>
            <a:r>
              <a:rPr lang="en-US" sz="1900" b="1">
                <a:latin typeface="Courier New" pitchFamily="49" charset="0"/>
              </a:rPr>
              <a:t>int sched_setscheduler(pid_t pid, int policy, </a:t>
            </a:r>
            <a:br>
              <a:rPr lang="en-US" sz="1900" b="1">
                <a:latin typeface="Courier New" pitchFamily="49" charset="0"/>
              </a:rPr>
            </a:br>
            <a:r>
              <a:rPr lang="en-US" sz="1900" b="1">
                <a:latin typeface="Courier New" pitchFamily="49" charset="0"/>
              </a:rPr>
              <a:t> conststruct sched_param *param)</a:t>
            </a:r>
          </a:p>
          <a:p>
            <a:pPr eaLnBrk="1" hangingPunct="1">
              <a:lnSpc>
                <a:spcPct val="90000"/>
              </a:lnSpc>
            </a:pPr>
            <a:r>
              <a:rPr lang="en-US" sz="1900"/>
              <a:t> </a:t>
            </a:r>
            <a:r>
              <a:rPr lang="en-US" sz="1900" b="1">
                <a:latin typeface="Courier New" pitchFamily="49" charset="0"/>
              </a:rPr>
              <a:t>int sched_getscheduler(pid_t pid)</a:t>
            </a:r>
          </a:p>
          <a:p>
            <a:pPr lvl="1" eaLnBrk="1" hangingPunct="1">
              <a:lnSpc>
                <a:spcPct val="90000"/>
              </a:lnSpc>
            </a:pPr>
            <a:r>
              <a:rPr lang="en-US" sz="1600"/>
              <a:t>Controls which scheduling policy to use for a process</a:t>
            </a:r>
          </a:p>
          <a:p>
            <a:pPr lvl="1" eaLnBrk="1" hangingPunct="1">
              <a:lnSpc>
                <a:spcPct val="90000"/>
              </a:lnSpc>
            </a:pPr>
            <a:r>
              <a:rPr lang="en-US" sz="1600"/>
              <a:t>Policies are </a:t>
            </a:r>
            <a:r>
              <a:rPr lang="en-US" sz="1700" b="1">
                <a:latin typeface="Courier New" pitchFamily="49" charset="0"/>
              </a:rPr>
              <a:t>SCHED_BATCH</a:t>
            </a:r>
            <a:r>
              <a:rPr lang="en-US" sz="1600"/>
              <a:t>, </a:t>
            </a:r>
            <a:r>
              <a:rPr lang="en-US" sz="1700" b="1">
                <a:latin typeface="Courier New" pitchFamily="49" charset="0"/>
              </a:rPr>
              <a:t>SCHED_FIFO</a:t>
            </a:r>
            <a:r>
              <a:rPr lang="en-US" sz="1600"/>
              <a:t>, </a:t>
            </a:r>
            <a:r>
              <a:rPr lang="en-US" sz="1700" b="1">
                <a:latin typeface="Courier New" pitchFamily="49" charset="0"/>
              </a:rPr>
              <a:t>SCHED_RR</a:t>
            </a:r>
            <a:r>
              <a:rPr lang="en-US" sz="1600"/>
              <a:t> and </a:t>
            </a:r>
            <a:r>
              <a:rPr lang="en-US" sz="1700" b="1">
                <a:latin typeface="Courier New" pitchFamily="49" charset="0"/>
              </a:rPr>
              <a:t>SCHED_OTHER</a:t>
            </a:r>
            <a:endParaRPr lang="en-US" sz="1600"/>
          </a:p>
          <a:p>
            <a:pPr eaLnBrk="1" hangingPunct="1">
              <a:lnSpc>
                <a:spcPct val="90000"/>
              </a:lnSpc>
            </a:pPr>
            <a:endParaRPr lang="en-US" sz="2100"/>
          </a:p>
          <a:p>
            <a:pPr eaLnBrk="1" hangingPunct="1">
              <a:lnSpc>
                <a:spcPct val="90000"/>
              </a:lnSpc>
            </a:pPr>
            <a:r>
              <a:rPr lang="en-US" sz="2100"/>
              <a:t> </a:t>
            </a:r>
            <a:r>
              <a:rPr lang="en-US" sz="1900" b="1">
                <a:latin typeface="Courier New" pitchFamily="49" charset="0"/>
              </a:rPr>
              <a:t>int sched_setparam(pid_t pid, const struct sched_param </a:t>
            </a:r>
            <a:br>
              <a:rPr lang="en-US" sz="1900" b="1">
                <a:latin typeface="Courier New" pitchFamily="49" charset="0"/>
              </a:rPr>
            </a:br>
            <a:r>
              <a:rPr lang="en-US" sz="1900" b="1">
                <a:latin typeface="Courier New" pitchFamily="49" charset="0"/>
              </a:rPr>
              <a:t> *param)</a:t>
            </a:r>
          </a:p>
          <a:p>
            <a:pPr eaLnBrk="1" hangingPunct="1">
              <a:lnSpc>
                <a:spcPct val="90000"/>
              </a:lnSpc>
            </a:pPr>
            <a:r>
              <a:rPr lang="en-US" sz="1900"/>
              <a:t> </a:t>
            </a:r>
            <a:r>
              <a:rPr lang="en-US" sz="1900" b="1">
                <a:latin typeface="Courier New" pitchFamily="49" charset="0"/>
              </a:rPr>
              <a:t>int sched_getparam(pid_t pid, struct sched_param *param)</a:t>
            </a:r>
          </a:p>
          <a:p>
            <a:pPr lvl="1" eaLnBrk="1" hangingPunct="1">
              <a:lnSpc>
                <a:spcPct val="90000"/>
              </a:lnSpc>
            </a:pPr>
            <a:r>
              <a:rPr lang="en-US" sz="1600"/>
              <a:t>Get/set policy specific scheduling parameters</a:t>
            </a:r>
          </a:p>
          <a:p>
            <a:pPr eaLnBrk="1" hangingPunct="1">
              <a:lnSpc>
                <a:spcPct val="90000"/>
              </a:lnSpc>
            </a:pPr>
            <a:endParaRPr lang="en-US"/>
          </a:p>
          <a:p>
            <a:pPr eaLnBrk="1" hangingPunct="1">
              <a:lnSpc>
                <a:spcPct val="90000"/>
              </a:lnSpc>
            </a:pPr>
            <a:endParaRPr lang="en-US"/>
          </a:p>
          <a:p>
            <a:pPr eaLnBrk="1" hangingPunct="1">
              <a:lnSpc>
                <a:spcPct val="90000"/>
              </a:lnSpc>
            </a:pPr>
            <a:r>
              <a:rPr lang="en-US" sz="1900"/>
              <a:t> </a:t>
            </a:r>
            <a:r>
              <a:rPr lang="en-US" sz="1900" b="1">
                <a:latin typeface="Courier New" pitchFamily="49" charset="0"/>
              </a:rPr>
              <a:t>int sched_setaffinity(pid_t pid, unsigned int </a:t>
            </a:r>
            <a:br>
              <a:rPr lang="en-US" sz="1900" b="1">
                <a:latin typeface="Courier New" pitchFamily="49" charset="0"/>
              </a:rPr>
            </a:br>
            <a:r>
              <a:rPr lang="en-US" sz="1900" b="1">
                <a:latin typeface="Courier New" pitchFamily="49" charset="0"/>
              </a:rPr>
              <a:t> cpusetsize, cpu_set_t *mask)</a:t>
            </a:r>
          </a:p>
          <a:p>
            <a:pPr eaLnBrk="1" hangingPunct="1">
              <a:lnSpc>
                <a:spcPct val="90000"/>
              </a:lnSpc>
            </a:pPr>
            <a:r>
              <a:rPr lang="en-US" sz="1900"/>
              <a:t> </a:t>
            </a:r>
            <a:r>
              <a:rPr lang="en-US" sz="1900" b="1">
                <a:latin typeface="Courier New" pitchFamily="49" charset="0"/>
              </a:rPr>
              <a:t>int sched_getaffinity(pid_t pid, unsigned int </a:t>
            </a:r>
            <a:br>
              <a:rPr lang="en-US" sz="1900" b="1">
                <a:latin typeface="Courier New" pitchFamily="49" charset="0"/>
              </a:rPr>
            </a:br>
            <a:r>
              <a:rPr lang="en-US" sz="1900" b="1">
                <a:latin typeface="Courier New" pitchFamily="49" charset="0"/>
              </a:rPr>
              <a:t> cpusetsize, cpu_set_t *mask)</a:t>
            </a:r>
          </a:p>
          <a:p>
            <a:pPr lvl="1" eaLnBrk="1" hangingPunct="1">
              <a:lnSpc>
                <a:spcPct val="90000"/>
              </a:lnSpc>
            </a:pPr>
            <a:r>
              <a:rPr lang="en-US" sz="1600"/>
              <a:t>Controls on which CPU in multi-processor system a process can/should run</a:t>
            </a:r>
          </a:p>
        </p:txBody>
      </p:sp>
      <p:sp>
        <p:nvSpPr>
          <p:cNvPr id="33794" name="Fußzeilenplatzhalter 3"/>
          <p:cNvSpPr>
            <a:spLocks noGrp="1"/>
          </p:cNvSpPr>
          <p:nvPr>
            <p:ph type="ftr" sz="quarter" idx="10"/>
          </p:nvPr>
        </p:nvSpPr>
        <p:spPr>
          <a:noFill/>
        </p:spPr>
        <p:txBody>
          <a:bodyPr/>
          <a:lstStyle/>
          <a:p>
            <a:r>
              <a:rPr lang="de-DE"/>
              <a:t>TI 3: Operating Systems and Computer Networks</a:t>
            </a:r>
            <a:endParaRPr lang="en-US"/>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noProof="0" dirty="0"/>
              <a:t>Content</a:t>
            </a:r>
          </a:p>
        </p:txBody>
      </p:sp>
      <p:sp>
        <p:nvSpPr>
          <p:cNvPr id="5124" name="Rectangle 3"/>
          <p:cNvSpPr>
            <a:spLocks noGrp="1" noChangeArrowheads="1"/>
          </p:cNvSpPr>
          <p:nvPr>
            <p:ph idx="1"/>
          </p:nvPr>
        </p:nvSpPr>
        <p:spPr/>
        <p:txBody>
          <a:bodyPr/>
          <a:lstStyle/>
          <a:p>
            <a:pPr marL="457200" indent="-457200">
              <a:lnSpc>
                <a:spcPct val="200000"/>
              </a:lnSpc>
              <a:buFont typeface="+mj-lt"/>
              <a:buAutoNum type="arabicPeriod"/>
            </a:pPr>
            <a:r>
              <a:rPr lang="en-US" noProof="0" dirty="0"/>
              <a:t>Introduction and Motivation</a:t>
            </a:r>
          </a:p>
          <a:p>
            <a:pPr marL="457200" indent="-457200">
              <a:lnSpc>
                <a:spcPct val="200000"/>
              </a:lnSpc>
              <a:buFont typeface="+mj-lt"/>
              <a:buAutoNum type="arabicPeriod"/>
            </a:pPr>
            <a:r>
              <a:rPr lang="en-US" noProof="0" dirty="0"/>
              <a:t>Subsystems, Interrupts and System Calls</a:t>
            </a:r>
          </a:p>
          <a:p>
            <a:pPr marL="457200" indent="-457200">
              <a:lnSpc>
                <a:spcPct val="200000"/>
              </a:lnSpc>
              <a:buFont typeface="+mj-lt"/>
              <a:buAutoNum type="arabicPeriod"/>
            </a:pPr>
            <a:r>
              <a:rPr lang="en-US" noProof="0" dirty="0"/>
              <a:t>Processes</a:t>
            </a:r>
          </a:p>
          <a:p>
            <a:pPr marL="457200" indent="-457200">
              <a:lnSpc>
                <a:spcPct val="200000"/>
              </a:lnSpc>
              <a:buFont typeface="+mj-lt"/>
              <a:buAutoNum type="arabicPeriod"/>
            </a:pPr>
            <a:r>
              <a:rPr lang="en-US" noProof="0" dirty="0"/>
              <a:t>Memory</a:t>
            </a:r>
          </a:p>
          <a:p>
            <a:pPr marL="457200" indent="-457200">
              <a:lnSpc>
                <a:spcPct val="200000"/>
              </a:lnSpc>
              <a:buFont typeface="+mj-lt"/>
              <a:buAutoNum type="arabicPeriod"/>
            </a:pPr>
            <a:r>
              <a:rPr lang="en-US" b="1" noProof="0" dirty="0"/>
              <a:t>Scheduling</a:t>
            </a:r>
          </a:p>
          <a:p>
            <a:pPr marL="457200" indent="-457200">
              <a:lnSpc>
                <a:spcPct val="200000"/>
              </a:lnSpc>
              <a:buFont typeface="+mj-lt"/>
              <a:buAutoNum type="arabicPeriod"/>
            </a:pPr>
            <a:r>
              <a:rPr lang="en-US" noProof="0" dirty="0"/>
              <a:t>I/O and File System</a:t>
            </a:r>
          </a:p>
          <a:p>
            <a:pPr marL="457200" indent="-457200">
              <a:lnSpc>
                <a:spcPct val="200000"/>
              </a:lnSpc>
              <a:buFont typeface="+mj-lt"/>
              <a:buAutoNum type="arabicPeriod"/>
            </a:pPr>
            <a:r>
              <a:rPr lang="en-US" noProof="0" dirty="0"/>
              <a:t>Booting, Services, and Security</a:t>
            </a:r>
          </a:p>
        </p:txBody>
      </p:sp>
      <p:sp>
        <p:nvSpPr>
          <p:cNvPr id="5122" name="Fußzeilenplatzhalter 4"/>
          <p:cNvSpPr>
            <a:spLocks noGrp="1"/>
          </p:cNvSpPr>
          <p:nvPr>
            <p:ph type="ftr" sz="quarter" idx="10"/>
          </p:nvPr>
        </p:nvSpPr>
        <p:spPr/>
        <p:txBody>
          <a:bodyPr/>
          <a:lstStyle/>
          <a:p>
            <a:pPr algn="l"/>
            <a:r>
              <a:rPr lang="de-DE" dirty="0"/>
              <a:t>TI 3: Operating Systems </a:t>
            </a:r>
            <a:r>
              <a:rPr lang="de-DE" dirty="0" err="1"/>
              <a:t>and</a:t>
            </a:r>
            <a:r>
              <a:rPr lang="de-DE" dirty="0"/>
              <a:t> Computer Networks</a:t>
            </a:r>
            <a:endParaRPr lang="en-US" dirty="0"/>
          </a:p>
        </p:txBody>
      </p:sp>
    </p:spTree>
    <p:extLst>
      <p:ext uri="{BB962C8B-B14F-4D97-AF65-F5344CB8AC3E}">
        <p14:creationId xmlns:p14="http://schemas.microsoft.com/office/powerpoint/2010/main" val="175672338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r>
              <a:rPr lang="en-US"/>
              <a:t>Process States and Scheduling</a:t>
            </a:r>
            <a:endParaRPr lang="en-US" dirty="0"/>
          </a:p>
        </p:txBody>
      </p:sp>
      <p:sp>
        <p:nvSpPr>
          <p:cNvPr id="4" name="Inhaltsplatzhalter 3"/>
          <p:cNvSpPr>
            <a:spLocks noGrp="1"/>
          </p:cNvSpPr>
          <p:nvPr>
            <p:ph idx="1"/>
          </p:nvPr>
        </p:nvSpPr>
        <p:spPr/>
        <p:txBody>
          <a:bodyPr/>
          <a:lstStyle/>
          <a:p>
            <a:r>
              <a:rPr lang="en-US"/>
              <a:t>Scheduling decisions correspond to state transitions in process state graph</a:t>
            </a:r>
          </a:p>
          <a:p>
            <a:endParaRPr lang="en-US" dirty="0"/>
          </a:p>
        </p:txBody>
      </p:sp>
      <p:sp>
        <p:nvSpPr>
          <p:cNvPr id="20482" name="Fußzeilenplatzhalter 3"/>
          <p:cNvSpPr>
            <a:spLocks noGrp="1"/>
          </p:cNvSpPr>
          <p:nvPr>
            <p:ph type="ftr" sz="quarter" idx="10"/>
          </p:nvPr>
        </p:nvSpPr>
        <p:spPr/>
        <p:txBody>
          <a:bodyPr/>
          <a:lstStyle/>
          <a:p>
            <a:r>
              <a:rPr lang="de-DE"/>
              <a:t>TI 3: Operating Systems and Computer Networks</a:t>
            </a:r>
            <a:endParaRPr lang="en-US"/>
          </a:p>
        </p:txBody>
      </p:sp>
      <p:pic>
        <p:nvPicPr>
          <p:cNvPr id="20483" name="Picture 4"/>
          <p:cNvPicPr>
            <a:picLocks noChangeAspect="1" noChangeArrowheads="1"/>
          </p:cNvPicPr>
          <p:nvPr/>
        </p:nvPicPr>
        <p:blipFill>
          <a:blip r:embed="rId2" cstate="print"/>
          <a:srcRect b="24783"/>
          <a:stretch>
            <a:fillRect/>
          </a:stretch>
        </p:blipFill>
        <p:spPr bwMode="auto">
          <a:xfrm>
            <a:off x="2207568" y="1916831"/>
            <a:ext cx="7920880" cy="4207091"/>
          </a:xfrm>
          <a:prstGeom prst="rect">
            <a:avLst/>
          </a:prstGeom>
          <a:noFill/>
          <a:ln w="9525">
            <a:noFill/>
            <a:miter lim="800000"/>
            <a:headEnd/>
            <a:tailEnd/>
          </a:ln>
        </p:spPr>
      </p:pic>
    </p:spTree>
    <p:extLst>
      <p:ext uri="{BB962C8B-B14F-4D97-AF65-F5344CB8AC3E}">
        <p14:creationId xmlns:p14="http://schemas.microsoft.com/office/powerpoint/2010/main" val="396511904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pPr eaLnBrk="1" hangingPunct="1"/>
            <a:r>
              <a:rPr lang="en-US" dirty="0"/>
              <a:t>Process States and Scheduling</a:t>
            </a:r>
          </a:p>
        </p:txBody>
      </p:sp>
      <p:sp>
        <p:nvSpPr>
          <p:cNvPr id="7173" name="Rectangle 8"/>
          <p:cNvSpPr>
            <a:spLocks noGrp="1" noChangeArrowheads="1"/>
          </p:cNvSpPr>
          <p:nvPr>
            <p:ph sz="half" idx="1"/>
          </p:nvPr>
        </p:nvSpPr>
        <p:spPr/>
        <p:txBody>
          <a:bodyPr/>
          <a:lstStyle/>
          <a:p>
            <a:pPr eaLnBrk="1" hangingPunct="1"/>
            <a:r>
              <a:rPr lang="en-US" sz="2000" dirty="0"/>
              <a:t>Scheduling decisions correspond to state transitions in process state graph</a:t>
            </a:r>
          </a:p>
          <a:p>
            <a:pPr lvl="1"/>
            <a:r>
              <a:rPr lang="en-US" sz="1757" dirty="0"/>
              <a:t>States form hierarchy depending on transition frequency</a:t>
            </a:r>
          </a:p>
        </p:txBody>
      </p:sp>
      <p:sp>
        <p:nvSpPr>
          <p:cNvPr id="2" name="Content Placeholder 1"/>
          <p:cNvSpPr>
            <a:spLocks noGrp="1"/>
          </p:cNvSpPr>
          <p:nvPr>
            <p:ph sz="half" idx="2"/>
          </p:nvPr>
        </p:nvSpPr>
        <p:spPr/>
        <p:txBody>
          <a:bodyPr/>
          <a:lstStyle/>
          <a:p>
            <a:endParaRPr lang="de-DE"/>
          </a:p>
        </p:txBody>
      </p:sp>
      <p:sp>
        <p:nvSpPr>
          <p:cNvPr id="7170" name="Fußzeilenplatzhalter 4"/>
          <p:cNvSpPr>
            <a:spLocks noGrp="1"/>
          </p:cNvSpPr>
          <p:nvPr>
            <p:ph type="ftr" sz="quarter" idx="10"/>
          </p:nvPr>
        </p:nvSpPr>
        <p:spPr>
          <a:noFill/>
        </p:spPr>
        <p:txBody>
          <a:bodyPr/>
          <a:lstStyle/>
          <a:p>
            <a:r>
              <a:rPr lang="de-DE"/>
              <a:t>TI 3: Operating Systems and Computer Networks</a:t>
            </a:r>
            <a:endParaRPr lang="en-US"/>
          </a:p>
        </p:txBody>
      </p:sp>
      <p:pic>
        <p:nvPicPr>
          <p:cNvPr id="7171"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b="12599"/>
          <a:stretch>
            <a:fillRect/>
          </a:stretch>
        </p:blipFill>
        <p:spPr bwMode="auto">
          <a:xfrm>
            <a:off x="363912" y="3212976"/>
            <a:ext cx="5712276" cy="3273555"/>
          </a:xfrm>
          <a:prstGeom prst="rect">
            <a:avLst/>
          </a:prstGeom>
          <a:noFill/>
          <a:ln w="9525">
            <a:noFill/>
            <a:miter lim="800000"/>
            <a:headEnd/>
            <a:tailEnd/>
          </a:ln>
        </p:spPr>
      </p:pic>
      <p:pic>
        <p:nvPicPr>
          <p:cNvPr id="7174"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b="12128"/>
          <a:stretch>
            <a:fillRect/>
          </a:stretch>
        </p:blipFill>
        <p:spPr bwMode="auto">
          <a:xfrm>
            <a:off x="7430560" y="968375"/>
            <a:ext cx="3541052" cy="5340350"/>
          </a:xfrm>
          <a:prstGeom prst="rect">
            <a:avLst/>
          </a:prstGeom>
          <a:noFill/>
          <a:ln w="9525">
            <a:noFill/>
            <a:miter lim="800000"/>
            <a:headEnd/>
            <a:tailEnd/>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t>Types of Scheduling</a:t>
            </a:r>
          </a:p>
        </p:txBody>
      </p:sp>
      <p:sp>
        <p:nvSpPr>
          <p:cNvPr id="8196" name="Rectangle 3"/>
          <p:cNvSpPr>
            <a:spLocks noGrp="1" noChangeArrowheads="1"/>
          </p:cNvSpPr>
          <p:nvPr>
            <p:ph sz="half" idx="1"/>
          </p:nvPr>
        </p:nvSpPr>
        <p:spPr/>
        <p:txBody>
          <a:bodyPr/>
          <a:lstStyle/>
          <a:p>
            <a:r>
              <a:rPr lang="en-US" b="1" dirty="0"/>
              <a:t>Long-term scheduling</a:t>
            </a:r>
          </a:p>
          <a:p>
            <a:pPr eaLnBrk="1" hangingPunct="1"/>
            <a:r>
              <a:rPr lang="en-US" dirty="0"/>
              <a:t>Whether to add process to running queue and execute it</a:t>
            </a:r>
          </a:p>
          <a:p>
            <a:pPr lvl="1" eaLnBrk="1" hangingPunct="1"/>
            <a:r>
              <a:rPr lang="en-US" dirty="0"/>
              <a:t>Determines which programs are admitted to system for processing, e.g., based on user</a:t>
            </a:r>
          </a:p>
          <a:p>
            <a:pPr lvl="1" eaLnBrk="1" hangingPunct="1"/>
            <a:r>
              <a:rPr lang="en-US" dirty="0"/>
              <a:t>Specifies degree of multiprogramming, i.e., maximal number of processes</a:t>
            </a:r>
          </a:p>
          <a:p>
            <a:pPr lvl="1" eaLnBrk="1" hangingPunct="1"/>
            <a:r>
              <a:rPr lang="en-US" dirty="0"/>
              <a:t>The more processes, the smaller percentage of time each process is executed</a:t>
            </a:r>
          </a:p>
          <a:p>
            <a:pPr lvl="1" eaLnBrk="1" hangingPunct="1"/>
            <a:endParaRPr lang="en-US" dirty="0"/>
          </a:p>
          <a:p>
            <a:pPr eaLnBrk="1" hangingPunct="1">
              <a:buFont typeface="Wingdings" pitchFamily="2" charset="2"/>
              <a:buChar char="Ø"/>
            </a:pPr>
            <a:r>
              <a:rPr lang="en-US" dirty="0"/>
              <a:t>How many processes should be allowed?</a:t>
            </a:r>
          </a:p>
        </p:txBody>
      </p:sp>
      <p:sp>
        <p:nvSpPr>
          <p:cNvPr id="2" name="Content Placeholder 1"/>
          <p:cNvSpPr>
            <a:spLocks noGrp="1"/>
          </p:cNvSpPr>
          <p:nvPr>
            <p:ph sz="half" idx="2"/>
          </p:nvPr>
        </p:nvSpPr>
        <p:spPr/>
        <p:txBody>
          <a:bodyPr/>
          <a:lstStyle/>
          <a:p>
            <a:endParaRPr lang="de-DE"/>
          </a:p>
        </p:txBody>
      </p:sp>
      <p:sp>
        <p:nvSpPr>
          <p:cNvPr id="8194" name="Fußzeilenplatzhalter 3"/>
          <p:cNvSpPr>
            <a:spLocks noGrp="1"/>
          </p:cNvSpPr>
          <p:nvPr>
            <p:ph type="ftr" sz="quarter" idx="10"/>
          </p:nvPr>
        </p:nvSpPr>
        <p:spPr>
          <a:noFill/>
        </p:spPr>
        <p:txBody>
          <a:bodyPr/>
          <a:lstStyle/>
          <a:p>
            <a:r>
              <a:rPr lang="de-DE"/>
              <a:t>TI 3: Operating Systems and Computer Networks</a:t>
            </a:r>
            <a:endParaRPr lang="en-US"/>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b="12128"/>
          <a:stretch>
            <a:fillRect/>
          </a:stretch>
        </p:blipFill>
        <p:spPr bwMode="auto">
          <a:xfrm>
            <a:off x="7430560" y="968375"/>
            <a:ext cx="3541052" cy="5340350"/>
          </a:xfrm>
          <a:prstGeom prst="rect">
            <a:avLst/>
          </a:prstGeom>
          <a:noFill/>
          <a:ln w="9525">
            <a:noFill/>
            <a:miter lim="800000"/>
            <a:headEnd/>
            <a:tailEnd/>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t>Types of Scheduling</a:t>
            </a:r>
          </a:p>
        </p:txBody>
      </p:sp>
      <p:sp>
        <p:nvSpPr>
          <p:cNvPr id="8196" name="Rectangle 3"/>
          <p:cNvSpPr>
            <a:spLocks noGrp="1" noChangeArrowheads="1"/>
          </p:cNvSpPr>
          <p:nvPr>
            <p:ph sz="half" idx="1"/>
          </p:nvPr>
        </p:nvSpPr>
        <p:spPr/>
        <p:txBody>
          <a:bodyPr/>
          <a:lstStyle/>
          <a:p>
            <a:r>
              <a:rPr lang="en-US" b="1" dirty="0"/>
              <a:t>Medium-term scheduling</a:t>
            </a:r>
          </a:p>
          <a:p>
            <a:pPr eaLnBrk="1" hangingPunct="1"/>
            <a:r>
              <a:rPr lang="en-US" dirty="0"/>
              <a:t>Whether to add/remove existing process (that is only partially in primary memory)</a:t>
            </a:r>
          </a:p>
          <a:p>
            <a:pPr lvl="1" eaLnBrk="1" hangingPunct="1"/>
            <a:r>
              <a:rPr lang="en-US" dirty="0"/>
              <a:t>Part of swapping function</a:t>
            </a:r>
          </a:p>
          <a:p>
            <a:pPr lvl="1" eaLnBrk="1" hangingPunct="1"/>
            <a:r>
              <a:rPr lang="en-US" dirty="0"/>
              <a:t>Based on need to dynamically manage degree of multiprogramming (considering available resources)</a:t>
            </a:r>
          </a:p>
          <a:p>
            <a:pPr lvl="1" eaLnBrk="1" hangingPunct="1"/>
            <a:endParaRPr lang="en-US" dirty="0"/>
          </a:p>
          <a:p>
            <a:pPr eaLnBrk="1" hangingPunct="1">
              <a:buFont typeface="Wingdings" pitchFamily="2" charset="2"/>
              <a:buChar char="Ø"/>
            </a:pPr>
            <a:r>
              <a:rPr lang="en-US" dirty="0"/>
              <a:t>Should processes be swapped in or out? If so, which ones?</a:t>
            </a:r>
          </a:p>
        </p:txBody>
      </p:sp>
      <p:sp>
        <p:nvSpPr>
          <p:cNvPr id="2" name="Content Placeholder 1"/>
          <p:cNvSpPr>
            <a:spLocks noGrp="1"/>
          </p:cNvSpPr>
          <p:nvPr>
            <p:ph sz="half" idx="2"/>
          </p:nvPr>
        </p:nvSpPr>
        <p:spPr/>
        <p:txBody>
          <a:bodyPr/>
          <a:lstStyle/>
          <a:p>
            <a:endParaRPr lang="de-DE"/>
          </a:p>
        </p:txBody>
      </p:sp>
      <p:sp>
        <p:nvSpPr>
          <p:cNvPr id="8194" name="Fußzeilenplatzhalter 3"/>
          <p:cNvSpPr>
            <a:spLocks noGrp="1"/>
          </p:cNvSpPr>
          <p:nvPr>
            <p:ph type="ftr" sz="quarter" idx="10"/>
          </p:nvPr>
        </p:nvSpPr>
        <p:spPr>
          <a:noFill/>
        </p:spPr>
        <p:txBody>
          <a:bodyPr/>
          <a:lstStyle/>
          <a:p>
            <a:r>
              <a:rPr lang="de-DE"/>
              <a:t>TI 3: Operating Systems and Computer Networks</a:t>
            </a:r>
            <a:endParaRPr lang="en-US"/>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b="12128"/>
          <a:stretch>
            <a:fillRect/>
          </a:stretch>
        </p:blipFill>
        <p:spPr bwMode="auto">
          <a:xfrm>
            <a:off x="7430560" y="968375"/>
            <a:ext cx="3541052" cy="5340350"/>
          </a:xfrm>
          <a:prstGeom prst="rect">
            <a:avLst/>
          </a:prstGeom>
          <a:noFill/>
          <a:ln w="9525">
            <a:noFill/>
            <a:miter lim="800000"/>
            <a:headEnd/>
            <a:tailEnd/>
          </a:ln>
        </p:spPr>
      </p:pic>
    </p:spTree>
    <p:extLst>
      <p:ext uri="{BB962C8B-B14F-4D97-AF65-F5344CB8AC3E}">
        <p14:creationId xmlns:p14="http://schemas.microsoft.com/office/powerpoint/2010/main" val="148789649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a:t>Types of Scheduling</a:t>
            </a:r>
            <a:endParaRPr lang="de-DE" dirty="0"/>
          </a:p>
        </p:txBody>
      </p:sp>
      <p:sp>
        <p:nvSpPr>
          <p:cNvPr id="9220" name="Rectangle 3"/>
          <p:cNvSpPr>
            <a:spLocks noGrp="1" noChangeArrowheads="1"/>
          </p:cNvSpPr>
          <p:nvPr>
            <p:ph sz="half" idx="1"/>
          </p:nvPr>
        </p:nvSpPr>
        <p:spPr/>
        <p:txBody>
          <a:bodyPr/>
          <a:lstStyle/>
          <a:p>
            <a:r>
              <a:rPr lang="en-US" b="1" dirty="0"/>
              <a:t>Short-term scheduling</a:t>
            </a:r>
          </a:p>
          <a:p>
            <a:pPr eaLnBrk="1" hangingPunct="1"/>
            <a:r>
              <a:rPr lang="en-US" dirty="0"/>
              <a:t>Which one of fully available processes to run</a:t>
            </a:r>
          </a:p>
          <a:p>
            <a:pPr lvl="1" eaLnBrk="1" hangingPunct="1"/>
            <a:r>
              <a:rPr lang="en-US" dirty="0"/>
              <a:t>Known as “dispatcher”</a:t>
            </a:r>
          </a:p>
          <a:p>
            <a:pPr lvl="1" eaLnBrk="1" hangingPunct="1"/>
            <a:r>
              <a:rPr lang="en-US" dirty="0"/>
              <a:t>Executes most frequently</a:t>
            </a:r>
          </a:p>
          <a:p>
            <a:pPr lvl="2" eaLnBrk="1" hangingPunct="1">
              <a:buFont typeface="Wingdings" pitchFamily="2" charset="2"/>
              <a:buChar char="Ø"/>
            </a:pPr>
            <a:r>
              <a:rPr lang="en-US" dirty="0"/>
              <a:t>Overhead / algorithmic complexity matters</a:t>
            </a:r>
          </a:p>
          <a:p>
            <a:pPr lvl="1" eaLnBrk="1" hangingPunct="1"/>
            <a:r>
              <a:rPr lang="en-US" dirty="0"/>
              <a:t>Invoked when event occurs (clock interrupts, I/O interrupts, operating system calls, signals)</a:t>
            </a:r>
          </a:p>
          <a:p>
            <a:pPr lvl="1" eaLnBrk="1" hangingPunct="1"/>
            <a:endParaRPr lang="en-US" dirty="0"/>
          </a:p>
          <a:p>
            <a:pPr eaLnBrk="1" hangingPunct="1">
              <a:buFont typeface="Wingdings" pitchFamily="2" charset="2"/>
              <a:buChar char="Ø"/>
            </a:pPr>
            <a:r>
              <a:rPr lang="en-US" dirty="0"/>
              <a:t>Whose turn is it?</a:t>
            </a:r>
          </a:p>
        </p:txBody>
      </p:sp>
      <p:sp>
        <p:nvSpPr>
          <p:cNvPr id="2" name="Content Placeholder 1"/>
          <p:cNvSpPr>
            <a:spLocks noGrp="1"/>
          </p:cNvSpPr>
          <p:nvPr>
            <p:ph sz="half" idx="2"/>
          </p:nvPr>
        </p:nvSpPr>
        <p:spPr/>
        <p:txBody>
          <a:bodyPr/>
          <a:lstStyle/>
          <a:p>
            <a:endParaRPr lang="de-DE"/>
          </a:p>
        </p:txBody>
      </p:sp>
      <p:sp>
        <p:nvSpPr>
          <p:cNvPr id="9218" name="Fußzeilenplatzhalter 3"/>
          <p:cNvSpPr>
            <a:spLocks noGrp="1"/>
          </p:cNvSpPr>
          <p:nvPr>
            <p:ph type="ftr" sz="quarter" idx="10"/>
          </p:nvPr>
        </p:nvSpPr>
        <p:spPr>
          <a:noFill/>
        </p:spPr>
        <p:txBody>
          <a:bodyPr/>
          <a:lstStyle/>
          <a:p>
            <a:r>
              <a:rPr lang="de-DE"/>
              <a:t>TI 3: Operating Systems and Computer Networks</a:t>
            </a:r>
            <a:endParaRPr lang="en-US"/>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b="12128"/>
          <a:stretch>
            <a:fillRect/>
          </a:stretch>
        </p:blipFill>
        <p:spPr bwMode="auto">
          <a:xfrm>
            <a:off x="7430560" y="968375"/>
            <a:ext cx="3541052" cy="5340350"/>
          </a:xfrm>
          <a:prstGeom prst="rect">
            <a:avLst/>
          </a:prstGeom>
          <a:noFill/>
          <a:ln w="9525">
            <a:noFill/>
            <a:miter lim="800000"/>
            <a:headEnd/>
            <a:tailEnd/>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a:t>Types of Scheduling</a:t>
            </a:r>
            <a:endParaRPr lang="de-DE" dirty="0"/>
          </a:p>
        </p:txBody>
      </p:sp>
      <p:sp>
        <p:nvSpPr>
          <p:cNvPr id="9220" name="Rectangle 3"/>
          <p:cNvSpPr>
            <a:spLocks noGrp="1" noChangeArrowheads="1"/>
          </p:cNvSpPr>
          <p:nvPr>
            <p:ph sz="half" idx="1"/>
          </p:nvPr>
        </p:nvSpPr>
        <p:spPr/>
        <p:txBody>
          <a:bodyPr/>
          <a:lstStyle/>
          <a:p>
            <a:r>
              <a:rPr lang="en-US" b="1" dirty="0"/>
              <a:t>I/O scheduling</a:t>
            </a:r>
          </a:p>
          <a:p>
            <a:pPr eaLnBrk="1" hangingPunct="1"/>
            <a:r>
              <a:rPr lang="en-US" dirty="0"/>
              <a:t>Which I/O request (of which process) to dispatch to I/O device for handling</a:t>
            </a:r>
          </a:p>
          <a:p>
            <a:pPr eaLnBrk="1" hangingPunct="1"/>
            <a:endParaRPr lang="en-US" dirty="0"/>
          </a:p>
          <a:p>
            <a:pPr eaLnBrk="1" hangingPunct="1">
              <a:buFont typeface="Wingdings" pitchFamily="2" charset="2"/>
              <a:buChar char="Ø"/>
            </a:pPr>
            <a:r>
              <a:rPr lang="en-US" dirty="0"/>
              <a:t>Consider state of external device</a:t>
            </a:r>
          </a:p>
        </p:txBody>
      </p:sp>
      <p:sp>
        <p:nvSpPr>
          <p:cNvPr id="2" name="Content Placeholder 1"/>
          <p:cNvSpPr>
            <a:spLocks noGrp="1"/>
          </p:cNvSpPr>
          <p:nvPr>
            <p:ph sz="half" idx="2"/>
          </p:nvPr>
        </p:nvSpPr>
        <p:spPr/>
        <p:txBody>
          <a:bodyPr/>
          <a:lstStyle/>
          <a:p>
            <a:endParaRPr lang="de-DE"/>
          </a:p>
        </p:txBody>
      </p:sp>
      <p:sp>
        <p:nvSpPr>
          <p:cNvPr id="9218" name="Fußzeilenplatzhalter 3"/>
          <p:cNvSpPr>
            <a:spLocks noGrp="1"/>
          </p:cNvSpPr>
          <p:nvPr>
            <p:ph type="ftr" sz="quarter" idx="10"/>
          </p:nvPr>
        </p:nvSpPr>
        <p:spPr>
          <a:noFill/>
        </p:spPr>
        <p:txBody>
          <a:bodyPr/>
          <a:lstStyle/>
          <a:p>
            <a:r>
              <a:rPr lang="de-DE"/>
              <a:t>TI 3: Operating Systems and Computer Networks</a:t>
            </a:r>
            <a:endParaRPr lang="en-US"/>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b="12128"/>
          <a:stretch>
            <a:fillRect/>
          </a:stretch>
        </p:blipFill>
        <p:spPr bwMode="auto">
          <a:xfrm>
            <a:off x="7430560" y="968375"/>
            <a:ext cx="3541052" cy="5340350"/>
          </a:xfrm>
          <a:prstGeom prst="rect">
            <a:avLst/>
          </a:prstGeom>
          <a:noFill/>
          <a:ln w="9525">
            <a:noFill/>
            <a:miter lim="800000"/>
            <a:headEnd/>
            <a:tailEnd/>
          </a:ln>
        </p:spPr>
      </p:pic>
    </p:spTree>
    <p:extLst>
      <p:ext uri="{BB962C8B-B14F-4D97-AF65-F5344CB8AC3E}">
        <p14:creationId xmlns:p14="http://schemas.microsoft.com/office/powerpoint/2010/main" val="2193770118"/>
      </p:ext>
    </p:extLst>
  </p:cSld>
  <p:clrMapOvr>
    <a:masterClrMapping/>
  </p:clrMapOvr>
  <p:transition spd="slow"/>
</p:sld>
</file>

<file path=ppt/theme/theme1.xml><?xml version="1.0" encoding="utf-8"?>
<a:theme xmlns:a="http://schemas.openxmlformats.org/drawingml/2006/main" name="FU Berlin 16zu9">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 Berlin 16zu9" id="{6A0AA7C1-154F-415F-9E59-73336D9E052C}" vid="{314C15C1-1F9B-42D9-AFEB-D535BD0AE863}"/>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CD_FU</Template>
  <TotalTime>0</TotalTime>
  <Words>2480</Words>
  <Application>Microsoft Office PowerPoint</Application>
  <PresentationFormat>Widescreen</PresentationFormat>
  <Paragraphs>402</Paragraphs>
  <Slides>39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Courier New</vt:lpstr>
      <vt:lpstr>Times New Roman</vt:lpstr>
      <vt:lpstr>Verdana</vt:lpstr>
      <vt:lpstr>Wingdings</vt:lpstr>
      <vt:lpstr>FU Berlin 16zu9</vt:lpstr>
      <vt:lpstr>TI III: Operating Systems &amp; Computer Networks  Scheduling</vt:lpstr>
      <vt:lpstr>Content</vt:lpstr>
      <vt:lpstr>Definition and Goals</vt:lpstr>
      <vt:lpstr>Process States and Scheduling</vt:lpstr>
      <vt:lpstr>Process States and Scheduling</vt:lpstr>
      <vt:lpstr>Types of Scheduling</vt:lpstr>
      <vt:lpstr>Types of Scheduling</vt:lpstr>
      <vt:lpstr>Types of Scheduling</vt:lpstr>
      <vt:lpstr>Types of Scheduling</vt:lpstr>
      <vt:lpstr>Short-Term Scheduling Criteria</vt:lpstr>
      <vt:lpstr>Scheduler Implementation: Queuing</vt:lpstr>
      <vt:lpstr>Questions &amp; Tasks</vt:lpstr>
      <vt:lpstr>Scheduling Decision Modes</vt:lpstr>
      <vt:lpstr>Priorities</vt:lpstr>
      <vt:lpstr>Priority Implementation: Queuing</vt:lpstr>
      <vt:lpstr>Priority Inversion and Inheritance</vt:lpstr>
      <vt:lpstr>Questions &amp; Tasks</vt:lpstr>
      <vt:lpstr>Scheduling Algorithm Classes</vt:lpstr>
      <vt:lpstr>First-Come-First-Served (FCFS)</vt:lpstr>
      <vt:lpstr>Shortest Process Next (SPN)</vt:lpstr>
      <vt:lpstr>Highest Response Ratio Next (HRRN)</vt:lpstr>
      <vt:lpstr>Shortest Remaining Time (SRT)</vt:lpstr>
      <vt:lpstr>Round-Robin</vt:lpstr>
      <vt:lpstr>Feedback</vt:lpstr>
      <vt:lpstr>Qualitative Comparison of Policies</vt:lpstr>
      <vt:lpstr>Quantitative Comparison of Policies</vt:lpstr>
      <vt:lpstr>Questions &amp; Tasks</vt:lpstr>
      <vt:lpstr>Multiprocessor and Real-Time Scheduling </vt:lpstr>
      <vt:lpstr>Multiprocessor Scheduling</vt:lpstr>
      <vt:lpstr>Real-Time Scheduling</vt:lpstr>
      <vt:lpstr>Real-Time Scheduling: Examples</vt:lpstr>
      <vt:lpstr>Questions &amp; Tasks</vt:lpstr>
      <vt:lpstr>Examples: Traditional UNIX Scheduling</vt:lpstr>
      <vt:lpstr>Examples: UNIX SVR4 Scheduling</vt:lpstr>
      <vt:lpstr>Examples: Windows Scheduling</vt:lpstr>
      <vt:lpstr>Example: Linux O(1) Scheduling</vt:lpstr>
      <vt:lpstr>Related System Calls (Linux)</vt:lpstr>
      <vt:lpstr>Related System Calls (Linux, cont.)</vt:lpstr>
      <vt:lpstr>Content</vt:lpstr>
    </vt:vector>
  </TitlesOfParts>
  <Company>AG Technische Informatik, Freie Universität Berlin</Company>
  <LinksUpToDate>false</LinksUpToDate>
  <SharedDoc>false</SharedDoc>
  <HyperlinkBase>http://cst.mi.fu-berlin.de/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&amp; Computer Networks</dc:title>
  <dc:subject>Scheduling</dc:subject>
  <dc:creator>Georg Wittenburg</dc:creator>
  <cp:lastModifiedBy>Schiller, Jochen</cp:lastModifiedBy>
  <cp:revision>554</cp:revision>
  <cp:lastPrinted>2013-11-14T10:40:33Z</cp:lastPrinted>
  <dcterms:created xsi:type="dcterms:W3CDTF">2003-07-01T08:37:13Z</dcterms:created>
  <dcterms:modified xsi:type="dcterms:W3CDTF">2021-04-08T12:11:32Z</dcterms:modified>
</cp:coreProperties>
</file>