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41"/>
  </p:notesMasterIdLst>
  <p:handoutMasterIdLst>
    <p:handoutMasterId r:id="rId42"/>
  </p:handoutMasterIdLst>
  <p:sldIdLst>
    <p:sldId id="342" r:id="rId2"/>
    <p:sldId id="393" r:id="rId3"/>
    <p:sldId id="345" r:id="rId4"/>
    <p:sldId id="383" r:id="rId5"/>
    <p:sldId id="392" r:id="rId6"/>
    <p:sldId id="346" r:id="rId7"/>
    <p:sldId id="380" r:id="rId8"/>
    <p:sldId id="385" r:id="rId9"/>
    <p:sldId id="398" r:id="rId10"/>
    <p:sldId id="349" r:id="rId11"/>
    <p:sldId id="387" r:id="rId12"/>
    <p:sldId id="379" r:id="rId13"/>
    <p:sldId id="384" r:id="rId14"/>
    <p:sldId id="350" r:id="rId15"/>
    <p:sldId id="351" r:id="rId16"/>
    <p:sldId id="397" r:id="rId17"/>
    <p:sldId id="391" r:id="rId18"/>
    <p:sldId id="352" r:id="rId19"/>
    <p:sldId id="353" r:id="rId20"/>
    <p:sldId id="359" r:id="rId21"/>
    <p:sldId id="360" r:id="rId22"/>
    <p:sldId id="354" r:id="rId23"/>
    <p:sldId id="355" r:id="rId24"/>
    <p:sldId id="396" r:id="rId25"/>
    <p:sldId id="357" r:id="rId26"/>
    <p:sldId id="362" r:id="rId27"/>
    <p:sldId id="358" r:id="rId28"/>
    <p:sldId id="368" r:id="rId29"/>
    <p:sldId id="388" r:id="rId30"/>
    <p:sldId id="389" r:id="rId31"/>
    <p:sldId id="395" r:id="rId32"/>
    <p:sldId id="369" r:id="rId33"/>
    <p:sldId id="363" r:id="rId34"/>
    <p:sldId id="370" r:id="rId35"/>
    <p:sldId id="367" r:id="rId36"/>
    <p:sldId id="390" r:id="rId37"/>
    <p:sldId id="372" r:id="rId38"/>
    <p:sldId id="386" r:id="rId39"/>
    <p:sldId id="394" r:id="rId40"/>
  </p:sldIdLst>
  <p:sldSz cx="12192000" cy="6858000"/>
  <p:notesSz cx="7099300" cy="10234613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2F"/>
    <a:srgbClr val="5BD4FF"/>
    <a:srgbClr val="ABDA78"/>
    <a:srgbClr val="FFE593"/>
    <a:srgbClr val="7DDDFF"/>
    <a:srgbClr val="C9E7A7"/>
    <a:srgbClr val="CAE8AA"/>
    <a:srgbClr val="FFD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14" autoAdjust="0"/>
    <p:restoredTop sz="90109" autoAdjust="0"/>
  </p:normalViewPr>
  <p:slideViewPr>
    <p:cSldViewPr>
      <p:cViewPr>
        <p:scale>
          <a:sx n="75" d="100"/>
          <a:sy n="75" d="100"/>
        </p:scale>
        <p:origin x="774" y="6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15528"/>
    </p:cViewPr>
  </p:sorterViewPr>
  <p:notesViewPr>
    <p:cSldViewPr>
      <p:cViewPr varScale="1">
        <p:scale>
          <a:sx n="78" d="100"/>
          <a:sy n="78" d="100"/>
        </p:scale>
        <p:origin x="-2124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7" tIns="46693" rIns="93387" bIns="46693" numCol="1" anchor="t" anchorCtr="0" compatLnSpc="1">
            <a:prstTxWarp prst="textNoShape">
              <a:avLst/>
            </a:prstTxWarp>
          </a:bodyPr>
          <a:lstStyle>
            <a:lvl1pPr algn="l" defTabSz="9334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7" tIns="46693" rIns="93387" bIns="46693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7" tIns="46693" rIns="93387" bIns="46693" numCol="1" anchor="b" anchorCtr="0" compatLnSpc="1">
            <a:prstTxWarp prst="textNoShape">
              <a:avLst/>
            </a:prstTxWarp>
          </a:bodyPr>
          <a:lstStyle>
            <a:lvl1pPr algn="l" defTabSz="9334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7" tIns="46693" rIns="93387" bIns="46693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charset="0"/>
              </a:defRPr>
            </a:lvl1pPr>
          </a:lstStyle>
          <a:p>
            <a:pPr>
              <a:defRPr/>
            </a:pPr>
            <a:fld id="{F3A57A46-AFFB-4056-AA3D-1043885ADC1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1087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7" tIns="46693" rIns="93387" bIns="46693" numCol="1" anchor="t" anchorCtr="0" compatLnSpc="1">
            <a:prstTxWarp prst="textNoShape">
              <a:avLst/>
            </a:prstTxWarp>
          </a:bodyPr>
          <a:lstStyle>
            <a:lvl1pPr algn="l" defTabSz="9334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7" tIns="46693" rIns="93387" bIns="46693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9938"/>
            <a:ext cx="6818312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7" tIns="46693" rIns="93387" bIns="46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7" tIns="46693" rIns="93387" bIns="46693" numCol="1" anchor="b" anchorCtr="0" compatLnSpc="1">
            <a:prstTxWarp prst="textNoShape">
              <a:avLst/>
            </a:prstTxWarp>
          </a:bodyPr>
          <a:lstStyle>
            <a:lvl1pPr algn="l" defTabSz="9334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7" tIns="46693" rIns="93387" bIns="46693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charset="0"/>
              </a:defRPr>
            </a:lvl1pPr>
          </a:lstStyle>
          <a:p>
            <a:pPr>
              <a:defRPr/>
            </a:pPr>
            <a:fld id="{4C33C8F2-78EF-4F7E-B467-ABB7531FE8F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00192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7C4499-0D1F-4CF0-9AAF-F442939AE3EE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025" y="728663"/>
            <a:ext cx="6919913" cy="38925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60925"/>
            <a:ext cx="5181600" cy="4621213"/>
          </a:xfrm>
          <a:noFill/>
          <a:ln/>
        </p:spPr>
        <p:txBody>
          <a:bodyPr/>
          <a:lstStyle/>
          <a:p>
            <a:pPr eaLnBrk="1" hangingPunct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965484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43745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741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625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241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9798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8459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7517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79364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40371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101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98E41E-978D-4545-BD47-B72591311F7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3231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9494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044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9218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08289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0563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877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33523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6744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01290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460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81796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20692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433732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4121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90211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33013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98E41E-978D-4545-BD47-B72591311F7D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316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2474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5024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682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4921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415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3C8F2-78EF-4F7E-B467-ABB7531FE8F0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66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13103" y="4616457"/>
            <a:ext cx="8623300" cy="105727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36000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DE" sz="1500" b="1" smtClean="0">
                <a:solidFill>
                  <a:srgbClr val="0066CC"/>
                </a:solidFill>
              </a:defRPr>
            </a:lvl1pPr>
          </a:lstStyle>
          <a:p>
            <a:pPr lvl="0">
              <a:spcBef>
                <a:spcPts val="375"/>
              </a:spcBef>
            </a:pPr>
            <a:r>
              <a:rPr lang="en-US" smtClean="0"/>
              <a:t>Click to edit Master subtitle style</a:t>
            </a:r>
            <a:endParaRPr lang="de-DE" smtClean="0"/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213100" y="2579695"/>
            <a:ext cx="8636000" cy="14700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36000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DE" sz="2700" smtClean="0"/>
            </a:lvl1pPr>
          </a:lstStyle>
          <a:p>
            <a:pPr lvl="0"/>
            <a:r>
              <a:rPr lang="en-US" smtClean="0"/>
              <a:t>Click to edit Master title style</a:t>
            </a:r>
            <a:endParaRPr lang="de-DE" smtClean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47138" y="295280"/>
            <a:ext cx="5761567" cy="16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eaLnBrk="0" hangingPunct="0">
              <a:lnSpc>
                <a:spcPct val="65000"/>
              </a:lnSpc>
              <a:spcBef>
                <a:spcPct val="50000"/>
              </a:spcBef>
            </a:pPr>
            <a:r>
              <a:rPr lang="de-DE" sz="600" b="1" dirty="0" smtClean="0">
                <a:solidFill>
                  <a:srgbClr val="5F5F5F"/>
                </a:solidFill>
                <a:cs typeface="Arial" charset="0"/>
              </a:rPr>
              <a:t>Prof. Dr.-Ing. Jochen Schiller</a:t>
            </a:r>
          </a:p>
          <a:p>
            <a:pPr algn="l" eaLnBrk="0" hangingPunct="0">
              <a:lnSpc>
                <a:spcPct val="65000"/>
              </a:lnSpc>
              <a:spcBef>
                <a:spcPct val="50000"/>
              </a:spcBef>
            </a:pPr>
            <a:r>
              <a:rPr lang="de-DE" sz="600" b="1" dirty="0" smtClean="0">
                <a:solidFill>
                  <a:srgbClr val="5F5F5F"/>
                </a:solidFill>
                <a:cs typeface="Arial" charset="0"/>
              </a:rPr>
              <a:t>Computer</a:t>
            </a:r>
            <a:r>
              <a:rPr lang="de-DE" sz="600" b="1" baseline="0" dirty="0" smtClean="0">
                <a:solidFill>
                  <a:srgbClr val="5F5F5F"/>
                </a:solidFill>
                <a:cs typeface="Arial" charset="0"/>
              </a:rPr>
              <a:t> Systems &amp; </a:t>
            </a:r>
            <a:r>
              <a:rPr lang="de-DE" sz="600" b="1" baseline="0" dirty="0" err="1" smtClean="0">
                <a:solidFill>
                  <a:srgbClr val="5F5F5F"/>
                </a:solidFill>
                <a:cs typeface="Arial" charset="0"/>
              </a:rPr>
              <a:t>Telematics</a:t>
            </a:r>
            <a:endParaRPr lang="de-DE" sz="600" b="1" dirty="0" smtClean="0">
              <a:solidFill>
                <a:srgbClr val="5F5F5F"/>
              </a:solidFill>
              <a:cs typeface="Arial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665920"/>
            <a:ext cx="12192000" cy="1920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Verdana" pitchFamily="34" charset="0"/>
            </a:endParaRPr>
          </a:p>
        </p:txBody>
      </p:sp>
      <p:pic>
        <p:nvPicPr>
          <p:cNvPr id="8" name="Picture 24" descr="Logo_RGB_300d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45121" y="60524"/>
            <a:ext cx="2138363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4433" y="6656398"/>
            <a:ext cx="7969251" cy="201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</a:lstStyle>
          <a:p>
            <a:pPr algn="l"/>
            <a:r>
              <a:rPr lang="en-US" smtClean="0"/>
              <a:t>TI 3: Operating Systems and Computer Networks</a:t>
            </a:r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0147300" y="6656399"/>
            <a:ext cx="1636184" cy="211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 algn="r"/>
            <a:r>
              <a:rPr lang="de-DE" sz="800" b="1" dirty="0" smtClean="0">
                <a:solidFill>
                  <a:srgbClr val="5F5F5F"/>
                </a:solidFill>
              </a:rPr>
              <a:t>3.</a:t>
            </a:r>
            <a:fld id="{53965218-A59B-4292-9C98-79B58A46A890}" type="slidenum">
              <a:rPr lang="de-DE" sz="800" b="1" smtClean="0">
                <a:solidFill>
                  <a:srgbClr val="5F5F5F"/>
                </a:solidFill>
              </a:rPr>
              <a:pPr lvl="0" algn="r"/>
              <a:t>‹#›</a:t>
            </a:fld>
            <a:endParaRPr lang="de-DE" sz="800" b="1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0954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TI 3: Operating Systems and Computer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693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976789" y="838200"/>
            <a:ext cx="2880783" cy="5478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34438" y="838200"/>
            <a:ext cx="8439151" cy="5478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TI 3: Operating Systems and Computer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103580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86" y="3"/>
            <a:ext cx="8064500" cy="835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39186" y="981075"/>
            <a:ext cx="11713633" cy="2597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39186" y="3730625"/>
            <a:ext cx="11713633" cy="25987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239184" y="6437313"/>
            <a:ext cx="10657416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TI 3: Operating Systems and Computer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61588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86" y="3"/>
            <a:ext cx="8064500" cy="835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39184" y="981075"/>
            <a:ext cx="5755216" cy="5348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2" y="981075"/>
            <a:ext cx="5755217" cy="5348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239184" y="6437313"/>
            <a:ext cx="10657416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TI 3: Operating Systems and Computer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1943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TI 3: Operating Systems and Computer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981484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TI 3: Operating Systems and Computer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71783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34438" y="1808163"/>
            <a:ext cx="5659967" cy="45085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sz="2100" smtClean="0"/>
            </a:lvl1pPr>
            <a:lvl2pPr>
              <a:defRPr lang="en-US" sz="1800" smtClean="0"/>
            </a:lvl2pPr>
            <a:lvl3pPr>
              <a:defRPr lang="en-US" sz="1500" smtClean="0"/>
            </a:lvl3pPr>
            <a:lvl4pPr>
              <a:defRPr lang="en-US" sz="1350" smtClean="0"/>
            </a:lvl4pPr>
            <a:lvl5pPr>
              <a:defRPr lang="de-DE" sz="1350"/>
            </a:lvl5pPr>
          </a:lstStyle>
          <a:p>
            <a:pPr lvl="0">
              <a:spcBef>
                <a:spcPts val="375"/>
              </a:spcBef>
            </a:pPr>
            <a:r>
              <a:rPr lang="en-US" smtClean="0"/>
              <a:t>Click to edit Master text styles</a:t>
            </a:r>
          </a:p>
          <a:p>
            <a:pPr marL="266700" lvl="1" indent="-132160">
              <a:spcBef>
                <a:spcPts val="375"/>
              </a:spcBef>
            </a:pPr>
            <a:r>
              <a:rPr lang="en-US" smtClean="0"/>
              <a:t>Second level</a:t>
            </a:r>
          </a:p>
          <a:p>
            <a:pPr marL="542925" lvl="2" indent="-141685">
              <a:spcBef>
                <a:spcPts val="375"/>
              </a:spcBef>
            </a:pPr>
            <a:r>
              <a:rPr lang="en-US" smtClean="0"/>
              <a:t>Third level</a:t>
            </a:r>
          </a:p>
          <a:p>
            <a:pPr marL="809625" lvl="3" indent="-132160">
              <a:spcBef>
                <a:spcPts val="375"/>
              </a:spcBef>
            </a:pPr>
            <a:r>
              <a:rPr lang="en-US" smtClean="0"/>
              <a:t>Fourth level</a:t>
            </a:r>
          </a:p>
          <a:p>
            <a:pPr marL="1076325" lvl="4" indent="-132160">
              <a:spcBef>
                <a:spcPts val="375"/>
              </a:spcBef>
            </a:pPr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5" y="1808163"/>
            <a:ext cx="5659967" cy="45085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sz="2100" smtClean="0"/>
            </a:lvl1pPr>
            <a:lvl2pPr>
              <a:defRPr lang="en-US" sz="1800" smtClean="0"/>
            </a:lvl2pPr>
            <a:lvl3pPr>
              <a:defRPr lang="en-US" sz="1500" smtClean="0"/>
            </a:lvl3pPr>
            <a:lvl4pPr>
              <a:defRPr lang="en-US" sz="1350" smtClean="0"/>
            </a:lvl4pPr>
            <a:lvl5pPr>
              <a:defRPr lang="de-DE" sz="1350"/>
            </a:lvl5pPr>
          </a:lstStyle>
          <a:p>
            <a:pPr lvl="0">
              <a:spcBef>
                <a:spcPts val="375"/>
              </a:spcBef>
            </a:pPr>
            <a:r>
              <a:rPr lang="en-US" smtClean="0"/>
              <a:t>Click to edit Master text styles</a:t>
            </a:r>
          </a:p>
          <a:p>
            <a:pPr marL="266700" lvl="1" indent="-132160">
              <a:spcBef>
                <a:spcPts val="375"/>
              </a:spcBef>
            </a:pPr>
            <a:r>
              <a:rPr lang="en-US" smtClean="0"/>
              <a:t>Second level</a:t>
            </a:r>
          </a:p>
          <a:p>
            <a:pPr marL="542925" lvl="2" indent="-141685">
              <a:spcBef>
                <a:spcPts val="375"/>
              </a:spcBef>
            </a:pPr>
            <a:r>
              <a:rPr lang="en-US" smtClean="0"/>
              <a:t>Third level</a:t>
            </a:r>
          </a:p>
          <a:p>
            <a:pPr marL="809625" lvl="3" indent="-132160">
              <a:spcBef>
                <a:spcPts val="375"/>
              </a:spcBef>
            </a:pPr>
            <a:r>
              <a:rPr lang="en-US" smtClean="0"/>
              <a:t>Fourth level</a:t>
            </a:r>
          </a:p>
          <a:p>
            <a:pPr marL="1076325" lvl="4" indent="-132160">
              <a:spcBef>
                <a:spcPts val="375"/>
              </a:spcBef>
            </a:pPr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TI 3: Operating Systems and Computer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62732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TI 3: Operating Systems and Computer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210607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TI 3: Operating Systems and Computer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610727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TI 3: Operating Systems and Computer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04515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TI 3: Operating Systems and Computer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9579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US" dirty="0" smtClean="0"/>
              <a:t>TI 3: Operating Systems and Computer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9850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665920"/>
            <a:ext cx="12192000" cy="1920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Verdana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6" y="1232355"/>
            <a:ext cx="11523133" cy="52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34436" y="715494"/>
            <a:ext cx="1152313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10147300" y="6656399"/>
            <a:ext cx="1636184" cy="211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 algn="r"/>
            <a:r>
              <a:rPr lang="de-DE" sz="800" b="1" dirty="0" smtClean="0">
                <a:solidFill>
                  <a:srgbClr val="5F5F5F"/>
                </a:solidFill>
              </a:rPr>
              <a:t>3.</a:t>
            </a:r>
            <a:fld id="{53965218-A59B-4292-9C98-79B58A46A890}" type="slidenum">
              <a:rPr lang="de-DE" sz="800" b="1" smtClean="0">
                <a:solidFill>
                  <a:srgbClr val="5F5F5F"/>
                </a:solidFill>
              </a:rPr>
              <a:pPr lvl="0" algn="r"/>
              <a:t>‹#›</a:t>
            </a:fld>
            <a:endParaRPr lang="de-DE" sz="800" b="1" dirty="0">
              <a:solidFill>
                <a:srgbClr val="5F5F5F"/>
              </a:solidFill>
            </a:endParaRP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4433" y="6656398"/>
            <a:ext cx="7969251" cy="201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lang="de-DE" sz="800" b="0" smtClean="0">
                <a:solidFill>
                  <a:srgbClr val="5F5F5F"/>
                </a:solidFill>
              </a:defRPr>
            </a:lvl1pPr>
          </a:lstStyle>
          <a:p>
            <a:pPr algn="l"/>
            <a:r>
              <a:rPr lang="en-US" dirty="0" smtClean="0"/>
              <a:t>TI 3: Operating Systems and Computer Networks</a:t>
            </a:r>
            <a:endParaRPr lang="en-US" dirty="0"/>
          </a:p>
        </p:txBody>
      </p:sp>
      <p:pic>
        <p:nvPicPr>
          <p:cNvPr id="8" name="Picture 24" descr="Logo_RGB_300dp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645121" y="60524"/>
            <a:ext cx="2138363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648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ransition spd="slow"/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lang="de-DE" sz="2250" b="1" smtClean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1688" b="1">
          <a:solidFill>
            <a:srgbClr val="003366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1688" b="1">
          <a:solidFill>
            <a:srgbClr val="003366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1688" b="1">
          <a:solidFill>
            <a:srgbClr val="003366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1688" b="1">
          <a:solidFill>
            <a:srgbClr val="003366"/>
          </a:solidFill>
          <a:latin typeface="Arial" charset="0"/>
        </a:defRPr>
      </a:lvl5pPr>
      <a:lvl6pPr marL="257175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1688" b="1">
          <a:solidFill>
            <a:srgbClr val="003366"/>
          </a:solidFill>
          <a:latin typeface="Arial" charset="0"/>
        </a:defRPr>
      </a:lvl6pPr>
      <a:lvl7pPr marL="51435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1688" b="1">
          <a:solidFill>
            <a:srgbClr val="003366"/>
          </a:solidFill>
          <a:latin typeface="Arial" charset="0"/>
        </a:defRPr>
      </a:lvl7pPr>
      <a:lvl8pPr marL="771525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1688" b="1">
          <a:solidFill>
            <a:srgbClr val="003366"/>
          </a:solidFill>
          <a:latin typeface="Arial" charset="0"/>
        </a:defRPr>
      </a:lvl8pPr>
      <a:lvl9pPr marL="10287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1688" b="1">
          <a:solidFill>
            <a:srgbClr val="003366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02000"/>
        </a:lnSpc>
        <a:spcBef>
          <a:spcPts val="281"/>
        </a:spcBef>
        <a:spcAft>
          <a:spcPct val="0"/>
        </a:spcAft>
        <a:buClr>
          <a:srgbClr val="000000"/>
        </a:buClr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200025" indent="-99120" algn="l" rtl="0" eaLnBrk="1" fontAlgn="base" hangingPunct="1">
        <a:lnSpc>
          <a:spcPct val="102000"/>
        </a:lnSpc>
        <a:spcBef>
          <a:spcPts val="281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2pPr>
      <a:lvl3pPr marL="407194" indent="-106264" algn="l" rtl="0" eaLnBrk="1" fontAlgn="base" hangingPunct="1">
        <a:lnSpc>
          <a:spcPct val="102000"/>
        </a:lnSpc>
        <a:spcBef>
          <a:spcPts val="281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3pPr>
      <a:lvl4pPr marL="607219" indent="-99120" algn="l" rtl="0" eaLnBrk="1" fontAlgn="base" hangingPunct="1">
        <a:lnSpc>
          <a:spcPct val="102000"/>
        </a:lnSpc>
        <a:spcBef>
          <a:spcPts val="281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4pPr>
      <a:lvl5pPr marL="807244" indent="-99120" algn="l" rtl="0" eaLnBrk="1" fontAlgn="base" hangingPunct="1">
        <a:lnSpc>
          <a:spcPct val="102000"/>
        </a:lnSpc>
        <a:spcBef>
          <a:spcPts val="281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5pPr>
      <a:lvl6pPr marL="1064419" indent="-99120" algn="l" rtl="0" eaLnBrk="1" fontAlgn="base" hangingPunct="1">
        <a:lnSpc>
          <a:spcPct val="102000"/>
        </a:lnSpc>
        <a:spcBef>
          <a:spcPts val="281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6pPr>
      <a:lvl7pPr marL="1321594" indent="-99120" algn="l" rtl="0" eaLnBrk="1" fontAlgn="base" hangingPunct="1">
        <a:lnSpc>
          <a:spcPct val="102000"/>
        </a:lnSpc>
        <a:spcBef>
          <a:spcPts val="281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7pPr>
      <a:lvl8pPr marL="1578769" indent="-99120" algn="l" rtl="0" eaLnBrk="1" fontAlgn="base" hangingPunct="1">
        <a:lnSpc>
          <a:spcPct val="102000"/>
        </a:lnSpc>
        <a:spcBef>
          <a:spcPts val="281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8pPr>
      <a:lvl9pPr marL="1835944" indent="-99120" algn="l" rtl="0" eaLnBrk="1" fontAlgn="base" hangingPunct="1">
        <a:lnSpc>
          <a:spcPct val="102000"/>
        </a:lnSpc>
        <a:spcBef>
          <a:spcPts val="281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.oreilly.com/library/view/understanding-the-linux/0596002130/" TargetMode="External"/><Relationship Id="rId2" Type="http://schemas.openxmlformats.org/officeDocument/2006/relationships/hyperlink" Target="https://www.oreilly.com/library/view/understanding-the-linux/0596002130/ch01s06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36000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375"/>
              </a:spcBef>
            </a:pPr>
            <a:r>
              <a:rPr lang="de-DE" sz="1400" dirty="0"/>
              <a:t>Prof. Dr.-Ing. Jochen Schiller</a:t>
            </a:r>
          </a:p>
          <a:p>
            <a:pPr>
              <a:spcBef>
                <a:spcPts val="375"/>
              </a:spcBef>
            </a:pPr>
            <a:r>
              <a:rPr lang="de-DE" sz="1400" dirty="0"/>
              <a:t>Computer Systems &amp; </a:t>
            </a:r>
            <a:r>
              <a:rPr lang="de-DE" sz="1400" dirty="0" err="1"/>
              <a:t>Telematics</a:t>
            </a:r>
            <a:endParaRPr lang="de-DE" sz="1400" dirty="0"/>
          </a:p>
          <a:p>
            <a:pPr>
              <a:spcBef>
                <a:spcPts val="375"/>
              </a:spcBef>
            </a:pPr>
            <a:r>
              <a:rPr lang="de-DE" sz="1400" dirty="0"/>
              <a:t>Freie Universität Berlin, </a:t>
            </a:r>
            <a:r>
              <a:rPr lang="de-DE" sz="1400" dirty="0" smtClean="0"/>
              <a:t>Germany</a:t>
            </a:r>
            <a:endParaRPr lang="de-DE" sz="1400" dirty="0"/>
          </a:p>
        </p:txBody>
      </p:sp>
      <p:sp>
        <p:nvSpPr>
          <p:cNvPr id="4099" name="Rectangle 52"/>
          <p:cNvSpPr>
            <a:spLocks noGrp="1" noChangeArrowheads="1"/>
          </p:cNvSpPr>
          <p:nvPr>
            <p:ph type="ctr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36000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sz="2700" dirty="0"/>
              <a:t>TI III: Operating Systems &amp; Computer Networks </a:t>
            </a:r>
            <a:br>
              <a:rPr lang="en-US" sz="2700" dirty="0"/>
            </a:br>
            <a:r>
              <a:rPr lang="en-US" sz="2700" b="0" dirty="0"/>
              <a:t>Processes</a:t>
            </a:r>
          </a:p>
        </p:txBody>
      </p:sp>
      <p:sp>
        <p:nvSpPr>
          <p:cNvPr id="4098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  <p:pic>
        <p:nvPicPr>
          <p:cNvPr id="4101" name="Picture 77"/>
          <p:cNvPicPr>
            <a:picLocks noChangeAspect="1" noChangeArrowheads="1"/>
          </p:cNvPicPr>
          <p:nvPr/>
        </p:nvPicPr>
        <p:blipFill>
          <a:blip r:embed="rId3" cstate="print"/>
          <a:srcRect b="11104"/>
          <a:stretch>
            <a:fillRect/>
          </a:stretch>
        </p:blipFill>
        <p:spPr bwMode="auto">
          <a:xfrm>
            <a:off x="7503147" y="3314707"/>
            <a:ext cx="4032249" cy="277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Process Model</a:t>
            </a:r>
          </a:p>
        </p:txBody>
      </p:sp>
      <p:sp>
        <p:nvSpPr>
          <p:cNvPr id="1024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is in one of two states:</a:t>
            </a:r>
          </a:p>
          <a:p>
            <a:pPr lvl="1"/>
            <a:r>
              <a:rPr lang="en-US" dirty="0" smtClean="0"/>
              <a:t>running</a:t>
            </a:r>
          </a:p>
          <a:p>
            <a:pPr lvl="1"/>
            <a:r>
              <a:rPr lang="en-US" dirty="0" smtClean="0"/>
              <a:t>not running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to implement?</a:t>
            </a:r>
          </a:p>
        </p:txBody>
      </p:sp>
      <p:sp>
        <p:nvSpPr>
          <p:cNvPr id="1024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smtClean="0"/>
              <a:t>TI 3: Operating Systems and Computer Networks</a:t>
            </a:r>
            <a:endParaRPr lang="en-US" smtClean="0"/>
          </a:p>
        </p:txBody>
      </p:sp>
      <p:pic>
        <p:nvPicPr>
          <p:cNvPr id="10243" name="Picture 7"/>
          <p:cNvPicPr>
            <a:picLocks noChangeAspect="1" noChangeArrowheads="1"/>
          </p:cNvPicPr>
          <p:nvPr/>
        </p:nvPicPr>
        <p:blipFill>
          <a:blip r:embed="rId3" cstate="print"/>
          <a:srcRect b="17615"/>
          <a:stretch>
            <a:fillRect/>
          </a:stretch>
        </p:blipFill>
        <p:spPr bwMode="auto">
          <a:xfrm>
            <a:off x="2544764" y="2682602"/>
            <a:ext cx="71024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Process Model</a:t>
            </a:r>
          </a:p>
        </p:txBody>
      </p:sp>
      <p:sp>
        <p:nvSpPr>
          <p:cNvPr id="1024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Running processes managed in queue: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information required?</a:t>
            </a:r>
          </a:p>
        </p:txBody>
      </p:sp>
      <p:sp>
        <p:nvSpPr>
          <p:cNvPr id="1024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de-DE" smtClean="0"/>
              <a:t>TI 3: Operating Systems and Computer Networks</a:t>
            </a:r>
            <a:endParaRPr lang="en-US" smtClean="0"/>
          </a:p>
        </p:txBody>
      </p:sp>
      <p:pic>
        <p:nvPicPr>
          <p:cNvPr id="10246" name="Picture 8"/>
          <p:cNvPicPr>
            <a:picLocks noChangeAspect="1" noChangeArrowheads="1"/>
          </p:cNvPicPr>
          <p:nvPr/>
        </p:nvPicPr>
        <p:blipFill>
          <a:blip r:embed="rId3" cstate="print"/>
          <a:srcRect b="20674"/>
          <a:stretch>
            <a:fillRect/>
          </a:stretch>
        </p:blipFill>
        <p:spPr bwMode="auto">
          <a:xfrm>
            <a:off x="2709864" y="2201664"/>
            <a:ext cx="67722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9196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Control Block (PCB)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Definition: OS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contains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manage a </a:t>
            </a:r>
            <a:r>
              <a:rPr lang="de-DE" dirty="0" err="1" smtClean="0"/>
              <a:t>process</a:t>
            </a:r>
            <a:r>
              <a:rPr lang="de-DE" dirty="0" smtClean="0"/>
              <a:t> (</a:t>
            </a:r>
            <a:r>
              <a:rPr lang="de-DE" dirty="0" err="1" smtClean="0"/>
              <a:t>one</a:t>
            </a:r>
            <a:r>
              <a:rPr lang="de-DE" dirty="0" smtClean="0"/>
              <a:t> PCB per </a:t>
            </a:r>
            <a:r>
              <a:rPr lang="de-DE" dirty="0" err="1" smtClean="0"/>
              <a:t>process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921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228091"/>
              </p:ext>
            </p:extLst>
          </p:nvPr>
        </p:nvGraphicFramePr>
        <p:xfrm>
          <a:off x="1703388" y="2100263"/>
          <a:ext cx="8784976" cy="4018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35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Process identifiers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ABDA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0" noProof="0" dirty="0" smtClean="0">
                          <a:solidFill>
                            <a:schemeClr val="tx1"/>
                          </a:solidFill>
                        </a:rPr>
                        <a:t>  IDs of process, parent process, and user</a:t>
                      </a:r>
                    </a:p>
                  </a:txBody>
                  <a:tcPr>
                    <a:solidFill>
                      <a:srgbClr val="C9E7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47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CPU state</a:t>
                      </a:r>
                      <a:endParaRPr lang="en-US" sz="1800" dirty="0"/>
                    </a:p>
                  </a:txBody>
                  <a:tcPr anchor="ctr"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lnSpc>
                          <a:spcPts val="1920"/>
                        </a:lnSpc>
                        <a:buFont typeface="Arial" pitchFamily="34" charset="0"/>
                        <a:buChar char="•"/>
                      </a:pPr>
                      <a:r>
                        <a:rPr lang="en-US" sz="1600" noProof="0" dirty="0" smtClean="0"/>
                        <a:t>  User-visible registers</a:t>
                      </a:r>
                    </a:p>
                    <a:p>
                      <a:pPr lvl="0" eaLnBrk="1" hangingPunct="1">
                        <a:lnSpc>
                          <a:spcPts val="1920"/>
                        </a:lnSpc>
                        <a:buFont typeface="Arial" pitchFamily="34" charset="0"/>
                        <a:buChar char="•"/>
                      </a:pPr>
                      <a:r>
                        <a:rPr lang="en-US" sz="1600" noProof="0" dirty="0" smtClean="0"/>
                        <a:t>  Control and status registers:</a:t>
                      </a:r>
                    </a:p>
                    <a:p>
                      <a:pPr marL="447675" lvl="1" indent="-176213" eaLnBrk="1" hangingPunct="1">
                        <a:lnSpc>
                          <a:spcPts val="192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Stack pointer (SP)</a:t>
                      </a:r>
                    </a:p>
                    <a:p>
                      <a:pPr marL="447675" lvl="1" indent="-176213" eaLnBrk="1" hangingPunct="1">
                        <a:lnSpc>
                          <a:spcPts val="192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Program counter (PC)</a:t>
                      </a:r>
                    </a:p>
                    <a:p>
                      <a:pPr marL="447675" lvl="1" indent="-176213" eaLnBrk="1" hangingPunct="1">
                        <a:lnSpc>
                          <a:spcPts val="192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Processor status word (PSW)</a:t>
                      </a:r>
                    </a:p>
                  </a:txBody>
                  <a:tcPr>
                    <a:solidFill>
                      <a:srgbClr val="7DD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8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Control information</a:t>
                      </a:r>
                      <a:endParaRPr lang="en-US" sz="1800" dirty="0"/>
                    </a:p>
                  </a:txBody>
                  <a:tcPr anchor="ctr">
                    <a:solidFill>
                      <a:srgbClr val="FFCD2F"/>
                    </a:solidFill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lnSpc>
                          <a:spcPts val="1920"/>
                        </a:lnSpc>
                        <a:buFont typeface="Arial" pitchFamily="34" charset="0"/>
                        <a:buChar char="•"/>
                      </a:pPr>
                      <a:r>
                        <a:rPr lang="en-US" sz="1600" noProof="0" dirty="0" smtClean="0"/>
                        <a:t>  Scheduling information:</a:t>
                      </a:r>
                    </a:p>
                    <a:p>
                      <a:pPr marL="457200" lvl="1" indent="-185738" eaLnBrk="1" hangingPunct="1">
                        <a:lnSpc>
                          <a:spcPts val="192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Process state,</a:t>
                      </a:r>
                      <a:r>
                        <a:rPr lang="en-US" sz="1200" baseline="0" noProof="0" dirty="0" smtClean="0"/>
                        <a:t> p</a:t>
                      </a:r>
                      <a:r>
                        <a:rPr lang="en-US" sz="1200" noProof="0" dirty="0" smtClean="0"/>
                        <a:t>riority,</a:t>
                      </a:r>
                      <a:r>
                        <a:rPr lang="en-US" sz="1200" baseline="0" noProof="0" dirty="0" smtClean="0"/>
                        <a:t> a</a:t>
                      </a:r>
                      <a:r>
                        <a:rPr lang="en-US" sz="1200" noProof="0" dirty="0" smtClean="0"/>
                        <a:t>waited event</a:t>
                      </a:r>
                    </a:p>
                    <a:p>
                      <a:pPr lvl="0" eaLnBrk="1" hangingPunct="1">
                        <a:lnSpc>
                          <a:spcPts val="1920"/>
                        </a:lnSpc>
                        <a:buFont typeface="Arial" pitchFamily="34" charset="0"/>
                        <a:buChar char="•"/>
                      </a:pPr>
                      <a:r>
                        <a:rPr lang="en-US" sz="1600" noProof="0" dirty="0" smtClean="0"/>
                        <a:t>  Accounting information:</a:t>
                      </a:r>
                    </a:p>
                    <a:p>
                      <a:pPr marL="457200" lvl="1" indent="-185738" eaLnBrk="1" hangingPunct="1">
                        <a:lnSpc>
                          <a:spcPts val="192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Amount of memory used,</a:t>
                      </a:r>
                      <a:r>
                        <a:rPr lang="en-US" sz="1200" baseline="0" noProof="0" dirty="0" smtClean="0"/>
                        <a:t> </a:t>
                      </a:r>
                      <a:r>
                        <a:rPr lang="en-US" sz="1200" noProof="0" dirty="0" smtClean="0"/>
                        <a:t>CPU time elapsed</a:t>
                      </a:r>
                    </a:p>
                    <a:p>
                      <a:pPr lvl="0" eaLnBrk="1" hangingPunct="1">
                        <a:lnSpc>
                          <a:spcPts val="1920"/>
                        </a:lnSpc>
                        <a:buFont typeface="Arial" pitchFamily="34" charset="0"/>
                        <a:buChar char="•"/>
                      </a:pPr>
                      <a:r>
                        <a:rPr lang="en-US" sz="1600" noProof="0" dirty="0" smtClean="0"/>
                        <a:t>  Memory management:</a:t>
                      </a:r>
                    </a:p>
                    <a:p>
                      <a:pPr marL="457200" lvl="1" indent="-185738" eaLnBrk="1" hangingPunct="1">
                        <a:lnSpc>
                          <a:spcPts val="192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Location and access state of all user data</a:t>
                      </a:r>
                    </a:p>
                    <a:p>
                      <a:pPr lvl="0" eaLnBrk="1" hangingPunct="1">
                        <a:lnSpc>
                          <a:spcPts val="1920"/>
                        </a:lnSpc>
                        <a:buFont typeface="Arial" pitchFamily="34" charset="0"/>
                        <a:buChar char="•"/>
                      </a:pPr>
                      <a:r>
                        <a:rPr lang="en-US" sz="1600" noProof="0" dirty="0" smtClean="0"/>
                        <a:t>  I/O management:</a:t>
                      </a:r>
                    </a:p>
                    <a:p>
                      <a:pPr marL="457200" lvl="1" indent="-185738" eaLnBrk="1" hangingPunct="1">
                        <a:lnSpc>
                          <a:spcPts val="1920"/>
                        </a:lnSpc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Devices currently opened (files, sockets)</a:t>
                      </a:r>
                    </a:p>
                  </a:txBody>
                  <a:tcPr>
                    <a:solidFill>
                      <a:srgbClr val="FFE5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Control Block (PCB)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726" y="1359671"/>
            <a:ext cx="3060551" cy="5296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57119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Reasons for Process Creation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Interactive logon</a:t>
            </a:r>
          </a:p>
          <a:p>
            <a:pPr lvl="1"/>
            <a:r>
              <a:rPr lang="en-US" smtClean="0"/>
              <a:t>User logs onto a terminal</a:t>
            </a:r>
          </a:p>
          <a:p>
            <a:pPr lvl="1"/>
            <a:r>
              <a:rPr lang="en-US" smtClean="0"/>
              <a:t>May create several processes as part of logon procedure (e.g. GUI)</a:t>
            </a:r>
          </a:p>
          <a:p>
            <a:pPr lvl="1"/>
            <a:endParaRPr lang="en-US" smtClean="0"/>
          </a:p>
          <a:p>
            <a:r>
              <a:rPr lang="en-US" smtClean="0"/>
              <a:t>Created by the OS to provide a service</a:t>
            </a:r>
          </a:p>
          <a:p>
            <a:pPr lvl="1"/>
            <a:r>
              <a:rPr lang="en-US" smtClean="0"/>
              <a:t>Provide a service to user program in the background (e.g. printer spooling)</a:t>
            </a:r>
          </a:p>
          <a:p>
            <a:pPr lvl="1"/>
            <a:r>
              <a:rPr lang="en-US" smtClean="0"/>
              <a:t>Either at boot time or dynamically in response to requests (e.g. HTTP)</a:t>
            </a:r>
          </a:p>
          <a:p>
            <a:pPr lvl="1"/>
            <a:endParaRPr lang="en-US" smtClean="0"/>
          </a:p>
          <a:p>
            <a:r>
              <a:rPr lang="en-US" smtClean="0"/>
              <a:t>Spawned at application start-up</a:t>
            </a:r>
          </a:p>
          <a:p>
            <a:pPr lvl="1"/>
            <a:r>
              <a:rPr lang="en-US" smtClean="0"/>
              <a:t>Separation of a program into separate processes for algorithmic purposes</a:t>
            </a:r>
          </a:p>
          <a:p>
            <a:endParaRPr lang="en-US" smtClean="0"/>
          </a:p>
          <a:p>
            <a:r>
              <a:rPr lang="en-US" smtClean="0"/>
              <a:t>Always spawned by existing process</a:t>
            </a:r>
          </a:p>
          <a:p>
            <a:pPr lvl="1"/>
            <a:r>
              <a:rPr lang="en-US" smtClean="0"/>
              <a:t>Operating system creates first process at boot time</a:t>
            </a:r>
          </a:p>
          <a:p>
            <a:pPr lvl="1"/>
            <a:r>
              <a:rPr lang="en-US" smtClean="0"/>
              <a:t>Processes are organized in a tree-like structure (`pstree`)</a:t>
            </a:r>
            <a:endParaRPr lang="en-US" dirty="0"/>
          </a:p>
        </p:txBody>
      </p:sp>
      <p:sp>
        <p:nvSpPr>
          <p:cNvPr id="11266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Termination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Execution of process is completed</a:t>
            </a:r>
          </a:p>
          <a:p>
            <a:pPr lvl="1"/>
            <a:r>
              <a:rPr lang="en-US" smtClean="0"/>
              <a:t>process terminates itself by system call</a:t>
            </a:r>
          </a:p>
          <a:p>
            <a:pPr lvl="1"/>
            <a:endParaRPr lang="en-US" smtClean="0"/>
          </a:p>
          <a:p>
            <a:r>
              <a:rPr lang="en-US" smtClean="0"/>
              <a:t>Other user process terminates the process</a:t>
            </a:r>
          </a:p>
          <a:p>
            <a:pPr lvl="1"/>
            <a:r>
              <a:rPr lang="en-US" smtClean="0"/>
              <a:t>Parent process or other authorized processes</a:t>
            </a:r>
          </a:p>
          <a:p>
            <a:pPr lvl="1"/>
            <a:endParaRPr lang="en-US" smtClean="0"/>
          </a:p>
          <a:p>
            <a:r>
              <a:rPr lang="en-US" smtClean="0"/>
              <a:t>OS terminates process for protection reasons</a:t>
            </a:r>
          </a:p>
          <a:p>
            <a:pPr lvl="1"/>
            <a:r>
              <a:rPr lang="en-US" smtClean="0"/>
              <a:t>Invalid instruction (process tries to execute data) </a:t>
            </a:r>
          </a:p>
          <a:p>
            <a:pPr lvl="1"/>
            <a:r>
              <a:rPr lang="en-US" smtClean="0"/>
              <a:t>Privileged instruction in user mode</a:t>
            </a:r>
          </a:p>
          <a:p>
            <a:pPr lvl="1"/>
            <a:r>
              <a:rPr lang="en-US" smtClean="0"/>
              <a:t>Process tries to access memory without permission</a:t>
            </a:r>
          </a:p>
          <a:p>
            <a:pPr lvl="1"/>
            <a:r>
              <a:rPr lang="en-US" smtClean="0"/>
              <a:t>I/O-Error</a:t>
            </a:r>
          </a:p>
          <a:p>
            <a:pPr lvl="1"/>
            <a:r>
              <a:rPr lang="en-US" smtClean="0"/>
              <a:t>Arithmetic error</a:t>
            </a:r>
          </a:p>
          <a:p>
            <a:pPr lvl="1"/>
            <a:endParaRPr lang="en-US" smtClean="0"/>
          </a:p>
          <a:p>
            <a:r>
              <a:rPr lang="en-US" smtClean="0"/>
              <a:t>Some exceptions can be caught and handled by the process. </a:t>
            </a:r>
            <a:endParaRPr lang="en-US" dirty="0" smtClean="0"/>
          </a:p>
        </p:txBody>
      </p:sp>
      <p:sp>
        <p:nvSpPr>
          <p:cNvPr id="1229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Questions &amp; Tasks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noProof="0" dirty="0" smtClean="0"/>
              <a:t>What are disadvantages of the simple FIFO-queue in our simple process model?</a:t>
            </a:r>
          </a:p>
          <a:p>
            <a:pPr lvl="2"/>
            <a:r>
              <a:rPr lang="en-US" dirty="0" smtClean="0"/>
              <a:t>What could be alternatives?</a:t>
            </a:r>
          </a:p>
          <a:p>
            <a:pPr lvl="1"/>
            <a:r>
              <a:rPr lang="en-US" noProof="0" dirty="0" smtClean="0"/>
              <a:t>Start your favorite process monitor, then start programs, use them, terminate them and monitor the list of current processes and threads to get a better understanding of your system!</a:t>
            </a:r>
          </a:p>
          <a:p>
            <a:pPr lvl="1"/>
            <a:r>
              <a:rPr lang="en-US" dirty="0" smtClean="0"/>
              <a:t>How can you kill a process that goes crazy?</a:t>
            </a:r>
          </a:p>
          <a:p>
            <a:pPr lvl="2"/>
            <a:r>
              <a:rPr lang="en-US" noProof="0" dirty="0" smtClean="0"/>
              <a:t>Can you (as a normal user) kill all processes? Try it and see what happens! PLEASE: Do not do this while running anything important, save all files before you do this …</a:t>
            </a:r>
          </a:p>
          <a:p>
            <a:pPr lvl="2"/>
            <a:r>
              <a:rPr lang="en-US" dirty="0" smtClean="0"/>
              <a:t>What is the role of a administrator/root/</a:t>
            </a:r>
            <a:r>
              <a:rPr lang="en-US" dirty="0" err="1" smtClean="0"/>
              <a:t>superuser</a:t>
            </a:r>
            <a:r>
              <a:rPr lang="en-US" dirty="0" smtClean="0"/>
              <a:t> in this context?</a:t>
            </a:r>
          </a:p>
          <a:p>
            <a:pPr lvl="1"/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 III - Operating Systems and Computer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4977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Model</a:t>
            </a:r>
            <a:endParaRPr lang="en-US" dirty="0" smtClean="0"/>
          </a:p>
        </p:txBody>
      </p:sp>
      <p:sp>
        <p:nvSpPr>
          <p:cNvPr id="1024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model with two states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Most of the processes will be waiting for IO</a:t>
            </a:r>
          </a:p>
          <a:p>
            <a:pPr lvl="1"/>
            <a:r>
              <a:rPr lang="en-US" dirty="0" smtClean="0"/>
              <a:t>Different IO devices</a:t>
            </a:r>
          </a:p>
          <a:p>
            <a:pPr lvl="1"/>
            <a:r>
              <a:rPr lang="en-US" dirty="0" smtClean="0"/>
              <a:t>Different priorities</a:t>
            </a:r>
          </a:p>
          <a:p>
            <a:endParaRPr lang="en-US" dirty="0" smtClean="0"/>
          </a:p>
          <a:p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smtClean="0"/>
              <a:t>Extend the model</a:t>
            </a:r>
          </a:p>
          <a:p>
            <a:pPr lvl="1"/>
            <a:endParaRPr lang="en-US" dirty="0" smtClean="0"/>
          </a:p>
        </p:txBody>
      </p:sp>
      <p:sp>
        <p:nvSpPr>
          <p:cNvPr id="1024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  <p:pic>
        <p:nvPicPr>
          <p:cNvPr id="10243" name="Picture 7"/>
          <p:cNvPicPr>
            <a:picLocks noChangeAspect="1" noChangeArrowheads="1"/>
          </p:cNvPicPr>
          <p:nvPr/>
        </p:nvPicPr>
        <p:blipFill>
          <a:blip r:embed="rId3" cstate="print"/>
          <a:srcRect b="17615"/>
          <a:stretch>
            <a:fillRect/>
          </a:stretch>
        </p:blipFill>
        <p:spPr bwMode="auto">
          <a:xfrm>
            <a:off x="3384277" y="1742324"/>
            <a:ext cx="5423446" cy="1614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97198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Extended Process Model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states including creation, termination, and resource handling:</a:t>
            </a:r>
          </a:p>
          <a:p>
            <a:r>
              <a:rPr lang="en-US" b="1" dirty="0" smtClean="0"/>
              <a:t>Running</a:t>
            </a:r>
            <a:r>
              <a:rPr lang="en-US" dirty="0" smtClean="0"/>
              <a:t>:	currently being executed</a:t>
            </a:r>
          </a:p>
          <a:p>
            <a:r>
              <a:rPr lang="en-US" b="1" dirty="0" smtClean="0"/>
              <a:t>Ready</a:t>
            </a:r>
            <a:r>
              <a:rPr lang="en-US" dirty="0" smtClean="0"/>
              <a:t>:		ready to run, waiting for execution</a:t>
            </a:r>
          </a:p>
          <a:p>
            <a:r>
              <a:rPr lang="en-US" b="1" dirty="0" smtClean="0"/>
              <a:t>Blocked</a:t>
            </a:r>
            <a:r>
              <a:rPr lang="en-US" dirty="0" smtClean="0"/>
              <a:t>:	not ready to run, waiting for external event, e.g., completion of I/O operation</a:t>
            </a:r>
          </a:p>
          <a:p>
            <a:r>
              <a:rPr lang="en-US" b="1" dirty="0" smtClean="0"/>
              <a:t>New</a:t>
            </a:r>
            <a:r>
              <a:rPr lang="en-US" dirty="0" smtClean="0"/>
              <a:t>: 		newly created process, not yet in running set</a:t>
            </a:r>
          </a:p>
          <a:p>
            <a:r>
              <a:rPr lang="en-US" b="1" dirty="0" smtClean="0"/>
              <a:t>Exit</a:t>
            </a:r>
            <a:r>
              <a:rPr lang="en-US" dirty="0" smtClean="0"/>
              <a:t>: 		completed/terminated process, removed from running set</a:t>
            </a:r>
            <a:endParaRPr lang="en-US" dirty="0"/>
          </a:p>
        </p:txBody>
      </p:sp>
      <p:sp>
        <p:nvSpPr>
          <p:cNvPr id="1331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3" cstate="print"/>
          <a:srcRect t="2724" b="25600"/>
          <a:stretch>
            <a:fillRect/>
          </a:stretch>
        </p:blipFill>
        <p:spPr bwMode="auto">
          <a:xfrm>
            <a:off x="2422526" y="3576216"/>
            <a:ext cx="7345363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 States over Time</a:t>
            </a:r>
          </a:p>
        </p:txBody>
      </p:sp>
      <p:sp>
        <p:nvSpPr>
          <p:cNvPr id="1433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 b="21899"/>
          <a:stretch>
            <a:fillRect/>
          </a:stretch>
        </p:blipFill>
        <p:spPr bwMode="auto">
          <a:xfrm>
            <a:off x="1415480" y="1772816"/>
            <a:ext cx="9144000" cy="409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Content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noProof="0" dirty="0" smtClean="0"/>
              <a:t>Introduction and Motivation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noProof="0" dirty="0" smtClean="0"/>
              <a:t>Subsystems, Interrupts and System Calls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b="1" noProof="0" dirty="0" smtClean="0"/>
              <a:t>Processes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noProof="0" dirty="0" smtClean="0"/>
              <a:t>Memory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noProof="0" dirty="0" smtClean="0"/>
              <a:t>Scheduling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noProof="0" dirty="0" smtClean="0"/>
              <a:t>I/O and File System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noProof="0" dirty="0" smtClean="0"/>
              <a:t>Booting, Services, and Security</a:t>
            </a:r>
          </a:p>
        </p:txBody>
      </p:sp>
      <p:sp>
        <p:nvSpPr>
          <p:cNvPr id="512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1988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 of Process States</a:t>
            </a:r>
          </a:p>
        </p:txBody>
      </p:sp>
      <p:sp>
        <p:nvSpPr>
          <p:cNvPr id="15364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 process to different queues based on state of required resources</a:t>
            </a:r>
          </a:p>
          <a:p>
            <a:r>
              <a:rPr lang="en-US" dirty="0" smtClean="0"/>
              <a:t>Two queues:</a:t>
            </a:r>
          </a:p>
          <a:p>
            <a:pPr lvl="1"/>
            <a:r>
              <a:rPr lang="en-US" dirty="0" smtClean="0"/>
              <a:t>Ready processes (all resources available)</a:t>
            </a:r>
          </a:p>
          <a:p>
            <a:pPr lvl="1"/>
            <a:r>
              <a:rPr lang="en-US" dirty="0" smtClean="0"/>
              <a:t>Blocked processes (at least one resource busy)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what happens if processes need different resources?</a:t>
            </a:r>
          </a:p>
        </p:txBody>
      </p:sp>
      <p:sp>
        <p:nvSpPr>
          <p:cNvPr id="1536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  <p:pic>
        <p:nvPicPr>
          <p:cNvPr id="15365" name="Picture 8"/>
          <p:cNvPicPr>
            <a:picLocks noChangeAspect="1" noChangeArrowheads="1"/>
          </p:cNvPicPr>
          <p:nvPr/>
        </p:nvPicPr>
        <p:blipFill>
          <a:blip r:embed="rId3" cstate="print"/>
          <a:srcRect b="14365"/>
          <a:stretch>
            <a:fillRect/>
          </a:stretch>
        </p:blipFill>
        <p:spPr bwMode="auto">
          <a:xfrm>
            <a:off x="2495600" y="2668595"/>
            <a:ext cx="76676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Improved Implementation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queues one for each resource / type of resource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More efficient, but fairness </a:t>
            </a:r>
            <a:br>
              <a:rPr lang="en-US" dirty="0" smtClean="0"/>
            </a:br>
            <a:r>
              <a:rPr lang="en-US" dirty="0" smtClean="0"/>
              <a:t>issues must be considered</a:t>
            </a:r>
          </a:p>
        </p:txBody>
      </p:sp>
      <p:sp>
        <p:nvSpPr>
          <p:cNvPr id="16386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4325938" y="1773238"/>
            <a:ext cx="6056312" cy="4883150"/>
            <a:chOff x="2725" y="1117"/>
            <a:chExt cx="3815" cy="3076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2725" y="1117"/>
              <a:ext cx="3815" cy="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918" y="2190"/>
              <a:ext cx="693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" charset="0"/>
                </a:rPr>
                <a:t>Event 1 Wait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4918" y="2685"/>
              <a:ext cx="693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" charset="0"/>
                </a:rPr>
                <a:t>Event 2 Wait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4910" y="3553"/>
              <a:ext cx="373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" charset="0"/>
                </a:rPr>
                <a:t>Event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5207" y="3561"/>
              <a:ext cx="107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5261" y="3553"/>
              <a:ext cx="305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 Wait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525" y="2252"/>
              <a:ext cx="959" cy="22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3532" y="2259"/>
              <a:ext cx="960" cy="221"/>
            </a:xfrm>
            <a:custGeom>
              <a:avLst/>
              <a:gdLst>
                <a:gd name="T0" fmla="*/ 960 w 960"/>
                <a:gd name="T1" fmla="*/ 221 h 221"/>
                <a:gd name="T2" fmla="*/ 0 w 960"/>
                <a:gd name="T3" fmla="*/ 221 h 221"/>
                <a:gd name="T4" fmla="*/ 0 w 960"/>
                <a:gd name="T5" fmla="*/ 0 h 221"/>
                <a:gd name="T6" fmla="*/ 960 w 960"/>
                <a:gd name="T7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0" h="221">
                  <a:moveTo>
                    <a:pt x="960" y="221"/>
                  </a:moveTo>
                  <a:lnTo>
                    <a:pt x="0" y="221"/>
                  </a:lnTo>
                  <a:lnTo>
                    <a:pt x="0" y="0"/>
                  </a:lnTo>
                  <a:lnTo>
                    <a:pt x="960" y="0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4210" y="2252"/>
              <a:ext cx="0" cy="2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4347" y="2252"/>
              <a:ext cx="0" cy="2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4073" y="2252"/>
              <a:ext cx="0" cy="2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3936" y="2252"/>
              <a:ext cx="0" cy="2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3799" y="2252"/>
              <a:ext cx="0" cy="2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3662" y="2252"/>
              <a:ext cx="0" cy="2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3525" y="2716"/>
              <a:ext cx="959" cy="221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3532" y="2724"/>
              <a:ext cx="960" cy="221"/>
            </a:xfrm>
            <a:custGeom>
              <a:avLst/>
              <a:gdLst>
                <a:gd name="T0" fmla="*/ 960 w 960"/>
                <a:gd name="T1" fmla="*/ 221 h 221"/>
                <a:gd name="T2" fmla="*/ 0 w 960"/>
                <a:gd name="T3" fmla="*/ 221 h 221"/>
                <a:gd name="T4" fmla="*/ 0 w 960"/>
                <a:gd name="T5" fmla="*/ 0 h 221"/>
                <a:gd name="T6" fmla="*/ 960 w 960"/>
                <a:gd name="T7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0" h="221">
                  <a:moveTo>
                    <a:pt x="960" y="221"/>
                  </a:moveTo>
                  <a:lnTo>
                    <a:pt x="0" y="221"/>
                  </a:lnTo>
                  <a:lnTo>
                    <a:pt x="0" y="0"/>
                  </a:lnTo>
                  <a:lnTo>
                    <a:pt x="960" y="0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4210" y="2716"/>
              <a:ext cx="0" cy="2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4347" y="2716"/>
              <a:ext cx="0" cy="2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4073" y="2716"/>
              <a:ext cx="0" cy="2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>
              <a:off x="3936" y="2716"/>
              <a:ext cx="0" cy="2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3799" y="2716"/>
              <a:ext cx="0" cy="2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3662" y="2716"/>
              <a:ext cx="0" cy="2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3525" y="3592"/>
              <a:ext cx="959" cy="221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auto">
            <a:xfrm>
              <a:off x="3532" y="3599"/>
              <a:ext cx="960" cy="221"/>
            </a:xfrm>
            <a:custGeom>
              <a:avLst/>
              <a:gdLst>
                <a:gd name="T0" fmla="*/ 960 w 960"/>
                <a:gd name="T1" fmla="*/ 221 h 221"/>
                <a:gd name="T2" fmla="*/ 0 w 960"/>
                <a:gd name="T3" fmla="*/ 221 h 221"/>
                <a:gd name="T4" fmla="*/ 0 w 960"/>
                <a:gd name="T5" fmla="*/ 0 h 221"/>
                <a:gd name="T6" fmla="*/ 960 w 960"/>
                <a:gd name="T7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0" h="221">
                  <a:moveTo>
                    <a:pt x="960" y="221"/>
                  </a:moveTo>
                  <a:lnTo>
                    <a:pt x="0" y="221"/>
                  </a:lnTo>
                  <a:lnTo>
                    <a:pt x="0" y="0"/>
                  </a:lnTo>
                  <a:lnTo>
                    <a:pt x="960" y="0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4210" y="3592"/>
              <a:ext cx="0" cy="2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4347" y="3592"/>
              <a:ext cx="0" cy="2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4073" y="3592"/>
              <a:ext cx="0" cy="2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>
              <a:off x="3936" y="3592"/>
              <a:ext cx="0" cy="2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3799" y="3592"/>
              <a:ext cx="0" cy="2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3662" y="3592"/>
              <a:ext cx="0" cy="2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3525" y="1323"/>
              <a:ext cx="959" cy="213"/>
            </a:xfrm>
            <a:prstGeom prst="rect">
              <a:avLst/>
            </a:prstGeom>
            <a:solidFill>
              <a:srgbClr val="B3E3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auto">
            <a:xfrm>
              <a:off x="3532" y="1330"/>
              <a:ext cx="960" cy="213"/>
            </a:xfrm>
            <a:custGeom>
              <a:avLst/>
              <a:gdLst>
                <a:gd name="T0" fmla="*/ 0 w 960"/>
                <a:gd name="T1" fmla="*/ 213 h 213"/>
                <a:gd name="T2" fmla="*/ 960 w 960"/>
                <a:gd name="T3" fmla="*/ 213 h 213"/>
                <a:gd name="T4" fmla="*/ 960 w 960"/>
                <a:gd name="T5" fmla="*/ 0 h 213"/>
                <a:gd name="T6" fmla="*/ 0 w 960"/>
                <a:gd name="T7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0" h="213">
                  <a:moveTo>
                    <a:pt x="0" y="213"/>
                  </a:moveTo>
                  <a:lnTo>
                    <a:pt x="960" y="213"/>
                  </a:lnTo>
                  <a:lnTo>
                    <a:pt x="960" y="0"/>
                  </a:lnTo>
                  <a:lnTo>
                    <a:pt x="0" y="0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3799" y="1323"/>
              <a:ext cx="0" cy="2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>
              <a:off x="3662" y="1323"/>
              <a:ext cx="0" cy="2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3936" y="1323"/>
              <a:ext cx="0" cy="2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>
              <a:off x="4073" y="1323"/>
              <a:ext cx="0" cy="2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>
              <a:off x="4210" y="1323"/>
              <a:ext cx="0" cy="2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>
              <a:off x="4347" y="1323"/>
              <a:ext cx="0" cy="2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6" name="Freeform 42"/>
            <p:cNvSpPr>
              <a:spLocks/>
            </p:cNvSpPr>
            <p:nvPr/>
          </p:nvSpPr>
          <p:spPr bwMode="auto">
            <a:xfrm>
              <a:off x="5276" y="1155"/>
              <a:ext cx="495" cy="495"/>
            </a:xfrm>
            <a:custGeom>
              <a:avLst/>
              <a:gdLst>
                <a:gd name="T0" fmla="*/ 434 w 495"/>
                <a:gd name="T1" fmla="*/ 495 h 495"/>
                <a:gd name="T2" fmla="*/ 434 w 495"/>
                <a:gd name="T3" fmla="*/ 61 h 495"/>
                <a:gd name="T4" fmla="*/ 0 w 495"/>
                <a:gd name="T5" fmla="*/ 61 h 495"/>
                <a:gd name="T6" fmla="*/ 53 w 495"/>
                <a:gd name="T7" fmla="*/ 0 h 495"/>
                <a:gd name="T8" fmla="*/ 495 w 495"/>
                <a:gd name="T9" fmla="*/ 0 h 495"/>
                <a:gd name="T10" fmla="*/ 495 w 495"/>
                <a:gd name="T11" fmla="*/ 434 h 495"/>
                <a:gd name="T12" fmla="*/ 442 w 495"/>
                <a:gd name="T13" fmla="*/ 495 h 495"/>
                <a:gd name="T14" fmla="*/ 434 w 495"/>
                <a:gd name="T15" fmla="*/ 61 h 495"/>
                <a:gd name="T16" fmla="*/ 495 w 495"/>
                <a:gd name="T17" fmla="*/ 0 h 495"/>
                <a:gd name="T18" fmla="*/ 434 w 495"/>
                <a:gd name="T19" fmla="*/ 495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5" h="495">
                  <a:moveTo>
                    <a:pt x="434" y="495"/>
                  </a:moveTo>
                  <a:lnTo>
                    <a:pt x="434" y="61"/>
                  </a:lnTo>
                  <a:lnTo>
                    <a:pt x="0" y="61"/>
                  </a:lnTo>
                  <a:lnTo>
                    <a:pt x="53" y="0"/>
                  </a:lnTo>
                  <a:lnTo>
                    <a:pt x="495" y="0"/>
                  </a:lnTo>
                  <a:lnTo>
                    <a:pt x="495" y="434"/>
                  </a:lnTo>
                  <a:lnTo>
                    <a:pt x="442" y="495"/>
                  </a:lnTo>
                  <a:lnTo>
                    <a:pt x="434" y="61"/>
                  </a:lnTo>
                  <a:lnTo>
                    <a:pt x="495" y="0"/>
                  </a:lnTo>
                  <a:lnTo>
                    <a:pt x="434" y="495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" name="Freeform 43"/>
            <p:cNvSpPr>
              <a:spLocks/>
            </p:cNvSpPr>
            <p:nvPr/>
          </p:nvSpPr>
          <p:spPr bwMode="auto">
            <a:xfrm>
              <a:off x="5284" y="1163"/>
              <a:ext cx="495" cy="495"/>
            </a:xfrm>
            <a:custGeom>
              <a:avLst/>
              <a:gdLst>
                <a:gd name="T0" fmla="*/ 434 w 495"/>
                <a:gd name="T1" fmla="*/ 495 h 495"/>
                <a:gd name="T2" fmla="*/ 434 w 495"/>
                <a:gd name="T3" fmla="*/ 61 h 495"/>
                <a:gd name="T4" fmla="*/ 0 w 495"/>
                <a:gd name="T5" fmla="*/ 61 h 495"/>
                <a:gd name="T6" fmla="*/ 53 w 495"/>
                <a:gd name="T7" fmla="*/ 0 h 495"/>
                <a:gd name="T8" fmla="*/ 495 w 495"/>
                <a:gd name="T9" fmla="*/ 0 h 495"/>
                <a:gd name="T10" fmla="*/ 495 w 495"/>
                <a:gd name="T11" fmla="*/ 434 h 495"/>
                <a:gd name="T12" fmla="*/ 441 w 495"/>
                <a:gd name="T13" fmla="*/ 495 h 495"/>
                <a:gd name="T14" fmla="*/ 434 w 495"/>
                <a:gd name="T15" fmla="*/ 61 h 495"/>
                <a:gd name="T16" fmla="*/ 495 w 495"/>
                <a:gd name="T17" fmla="*/ 0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5" h="495">
                  <a:moveTo>
                    <a:pt x="434" y="495"/>
                  </a:moveTo>
                  <a:lnTo>
                    <a:pt x="434" y="61"/>
                  </a:lnTo>
                  <a:lnTo>
                    <a:pt x="0" y="61"/>
                  </a:lnTo>
                  <a:lnTo>
                    <a:pt x="53" y="0"/>
                  </a:lnTo>
                  <a:lnTo>
                    <a:pt x="495" y="0"/>
                  </a:lnTo>
                  <a:lnTo>
                    <a:pt x="495" y="434"/>
                  </a:lnTo>
                  <a:lnTo>
                    <a:pt x="441" y="495"/>
                  </a:lnTo>
                  <a:lnTo>
                    <a:pt x="434" y="61"/>
                  </a:lnTo>
                  <a:lnTo>
                    <a:pt x="495" y="0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4644" y="1269"/>
              <a:ext cx="480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Dispatch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5938" y="1124"/>
              <a:ext cx="449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Release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3692" y="1155"/>
              <a:ext cx="723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Ready Queue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2938" y="1269"/>
              <a:ext cx="350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Admit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>
              <a:off x="4499" y="1437"/>
              <a:ext cx="693" cy="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3" name="Freeform 49"/>
            <p:cNvSpPr>
              <a:spLocks/>
            </p:cNvSpPr>
            <p:nvPr/>
          </p:nvSpPr>
          <p:spPr bwMode="auto">
            <a:xfrm>
              <a:off x="5162" y="1399"/>
              <a:ext cx="122" cy="61"/>
            </a:xfrm>
            <a:custGeom>
              <a:avLst/>
              <a:gdLst>
                <a:gd name="T0" fmla="*/ 0 w 122"/>
                <a:gd name="T1" fmla="*/ 61 h 61"/>
                <a:gd name="T2" fmla="*/ 122 w 122"/>
                <a:gd name="T3" fmla="*/ 30 h 61"/>
                <a:gd name="T4" fmla="*/ 0 w 122"/>
                <a:gd name="T5" fmla="*/ 0 h 61"/>
                <a:gd name="T6" fmla="*/ 0 w 122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" h="61">
                  <a:moveTo>
                    <a:pt x="0" y="61"/>
                  </a:moveTo>
                  <a:lnTo>
                    <a:pt x="122" y="30"/>
                  </a:lnTo>
                  <a:lnTo>
                    <a:pt x="0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5748" y="1269"/>
              <a:ext cx="693" cy="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5" name="Freeform 51"/>
            <p:cNvSpPr>
              <a:spLocks/>
            </p:cNvSpPr>
            <p:nvPr/>
          </p:nvSpPr>
          <p:spPr bwMode="auto">
            <a:xfrm>
              <a:off x="6411" y="1224"/>
              <a:ext cx="121" cy="68"/>
            </a:xfrm>
            <a:custGeom>
              <a:avLst/>
              <a:gdLst>
                <a:gd name="T0" fmla="*/ 0 w 121"/>
                <a:gd name="T1" fmla="*/ 68 h 68"/>
                <a:gd name="T2" fmla="*/ 121 w 121"/>
                <a:gd name="T3" fmla="*/ 38 h 68"/>
                <a:gd name="T4" fmla="*/ 0 w 121"/>
                <a:gd name="T5" fmla="*/ 0 h 68"/>
                <a:gd name="T6" fmla="*/ 0 w 121"/>
                <a:gd name="T7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68">
                  <a:moveTo>
                    <a:pt x="0" y="68"/>
                  </a:moveTo>
                  <a:lnTo>
                    <a:pt x="121" y="38"/>
                  </a:lnTo>
                  <a:lnTo>
                    <a:pt x="0" y="0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>
              <a:off x="2740" y="1437"/>
              <a:ext cx="693" cy="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7" name="Freeform 53"/>
            <p:cNvSpPr>
              <a:spLocks/>
            </p:cNvSpPr>
            <p:nvPr/>
          </p:nvSpPr>
          <p:spPr bwMode="auto">
            <a:xfrm>
              <a:off x="3403" y="1399"/>
              <a:ext cx="122" cy="61"/>
            </a:xfrm>
            <a:custGeom>
              <a:avLst/>
              <a:gdLst>
                <a:gd name="T0" fmla="*/ 0 w 122"/>
                <a:gd name="T1" fmla="*/ 61 h 61"/>
                <a:gd name="T2" fmla="*/ 122 w 122"/>
                <a:gd name="T3" fmla="*/ 30 h 61"/>
                <a:gd name="T4" fmla="*/ 0 w 122"/>
                <a:gd name="T5" fmla="*/ 0 h 61"/>
                <a:gd name="T6" fmla="*/ 0 w 122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" h="61">
                  <a:moveTo>
                    <a:pt x="0" y="61"/>
                  </a:moveTo>
                  <a:lnTo>
                    <a:pt x="122" y="30"/>
                  </a:lnTo>
                  <a:lnTo>
                    <a:pt x="0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5291" y="1231"/>
              <a:ext cx="420" cy="420"/>
            </a:xfrm>
            <a:prstGeom prst="rect">
              <a:avLst/>
            </a:prstGeom>
            <a:solidFill>
              <a:srgbClr val="FFFFFF"/>
            </a:solidFill>
            <a:ln w="23813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5314" y="1361"/>
              <a:ext cx="39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Processor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Freeform 56"/>
            <p:cNvSpPr>
              <a:spLocks/>
            </p:cNvSpPr>
            <p:nvPr/>
          </p:nvSpPr>
          <p:spPr bwMode="auto">
            <a:xfrm>
              <a:off x="4606" y="1338"/>
              <a:ext cx="1797" cy="2368"/>
            </a:xfrm>
            <a:custGeom>
              <a:avLst/>
              <a:gdLst>
                <a:gd name="T0" fmla="*/ 1142 w 1797"/>
                <a:gd name="T1" fmla="*/ 0 h 2368"/>
                <a:gd name="T2" fmla="*/ 1797 w 1797"/>
                <a:gd name="T3" fmla="*/ 0 h 2368"/>
                <a:gd name="T4" fmla="*/ 1797 w 1797"/>
                <a:gd name="T5" fmla="*/ 2368 h 2368"/>
                <a:gd name="T6" fmla="*/ 0 w 1797"/>
                <a:gd name="T7" fmla="*/ 2368 h 2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97" h="2368">
                  <a:moveTo>
                    <a:pt x="1142" y="0"/>
                  </a:moveTo>
                  <a:lnTo>
                    <a:pt x="1797" y="0"/>
                  </a:lnTo>
                  <a:lnTo>
                    <a:pt x="1797" y="2368"/>
                  </a:lnTo>
                  <a:lnTo>
                    <a:pt x="0" y="2368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1" name="Freeform 57"/>
            <p:cNvSpPr>
              <a:spLocks/>
            </p:cNvSpPr>
            <p:nvPr/>
          </p:nvSpPr>
          <p:spPr bwMode="auto">
            <a:xfrm>
              <a:off x="4492" y="3668"/>
              <a:ext cx="129" cy="68"/>
            </a:xfrm>
            <a:custGeom>
              <a:avLst/>
              <a:gdLst>
                <a:gd name="T0" fmla="*/ 129 w 129"/>
                <a:gd name="T1" fmla="*/ 0 h 68"/>
                <a:gd name="T2" fmla="*/ 0 w 129"/>
                <a:gd name="T3" fmla="*/ 30 h 68"/>
                <a:gd name="T4" fmla="*/ 129 w 129"/>
                <a:gd name="T5" fmla="*/ 68 h 68"/>
                <a:gd name="T6" fmla="*/ 129 w 129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68">
                  <a:moveTo>
                    <a:pt x="129" y="0"/>
                  </a:moveTo>
                  <a:lnTo>
                    <a:pt x="0" y="30"/>
                  </a:lnTo>
                  <a:lnTo>
                    <a:pt x="129" y="68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2" name="Freeform 58"/>
            <p:cNvSpPr>
              <a:spLocks/>
            </p:cNvSpPr>
            <p:nvPr/>
          </p:nvSpPr>
          <p:spPr bwMode="auto">
            <a:xfrm>
              <a:off x="4606" y="1414"/>
              <a:ext cx="1637" cy="1409"/>
            </a:xfrm>
            <a:custGeom>
              <a:avLst/>
              <a:gdLst>
                <a:gd name="T0" fmla="*/ 1142 w 1637"/>
                <a:gd name="T1" fmla="*/ 0 h 1409"/>
                <a:gd name="T2" fmla="*/ 1637 w 1637"/>
                <a:gd name="T3" fmla="*/ 0 h 1409"/>
                <a:gd name="T4" fmla="*/ 1637 w 1637"/>
                <a:gd name="T5" fmla="*/ 1409 h 1409"/>
                <a:gd name="T6" fmla="*/ 0 w 1637"/>
                <a:gd name="T7" fmla="*/ 1409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7" h="1409">
                  <a:moveTo>
                    <a:pt x="1142" y="0"/>
                  </a:moveTo>
                  <a:lnTo>
                    <a:pt x="1637" y="0"/>
                  </a:lnTo>
                  <a:lnTo>
                    <a:pt x="1637" y="1409"/>
                  </a:lnTo>
                  <a:lnTo>
                    <a:pt x="0" y="1409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3" name="Freeform 59"/>
            <p:cNvSpPr>
              <a:spLocks/>
            </p:cNvSpPr>
            <p:nvPr/>
          </p:nvSpPr>
          <p:spPr bwMode="auto">
            <a:xfrm>
              <a:off x="4492" y="2785"/>
              <a:ext cx="129" cy="68"/>
            </a:xfrm>
            <a:custGeom>
              <a:avLst/>
              <a:gdLst>
                <a:gd name="T0" fmla="*/ 129 w 129"/>
                <a:gd name="T1" fmla="*/ 0 h 68"/>
                <a:gd name="T2" fmla="*/ 0 w 129"/>
                <a:gd name="T3" fmla="*/ 38 h 68"/>
                <a:gd name="T4" fmla="*/ 129 w 129"/>
                <a:gd name="T5" fmla="*/ 68 h 68"/>
                <a:gd name="T6" fmla="*/ 129 w 129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68">
                  <a:moveTo>
                    <a:pt x="129" y="0"/>
                  </a:moveTo>
                  <a:lnTo>
                    <a:pt x="0" y="38"/>
                  </a:lnTo>
                  <a:lnTo>
                    <a:pt x="129" y="68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384" name="Freeform 60"/>
            <p:cNvSpPr>
              <a:spLocks/>
            </p:cNvSpPr>
            <p:nvPr/>
          </p:nvSpPr>
          <p:spPr bwMode="auto">
            <a:xfrm>
              <a:off x="4606" y="1490"/>
              <a:ext cx="1469" cy="868"/>
            </a:xfrm>
            <a:custGeom>
              <a:avLst/>
              <a:gdLst>
                <a:gd name="T0" fmla="*/ 1142 w 1469"/>
                <a:gd name="T1" fmla="*/ 0 h 868"/>
                <a:gd name="T2" fmla="*/ 1469 w 1469"/>
                <a:gd name="T3" fmla="*/ 0 h 868"/>
                <a:gd name="T4" fmla="*/ 1469 w 1469"/>
                <a:gd name="T5" fmla="*/ 868 h 868"/>
                <a:gd name="T6" fmla="*/ 0 w 1469"/>
                <a:gd name="T7" fmla="*/ 86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9" h="868">
                  <a:moveTo>
                    <a:pt x="1142" y="0"/>
                  </a:moveTo>
                  <a:lnTo>
                    <a:pt x="1469" y="0"/>
                  </a:lnTo>
                  <a:lnTo>
                    <a:pt x="1469" y="868"/>
                  </a:lnTo>
                  <a:lnTo>
                    <a:pt x="0" y="868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385" name="Freeform 61"/>
            <p:cNvSpPr>
              <a:spLocks/>
            </p:cNvSpPr>
            <p:nvPr/>
          </p:nvSpPr>
          <p:spPr bwMode="auto">
            <a:xfrm>
              <a:off x="4492" y="2320"/>
              <a:ext cx="129" cy="69"/>
            </a:xfrm>
            <a:custGeom>
              <a:avLst/>
              <a:gdLst>
                <a:gd name="T0" fmla="*/ 129 w 129"/>
                <a:gd name="T1" fmla="*/ 0 h 69"/>
                <a:gd name="T2" fmla="*/ 0 w 129"/>
                <a:gd name="T3" fmla="*/ 31 h 69"/>
                <a:gd name="T4" fmla="*/ 129 w 129"/>
                <a:gd name="T5" fmla="*/ 69 h 69"/>
                <a:gd name="T6" fmla="*/ 129 w 129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69">
                  <a:moveTo>
                    <a:pt x="129" y="0"/>
                  </a:moveTo>
                  <a:lnTo>
                    <a:pt x="0" y="31"/>
                  </a:lnTo>
                  <a:lnTo>
                    <a:pt x="129" y="69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390" name="Freeform 62"/>
            <p:cNvSpPr>
              <a:spLocks/>
            </p:cNvSpPr>
            <p:nvPr/>
          </p:nvSpPr>
          <p:spPr bwMode="auto">
            <a:xfrm>
              <a:off x="3349" y="1559"/>
              <a:ext cx="2567" cy="342"/>
            </a:xfrm>
            <a:custGeom>
              <a:avLst/>
              <a:gdLst>
                <a:gd name="T0" fmla="*/ 2399 w 2567"/>
                <a:gd name="T1" fmla="*/ 0 h 342"/>
                <a:gd name="T2" fmla="*/ 2567 w 2567"/>
                <a:gd name="T3" fmla="*/ 0 h 342"/>
                <a:gd name="T4" fmla="*/ 2567 w 2567"/>
                <a:gd name="T5" fmla="*/ 342 h 342"/>
                <a:gd name="T6" fmla="*/ 0 w 2567"/>
                <a:gd name="T7" fmla="*/ 342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67" h="342">
                  <a:moveTo>
                    <a:pt x="2399" y="0"/>
                  </a:moveTo>
                  <a:lnTo>
                    <a:pt x="2567" y="0"/>
                  </a:lnTo>
                  <a:lnTo>
                    <a:pt x="2567" y="342"/>
                  </a:lnTo>
                  <a:lnTo>
                    <a:pt x="0" y="342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391" name="Freeform 63"/>
            <p:cNvSpPr>
              <a:spLocks/>
            </p:cNvSpPr>
            <p:nvPr/>
          </p:nvSpPr>
          <p:spPr bwMode="auto">
            <a:xfrm>
              <a:off x="3235" y="1856"/>
              <a:ext cx="130" cy="68"/>
            </a:xfrm>
            <a:custGeom>
              <a:avLst/>
              <a:gdLst>
                <a:gd name="T0" fmla="*/ 130 w 130"/>
                <a:gd name="T1" fmla="*/ 0 h 68"/>
                <a:gd name="T2" fmla="*/ 0 w 130"/>
                <a:gd name="T3" fmla="*/ 38 h 68"/>
                <a:gd name="T4" fmla="*/ 130 w 130"/>
                <a:gd name="T5" fmla="*/ 68 h 68"/>
                <a:gd name="T6" fmla="*/ 130 w 130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68">
                  <a:moveTo>
                    <a:pt x="130" y="0"/>
                  </a:moveTo>
                  <a:lnTo>
                    <a:pt x="0" y="38"/>
                  </a:lnTo>
                  <a:lnTo>
                    <a:pt x="130" y="68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392" name="Line 64"/>
            <p:cNvSpPr>
              <a:spLocks noChangeShapeType="1"/>
            </p:cNvSpPr>
            <p:nvPr/>
          </p:nvSpPr>
          <p:spPr bwMode="auto">
            <a:xfrm flipH="1">
              <a:off x="3349" y="2830"/>
              <a:ext cx="176" cy="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393" name="Freeform 65"/>
            <p:cNvSpPr>
              <a:spLocks/>
            </p:cNvSpPr>
            <p:nvPr/>
          </p:nvSpPr>
          <p:spPr bwMode="auto">
            <a:xfrm>
              <a:off x="3235" y="2792"/>
              <a:ext cx="130" cy="61"/>
            </a:xfrm>
            <a:custGeom>
              <a:avLst/>
              <a:gdLst>
                <a:gd name="T0" fmla="*/ 130 w 130"/>
                <a:gd name="T1" fmla="*/ 0 h 61"/>
                <a:gd name="T2" fmla="*/ 0 w 130"/>
                <a:gd name="T3" fmla="*/ 31 h 61"/>
                <a:gd name="T4" fmla="*/ 130 w 130"/>
                <a:gd name="T5" fmla="*/ 61 h 61"/>
                <a:gd name="T6" fmla="*/ 130 w 130"/>
                <a:gd name="T7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61">
                  <a:moveTo>
                    <a:pt x="130" y="0"/>
                  </a:moveTo>
                  <a:lnTo>
                    <a:pt x="0" y="31"/>
                  </a:lnTo>
                  <a:lnTo>
                    <a:pt x="130" y="61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394" name="Line 66"/>
            <p:cNvSpPr>
              <a:spLocks noChangeShapeType="1"/>
            </p:cNvSpPr>
            <p:nvPr/>
          </p:nvSpPr>
          <p:spPr bwMode="auto">
            <a:xfrm flipH="1">
              <a:off x="3349" y="2366"/>
              <a:ext cx="176" cy="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395" name="Freeform 67"/>
            <p:cNvSpPr>
              <a:spLocks/>
            </p:cNvSpPr>
            <p:nvPr/>
          </p:nvSpPr>
          <p:spPr bwMode="auto">
            <a:xfrm>
              <a:off x="3235" y="2320"/>
              <a:ext cx="130" cy="69"/>
            </a:xfrm>
            <a:custGeom>
              <a:avLst/>
              <a:gdLst>
                <a:gd name="T0" fmla="*/ 130 w 130"/>
                <a:gd name="T1" fmla="*/ 0 h 69"/>
                <a:gd name="T2" fmla="*/ 0 w 130"/>
                <a:gd name="T3" fmla="*/ 38 h 69"/>
                <a:gd name="T4" fmla="*/ 130 w 130"/>
                <a:gd name="T5" fmla="*/ 69 h 69"/>
                <a:gd name="T6" fmla="*/ 130 w 130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" h="69">
                  <a:moveTo>
                    <a:pt x="130" y="0"/>
                  </a:moveTo>
                  <a:lnTo>
                    <a:pt x="0" y="38"/>
                  </a:lnTo>
                  <a:lnTo>
                    <a:pt x="130" y="69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396" name="Freeform 68"/>
            <p:cNvSpPr>
              <a:spLocks/>
            </p:cNvSpPr>
            <p:nvPr/>
          </p:nvSpPr>
          <p:spPr bwMode="auto">
            <a:xfrm>
              <a:off x="3250" y="1543"/>
              <a:ext cx="267" cy="2163"/>
            </a:xfrm>
            <a:custGeom>
              <a:avLst/>
              <a:gdLst>
                <a:gd name="T0" fmla="*/ 267 w 267"/>
                <a:gd name="T1" fmla="*/ 2163 h 2163"/>
                <a:gd name="T2" fmla="*/ 0 w 267"/>
                <a:gd name="T3" fmla="*/ 2163 h 2163"/>
                <a:gd name="T4" fmla="*/ 0 w 267"/>
                <a:gd name="T5" fmla="*/ 0 h 2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7" h="2163">
                  <a:moveTo>
                    <a:pt x="267" y="2163"/>
                  </a:moveTo>
                  <a:lnTo>
                    <a:pt x="0" y="2163"/>
                  </a:lnTo>
                  <a:lnTo>
                    <a:pt x="0" y="0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397" name="Freeform 69"/>
            <p:cNvSpPr>
              <a:spLocks/>
            </p:cNvSpPr>
            <p:nvPr/>
          </p:nvSpPr>
          <p:spPr bwMode="auto">
            <a:xfrm>
              <a:off x="3212" y="1437"/>
              <a:ext cx="61" cy="122"/>
            </a:xfrm>
            <a:custGeom>
              <a:avLst/>
              <a:gdLst>
                <a:gd name="T0" fmla="*/ 61 w 61"/>
                <a:gd name="T1" fmla="*/ 122 h 122"/>
                <a:gd name="T2" fmla="*/ 31 w 61"/>
                <a:gd name="T3" fmla="*/ 0 h 122"/>
                <a:gd name="T4" fmla="*/ 0 w 61"/>
                <a:gd name="T5" fmla="*/ 122 h 122"/>
                <a:gd name="T6" fmla="*/ 61 w 61"/>
                <a:gd name="T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122">
                  <a:moveTo>
                    <a:pt x="61" y="122"/>
                  </a:moveTo>
                  <a:lnTo>
                    <a:pt x="31" y="0"/>
                  </a:lnTo>
                  <a:lnTo>
                    <a:pt x="0" y="122"/>
                  </a:lnTo>
                  <a:lnTo>
                    <a:pt x="61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398" name="Rectangle 70"/>
            <p:cNvSpPr>
              <a:spLocks noChangeArrowheads="1"/>
            </p:cNvSpPr>
            <p:nvPr/>
          </p:nvSpPr>
          <p:spPr bwMode="auto">
            <a:xfrm>
              <a:off x="4324" y="1741"/>
              <a:ext cx="465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Timeout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99" name="Rectangle 71"/>
            <p:cNvSpPr>
              <a:spLocks noChangeArrowheads="1"/>
            </p:cNvSpPr>
            <p:nvPr/>
          </p:nvSpPr>
          <p:spPr bwMode="auto">
            <a:xfrm>
              <a:off x="3662" y="2107"/>
              <a:ext cx="800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Event 1 Queue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0" name="Rectangle 72"/>
            <p:cNvSpPr>
              <a:spLocks noChangeArrowheads="1"/>
            </p:cNvSpPr>
            <p:nvPr/>
          </p:nvSpPr>
          <p:spPr bwMode="auto">
            <a:xfrm>
              <a:off x="2870" y="2228"/>
              <a:ext cx="434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Event 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1" name="Rectangle 73"/>
            <p:cNvSpPr>
              <a:spLocks noChangeArrowheads="1"/>
            </p:cNvSpPr>
            <p:nvPr/>
          </p:nvSpPr>
          <p:spPr bwMode="auto">
            <a:xfrm>
              <a:off x="2885" y="2358"/>
              <a:ext cx="404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Occurs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2" name="Rectangle 74"/>
            <p:cNvSpPr>
              <a:spLocks noChangeArrowheads="1"/>
            </p:cNvSpPr>
            <p:nvPr/>
          </p:nvSpPr>
          <p:spPr bwMode="auto">
            <a:xfrm>
              <a:off x="2870" y="2693"/>
              <a:ext cx="434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Event 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3" name="Rectangle 75"/>
            <p:cNvSpPr>
              <a:spLocks noChangeArrowheads="1"/>
            </p:cNvSpPr>
            <p:nvPr/>
          </p:nvSpPr>
          <p:spPr bwMode="auto">
            <a:xfrm>
              <a:off x="2885" y="2822"/>
              <a:ext cx="404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Occurs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4" name="Rectangle 76"/>
            <p:cNvSpPr>
              <a:spLocks noChangeArrowheads="1"/>
            </p:cNvSpPr>
            <p:nvPr/>
          </p:nvSpPr>
          <p:spPr bwMode="auto">
            <a:xfrm>
              <a:off x="2870" y="3569"/>
              <a:ext cx="373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Event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5" name="Rectangle 77"/>
            <p:cNvSpPr>
              <a:spLocks noChangeArrowheads="1"/>
            </p:cNvSpPr>
            <p:nvPr/>
          </p:nvSpPr>
          <p:spPr bwMode="auto">
            <a:xfrm>
              <a:off x="3159" y="3577"/>
              <a:ext cx="107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6" name="Rectangle 78"/>
            <p:cNvSpPr>
              <a:spLocks noChangeArrowheads="1"/>
            </p:cNvSpPr>
            <p:nvPr/>
          </p:nvSpPr>
          <p:spPr bwMode="auto">
            <a:xfrm>
              <a:off x="2885" y="3698"/>
              <a:ext cx="404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Occurs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7" name="Rectangle 79"/>
            <p:cNvSpPr>
              <a:spLocks noChangeArrowheads="1"/>
            </p:cNvSpPr>
            <p:nvPr/>
          </p:nvSpPr>
          <p:spPr bwMode="auto">
            <a:xfrm>
              <a:off x="3662" y="2586"/>
              <a:ext cx="800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Event 2 Queue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8" name="Rectangle 80"/>
            <p:cNvSpPr>
              <a:spLocks noChangeArrowheads="1"/>
            </p:cNvSpPr>
            <p:nvPr/>
          </p:nvSpPr>
          <p:spPr bwMode="auto">
            <a:xfrm>
              <a:off x="3662" y="3454"/>
              <a:ext cx="373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Event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09" name="Rectangle 81"/>
            <p:cNvSpPr>
              <a:spLocks noChangeArrowheads="1"/>
            </p:cNvSpPr>
            <p:nvPr/>
          </p:nvSpPr>
          <p:spPr bwMode="auto">
            <a:xfrm>
              <a:off x="3951" y="3462"/>
              <a:ext cx="107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10" name="Rectangle 82"/>
            <p:cNvSpPr>
              <a:spLocks noChangeArrowheads="1"/>
            </p:cNvSpPr>
            <p:nvPr/>
          </p:nvSpPr>
          <p:spPr bwMode="auto">
            <a:xfrm>
              <a:off x="4012" y="3454"/>
              <a:ext cx="411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 Queue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11" name="Rectangle 83"/>
            <p:cNvSpPr>
              <a:spLocks noChangeArrowheads="1"/>
            </p:cNvSpPr>
            <p:nvPr/>
          </p:nvSpPr>
          <p:spPr bwMode="auto">
            <a:xfrm>
              <a:off x="3905" y="4041"/>
              <a:ext cx="1454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(b) Multiple blocked queues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12" name="Freeform 84"/>
            <p:cNvSpPr>
              <a:spLocks/>
            </p:cNvSpPr>
            <p:nvPr/>
          </p:nvSpPr>
          <p:spPr bwMode="auto">
            <a:xfrm>
              <a:off x="3951" y="3295"/>
              <a:ext cx="38" cy="38"/>
            </a:xfrm>
            <a:custGeom>
              <a:avLst/>
              <a:gdLst>
                <a:gd name="T0" fmla="*/ 23 w 38"/>
                <a:gd name="T1" fmla="*/ 0 h 38"/>
                <a:gd name="T2" fmla="*/ 30 w 38"/>
                <a:gd name="T3" fmla="*/ 7 h 38"/>
                <a:gd name="T4" fmla="*/ 38 w 38"/>
                <a:gd name="T5" fmla="*/ 15 h 38"/>
                <a:gd name="T6" fmla="*/ 30 w 38"/>
                <a:gd name="T7" fmla="*/ 30 h 38"/>
                <a:gd name="T8" fmla="*/ 23 w 38"/>
                <a:gd name="T9" fmla="*/ 38 h 38"/>
                <a:gd name="T10" fmla="*/ 8 w 38"/>
                <a:gd name="T11" fmla="*/ 30 h 38"/>
                <a:gd name="T12" fmla="*/ 0 w 38"/>
                <a:gd name="T13" fmla="*/ 15 h 38"/>
                <a:gd name="T14" fmla="*/ 8 w 38"/>
                <a:gd name="T15" fmla="*/ 7 h 38"/>
                <a:gd name="T16" fmla="*/ 15 w 38"/>
                <a:gd name="T17" fmla="*/ 0 h 38"/>
                <a:gd name="T18" fmla="*/ 23 w 38"/>
                <a:gd name="T1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38">
                  <a:moveTo>
                    <a:pt x="23" y="0"/>
                  </a:moveTo>
                  <a:lnTo>
                    <a:pt x="30" y="7"/>
                  </a:lnTo>
                  <a:lnTo>
                    <a:pt x="38" y="15"/>
                  </a:lnTo>
                  <a:lnTo>
                    <a:pt x="30" y="30"/>
                  </a:lnTo>
                  <a:lnTo>
                    <a:pt x="23" y="38"/>
                  </a:lnTo>
                  <a:lnTo>
                    <a:pt x="8" y="30"/>
                  </a:lnTo>
                  <a:lnTo>
                    <a:pt x="0" y="15"/>
                  </a:lnTo>
                  <a:lnTo>
                    <a:pt x="8" y="7"/>
                  </a:lnTo>
                  <a:lnTo>
                    <a:pt x="15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413" name="Freeform 85"/>
            <p:cNvSpPr>
              <a:spLocks/>
            </p:cNvSpPr>
            <p:nvPr/>
          </p:nvSpPr>
          <p:spPr bwMode="auto">
            <a:xfrm>
              <a:off x="3951" y="3181"/>
              <a:ext cx="38" cy="38"/>
            </a:xfrm>
            <a:custGeom>
              <a:avLst/>
              <a:gdLst>
                <a:gd name="T0" fmla="*/ 23 w 38"/>
                <a:gd name="T1" fmla="*/ 0 h 38"/>
                <a:gd name="T2" fmla="*/ 30 w 38"/>
                <a:gd name="T3" fmla="*/ 7 h 38"/>
                <a:gd name="T4" fmla="*/ 38 w 38"/>
                <a:gd name="T5" fmla="*/ 22 h 38"/>
                <a:gd name="T6" fmla="*/ 30 w 38"/>
                <a:gd name="T7" fmla="*/ 30 h 38"/>
                <a:gd name="T8" fmla="*/ 23 w 38"/>
                <a:gd name="T9" fmla="*/ 38 h 38"/>
                <a:gd name="T10" fmla="*/ 8 w 38"/>
                <a:gd name="T11" fmla="*/ 30 h 38"/>
                <a:gd name="T12" fmla="*/ 0 w 38"/>
                <a:gd name="T13" fmla="*/ 22 h 38"/>
                <a:gd name="T14" fmla="*/ 8 w 38"/>
                <a:gd name="T15" fmla="*/ 7 h 38"/>
                <a:gd name="T16" fmla="*/ 15 w 38"/>
                <a:gd name="T17" fmla="*/ 0 h 38"/>
                <a:gd name="T18" fmla="*/ 23 w 38"/>
                <a:gd name="T1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38">
                  <a:moveTo>
                    <a:pt x="23" y="0"/>
                  </a:moveTo>
                  <a:lnTo>
                    <a:pt x="30" y="7"/>
                  </a:lnTo>
                  <a:lnTo>
                    <a:pt x="38" y="22"/>
                  </a:lnTo>
                  <a:lnTo>
                    <a:pt x="30" y="30"/>
                  </a:lnTo>
                  <a:lnTo>
                    <a:pt x="23" y="38"/>
                  </a:lnTo>
                  <a:lnTo>
                    <a:pt x="8" y="30"/>
                  </a:lnTo>
                  <a:lnTo>
                    <a:pt x="0" y="22"/>
                  </a:lnTo>
                  <a:lnTo>
                    <a:pt x="8" y="7"/>
                  </a:lnTo>
                  <a:lnTo>
                    <a:pt x="15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414" name="Freeform 86"/>
            <p:cNvSpPr>
              <a:spLocks/>
            </p:cNvSpPr>
            <p:nvPr/>
          </p:nvSpPr>
          <p:spPr bwMode="auto">
            <a:xfrm>
              <a:off x="3951" y="3074"/>
              <a:ext cx="38" cy="38"/>
            </a:xfrm>
            <a:custGeom>
              <a:avLst/>
              <a:gdLst>
                <a:gd name="T0" fmla="*/ 23 w 38"/>
                <a:gd name="T1" fmla="*/ 0 h 38"/>
                <a:gd name="T2" fmla="*/ 30 w 38"/>
                <a:gd name="T3" fmla="*/ 8 h 38"/>
                <a:gd name="T4" fmla="*/ 38 w 38"/>
                <a:gd name="T5" fmla="*/ 15 h 38"/>
                <a:gd name="T6" fmla="*/ 30 w 38"/>
                <a:gd name="T7" fmla="*/ 30 h 38"/>
                <a:gd name="T8" fmla="*/ 23 w 38"/>
                <a:gd name="T9" fmla="*/ 38 h 38"/>
                <a:gd name="T10" fmla="*/ 8 w 38"/>
                <a:gd name="T11" fmla="*/ 30 h 38"/>
                <a:gd name="T12" fmla="*/ 0 w 38"/>
                <a:gd name="T13" fmla="*/ 15 h 38"/>
                <a:gd name="T14" fmla="*/ 8 w 38"/>
                <a:gd name="T15" fmla="*/ 8 h 38"/>
                <a:gd name="T16" fmla="*/ 15 w 38"/>
                <a:gd name="T17" fmla="*/ 0 h 38"/>
                <a:gd name="T18" fmla="*/ 23 w 38"/>
                <a:gd name="T1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38">
                  <a:moveTo>
                    <a:pt x="23" y="0"/>
                  </a:moveTo>
                  <a:lnTo>
                    <a:pt x="30" y="8"/>
                  </a:lnTo>
                  <a:lnTo>
                    <a:pt x="38" y="15"/>
                  </a:lnTo>
                  <a:lnTo>
                    <a:pt x="30" y="30"/>
                  </a:lnTo>
                  <a:lnTo>
                    <a:pt x="23" y="38"/>
                  </a:lnTo>
                  <a:lnTo>
                    <a:pt x="8" y="30"/>
                  </a:lnTo>
                  <a:lnTo>
                    <a:pt x="0" y="15"/>
                  </a:lnTo>
                  <a:lnTo>
                    <a:pt x="8" y="8"/>
                  </a:lnTo>
                  <a:lnTo>
                    <a:pt x="15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Suspension / Swapping of Processes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Swapping motivated by two observations:</a:t>
            </a:r>
          </a:p>
          <a:p>
            <a:pPr lvl="1"/>
            <a:r>
              <a:rPr lang="en-US" dirty="0" smtClean="0"/>
              <a:t>Physical main memory is (was) a scarce resource</a:t>
            </a:r>
          </a:p>
          <a:p>
            <a:pPr lvl="1"/>
            <a:r>
              <a:rPr lang="en-US" dirty="0" smtClean="0"/>
              <a:t>Blocked processes may wait for longer periods of time (e.g. during I/O, while waiting for requests, ...)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smtClean="0"/>
              <a:t>Swap blocked processes to secondary storage thereby reducing memory usage</a:t>
            </a:r>
          </a:p>
        </p:txBody>
      </p:sp>
      <p:sp>
        <p:nvSpPr>
          <p:cNvPr id="1741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3" cstate="print"/>
          <a:srcRect b="17914"/>
          <a:stretch>
            <a:fillRect/>
          </a:stretch>
        </p:blipFill>
        <p:spPr bwMode="auto">
          <a:xfrm>
            <a:off x="2463800" y="3571900"/>
            <a:ext cx="7265988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Extended Process State Diagram</a:t>
            </a:r>
            <a:endParaRPr lang="en-US" dirty="0" smtClean="0"/>
          </a:p>
        </p:txBody>
      </p:sp>
      <p:sp>
        <p:nvSpPr>
          <p:cNvPr id="20486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additional considerations</a:t>
            </a:r>
          </a:p>
          <a:p>
            <a:pPr lvl="1"/>
            <a:r>
              <a:rPr lang="en-US" dirty="0" smtClean="0"/>
              <a:t>Blocked/swapped processes may become ready to run when event occurs</a:t>
            </a:r>
          </a:p>
          <a:p>
            <a:pPr lvl="1"/>
            <a:r>
              <a:rPr lang="en-US" dirty="0" smtClean="0"/>
              <a:t>Ready and/or running processes may be swapped even without waiting for event</a:t>
            </a:r>
            <a:endParaRPr lang="en-US" dirty="0"/>
          </a:p>
        </p:txBody>
      </p:sp>
      <p:sp>
        <p:nvSpPr>
          <p:cNvPr id="2048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 cstate="print"/>
          <a:srcRect b="24783"/>
          <a:stretch>
            <a:fillRect/>
          </a:stretch>
        </p:blipFill>
        <p:spPr bwMode="auto">
          <a:xfrm>
            <a:off x="2567608" y="2345401"/>
            <a:ext cx="7057082" cy="4060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1703389" y="981075"/>
            <a:ext cx="8785225" cy="534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3366"/>
              </a:buClr>
              <a:buSzPct val="120000"/>
            </a:pPr>
            <a:endParaRPr lang="en-US" sz="2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Questions &amp; Tasks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noProof="0" dirty="0" smtClean="0"/>
              <a:t>What is a typical state for a typical program you use, such as e.g. </a:t>
            </a:r>
            <a:r>
              <a:rPr lang="en-US" dirty="0" smtClean="0"/>
              <a:t>text processing, email, chat etc.?</a:t>
            </a:r>
          </a:p>
          <a:p>
            <a:pPr lvl="2"/>
            <a:r>
              <a:rPr lang="en-US" noProof="0" dirty="0" smtClean="0"/>
              <a:t>So what is your computer normally doing (unless you are an active gamer…)?</a:t>
            </a:r>
          </a:p>
          <a:p>
            <a:pPr lvl="1"/>
            <a:r>
              <a:rPr lang="en-US" noProof="0" dirty="0" smtClean="0"/>
              <a:t>How do interrupts fit into the picture of processes, queues, scheduling?</a:t>
            </a:r>
          </a:p>
          <a:p>
            <a:pPr lvl="1"/>
            <a:r>
              <a:rPr lang="en-US" dirty="0" smtClean="0"/>
              <a:t>How and where to implement different priorities?</a:t>
            </a:r>
          </a:p>
          <a:p>
            <a:pPr lvl="1"/>
            <a:r>
              <a:rPr lang="en-US" noProof="0" dirty="0" smtClean="0"/>
              <a:t>What does swapping involve? Think of the memory hierarchy!</a:t>
            </a:r>
          </a:p>
          <a:p>
            <a:pPr lvl="2"/>
            <a:r>
              <a:rPr lang="en-US" dirty="0" smtClean="0"/>
              <a:t>Can you notice swapping?</a:t>
            </a:r>
            <a:endParaRPr lang="en-US" noProof="0" dirty="0" smtClean="0"/>
          </a:p>
          <a:p>
            <a:pPr lvl="1"/>
            <a:r>
              <a:rPr lang="en-US" dirty="0" smtClean="0"/>
              <a:t>Can we swap all processes?</a:t>
            </a:r>
          </a:p>
          <a:p>
            <a:pPr lvl="1"/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 III - Operating Systems and Computer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808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Processes and Resource Allocation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Process state reflects allocated resources:</a:t>
            </a:r>
          </a:p>
        </p:txBody>
      </p:sp>
      <p:sp>
        <p:nvSpPr>
          <p:cNvPr id="2150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/>
          <a:srcRect b="36795"/>
          <a:stretch>
            <a:fillRect/>
          </a:stretch>
        </p:blipFill>
        <p:spPr bwMode="auto">
          <a:xfrm>
            <a:off x="2136775" y="2270125"/>
            <a:ext cx="7920038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9878" name="Text Box 6"/>
          <p:cNvSpPr txBox="1">
            <a:spLocks noChangeArrowheads="1"/>
          </p:cNvSpPr>
          <p:nvPr/>
        </p:nvSpPr>
        <p:spPr bwMode="auto">
          <a:xfrm>
            <a:off x="2782888" y="1911351"/>
            <a:ext cx="1255712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Running</a:t>
            </a:r>
          </a:p>
        </p:txBody>
      </p:sp>
      <p:sp>
        <p:nvSpPr>
          <p:cNvPr id="1359879" name="Text Box 7"/>
          <p:cNvSpPr txBox="1">
            <a:spLocks noChangeArrowheads="1"/>
          </p:cNvSpPr>
          <p:nvPr/>
        </p:nvSpPr>
        <p:spPr bwMode="auto">
          <a:xfrm>
            <a:off x="4911725" y="1917701"/>
            <a:ext cx="1195388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Blocked</a:t>
            </a:r>
          </a:p>
        </p:txBody>
      </p:sp>
      <p:sp>
        <p:nvSpPr>
          <p:cNvPr id="1359880" name="Text Box 8"/>
          <p:cNvSpPr txBox="1">
            <a:spLocks noChangeArrowheads="1"/>
          </p:cNvSpPr>
          <p:nvPr/>
        </p:nvSpPr>
        <p:spPr bwMode="auto">
          <a:xfrm>
            <a:off x="6932613" y="1917701"/>
            <a:ext cx="2544762" cy="3667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Ready/Suspended</a:t>
            </a:r>
          </a:p>
        </p:txBody>
      </p:sp>
      <p:sp>
        <p:nvSpPr>
          <p:cNvPr id="21514" name="Line 9"/>
          <p:cNvSpPr>
            <a:spLocks noChangeShapeType="1"/>
          </p:cNvSpPr>
          <p:nvPr/>
        </p:nvSpPr>
        <p:spPr bwMode="auto">
          <a:xfrm>
            <a:off x="5447928" y="5302358"/>
            <a:ext cx="863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5" name="Line 10"/>
          <p:cNvSpPr>
            <a:spLocks noChangeShapeType="1"/>
          </p:cNvSpPr>
          <p:nvPr/>
        </p:nvSpPr>
        <p:spPr bwMode="auto">
          <a:xfrm>
            <a:off x="5447928" y="5734158"/>
            <a:ext cx="863600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6" name="Text Box 11"/>
          <p:cNvSpPr txBox="1">
            <a:spLocks noChangeArrowheads="1"/>
          </p:cNvSpPr>
          <p:nvPr/>
        </p:nvSpPr>
        <p:spPr bwMode="auto">
          <a:xfrm>
            <a:off x="6311528" y="5108683"/>
            <a:ext cx="2663825" cy="304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Required resource available</a:t>
            </a:r>
          </a:p>
        </p:txBody>
      </p:sp>
      <p:sp>
        <p:nvSpPr>
          <p:cNvPr id="21517" name="Text Box 12"/>
          <p:cNvSpPr txBox="1">
            <a:spLocks noChangeArrowheads="1"/>
          </p:cNvSpPr>
          <p:nvPr/>
        </p:nvSpPr>
        <p:spPr bwMode="auto">
          <a:xfrm>
            <a:off x="6311528" y="5567470"/>
            <a:ext cx="3016250" cy="304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Required resource not available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data structures for processes and resources usage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Process tables:</a:t>
            </a:r>
          </a:p>
          <a:p>
            <a:pPr lvl="1"/>
            <a:r>
              <a:rPr lang="en-US" dirty="0" smtClean="0"/>
              <a:t>Process Control Block (PCB)</a:t>
            </a:r>
          </a:p>
          <a:p>
            <a:pPr lvl="1"/>
            <a:r>
              <a:rPr lang="en-US" dirty="0" smtClean="0"/>
              <a:t>Location of process image in memory</a:t>
            </a:r>
          </a:p>
          <a:p>
            <a:pPr lvl="1"/>
            <a:r>
              <a:rPr lang="en-US" dirty="0" smtClean="0"/>
              <a:t>Resources (process-specific view)</a:t>
            </a:r>
          </a:p>
          <a:p>
            <a:endParaRPr lang="en-US" dirty="0" smtClean="0"/>
          </a:p>
          <a:p>
            <a:r>
              <a:rPr lang="en-US" dirty="0" smtClean="0"/>
              <a:t>Memory tables:</a:t>
            </a:r>
          </a:p>
          <a:p>
            <a:pPr lvl="1"/>
            <a:r>
              <a:rPr lang="en-US" dirty="0" smtClean="0"/>
              <a:t>Allocation of primary and secondary memory</a:t>
            </a:r>
          </a:p>
          <a:p>
            <a:pPr lvl="1"/>
            <a:r>
              <a:rPr lang="en-US" dirty="0" smtClean="0"/>
              <a:t>Protection attributes of blocks of (shared) memory</a:t>
            </a:r>
          </a:p>
          <a:p>
            <a:pPr lvl="1"/>
            <a:r>
              <a:rPr lang="en-US" dirty="0" smtClean="0"/>
              <a:t>Virtual memory management</a:t>
            </a:r>
            <a:endParaRPr lang="en-US" dirty="0"/>
          </a:p>
        </p:txBody>
      </p:sp>
      <p:sp>
        <p:nvSpPr>
          <p:cNvPr id="2253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de-DE" dirty="0" smtClean="0"/>
          </a:p>
          <a:p>
            <a:endParaRPr lang="en-US" dirty="0" smtClean="0"/>
          </a:p>
          <a:p>
            <a:r>
              <a:rPr lang="en-US" dirty="0" smtClean="0"/>
              <a:t>I/O tables:</a:t>
            </a:r>
          </a:p>
          <a:p>
            <a:pPr lvl="1"/>
            <a:r>
              <a:rPr lang="en-US" dirty="0" smtClean="0"/>
              <a:t>Allocation of I/O devices, assignment to processes</a:t>
            </a:r>
          </a:p>
          <a:p>
            <a:pPr lvl="1"/>
            <a:r>
              <a:rPr lang="en-US" dirty="0" smtClean="0"/>
              <a:t>State of current operation and corresponding memory region</a:t>
            </a:r>
          </a:p>
          <a:p>
            <a:endParaRPr lang="en-US" dirty="0" smtClean="0"/>
          </a:p>
          <a:p>
            <a:r>
              <a:rPr lang="en-US" dirty="0" smtClean="0"/>
              <a:t>File tables:</a:t>
            </a:r>
          </a:p>
          <a:p>
            <a:pPr lvl="1"/>
            <a:r>
              <a:rPr lang="en-US" dirty="0" smtClean="0"/>
              <a:t>Currently open files</a:t>
            </a:r>
          </a:p>
          <a:p>
            <a:pPr lvl="1"/>
            <a:r>
              <a:rPr lang="en-US" dirty="0" smtClean="0"/>
              <a:t>Location on storage media / secondary memory</a:t>
            </a:r>
          </a:p>
          <a:p>
            <a:pPr lvl="1"/>
            <a:r>
              <a:rPr lang="en-US" dirty="0" smtClean="0"/>
              <a:t>State and attributes</a:t>
            </a:r>
            <a:endParaRPr lang="de-DE" dirty="0"/>
          </a:p>
        </p:txBody>
      </p:sp>
      <p:sp>
        <p:nvSpPr>
          <p:cNvPr id="22530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 Control Table and Image</a:t>
            </a:r>
          </a:p>
        </p:txBody>
      </p:sp>
      <p:sp>
        <p:nvSpPr>
          <p:cNvPr id="2355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 cstate="print"/>
          <a:srcRect l="5669" r="18877" b="16531"/>
          <a:stretch>
            <a:fillRect/>
          </a:stretch>
        </p:blipFill>
        <p:spPr bwMode="auto">
          <a:xfrm>
            <a:off x="7680325" y="1268760"/>
            <a:ext cx="2909888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7319963" y="1413223"/>
            <a:ext cx="576262" cy="3587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7248525" y="2924523"/>
            <a:ext cx="647700" cy="345598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631950" y="1412875"/>
            <a:ext cx="5832475" cy="4940300"/>
            <a:chOff x="1028" y="890"/>
            <a:chExt cx="3674" cy="3112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028" y="890"/>
              <a:ext cx="3674" cy="3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047" y="1255"/>
              <a:ext cx="680" cy="174"/>
            </a:xfrm>
            <a:prstGeom prst="rect">
              <a:avLst/>
            </a:prstGeom>
            <a:solidFill>
              <a:srgbClr val="D9D9D9"/>
            </a:solidFill>
            <a:ln w="20638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220" y="1294"/>
              <a:ext cx="398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" charset="0"/>
                </a:rPr>
                <a:t>Memory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053" y="1448"/>
              <a:ext cx="681" cy="174"/>
            </a:xfrm>
            <a:prstGeom prst="rect">
              <a:avLst/>
            </a:prstGeom>
            <a:solidFill>
              <a:srgbClr val="D9D9D9"/>
            </a:solidFill>
            <a:ln w="20638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246" y="1480"/>
              <a:ext cx="378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" charset="0"/>
                </a:rPr>
                <a:t>Devices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053" y="1634"/>
              <a:ext cx="681" cy="174"/>
            </a:xfrm>
            <a:prstGeom prst="rect">
              <a:avLst/>
            </a:prstGeom>
            <a:solidFill>
              <a:srgbClr val="D9D9D9"/>
            </a:solidFill>
            <a:ln w="20638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297" y="1666"/>
              <a:ext cx="24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" charset="0"/>
                </a:rPr>
                <a:t>Files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1053" y="1820"/>
              <a:ext cx="681" cy="174"/>
            </a:xfrm>
            <a:prstGeom prst="rect">
              <a:avLst/>
            </a:prstGeom>
            <a:solidFill>
              <a:srgbClr val="BFE7F1"/>
            </a:solidFill>
            <a:ln w="20638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208" y="1852"/>
              <a:ext cx="468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" charset="0"/>
                </a:rPr>
                <a:t>Processes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727" y="2699"/>
              <a:ext cx="680" cy="174"/>
            </a:xfrm>
            <a:prstGeom prst="rect">
              <a:avLst/>
            </a:prstGeom>
            <a:solidFill>
              <a:srgbClr val="BFE7F1"/>
            </a:solidFill>
            <a:ln w="20638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2881" y="2731"/>
              <a:ext cx="44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" charset="0"/>
                </a:rPr>
                <a:t>Process 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727" y="1044"/>
              <a:ext cx="680" cy="174"/>
            </a:xfrm>
            <a:prstGeom prst="rect">
              <a:avLst/>
            </a:prstGeom>
            <a:solidFill>
              <a:srgbClr val="D9D9D9"/>
            </a:solidFill>
            <a:ln w="20638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240" y="1133"/>
              <a:ext cx="353" cy="681"/>
            </a:xfrm>
            <a:prstGeom prst="rect">
              <a:avLst/>
            </a:prstGeom>
            <a:solidFill>
              <a:srgbClr val="BFE7F1"/>
            </a:solidFill>
            <a:ln w="20638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2759" y="1076"/>
              <a:ext cx="70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" charset="0"/>
                </a:rPr>
                <a:t>Memory Tables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4253" y="896"/>
              <a:ext cx="37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" charset="0"/>
                </a:rPr>
                <a:t>Process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4279" y="1005"/>
              <a:ext cx="301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" charset="0"/>
                </a:rPr>
                <a:t>Image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253" y="1172"/>
              <a:ext cx="37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" charset="0"/>
                </a:rPr>
                <a:t>Process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4375" y="1281"/>
              <a:ext cx="90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4240" y="3257"/>
              <a:ext cx="353" cy="681"/>
            </a:xfrm>
            <a:prstGeom prst="rect">
              <a:avLst/>
            </a:prstGeom>
            <a:solidFill>
              <a:srgbClr val="BFE7F1"/>
            </a:solidFill>
            <a:ln w="20638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4253" y="3020"/>
              <a:ext cx="37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" charset="0"/>
                </a:rPr>
                <a:t>Process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279" y="3129"/>
              <a:ext cx="301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" charset="0"/>
                </a:rPr>
                <a:t>Image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4253" y="3296"/>
              <a:ext cx="37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" charset="0"/>
                </a:rPr>
                <a:t>Process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4369" y="3412"/>
              <a:ext cx="90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2727" y="1429"/>
              <a:ext cx="680" cy="174"/>
            </a:xfrm>
            <a:prstGeom prst="rect">
              <a:avLst/>
            </a:prstGeom>
            <a:solidFill>
              <a:srgbClr val="D9D9D9"/>
            </a:solidFill>
            <a:ln w="20638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2855" y="1461"/>
              <a:ext cx="487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I/O Tables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2727" y="1826"/>
              <a:ext cx="680" cy="174"/>
            </a:xfrm>
            <a:prstGeom prst="rect">
              <a:avLst/>
            </a:prstGeom>
            <a:solidFill>
              <a:srgbClr val="D9D9D9"/>
            </a:solidFill>
            <a:ln w="20638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2849" y="1859"/>
              <a:ext cx="507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File Tables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2625" y="2545"/>
              <a:ext cx="987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Primary Process Table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2727" y="2885"/>
              <a:ext cx="680" cy="168"/>
            </a:xfrm>
            <a:prstGeom prst="rect">
              <a:avLst/>
            </a:prstGeom>
            <a:solidFill>
              <a:srgbClr val="BFE7F1"/>
            </a:solidFill>
            <a:ln w="20638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2881" y="2917"/>
              <a:ext cx="44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Process 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2727" y="3065"/>
              <a:ext cx="680" cy="174"/>
            </a:xfrm>
            <a:prstGeom prst="rect">
              <a:avLst/>
            </a:prstGeom>
            <a:solidFill>
              <a:srgbClr val="BFE7F1"/>
            </a:solidFill>
            <a:ln w="20638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2881" y="3097"/>
              <a:ext cx="44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Process 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2727" y="3745"/>
              <a:ext cx="680" cy="174"/>
            </a:xfrm>
            <a:prstGeom prst="rect">
              <a:avLst/>
            </a:prstGeom>
            <a:solidFill>
              <a:srgbClr val="BFE7F1"/>
            </a:solidFill>
            <a:ln w="20638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2881" y="3777"/>
              <a:ext cx="398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Process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3241" y="3779"/>
              <a:ext cx="90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Bold Italic" charset="0"/>
                </a:rPr>
                <a:t>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1740" y="1140"/>
              <a:ext cx="891" cy="206"/>
            </a:xfrm>
            <a:custGeom>
              <a:avLst/>
              <a:gdLst>
                <a:gd name="T0" fmla="*/ 0 w 891"/>
                <a:gd name="T1" fmla="*/ 206 h 206"/>
                <a:gd name="T2" fmla="*/ 372 w 891"/>
                <a:gd name="T3" fmla="*/ 206 h 206"/>
                <a:gd name="T4" fmla="*/ 372 w 891"/>
                <a:gd name="T5" fmla="*/ 0 h 206"/>
                <a:gd name="T6" fmla="*/ 891 w 891"/>
                <a:gd name="T7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1" h="206">
                  <a:moveTo>
                    <a:pt x="0" y="206"/>
                  </a:moveTo>
                  <a:lnTo>
                    <a:pt x="372" y="206"/>
                  </a:lnTo>
                  <a:lnTo>
                    <a:pt x="372" y="0"/>
                  </a:lnTo>
                  <a:lnTo>
                    <a:pt x="891" y="0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2605" y="1102"/>
              <a:ext cx="109" cy="64"/>
            </a:xfrm>
            <a:custGeom>
              <a:avLst/>
              <a:gdLst>
                <a:gd name="T0" fmla="*/ 52 w 109"/>
                <a:gd name="T1" fmla="*/ 19 h 64"/>
                <a:gd name="T2" fmla="*/ 0 w 109"/>
                <a:gd name="T3" fmla="*/ 0 h 64"/>
                <a:gd name="T4" fmla="*/ 0 w 109"/>
                <a:gd name="T5" fmla="*/ 64 h 64"/>
                <a:gd name="T6" fmla="*/ 52 w 109"/>
                <a:gd name="T7" fmla="*/ 45 h 64"/>
                <a:gd name="T8" fmla="*/ 109 w 109"/>
                <a:gd name="T9" fmla="*/ 32 h 64"/>
                <a:gd name="T10" fmla="*/ 58 w 109"/>
                <a:gd name="T11" fmla="*/ 19 h 64"/>
                <a:gd name="T12" fmla="*/ 52 w 109"/>
                <a:gd name="T13" fmla="*/ 1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64">
                  <a:moveTo>
                    <a:pt x="52" y="19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52" y="45"/>
                  </a:lnTo>
                  <a:lnTo>
                    <a:pt x="109" y="32"/>
                  </a:lnTo>
                  <a:lnTo>
                    <a:pt x="58" y="19"/>
                  </a:lnTo>
                  <a:lnTo>
                    <a:pt x="5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1740" y="1506"/>
              <a:ext cx="885" cy="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2599" y="1467"/>
              <a:ext cx="109" cy="65"/>
            </a:xfrm>
            <a:custGeom>
              <a:avLst/>
              <a:gdLst>
                <a:gd name="T0" fmla="*/ 51 w 109"/>
                <a:gd name="T1" fmla="*/ 20 h 65"/>
                <a:gd name="T2" fmla="*/ 0 w 109"/>
                <a:gd name="T3" fmla="*/ 0 h 65"/>
                <a:gd name="T4" fmla="*/ 0 w 109"/>
                <a:gd name="T5" fmla="*/ 65 h 65"/>
                <a:gd name="T6" fmla="*/ 51 w 109"/>
                <a:gd name="T7" fmla="*/ 45 h 65"/>
                <a:gd name="T8" fmla="*/ 109 w 109"/>
                <a:gd name="T9" fmla="*/ 33 h 65"/>
                <a:gd name="T10" fmla="*/ 58 w 109"/>
                <a:gd name="T11" fmla="*/ 20 h 65"/>
                <a:gd name="T12" fmla="*/ 51 w 109"/>
                <a:gd name="T13" fmla="*/ 2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65">
                  <a:moveTo>
                    <a:pt x="51" y="20"/>
                  </a:moveTo>
                  <a:lnTo>
                    <a:pt x="0" y="0"/>
                  </a:lnTo>
                  <a:lnTo>
                    <a:pt x="0" y="65"/>
                  </a:lnTo>
                  <a:lnTo>
                    <a:pt x="51" y="45"/>
                  </a:lnTo>
                  <a:lnTo>
                    <a:pt x="109" y="33"/>
                  </a:lnTo>
                  <a:lnTo>
                    <a:pt x="58" y="20"/>
                  </a:lnTo>
                  <a:lnTo>
                    <a:pt x="51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1740" y="1718"/>
              <a:ext cx="897" cy="186"/>
            </a:xfrm>
            <a:custGeom>
              <a:avLst/>
              <a:gdLst>
                <a:gd name="T0" fmla="*/ 0 w 897"/>
                <a:gd name="T1" fmla="*/ 0 h 186"/>
                <a:gd name="T2" fmla="*/ 615 w 897"/>
                <a:gd name="T3" fmla="*/ 0 h 186"/>
                <a:gd name="T4" fmla="*/ 615 w 897"/>
                <a:gd name="T5" fmla="*/ 186 h 186"/>
                <a:gd name="T6" fmla="*/ 897 w 897"/>
                <a:gd name="T7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7" h="186">
                  <a:moveTo>
                    <a:pt x="0" y="0"/>
                  </a:moveTo>
                  <a:lnTo>
                    <a:pt x="615" y="0"/>
                  </a:lnTo>
                  <a:lnTo>
                    <a:pt x="615" y="186"/>
                  </a:lnTo>
                  <a:lnTo>
                    <a:pt x="897" y="186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2612" y="1865"/>
              <a:ext cx="109" cy="64"/>
            </a:xfrm>
            <a:custGeom>
              <a:avLst/>
              <a:gdLst>
                <a:gd name="T0" fmla="*/ 51 w 109"/>
                <a:gd name="T1" fmla="*/ 20 h 64"/>
                <a:gd name="T2" fmla="*/ 0 w 109"/>
                <a:gd name="T3" fmla="*/ 0 h 64"/>
                <a:gd name="T4" fmla="*/ 0 w 109"/>
                <a:gd name="T5" fmla="*/ 64 h 64"/>
                <a:gd name="T6" fmla="*/ 51 w 109"/>
                <a:gd name="T7" fmla="*/ 45 h 64"/>
                <a:gd name="T8" fmla="*/ 109 w 109"/>
                <a:gd name="T9" fmla="*/ 32 h 64"/>
                <a:gd name="T10" fmla="*/ 57 w 109"/>
                <a:gd name="T11" fmla="*/ 20 h 64"/>
                <a:gd name="T12" fmla="*/ 51 w 109"/>
                <a:gd name="T13" fmla="*/ 2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64">
                  <a:moveTo>
                    <a:pt x="51" y="20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51" y="45"/>
                  </a:lnTo>
                  <a:lnTo>
                    <a:pt x="109" y="32"/>
                  </a:lnTo>
                  <a:lnTo>
                    <a:pt x="57" y="20"/>
                  </a:lnTo>
                  <a:lnTo>
                    <a:pt x="51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1740" y="1904"/>
              <a:ext cx="897" cy="885"/>
            </a:xfrm>
            <a:custGeom>
              <a:avLst/>
              <a:gdLst>
                <a:gd name="T0" fmla="*/ 0 w 897"/>
                <a:gd name="T1" fmla="*/ 0 h 885"/>
                <a:gd name="T2" fmla="*/ 231 w 897"/>
                <a:gd name="T3" fmla="*/ 0 h 885"/>
                <a:gd name="T4" fmla="*/ 231 w 897"/>
                <a:gd name="T5" fmla="*/ 885 h 885"/>
                <a:gd name="T6" fmla="*/ 897 w 897"/>
                <a:gd name="T7" fmla="*/ 885 h 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7" h="885">
                  <a:moveTo>
                    <a:pt x="0" y="0"/>
                  </a:moveTo>
                  <a:lnTo>
                    <a:pt x="231" y="0"/>
                  </a:lnTo>
                  <a:lnTo>
                    <a:pt x="231" y="885"/>
                  </a:lnTo>
                  <a:lnTo>
                    <a:pt x="897" y="885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2612" y="2751"/>
              <a:ext cx="109" cy="64"/>
            </a:xfrm>
            <a:custGeom>
              <a:avLst/>
              <a:gdLst>
                <a:gd name="T0" fmla="*/ 51 w 109"/>
                <a:gd name="T1" fmla="*/ 19 h 64"/>
                <a:gd name="T2" fmla="*/ 0 w 109"/>
                <a:gd name="T3" fmla="*/ 0 h 64"/>
                <a:gd name="T4" fmla="*/ 0 w 109"/>
                <a:gd name="T5" fmla="*/ 64 h 64"/>
                <a:gd name="T6" fmla="*/ 51 w 109"/>
                <a:gd name="T7" fmla="*/ 45 h 64"/>
                <a:gd name="T8" fmla="*/ 109 w 109"/>
                <a:gd name="T9" fmla="*/ 32 h 64"/>
                <a:gd name="T10" fmla="*/ 57 w 109"/>
                <a:gd name="T11" fmla="*/ 19 h 64"/>
                <a:gd name="T12" fmla="*/ 51 w 109"/>
                <a:gd name="T13" fmla="*/ 1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64">
                  <a:moveTo>
                    <a:pt x="51" y="19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51" y="45"/>
                  </a:lnTo>
                  <a:lnTo>
                    <a:pt x="109" y="32"/>
                  </a:lnTo>
                  <a:lnTo>
                    <a:pt x="57" y="19"/>
                  </a:lnTo>
                  <a:lnTo>
                    <a:pt x="51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3413" y="1159"/>
              <a:ext cx="738" cy="1630"/>
            </a:xfrm>
            <a:custGeom>
              <a:avLst/>
              <a:gdLst>
                <a:gd name="T0" fmla="*/ 0 w 738"/>
                <a:gd name="T1" fmla="*/ 1630 h 1630"/>
                <a:gd name="T2" fmla="*/ 359 w 738"/>
                <a:gd name="T3" fmla="*/ 1630 h 1630"/>
                <a:gd name="T4" fmla="*/ 359 w 738"/>
                <a:gd name="T5" fmla="*/ 0 h 1630"/>
                <a:gd name="T6" fmla="*/ 738 w 738"/>
                <a:gd name="T7" fmla="*/ 0 h 1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8" h="1630">
                  <a:moveTo>
                    <a:pt x="0" y="1630"/>
                  </a:moveTo>
                  <a:lnTo>
                    <a:pt x="359" y="1630"/>
                  </a:lnTo>
                  <a:lnTo>
                    <a:pt x="359" y="0"/>
                  </a:lnTo>
                  <a:lnTo>
                    <a:pt x="738" y="0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4119" y="1121"/>
              <a:ext cx="109" cy="64"/>
            </a:xfrm>
            <a:custGeom>
              <a:avLst/>
              <a:gdLst>
                <a:gd name="T0" fmla="*/ 51 w 109"/>
                <a:gd name="T1" fmla="*/ 19 h 64"/>
                <a:gd name="T2" fmla="*/ 0 w 109"/>
                <a:gd name="T3" fmla="*/ 0 h 64"/>
                <a:gd name="T4" fmla="*/ 0 w 109"/>
                <a:gd name="T5" fmla="*/ 64 h 64"/>
                <a:gd name="T6" fmla="*/ 51 w 109"/>
                <a:gd name="T7" fmla="*/ 45 h 64"/>
                <a:gd name="T8" fmla="*/ 109 w 109"/>
                <a:gd name="T9" fmla="*/ 32 h 64"/>
                <a:gd name="T10" fmla="*/ 57 w 109"/>
                <a:gd name="T11" fmla="*/ 19 h 64"/>
                <a:gd name="T12" fmla="*/ 51 w 109"/>
                <a:gd name="T13" fmla="*/ 1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64">
                  <a:moveTo>
                    <a:pt x="51" y="19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51" y="45"/>
                  </a:lnTo>
                  <a:lnTo>
                    <a:pt x="109" y="32"/>
                  </a:lnTo>
                  <a:lnTo>
                    <a:pt x="57" y="19"/>
                  </a:lnTo>
                  <a:lnTo>
                    <a:pt x="51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3413" y="3290"/>
              <a:ext cx="725" cy="571"/>
            </a:xfrm>
            <a:custGeom>
              <a:avLst/>
              <a:gdLst>
                <a:gd name="T0" fmla="*/ 0 w 725"/>
                <a:gd name="T1" fmla="*/ 571 h 571"/>
                <a:gd name="T2" fmla="*/ 443 w 725"/>
                <a:gd name="T3" fmla="*/ 571 h 571"/>
                <a:gd name="T4" fmla="*/ 443 w 725"/>
                <a:gd name="T5" fmla="*/ 0 h 571"/>
                <a:gd name="T6" fmla="*/ 725 w 725"/>
                <a:gd name="T7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5" h="571">
                  <a:moveTo>
                    <a:pt x="0" y="571"/>
                  </a:moveTo>
                  <a:lnTo>
                    <a:pt x="443" y="571"/>
                  </a:lnTo>
                  <a:lnTo>
                    <a:pt x="443" y="0"/>
                  </a:lnTo>
                  <a:lnTo>
                    <a:pt x="725" y="0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4106" y="3251"/>
              <a:ext cx="109" cy="64"/>
            </a:xfrm>
            <a:custGeom>
              <a:avLst/>
              <a:gdLst>
                <a:gd name="T0" fmla="*/ 51 w 109"/>
                <a:gd name="T1" fmla="*/ 19 h 64"/>
                <a:gd name="T2" fmla="*/ 0 w 109"/>
                <a:gd name="T3" fmla="*/ 0 h 64"/>
                <a:gd name="T4" fmla="*/ 0 w 109"/>
                <a:gd name="T5" fmla="*/ 64 h 64"/>
                <a:gd name="T6" fmla="*/ 51 w 109"/>
                <a:gd name="T7" fmla="*/ 45 h 64"/>
                <a:gd name="T8" fmla="*/ 109 w 109"/>
                <a:gd name="T9" fmla="*/ 32 h 64"/>
                <a:gd name="T10" fmla="*/ 57 w 109"/>
                <a:gd name="T11" fmla="*/ 19 h 64"/>
                <a:gd name="T12" fmla="*/ 51 w 109"/>
                <a:gd name="T13" fmla="*/ 1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64">
                  <a:moveTo>
                    <a:pt x="51" y="19"/>
                  </a:moveTo>
                  <a:lnTo>
                    <a:pt x="0" y="0"/>
                  </a:lnTo>
                  <a:lnTo>
                    <a:pt x="0" y="64"/>
                  </a:lnTo>
                  <a:lnTo>
                    <a:pt x="51" y="45"/>
                  </a:lnTo>
                  <a:lnTo>
                    <a:pt x="109" y="32"/>
                  </a:lnTo>
                  <a:lnTo>
                    <a:pt x="57" y="19"/>
                  </a:lnTo>
                  <a:lnTo>
                    <a:pt x="51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3054" y="3566"/>
              <a:ext cx="32" cy="32"/>
            </a:xfrm>
            <a:custGeom>
              <a:avLst/>
              <a:gdLst>
                <a:gd name="T0" fmla="*/ 19 w 32"/>
                <a:gd name="T1" fmla="*/ 0 h 32"/>
                <a:gd name="T2" fmla="*/ 26 w 32"/>
                <a:gd name="T3" fmla="*/ 6 h 32"/>
                <a:gd name="T4" fmla="*/ 32 w 32"/>
                <a:gd name="T5" fmla="*/ 12 h 32"/>
                <a:gd name="T6" fmla="*/ 26 w 32"/>
                <a:gd name="T7" fmla="*/ 25 h 32"/>
                <a:gd name="T8" fmla="*/ 19 w 32"/>
                <a:gd name="T9" fmla="*/ 32 h 32"/>
                <a:gd name="T10" fmla="*/ 7 w 32"/>
                <a:gd name="T11" fmla="*/ 25 h 32"/>
                <a:gd name="T12" fmla="*/ 0 w 32"/>
                <a:gd name="T13" fmla="*/ 12 h 32"/>
                <a:gd name="T14" fmla="*/ 7 w 32"/>
                <a:gd name="T15" fmla="*/ 6 h 32"/>
                <a:gd name="T16" fmla="*/ 13 w 32"/>
                <a:gd name="T17" fmla="*/ 0 h 32"/>
                <a:gd name="T18" fmla="*/ 19 w 32"/>
                <a:gd name="T1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19" y="0"/>
                  </a:moveTo>
                  <a:lnTo>
                    <a:pt x="26" y="6"/>
                  </a:lnTo>
                  <a:lnTo>
                    <a:pt x="32" y="12"/>
                  </a:lnTo>
                  <a:lnTo>
                    <a:pt x="26" y="25"/>
                  </a:lnTo>
                  <a:lnTo>
                    <a:pt x="19" y="32"/>
                  </a:lnTo>
                  <a:lnTo>
                    <a:pt x="7" y="25"/>
                  </a:lnTo>
                  <a:lnTo>
                    <a:pt x="0" y="12"/>
                  </a:lnTo>
                  <a:lnTo>
                    <a:pt x="7" y="6"/>
                  </a:lnTo>
                  <a:lnTo>
                    <a:pt x="13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3054" y="3476"/>
              <a:ext cx="32" cy="25"/>
            </a:xfrm>
            <a:custGeom>
              <a:avLst/>
              <a:gdLst>
                <a:gd name="T0" fmla="*/ 19 w 32"/>
                <a:gd name="T1" fmla="*/ 0 h 25"/>
                <a:gd name="T2" fmla="*/ 26 w 32"/>
                <a:gd name="T3" fmla="*/ 0 h 25"/>
                <a:gd name="T4" fmla="*/ 32 w 32"/>
                <a:gd name="T5" fmla="*/ 13 h 25"/>
                <a:gd name="T6" fmla="*/ 26 w 32"/>
                <a:gd name="T7" fmla="*/ 25 h 25"/>
                <a:gd name="T8" fmla="*/ 19 w 32"/>
                <a:gd name="T9" fmla="*/ 25 h 25"/>
                <a:gd name="T10" fmla="*/ 7 w 32"/>
                <a:gd name="T11" fmla="*/ 25 h 25"/>
                <a:gd name="T12" fmla="*/ 0 w 32"/>
                <a:gd name="T13" fmla="*/ 13 h 25"/>
                <a:gd name="T14" fmla="*/ 7 w 32"/>
                <a:gd name="T15" fmla="*/ 0 h 25"/>
                <a:gd name="T16" fmla="*/ 13 w 32"/>
                <a:gd name="T17" fmla="*/ 0 h 25"/>
                <a:gd name="T18" fmla="*/ 19 w 32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25">
                  <a:moveTo>
                    <a:pt x="19" y="0"/>
                  </a:moveTo>
                  <a:lnTo>
                    <a:pt x="26" y="0"/>
                  </a:lnTo>
                  <a:lnTo>
                    <a:pt x="32" y="13"/>
                  </a:lnTo>
                  <a:lnTo>
                    <a:pt x="26" y="25"/>
                  </a:lnTo>
                  <a:lnTo>
                    <a:pt x="19" y="25"/>
                  </a:lnTo>
                  <a:lnTo>
                    <a:pt x="7" y="25"/>
                  </a:lnTo>
                  <a:lnTo>
                    <a:pt x="0" y="13"/>
                  </a:lnTo>
                  <a:lnTo>
                    <a:pt x="7" y="0"/>
                  </a:lnTo>
                  <a:lnTo>
                    <a:pt x="13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3054" y="3380"/>
              <a:ext cx="32" cy="32"/>
            </a:xfrm>
            <a:custGeom>
              <a:avLst/>
              <a:gdLst>
                <a:gd name="T0" fmla="*/ 19 w 32"/>
                <a:gd name="T1" fmla="*/ 0 h 32"/>
                <a:gd name="T2" fmla="*/ 26 w 32"/>
                <a:gd name="T3" fmla="*/ 6 h 32"/>
                <a:gd name="T4" fmla="*/ 32 w 32"/>
                <a:gd name="T5" fmla="*/ 19 h 32"/>
                <a:gd name="T6" fmla="*/ 26 w 32"/>
                <a:gd name="T7" fmla="*/ 25 h 32"/>
                <a:gd name="T8" fmla="*/ 19 w 32"/>
                <a:gd name="T9" fmla="*/ 32 h 32"/>
                <a:gd name="T10" fmla="*/ 7 w 32"/>
                <a:gd name="T11" fmla="*/ 25 h 32"/>
                <a:gd name="T12" fmla="*/ 0 w 32"/>
                <a:gd name="T13" fmla="*/ 19 h 32"/>
                <a:gd name="T14" fmla="*/ 7 w 32"/>
                <a:gd name="T15" fmla="*/ 6 h 32"/>
                <a:gd name="T16" fmla="*/ 13 w 32"/>
                <a:gd name="T17" fmla="*/ 0 h 32"/>
                <a:gd name="T18" fmla="*/ 19 w 32"/>
                <a:gd name="T1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19" y="0"/>
                  </a:moveTo>
                  <a:lnTo>
                    <a:pt x="26" y="6"/>
                  </a:lnTo>
                  <a:lnTo>
                    <a:pt x="32" y="19"/>
                  </a:lnTo>
                  <a:lnTo>
                    <a:pt x="26" y="25"/>
                  </a:lnTo>
                  <a:lnTo>
                    <a:pt x="19" y="32"/>
                  </a:lnTo>
                  <a:lnTo>
                    <a:pt x="7" y="25"/>
                  </a:lnTo>
                  <a:lnTo>
                    <a:pt x="0" y="19"/>
                  </a:lnTo>
                  <a:lnTo>
                    <a:pt x="7" y="6"/>
                  </a:lnTo>
                  <a:lnTo>
                    <a:pt x="13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Kernel / Process Implementations</a:t>
            </a:r>
          </a:p>
        </p:txBody>
      </p:sp>
      <p:sp>
        <p:nvSpPr>
          <p:cNvPr id="2458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Separated kernel and processes:</a:t>
            </a:r>
          </a:p>
          <a:p>
            <a:pPr lvl="1"/>
            <a:r>
              <a:rPr lang="en-US" dirty="0" smtClean="0"/>
              <a:t>Separate memory and stack for kernel</a:t>
            </a:r>
          </a:p>
          <a:p>
            <a:pPr lvl="1"/>
            <a:r>
              <a:rPr lang="en-US" dirty="0" smtClean="0"/>
              <a:t>Kernel is no process</a:t>
            </a:r>
          </a:p>
          <a:p>
            <a:pPr marL="100905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smtClean="0"/>
              <a:t>Expensive and unsafe</a:t>
            </a:r>
            <a:endParaRPr lang="en-US" dirty="0"/>
          </a:p>
        </p:txBody>
      </p:sp>
      <p:sp>
        <p:nvSpPr>
          <p:cNvPr id="24578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3395663" y="3429000"/>
            <a:ext cx="5400675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822701" y="3452813"/>
            <a:ext cx="341313" cy="542925"/>
          </a:xfrm>
          <a:prstGeom prst="rect">
            <a:avLst/>
          </a:prstGeom>
          <a:solidFill>
            <a:srgbClr val="BFE7F1"/>
          </a:solidFill>
          <a:ln w="1587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4629151" y="3452813"/>
            <a:ext cx="341313" cy="542925"/>
          </a:xfrm>
          <a:prstGeom prst="rect">
            <a:avLst/>
          </a:prstGeom>
          <a:solidFill>
            <a:srgbClr val="BFE7F1"/>
          </a:solidFill>
          <a:ln w="1587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6088063" y="3452813"/>
            <a:ext cx="341313" cy="542925"/>
          </a:xfrm>
          <a:prstGeom prst="rect">
            <a:avLst/>
          </a:prstGeom>
          <a:solidFill>
            <a:srgbClr val="BFE7F1"/>
          </a:solidFill>
          <a:ln w="1587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3551238" y="4019550"/>
            <a:ext cx="3321050" cy="804863"/>
          </a:xfrm>
          <a:prstGeom prst="rect">
            <a:avLst/>
          </a:prstGeom>
          <a:solidFill>
            <a:srgbClr val="D9D9D9"/>
          </a:solidFill>
          <a:ln w="3175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3860801" y="3568700"/>
            <a:ext cx="2333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" charset="0"/>
              </a:rPr>
              <a:t>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4000501" y="3646488"/>
            <a:ext cx="1714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4668838" y="3568700"/>
            <a:ext cx="2333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" charset="0"/>
              </a:rPr>
              <a:t>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4792663" y="3646488"/>
            <a:ext cx="1714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6157913" y="3568700"/>
            <a:ext cx="2333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" charset="0"/>
              </a:rPr>
              <a:t>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6281738" y="3646488"/>
            <a:ext cx="18573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4884738" y="4267200"/>
            <a:ext cx="80645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Kernel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3643313" y="5275263"/>
            <a:ext cx="203358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(a) Separate kernel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577" name="Freeform 61"/>
          <p:cNvSpPr>
            <a:spLocks/>
          </p:cNvSpPr>
          <p:nvPr/>
        </p:nvSpPr>
        <p:spPr bwMode="auto">
          <a:xfrm>
            <a:off x="5241926" y="3676650"/>
            <a:ext cx="77788" cy="61913"/>
          </a:xfrm>
          <a:custGeom>
            <a:avLst/>
            <a:gdLst>
              <a:gd name="T0" fmla="*/ 49 w 49"/>
              <a:gd name="T1" fmla="*/ 20 h 39"/>
              <a:gd name="T2" fmla="*/ 39 w 49"/>
              <a:gd name="T3" fmla="*/ 30 h 39"/>
              <a:gd name="T4" fmla="*/ 30 w 49"/>
              <a:gd name="T5" fmla="*/ 39 h 39"/>
              <a:gd name="T6" fmla="*/ 10 w 49"/>
              <a:gd name="T7" fmla="*/ 30 h 39"/>
              <a:gd name="T8" fmla="*/ 0 w 49"/>
              <a:gd name="T9" fmla="*/ 20 h 39"/>
              <a:gd name="T10" fmla="*/ 10 w 49"/>
              <a:gd name="T11" fmla="*/ 0 h 39"/>
              <a:gd name="T12" fmla="*/ 30 w 49"/>
              <a:gd name="T13" fmla="*/ 0 h 39"/>
              <a:gd name="T14" fmla="*/ 39 w 49"/>
              <a:gd name="T15" fmla="*/ 0 h 39"/>
              <a:gd name="T16" fmla="*/ 39 w 49"/>
              <a:gd name="T17" fmla="*/ 20 h 39"/>
              <a:gd name="T18" fmla="*/ 49 w 49"/>
              <a:gd name="T19" fmla="*/ 2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9" h="39">
                <a:moveTo>
                  <a:pt x="49" y="20"/>
                </a:moveTo>
                <a:lnTo>
                  <a:pt x="39" y="30"/>
                </a:lnTo>
                <a:lnTo>
                  <a:pt x="30" y="39"/>
                </a:lnTo>
                <a:lnTo>
                  <a:pt x="10" y="30"/>
                </a:lnTo>
                <a:lnTo>
                  <a:pt x="0" y="20"/>
                </a:lnTo>
                <a:lnTo>
                  <a:pt x="10" y="0"/>
                </a:lnTo>
                <a:lnTo>
                  <a:pt x="30" y="0"/>
                </a:lnTo>
                <a:lnTo>
                  <a:pt x="39" y="0"/>
                </a:lnTo>
                <a:lnTo>
                  <a:pt x="39" y="20"/>
                </a:lnTo>
                <a:lnTo>
                  <a:pt x="49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4582" name="Freeform 62"/>
          <p:cNvSpPr>
            <a:spLocks/>
          </p:cNvSpPr>
          <p:nvPr/>
        </p:nvSpPr>
        <p:spPr bwMode="auto">
          <a:xfrm>
            <a:off x="5475288" y="3676650"/>
            <a:ext cx="61913" cy="61913"/>
          </a:xfrm>
          <a:custGeom>
            <a:avLst/>
            <a:gdLst>
              <a:gd name="T0" fmla="*/ 39 w 39"/>
              <a:gd name="T1" fmla="*/ 20 h 39"/>
              <a:gd name="T2" fmla="*/ 39 w 39"/>
              <a:gd name="T3" fmla="*/ 30 h 39"/>
              <a:gd name="T4" fmla="*/ 20 w 39"/>
              <a:gd name="T5" fmla="*/ 39 h 39"/>
              <a:gd name="T6" fmla="*/ 0 w 39"/>
              <a:gd name="T7" fmla="*/ 30 h 39"/>
              <a:gd name="T8" fmla="*/ 0 w 39"/>
              <a:gd name="T9" fmla="*/ 20 h 39"/>
              <a:gd name="T10" fmla="*/ 0 w 39"/>
              <a:gd name="T11" fmla="*/ 0 h 39"/>
              <a:gd name="T12" fmla="*/ 20 w 39"/>
              <a:gd name="T13" fmla="*/ 0 h 39"/>
              <a:gd name="T14" fmla="*/ 39 w 39"/>
              <a:gd name="T15" fmla="*/ 0 h 39"/>
              <a:gd name="T16" fmla="*/ 39 w 39"/>
              <a:gd name="T17" fmla="*/ 10 h 39"/>
              <a:gd name="T18" fmla="*/ 39 w 39"/>
              <a:gd name="T19" fmla="*/ 2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" h="39">
                <a:moveTo>
                  <a:pt x="39" y="20"/>
                </a:moveTo>
                <a:lnTo>
                  <a:pt x="39" y="30"/>
                </a:lnTo>
                <a:lnTo>
                  <a:pt x="20" y="39"/>
                </a:lnTo>
                <a:lnTo>
                  <a:pt x="0" y="30"/>
                </a:lnTo>
                <a:lnTo>
                  <a:pt x="0" y="20"/>
                </a:lnTo>
                <a:lnTo>
                  <a:pt x="0" y="0"/>
                </a:lnTo>
                <a:lnTo>
                  <a:pt x="20" y="0"/>
                </a:lnTo>
                <a:lnTo>
                  <a:pt x="39" y="0"/>
                </a:lnTo>
                <a:lnTo>
                  <a:pt x="39" y="10"/>
                </a:lnTo>
                <a:lnTo>
                  <a:pt x="39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4583" name="Freeform 63"/>
          <p:cNvSpPr>
            <a:spLocks/>
          </p:cNvSpPr>
          <p:nvPr/>
        </p:nvSpPr>
        <p:spPr bwMode="auto">
          <a:xfrm>
            <a:off x="5692776" y="3676650"/>
            <a:ext cx="77788" cy="61913"/>
          </a:xfrm>
          <a:custGeom>
            <a:avLst/>
            <a:gdLst>
              <a:gd name="T0" fmla="*/ 49 w 49"/>
              <a:gd name="T1" fmla="*/ 20 h 39"/>
              <a:gd name="T2" fmla="*/ 39 w 49"/>
              <a:gd name="T3" fmla="*/ 30 h 39"/>
              <a:gd name="T4" fmla="*/ 19 w 49"/>
              <a:gd name="T5" fmla="*/ 39 h 39"/>
              <a:gd name="T6" fmla="*/ 10 w 49"/>
              <a:gd name="T7" fmla="*/ 30 h 39"/>
              <a:gd name="T8" fmla="*/ 0 w 49"/>
              <a:gd name="T9" fmla="*/ 20 h 39"/>
              <a:gd name="T10" fmla="*/ 10 w 49"/>
              <a:gd name="T11" fmla="*/ 0 h 39"/>
              <a:gd name="T12" fmla="*/ 19 w 49"/>
              <a:gd name="T13" fmla="*/ 0 h 39"/>
              <a:gd name="T14" fmla="*/ 39 w 49"/>
              <a:gd name="T15" fmla="*/ 0 h 39"/>
              <a:gd name="T16" fmla="*/ 39 w 49"/>
              <a:gd name="T17" fmla="*/ 20 h 39"/>
              <a:gd name="T18" fmla="*/ 49 w 49"/>
              <a:gd name="T19" fmla="*/ 2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9" h="39">
                <a:moveTo>
                  <a:pt x="49" y="20"/>
                </a:moveTo>
                <a:lnTo>
                  <a:pt x="39" y="30"/>
                </a:lnTo>
                <a:lnTo>
                  <a:pt x="19" y="39"/>
                </a:lnTo>
                <a:lnTo>
                  <a:pt x="10" y="30"/>
                </a:lnTo>
                <a:lnTo>
                  <a:pt x="0" y="20"/>
                </a:lnTo>
                <a:lnTo>
                  <a:pt x="10" y="0"/>
                </a:lnTo>
                <a:lnTo>
                  <a:pt x="19" y="0"/>
                </a:lnTo>
                <a:lnTo>
                  <a:pt x="39" y="0"/>
                </a:lnTo>
                <a:lnTo>
                  <a:pt x="39" y="20"/>
                </a:lnTo>
                <a:lnTo>
                  <a:pt x="49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Kernel / Process Implementations</a:t>
            </a:r>
          </a:p>
        </p:txBody>
      </p:sp>
      <p:sp>
        <p:nvSpPr>
          <p:cNvPr id="2458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Execution of system calls as part of user process, but in kernel mode:</a:t>
            </a:r>
          </a:p>
          <a:p>
            <a:pPr lvl="1"/>
            <a:r>
              <a:rPr lang="en-US" dirty="0" smtClean="0"/>
              <a:t>Kernel functions use same address space</a:t>
            </a:r>
          </a:p>
          <a:p>
            <a:pPr lvl="1"/>
            <a:r>
              <a:rPr lang="en-US" dirty="0" smtClean="0"/>
              <a:t>Same process switches into privileged mode (Ring 0)</a:t>
            </a:r>
          </a:p>
          <a:p>
            <a:pPr marL="100905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 smtClean="0"/>
              <a:t>Less expensive and quite safe</a:t>
            </a:r>
            <a:endParaRPr lang="en-US" dirty="0"/>
          </a:p>
        </p:txBody>
      </p:sp>
      <p:sp>
        <p:nvSpPr>
          <p:cNvPr id="24578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3395663" y="3141663"/>
            <a:ext cx="5400675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0" name="Rectangle 36"/>
          <p:cNvSpPr>
            <a:spLocks noChangeArrowheads="1"/>
          </p:cNvSpPr>
          <p:nvPr/>
        </p:nvSpPr>
        <p:spPr bwMode="auto">
          <a:xfrm>
            <a:off x="3567113" y="4448176"/>
            <a:ext cx="3319463" cy="385763"/>
          </a:xfrm>
          <a:prstGeom prst="rect">
            <a:avLst/>
          </a:prstGeom>
          <a:solidFill>
            <a:srgbClr val="D9D9D9"/>
          </a:solidFill>
          <a:ln w="3175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1" name="Rectangle 37"/>
          <p:cNvSpPr>
            <a:spLocks noChangeArrowheads="1"/>
          </p:cNvSpPr>
          <p:nvPr/>
        </p:nvSpPr>
        <p:spPr bwMode="auto">
          <a:xfrm>
            <a:off x="3822701" y="3865563"/>
            <a:ext cx="341313" cy="542925"/>
          </a:xfrm>
          <a:prstGeom prst="rect">
            <a:avLst/>
          </a:prstGeom>
          <a:noFill/>
          <a:ln w="158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2" name="Rectangle 38"/>
          <p:cNvSpPr>
            <a:spLocks noChangeArrowheads="1"/>
          </p:cNvSpPr>
          <p:nvPr/>
        </p:nvSpPr>
        <p:spPr bwMode="auto">
          <a:xfrm>
            <a:off x="4629151" y="3865563"/>
            <a:ext cx="341313" cy="542925"/>
          </a:xfrm>
          <a:prstGeom prst="rect">
            <a:avLst/>
          </a:prstGeom>
          <a:noFill/>
          <a:ln w="158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3" name="Rectangle 39"/>
          <p:cNvSpPr>
            <a:spLocks noChangeArrowheads="1"/>
          </p:cNvSpPr>
          <p:nvPr/>
        </p:nvSpPr>
        <p:spPr bwMode="auto">
          <a:xfrm>
            <a:off x="6088063" y="3865563"/>
            <a:ext cx="341313" cy="542925"/>
          </a:xfrm>
          <a:prstGeom prst="rect">
            <a:avLst/>
          </a:prstGeom>
          <a:noFill/>
          <a:ln w="158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4" name="Rectangle 40"/>
          <p:cNvSpPr>
            <a:spLocks noChangeArrowheads="1"/>
          </p:cNvSpPr>
          <p:nvPr/>
        </p:nvSpPr>
        <p:spPr bwMode="auto">
          <a:xfrm>
            <a:off x="3908426" y="3857626"/>
            <a:ext cx="247650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OS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41"/>
          <p:cNvSpPr>
            <a:spLocks noChangeArrowheads="1"/>
          </p:cNvSpPr>
          <p:nvPr/>
        </p:nvSpPr>
        <p:spPr bwMode="auto">
          <a:xfrm>
            <a:off x="3830638" y="4027488"/>
            <a:ext cx="4032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Func-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42"/>
          <p:cNvSpPr>
            <a:spLocks noChangeArrowheads="1"/>
          </p:cNvSpPr>
          <p:nvPr/>
        </p:nvSpPr>
        <p:spPr bwMode="auto">
          <a:xfrm>
            <a:off x="3860801" y="4198938"/>
            <a:ext cx="373063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tions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43"/>
          <p:cNvSpPr>
            <a:spLocks noChangeArrowheads="1"/>
          </p:cNvSpPr>
          <p:nvPr/>
        </p:nvSpPr>
        <p:spPr bwMode="auto">
          <a:xfrm>
            <a:off x="4714876" y="3857626"/>
            <a:ext cx="247650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OS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44"/>
          <p:cNvSpPr>
            <a:spLocks noChangeArrowheads="1"/>
          </p:cNvSpPr>
          <p:nvPr/>
        </p:nvSpPr>
        <p:spPr bwMode="auto">
          <a:xfrm>
            <a:off x="4637088" y="4027488"/>
            <a:ext cx="4032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Func-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4668838" y="4198938"/>
            <a:ext cx="373063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tions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46"/>
          <p:cNvSpPr>
            <a:spLocks noChangeArrowheads="1"/>
          </p:cNvSpPr>
          <p:nvPr/>
        </p:nvSpPr>
        <p:spPr bwMode="auto">
          <a:xfrm>
            <a:off x="6173788" y="3857626"/>
            <a:ext cx="247650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OS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47"/>
          <p:cNvSpPr>
            <a:spLocks noChangeArrowheads="1"/>
          </p:cNvSpPr>
          <p:nvPr/>
        </p:nvSpPr>
        <p:spPr bwMode="auto">
          <a:xfrm>
            <a:off x="6096001" y="4027488"/>
            <a:ext cx="4032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Func-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48"/>
          <p:cNvSpPr>
            <a:spLocks noChangeArrowheads="1"/>
          </p:cNvSpPr>
          <p:nvPr/>
        </p:nvSpPr>
        <p:spPr bwMode="auto">
          <a:xfrm>
            <a:off x="6127751" y="4198938"/>
            <a:ext cx="373063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tions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49"/>
          <p:cNvSpPr>
            <a:spLocks noChangeArrowheads="1"/>
          </p:cNvSpPr>
          <p:nvPr/>
        </p:nvSpPr>
        <p:spPr bwMode="auto">
          <a:xfrm>
            <a:off x="3822701" y="3306763"/>
            <a:ext cx="341313" cy="542925"/>
          </a:xfrm>
          <a:prstGeom prst="rect">
            <a:avLst/>
          </a:prstGeom>
          <a:solidFill>
            <a:srgbClr val="BFE7F1"/>
          </a:solidFill>
          <a:ln w="1587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4" name="Rectangle 50"/>
          <p:cNvSpPr>
            <a:spLocks noChangeArrowheads="1"/>
          </p:cNvSpPr>
          <p:nvPr/>
        </p:nvSpPr>
        <p:spPr bwMode="auto">
          <a:xfrm>
            <a:off x="4629151" y="3306763"/>
            <a:ext cx="341313" cy="542925"/>
          </a:xfrm>
          <a:prstGeom prst="rect">
            <a:avLst/>
          </a:prstGeom>
          <a:solidFill>
            <a:srgbClr val="BFE7F1"/>
          </a:solidFill>
          <a:ln w="1587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5" name="Rectangle 51"/>
          <p:cNvSpPr>
            <a:spLocks noChangeArrowheads="1"/>
          </p:cNvSpPr>
          <p:nvPr/>
        </p:nvSpPr>
        <p:spPr bwMode="auto">
          <a:xfrm>
            <a:off x="6088063" y="3306763"/>
            <a:ext cx="341313" cy="542925"/>
          </a:xfrm>
          <a:prstGeom prst="rect">
            <a:avLst/>
          </a:prstGeom>
          <a:solidFill>
            <a:srgbClr val="BFE7F1"/>
          </a:solidFill>
          <a:ln w="1587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6" name="Rectangle 52"/>
          <p:cNvSpPr>
            <a:spLocks noChangeArrowheads="1"/>
          </p:cNvSpPr>
          <p:nvPr/>
        </p:nvSpPr>
        <p:spPr bwMode="auto">
          <a:xfrm>
            <a:off x="3860801" y="3422651"/>
            <a:ext cx="2333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53"/>
          <p:cNvSpPr>
            <a:spLocks noChangeArrowheads="1"/>
          </p:cNvSpPr>
          <p:nvPr/>
        </p:nvSpPr>
        <p:spPr bwMode="auto">
          <a:xfrm>
            <a:off x="4000501" y="3502026"/>
            <a:ext cx="1714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4"/>
          <p:cNvSpPr>
            <a:spLocks noChangeArrowheads="1"/>
          </p:cNvSpPr>
          <p:nvPr/>
        </p:nvSpPr>
        <p:spPr bwMode="auto">
          <a:xfrm>
            <a:off x="4668838" y="3422651"/>
            <a:ext cx="2333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55"/>
          <p:cNvSpPr>
            <a:spLocks noChangeArrowheads="1"/>
          </p:cNvSpPr>
          <p:nvPr/>
        </p:nvSpPr>
        <p:spPr bwMode="auto">
          <a:xfrm>
            <a:off x="4792663" y="3502026"/>
            <a:ext cx="1714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56"/>
          <p:cNvSpPr>
            <a:spLocks noChangeArrowheads="1"/>
          </p:cNvSpPr>
          <p:nvPr/>
        </p:nvSpPr>
        <p:spPr bwMode="auto">
          <a:xfrm>
            <a:off x="6157913" y="3422651"/>
            <a:ext cx="233363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57"/>
          <p:cNvSpPr>
            <a:spLocks noChangeArrowheads="1"/>
          </p:cNvSpPr>
          <p:nvPr/>
        </p:nvSpPr>
        <p:spPr bwMode="auto">
          <a:xfrm>
            <a:off x="6281738" y="3502026"/>
            <a:ext cx="18573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58"/>
          <p:cNvSpPr>
            <a:spLocks noChangeArrowheads="1"/>
          </p:cNvSpPr>
          <p:nvPr/>
        </p:nvSpPr>
        <p:spPr bwMode="auto">
          <a:xfrm>
            <a:off x="3892551" y="4478338"/>
            <a:ext cx="29797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Process Switching Functions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576" name="Rectangle 60"/>
          <p:cNvSpPr>
            <a:spLocks noChangeArrowheads="1"/>
          </p:cNvSpPr>
          <p:nvPr/>
        </p:nvSpPr>
        <p:spPr bwMode="auto">
          <a:xfrm>
            <a:off x="3643313" y="5268913"/>
            <a:ext cx="485775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(b) OS functions execute within user processes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584" name="Freeform 64"/>
          <p:cNvSpPr>
            <a:spLocks/>
          </p:cNvSpPr>
          <p:nvPr/>
        </p:nvSpPr>
        <p:spPr bwMode="auto">
          <a:xfrm>
            <a:off x="5241926" y="4043363"/>
            <a:ext cx="77788" cy="77788"/>
          </a:xfrm>
          <a:custGeom>
            <a:avLst/>
            <a:gdLst>
              <a:gd name="T0" fmla="*/ 49 w 49"/>
              <a:gd name="T1" fmla="*/ 30 h 49"/>
              <a:gd name="T2" fmla="*/ 39 w 49"/>
              <a:gd name="T3" fmla="*/ 40 h 49"/>
              <a:gd name="T4" fmla="*/ 30 w 49"/>
              <a:gd name="T5" fmla="*/ 49 h 49"/>
              <a:gd name="T6" fmla="*/ 10 w 49"/>
              <a:gd name="T7" fmla="*/ 40 h 49"/>
              <a:gd name="T8" fmla="*/ 0 w 49"/>
              <a:gd name="T9" fmla="*/ 30 h 49"/>
              <a:gd name="T10" fmla="*/ 10 w 49"/>
              <a:gd name="T11" fmla="*/ 10 h 49"/>
              <a:gd name="T12" fmla="*/ 30 w 49"/>
              <a:gd name="T13" fmla="*/ 0 h 49"/>
              <a:gd name="T14" fmla="*/ 39 w 49"/>
              <a:gd name="T15" fmla="*/ 10 h 49"/>
              <a:gd name="T16" fmla="*/ 39 w 49"/>
              <a:gd name="T17" fmla="*/ 30 h 49"/>
              <a:gd name="T18" fmla="*/ 49 w 49"/>
              <a:gd name="T19" fmla="*/ 3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9" h="49">
                <a:moveTo>
                  <a:pt x="49" y="30"/>
                </a:moveTo>
                <a:lnTo>
                  <a:pt x="39" y="40"/>
                </a:lnTo>
                <a:lnTo>
                  <a:pt x="30" y="49"/>
                </a:lnTo>
                <a:lnTo>
                  <a:pt x="10" y="40"/>
                </a:lnTo>
                <a:lnTo>
                  <a:pt x="0" y="30"/>
                </a:lnTo>
                <a:lnTo>
                  <a:pt x="10" y="10"/>
                </a:lnTo>
                <a:lnTo>
                  <a:pt x="30" y="0"/>
                </a:lnTo>
                <a:lnTo>
                  <a:pt x="39" y="10"/>
                </a:lnTo>
                <a:lnTo>
                  <a:pt x="39" y="30"/>
                </a:lnTo>
                <a:lnTo>
                  <a:pt x="49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4585" name="Freeform 65"/>
          <p:cNvSpPr>
            <a:spLocks/>
          </p:cNvSpPr>
          <p:nvPr/>
        </p:nvSpPr>
        <p:spPr bwMode="auto">
          <a:xfrm>
            <a:off x="5475288" y="4043363"/>
            <a:ext cx="61913" cy="77788"/>
          </a:xfrm>
          <a:custGeom>
            <a:avLst/>
            <a:gdLst>
              <a:gd name="T0" fmla="*/ 39 w 39"/>
              <a:gd name="T1" fmla="*/ 30 h 49"/>
              <a:gd name="T2" fmla="*/ 39 w 39"/>
              <a:gd name="T3" fmla="*/ 40 h 49"/>
              <a:gd name="T4" fmla="*/ 20 w 39"/>
              <a:gd name="T5" fmla="*/ 49 h 49"/>
              <a:gd name="T6" fmla="*/ 0 w 39"/>
              <a:gd name="T7" fmla="*/ 40 h 49"/>
              <a:gd name="T8" fmla="*/ 0 w 39"/>
              <a:gd name="T9" fmla="*/ 30 h 49"/>
              <a:gd name="T10" fmla="*/ 0 w 39"/>
              <a:gd name="T11" fmla="*/ 10 h 49"/>
              <a:gd name="T12" fmla="*/ 20 w 39"/>
              <a:gd name="T13" fmla="*/ 0 h 49"/>
              <a:gd name="T14" fmla="*/ 39 w 39"/>
              <a:gd name="T15" fmla="*/ 10 h 49"/>
              <a:gd name="T16" fmla="*/ 39 w 39"/>
              <a:gd name="T17" fmla="*/ 20 h 49"/>
              <a:gd name="T18" fmla="*/ 39 w 39"/>
              <a:gd name="T19" fmla="*/ 3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" h="49">
                <a:moveTo>
                  <a:pt x="39" y="30"/>
                </a:moveTo>
                <a:lnTo>
                  <a:pt x="39" y="40"/>
                </a:lnTo>
                <a:lnTo>
                  <a:pt x="20" y="49"/>
                </a:lnTo>
                <a:lnTo>
                  <a:pt x="0" y="40"/>
                </a:lnTo>
                <a:lnTo>
                  <a:pt x="0" y="30"/>
                </a:lnTo>
                <a:lnTo>
                  <a:pt x="0" y="10"/>
                </a:lnTo>
                <a:lnTo>
                  <a:pt x="20" y="0"/>
                </a:lnTo>
                <a:lnTo>
                  <a:pt x="39" y="10"/>
                </a:lnTo>
                <a:lnTo>
                  <a:pt x="39" y="20"/>
                </a:lnTo>
                <a:lnTo>
                  <a:pt x="39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4586" name="Freeform 66"/>
          <p:cNvSpPr>
            <a:spLocks/>
          </p:cNvSpPr>
          <p:nvPr/>
        </p:nvSpPr>
        <p:spPr bwMode="auto">
          <a:xfrm>
            <a:off x="5692776" y="4043363"/>
            <a:ext cx="77788" cy="77788"/>
          </a:xfrm>
          <a:custGeom>
            <a:avLst/>
            <a:gdLst>
              <a:gd name="T0" fmla="*/ 49 w 49"/>
              <a:gd name="T1" fmla="*/ 30 h 49"/>
              <a:gd name="T2" fmla="*/ 39 w 49"/>
              <a:gd name="T3" fmla="*/ 40 h 49"/>
              <a:gd name="T4" fmla="*/ 19 w 49"/>
              <a:gd name="T5" fmla="*/ 49 h 49"/>
              <a:gd name="T6" fmla="*/ 10 w 49"/>
              <a:gd name="T7" fmla="*/ 40 h 49"/>
              <a:gd name="T8" fmla="*/ 0 w 49"/>
              <a:gd name="T9" fmla="*/ 30 h 49"/>
              <a:gd name="T10" fmla="*/ 10 w 49"/>
              <a:gd name="T11" fmla="*/ 10 h 49"/>
              <a:gd name="T12" fmla="*/ 19 w 49"/>
              <a:gd name="T13" fmla="*/ 0 h 49"/>
              <a:gd name="T14" fmla="*/ 39 w 49"/>
              <a:gd name="T15" fmla="*/ 10 h 49"/>
              <a:gd name="T16" fmla="*/ 39 w 49"/>
              <a:gd name="T17" fmla="*/ 30 h 49"/>
              <a:gd name="T18" fmla="*/ 49 w 49"/>
              <a:gd name="T19" fmla="*/ 3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9" h="49">
                <a:moveTo>
                  <a:pt x="49" y="30"/>
                </a:moveTo>
                <a:lnTo>
                  <a:pt x="39" y="40"/>
                </a:lnTo>
                <a:lnTo>
                  <a:pt x="19" y="49"/>
                </a:lnTo>
                <a:lnTo>
                  <a:pt x="10" y="40"/>
                </a:lnTo>
                <a:lnTo>
                  <a:pt x="0" y="30"/>
                </a:lnTo>
                <a:lnTo>
                  <a:pt x="10" y="10"/>
                </a:lnTo>
                <a:lnTo>
                  <a:pt x="19" y="0"/>
                </a:lnTo>
                <a:lnTo>
                  <a:pt x="39" y="10"/>
                </a:lnTo>
                <a:lnTo>
                  <a:pt x="39" y="30"/>
                </a:lnTo>
                <a:lnTo>
                  <a:pt x="49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0206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Definitions of a Process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in execution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Instance of a program running on a computer</a:t>
            </a:r>
          </a:p>
          <a:p>
            <a:pPr lvl="1"/>
            <a:r>
              <a:rPr lang="en-US" dirty="0" smtClean="0"/>
              <a:t>There may be multiple instances of the same program, each as a separate process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Unit characterized by</a:t>
            </a:r>
          </a:p>
          <a:p>
            <a:pPr lvl="1"/>
            <a:r>
              <a:rPr lang="en-US" dirty="0" smtClean="0"/>
              <a:t>Execution of a sequence of instructions</a:t>
            </a:r>
          </a:p>
          <a:p>
            <a:pPr lvl="1"/>
            <a:r>
              <a:rPr lang="en-US" dirty="0" smtClean="0"/>
              <a:t>Current state</a:t>
            </a:r>
          </a:p>
          <a:p>
            <a:pPr lvl="1"/>
            <a:r>
              <a:rPr lang="en-US" dirty="0" smtClean="0"/>
              <a:t>Associated block of memory</a:t>
            </a:r>
          </a:p>
          <a:p>
            <a:endParaRPr lang="en-US" dirty="0"/>
          </a:p>
        </p:txBody>
      </p:sp>
      <p:sp>
        <p:nvSpPr>
          <p:cNvPr id="6146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Kernel / Process Implementations</a:t>
            </a:r>
          </a:p>
        </p:txBody>
      </p:sp>
      <p:sp>
        <p:nvSpPr>
          <p:cNvPr id="2458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Microkernel:</a:t>
            </a:r>
          </a:p>
          <a:p>
            <a:pPr lvl="1"/>
            <a:r>
              <a:rPr lang="en-US" dirty="0" smtClean="0"/>
              <a:t>Collection of system processes that provide OS services</a:t>
            </a:r>
          </a:p>
          <a:p>
            <a:pPr marL="100905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 smtClean="0"/>
              <a:t>Quite expensive but very safe</a:t>
            </a:r>
            <a:endParaRPr lang="en-US" dirty="0"/>
          </a:p>
        </p:txBody>
      </p:sp>
      <p:sp>
        <p:nvSpPr>
          <p:cNvPr id="24578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3395663" y="3284538"/>
            <a:ext cx="5400675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22701" y="3546475"/>
            <a:ext cx="341313" cy="542925"/>
          </a:xfrm>
          <a:prstGeom prst="rect">
            <a:avLst/>
          </a:prstGeom>
          <a:solidFill>
            <a:srgbClr val="BFE7F1"/>
          </a:solidFill>
          <a:ln w="1587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629151" y="3546475"/>
            <a:ext cx="341313" cy="542925"/>
          </a:xfrm>
          <a:prstGeom prst="rect">
            <a:avLst/>
          </a:prstGeom>
          <a:solidFill>
            <a:srgbClr val="BFE7F1"/>
          </a:solidFill>
          <a:ln w="1587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088063" y="3546475"/>
            <a:ext cx="341313" cy="542925"/>
          </a:xfrm>
          <a:prstGeom prst="rect">
            <a:avLst/>
          </a:prstGeom>
          <a:solidFill>
            <a:srgbClr val="BFE7F1"/>
          </a:solidFill>
          <a:ln w="1587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770688" y="3546475"/>
            <a:ext cx="341313" cy="542925"/>
          </a:xfrm>
          <a:prstGeom prst="rect">
            <a:avLst/>
          </a:prstGeom>
          <a:solidFill>
            <a:srgbClr val="BFE7F1"/>
          </a:solidFill>
          <a:ln w="1587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8229601" y="3546475"/>
            <a:ext cx="357188" cy="542925"/>
          </a:xfrm>
          <a:prstGeom prst="rect">
            <a:avLst/>
          </a:prstGeom>
          <a:solidFill>
            <a:srgbClr val="BFE7F1"/>
          </a:solidFill>
          <a:ln w="1587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3567113" y="4129088"/>
            <a:ext cx="5181600" cy="387350"/>
          </a:xfrm>
          <a:prstGeom prst="rect">
            <a:avLst/>
          </a:prstGeom>
          <a:solidFill>
            <a:srgbClr val="D9D9D9"/>
          </a:solidFill>
          <a:ln w="3175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3860801" y="3662363"/>
            <a:ext cx="23336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4000501" y="3740150"/>
            <a:ext cx="1714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4668838" y="3662363"/>
            <a:ext cx="23336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4792663" y="3740150"/>
            <a:ext cx="1714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6157913" y="3662363"/>
            <a:ext cx="23336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6281738" y="3740150"/>
            <a:ext cx="18573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6778626" y="3694113"/>
            <a:ext cx="357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OS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7027863" y="3770313"/>
            <a:ext cx="171450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8253413" y="3694113"/>
            <a:ext cx="357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OS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8501063" y="3786188"/>
            <a:ext cx="1714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3643313" y="4949825"/>
            <a:ext cx="4873625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(c) OS functions execute as separate processes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59"/>
          <p:cNvSpPr>
            <a:spLocks noChangeArrowheads="1"/>
          </p:cNvSpPr>
          <p:nvPr/>
        </p:nvSpPr>
        <p:spPr bwMode="auto">
          <a:xfrm>
            <a:off x="4792663" y="4175125"/>
            <a:ext cx="297973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Process Switching Functions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587" name="Freeform 67"/>
          <p:cNvSpPr>
            <a:spLocks/>
          </p:cNvSpPr>
          <p:nvPr/>
        </p:nvSpPr>
        <p:spPr bwMode="auto">
          <a:xfrm>
            <a:off x="5241926" y="3786188"/>
            <a:ext cx="77788" cy="77787"/>
          </a:xfrm>
          <a:custGeom>
            <a:avLst/>
            <a:gdLst>
              <a:gd name="T0" fmla="*/ 49 w 49"/>
              <a:gd name="T1" fmla="*/ 30 h 49"/>
              <a:gd name="T2" fmla="*/ 39 w 49"/>
              <a:gd name="T3" fmla="*/ 40 h 49"/>
              <a:gd name="T4" fmla="*/ 30 w 49"/>
              <a:gd name="T5" fmla="*/ 49 h 49"/>
              <a:gd name="T6" fmla="*/ 10 w 49"/>
              <a:gd name="T7" fmla="*/ 40 h 49"/>
              <a:gd name="T8" fmla="*/ 0 w 49"/>
              <a:gd name="T9" fmla="*/ 30 h 49"/>
              <a:gd name="T10" fmla="*/ 10 w 49"/>
              <a:gd name="T11" fmla="*/ 10 h 49"/>
              <a:gd name="T12" fmla="*/ 30 w 49"/>
              <a:gd name="T13" fmla="*/ 0 h 49"/>
              <a:gd name="T14" fmla="*/ 39 w 49"/>
              <a:gd name="T15" fmla="*/ 10 h 49"/>
              <a:gd name="T16" fmla="*/ 39 w 49"/>
              <a:gd name="T17" fmla="*/ 30 h 49"/>
              <a:gd name="T18" fmla="*/ 49 w 49"/>
              <a:gd name="T19" fmla="*/ 3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9" h="49">
                <a:moveTo>
                  <a:pt x="49" y="30"/>
                </a:moveTo>
                <a:lnTo>
                  <a:pt x="39" y="40"/>
                </a:lnTo>
                <a:lnTo>
                  <a:pt x="30" y="49"/>
                </a:lnTo>
                <a:lnTo>
                  <a:pt x="10" y="40"/>
                </a:lnTo>
                <a:lnTo>
                  <a:pt x="0" y="30"/>
                </a:lnTo>
                <a:lnTo>
                  <a:pt x="10" y="10"/>
                </a:lnTo>
                <a:lnTo>
                  <a:pt x="30" y="0"/>
                </a:lnTo>
                <a:lnTo>
                  <a:pt x="39" y="10"/>
                </a:lnTo>
                <a:lnTo>
                  <a:pt x="39" y="30"/>
                </a:lnTo>
                <a:lnTo>
                  <a:pt x="49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4588" name="Freeform 68"/>
          <p:cNvSpPr>
            <a:spLocks/>
          </p:cNvSpPr>
          <p:nvPr/>
        </p:nvSpPr>
        <p:spPr bwMode="auto">
          <a:xfrm>
            <a:off x="5475288" y="3786188"/>
            <a:ext cx="61913" cy="77787"/>
          </a:xfrm>
          <a:custGeom>
            <a:avLst/>
            <a:gdLst>
              <a:gd name="T0" fmla="*/ 39 w 39"/>
              <a:gd name="T1" fmla="*/ 30 h 49"/>
              <a:gd name="T2" fmla="*/ 39 w 39"/>
              <a:gd name="T3" fmla="*/ 40 h 49"/>
              <a:gd name="T4" fmla="*/ 20 w 39"/>
              <a:gd name="T5" fmla="*/ 49 h 49"/>
              <a:gd name="T6" fmla="*/ 0 w 39"/>
              <a:gd name="T7" fmla="*/ 40 h 49"/>
              <a:gd name="T8" fmla="*/ 0 w 39"/>
              <a:gd name="T9" fmla="*/ 30 h 49"/>
              <a:gd name="T10" fmla="*/ 0 w 39"/>
              <a:gd name="T11" fmla="*/ 10 h 49"/>
              <a:gd name="T12" fmla="*/ 20 w 39"/>
              <a:gd name="T13" fmla="*/ 0 h 49"/>
              <a:gd name="T14" fmla="*/ 39 w 39"/>
              <a:gd name="T15" fmla="*/ 10 h 49"/>
              <a:gd name="T16" fmla="*/ 39 w 39"/>
              <a:gd name="T17" fmla="*/ 20 h 49"/>
              <a:gd name="T18" fmla="*/ 39 w 39"/>
              <a:gd name="T19" fmla="*/ 3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" h="49">
                <a:moveTo>
                  <a:pt x="39" y="30"/>
                </a:moveTo>
                <a:lnTo>
                  <a:pt x="39" y="40"/>
                </a:lnTo>
                <a:lnTo>
                  <a:pt x="20" y="49"/>
                </a:lnTo>
                <a:lnTo>
                  <a:pt x="0" y="40"/>
                </a:lnTo>
                <a:lnTo>
                  <a:pt x="0" y="30"/>
                </a:lnTo>
                <a:lnTo>
                  <a:pt x="0" y="10"/>
                </a:lnTo>
                <a:lnTo>
                  <a:pt x="20" y="0"/>
                </a:lnTo>
                <a:lnTo>
                  <a:pt x="39" y="10"/>
                </a:lnTo>
                <a:lnTo>
                  <a:pt x="39" y="20"/>
                </a:lnTo>
                <a:lnTo>
                  <a:pt x="39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4589" name="Freeform 69"/>
          <p:cNvSpPr>
            <a:spLocks/>
          </p:cNvSpPr>
          <p:nvPr/>
        </p:nvSpPr>
        <p:spPr bwMode="auto">
          <a:xfrm>
            <a:off x="5692776" y="3786188"/>
            <a:ext cx="77788" cy="77787"/>
          </a:xfrm>
          <a:custGeom>
            <a:avLst/>
            <a:gdLst>
              <a:gd name="T0" fmla="*/ 49 w 49"/>
              <a:gd name="T1" fmla="*/ 30 h 49"/>
              <a:gd name="T2" fmla="*/ 39 w 49"/>
              <a:gd name="T3" fmla="*/ 40 h 49"/>
              <a:gd name="T4" fmla="*/ 19 w 49"/>
              <a:gd name="T5" fmla="*/ 49 h 49"/>
              <a:gd name="T6" fmla="*/ 10 w 49"/>
              <a:gd name="T7" fmla="*/ 40 h 49"/>
              <a:gd name="T8" fmla="*/ 0 w 49"/>
              <a:gd name="T9" fmla="*/ 30 h 49"/>
              <a:gd name="T10" fmla="*/ 10 w 49"/>
              <a:gd name="T11" fmla="*/ 10 h 49"/>
              <a:gd name="T12" fmla="*/ 19 w 49"/>
              <a:gd name="T13" fmla="*/ 0 h 49"/>
              <a:gd name="T14" fmla="*/ 39 w 49"/>
              <a:gd name="T15" fmla="*/ 10 h 49"/>
              <a:gd name="T16" fmla="*/ 39 w 49"/>
              <a:gd name="T17" fmla="*/ 30 h 49"/>
              <a:gd name="T18" fmla="*/ 49 w 49"/>
              <a:gd name="T19" fmla="*/ 3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9" h="49">
                <a:moveTo>
                  <a:pt x="49" y="30"/>
                </a:moveTo>
                <a:lnTo>
                  <a:pt x="39" y="40"/>
                </a:lnTo>
                <a:lnTo>
                  <a:pt x="19" y="49"/>
                </a:lnTo>
                <a:lnTo>
                  <a:pt x="10" y="40"/>
                </a:lnTo>
                <a:lnTo>
                  <a:pt x="0" y="30"/>
                </a:lnTo>
                <a:lnTo>
                  <a:pt x="10" y="10"/>
                </a:lnTo>
                <a:lnTo>
                  <a:pt x="19" y="0"/>
                </a:lnTo>
                <a:lnTo>
                  <a:pt x="39" y="10"/>
                </a:lnTo>
                <a:lnTo>
                  <a:pt x="39" y="30"/>
                </a:lnTo>
                <a:lnTo>
                  <a:pt x="49" y="3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4590" name="Freeform 70"/>
          <p:cNvSpPr>
            <a:spLocks/>
          </p:cNvSpPr>
          <p:nvPr/>
        </p:nvSpPr>
        <p:spPr bwMode="auto">
          <a:xfrm>
            <a:off x="7369176" y="3833813"/>
            <a:ext cx="61913" cy="77787"/>
          </a:xfrm>
          <a:custGeom>
            <a:avLst/>
            <a:gdLst>
              <a:gd name="T0" fmla="*/ 39 w 39"/>
              <a:gd name="T1" fmla="*/ 19 h 49"/>
              <a:gd name="T2" fmla="*/ 39 w 39"/>
              <a:gd name="T3" fmla="*/ 39 h 49"/>
              <a:gd name="T4" fmla="*/ 19 w 39"/>
              <a:gd name="T5" fmla="*/ 49 h 49"/>
              <a:gd name="T6" fmla="*/ 0 w 39"/>
              <a:gd name="T7" fmla="*/ 39 h 49"/>
              <a:gd name="T8" fmla="*/ 0 w 39"/>
              <a:gd name="T9" fmla="*/ 19 h 49"/>
              <a:gd name="T10" fmla="*/ 0 w 39"/>
              <a:gd name="T11" fmla="*/ 10 h 49"/>
              <a:gd name="T12" fmla="*/ 19 w 39"/>
              <a:gd name="T13" fmla="*/ 0 h 49"/>
              <a:gd name="T14" fmla="*/ 39 w 39"/>
              <a:gd name="T15" fmla="*/ 10 h 49"/>
              <a:gd name="T16" fmla="*/ 39 w 39"/>
              <a:gd name="T17" fmla="*/ 10 h 49"/>
              <a:gd name="T18" fmla="*/ 39 w 39"/>
              <a:gd name="T19" fmla="*/ 1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" h="49">
                <a:moveTo>
                  <a:pt x="39" y="19"/>
                </a:moveTo>
                <a:lnTo>
                  <a:pt x="39" y="39"/>
                </a:lnTo>
                <a:lnTo>
                  <a:pt x="19" y="49"/>
                </a:lnTo>
                <a:lnTo>
                  <a:pt x="0" y="39"/>
                </a:lnTo>
                <a:lnTo>
                  <a:pt x="0" y="19"/>
                </a:lnTo>
                <a:lnTo>
                  <a:pt x="0" y="10"/>
                </a:lnTo>
                <a:lnTo>
                  <a:pt x="19" y="0"/>
                </a:lnTo>
                <a:lnTo>
                  <a:pt x="39" y="10"/>
                </a:lnTo>
                <a:lnTo>
                  <a:pt x="39" y="10"/>
                </a:lnTo>
                <a:lnTo>
                  <a:pt x="39" y="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4591" name="Freeform 71"/>
          <p:cNvSpPr>
            <a:spLocks/>
          </p:cNvSpPr>
          <p:nvPr/>
        </p:nvSpPr>
        <p:spPr bwMode="auto">
          <a:xfrm>
            <a:off x="7585076" y="3833813"/>
            <a:ext cx="77788" cy="77787"/>
          </a:xfrm>
          <a:custGeom>
            <a:avLst/>
            <a:gdLst>
              <a:gd name="T0" fmla="*/ 49 w 49"/>
              <a:gd name="T1" fmla="*/ 19 h 49"/>
              <a:gd name="T2" fmla="*/ 40 w 49"/>
              <a:gd name="T3" fmla="*/ 39 h 49"/>
              <a:gd name="T4" fmla="*/ 20 w 49"/>
              <a:gd name="T5" fmla="*/ 49 h 49"/>
              <a:gd name="T6" fmla="*/ 10 w 49"/>
              <a:gd name="T7" fmla="*/ 39 h 49"/>
              <a:gd name="T8" fmla="*/ 0 w 49"/>
              <a:gd name="T9" fmla="*/ 19 h 49"/>
              <a:gd name="T10" fmla="*/ 10 w 49"/>
              <a:gd name="T11" fmla="*/ 10 h 49"/>
              <a:gd name="T12" fmla="*/ 20 w 49"/>
              <a:gd name="T13" fmla="*/ 0 h 49"/>
              <a:gd name="T14" fmla="*/ 40 w 49"/>
              <a:gd name="T15" fmla="*/ 10 h 49"/>
              <a:gd name="T16" fmla="*/ 40 w 49"/>
              <a:gd name="T17" fmla="*/ 19 h 49"/>
              <a:gd name="T18" fmla="*/ 49 w 49"/>
              <a:gd name="T19" fmla="*/ 1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9" h="49">
                <a:moveTo>
                  <a:pt x="49" y="19"/>
                </a:moveTo>
                <a:lnTo>
                  <a:pt x="40" y="39"/>
                </a:lnTo>
                <a:lnTo>
                  <a:pt x="20" y="49"/>
                </a:lnTo>
                <a:lnTo>
                  <a:pt x="10" y="39"/>
                </a:lnTo>
                <a:lnTo>
                  <a:pt x="0" y="19"/>
                </a:lnTo>
                <a:lnTo>
                  <a:pt x="10" y="10"/>
                </a:lnTo>
                <a:lnTo>
                  <a:pt x="20" y="0"/>
                </a:lnTo>
                <a:lnTo>
                  <a:pt x="40" y="10"/>
                </a:lnTo>
                <a:lnTo>
                  <a:pt x="40" y="19"/>
                </a:lnTo>
                <a:lnTo>
                  <a:pt x="49" y="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4592" name="Freeform 72"/>
          <p:cNvSpPr>
            <a:spLocks/>
          </p:cNvSpPr>
          <p:nvPr/>
        </p:nvSpPr>
        <p:spPr bwMode="auto">
          <a:xfrm>
            <a:off x="7802563" y="3833813"/>
            <a:ext cx="77788" cy="77787"/>
          </a:xfrm>
          <a:custGeom>
            <a:avLst/>
            <a:gdLst>
              <a:gd name="T0" fmla="*/ 49 w 49"/>
              <a:gd name="T1" fmla="*/ 19 h 49"/>
              <a:gd name="T2" fmla="*/ 39 w 49"/>
              <a:gd name="T3" fmla="*/ 39 h 49"/>
              <a:gd name="T4" fmla="*/ 30 w 49"/>
              <a:gd name="T5" fmla="*/ 49 h 49"/>
              <a:gd name="T6" fmla="*/ 10 w 49"/>
              <a:gd name="T7" fmla="*/ 39 h 49"/>
              <a:gd name="T8" fmla="*/ 0 w 49"/>
              <a:gd name="T9" fmla="*/ 19 h 49"/>
              <a:gd name="T10" fmla="*/ 10 w 49"/>
              <a:gd name="T11" fmla="*/ 10 h 49"/>
              <a:gd name="T12" fmla="*/ 30 w 49"/>
              <a:gd name="T13" fmla="*/ 0 h 49"/>
              <a:gd name="T14" fmla="*/ 39 w 49"/>
              <a:gd name="T15" fmla="*/ 10 h 49"/>
              <a:gd name="T16" fmla="*/ 39 w 49"/>
              <a:gd name="T17" fmla="*/ 19 h 49"/>
              <a:gd name="T18" fmla="*/ 49 w 49"/>
              <a:gd name="T19" fmla="*/ 1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9" h="49">
                <a:moveTo>
                  <a:pt x="49" y="19"/>
                </a:moveTo>
                <a:lnTo>
                  <a:pt x="39" y="39"/>
                </a:lnTo>
                <a:lnTo>
                  <a:pt x="30" y="49"/>
                </a:lnTo>
                <a:lnTo>
                  <a:pt x="10" y="39"/>
                </a:lnTo>
                <a:lnTo>
                  <a:pt x="0" y="19"/>
                </a:lnTo>
                <a:lnTo>
                  <a:pt x="10" y="10"/>
                </a:lnTo>
                <a:lnTo>
                  <a:pt x="30" y="0"/>
                </a:lnTo>
                <a:lnTo>
                  <a:pt x="39" y="10"/>
                </a:lnTo>
                <a:lnTo>
                  <a:pt x="39" y="19"/>
                </a:lnTo>
                <a:lnTo>
                  <a:pt x="49" y="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20595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Questions &amp; Tasks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noProof="0" dirty="0" smtClean="0"/>
              <a:t>Make sure you understand how to implement tables, references to tables, pointers etc.!</a:t>
            </a:r>
          </a:p>
          <a:p>
            <a:pPr lvl="1"/>
            <a:r>
              <a:rPr lang="en-US" dirty="0" smtClean="0"/>
              <a:t>What is “expensive” when it comes to certain kernel/process implementations?</a:t>
            </a:r>
          </a:p>
          <a:p>
            <a:pPr lvl="1"/>
            <a:r>
              <a:rPr lang="en-US" noProof="0" dirty="0" smtClean="0"/>
              <a:t>What can be “unsafe”?</a:t>
            </a:r>
          </a:p>
          <a:p>
            <a:pPr lvl="1"/>
            <a:r>
              <a:rPr lang="en-US" dirty="0"/>
              <a:t>Read e.g.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www.oreilly.com/library/view/understanding-the-linux/0596002130/ch01s06.html</a:t>
            </a:r>
            <a:r>
              <a:rPr lang="en-US" dirty="0" smtClean="0"/>
              <a:t> to get more insight! </a:t>
            </a:r>
            <a:r>
              <a:rPr lang="en-US" dirty="0"/>
              <a:t>(</a:t>
            </a:r>
            <a:r>
              <a:rPr lang="en-US" dirty="0"/>
              <a:t>Understanding the Linux Kernel, </a:t>
            </a:r>
            <a:r>
              <a:rPr lang="en-US" dirty="0" smtClean="0"/>
              <a:t>Daniel </a:t>
            </a:r>
            <a:r>
              <a:rPr lang="en-US" dirty="0"/>
              <a:t>P. Bovet, Marco </a:t>
            </a:r>
            <a:r>
              <a:rPr lang="en-US" dirty="0" err="1" smtClean="0"/>
              <a:t>Cesati</a:t>
            </a:r>
            <a:r>
              <a:rPr lang="en-US" dirty="0" smtClean="0"/>
              <a:t>, O’Reilly)</a:t>
            </a:r>
            <a:endParaRPr lang="en-US" dirty="0">
              <a:hlinkClick r:id="rId3"/>
            </a:endParaRPr>
          </a:p>
          <a:p>
            <a:pPr lvl="1"/>
            <a:endParaRPr lang="en-US" dirty="0" smtClean="0"/>
          </a:p>
          <a:p>
            <a:pPr lvl="1"/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 III - Operating Systems and Computer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4506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UNIX – Architecture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architecture that executes kernel functions in the context of a user process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Two modes are used: user / kernel mode (Ring 3/Ring 0)</a:t>
            </a:r>
          </a:p>
          <a:p>
            <a:r>
              <a:rPr lang="en-US" dirty="0" smtClean="0"/>
              <a:t>Two types of processes: system / user processes</a:t>
            </a:r>
          </a:p>
          <a:p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 smtClean="0"/>
              <a:t>System processes are implemented as part of kernel to run background services, e.g. swapping</a:t>
            </a:r>
          </a:p>
        </p:txBody>
      </p:sp>
      <p:sp>
        <p:nvSpPr>
          <p:cNvPr id="2560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3773488" y="2133600"/>
            <a:ext cx="4645025" cy="21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35401" y="3681413"/>
            <a:ext cx="4476750" cy="523875"/>
          </a:xfrm>
          <a:prstGeom prst="rect">
            <a:avLst/>
          </a:prstGeom>
          <a:solidFill>
            <a:srgbClr val="D9D9D9"/>
          </a:solidFill>
          <a:ln w="4127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200526" y="2917825"/>
            <a:ext cx="463550" cy="733425"/>
          </a:xfrm>
          <a:prstGeom prst="rect">
            <a:avLst/>
          </a:prstGeom>
          <a:noFill/>
          <a:ln w="20638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6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5289551" y="2917825"/>
            <a:ext cx="461963" cy="733425"/>
          </a:xfrm>
          <a:prstGeom prst="rect">
            <a:avLst/>
          </a:prstGeom>
          <a:noFill/>
          <a:ln w="20638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6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7254876" y="2917825"/>
            <a:ext cx="461963" cy="733425"/>
          </a:xfrm>
          <a:prstGeom prst="rect">
            <a:avLst/>
          </a:prstGeom>
          <a:noFill/>
          <a:ln w="20638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6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318001" y="2908300"/>
            <a:ext cx="334963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Bold" charset="0"/>
              </a:rPr>
              <a:t>OS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4213226" y="3138488"/>
            <a:ext cx="48571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" charset="0"/>
              </a:rPr>
              <a:t>Func-</a:t>
            </a:r>
            <a:endParaRPr kumimoji="0" lang="en-US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4254501" y="3368675"/>
            <a:ext cx="4263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" charset="0"/>
              </a:rPr>
              <a:t>tions</a:t>
            </a:r>
            <a:endParaRPr kumimoji="0" lang="en-US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5405438" y="2908300"/>
            <a:ext cx="334963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" charset="0"/>
              </a:rPr>
              <a:t>OS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5300663" y="3138488"/>
            <a:ext cx="48571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" charset="0"/>
              </a:rPr>
              <a:t>Func-</a:t>
            </a:r>
            <a:endParaRPr kumimoji="0" lang="en-US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5341938" y="3368675"/>
            <a:ext cx="4263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" charset="0"/>
              </a:rPr>
              <a:t>tions</a:t>
            </a:r>
            <a:endParaRPr kumimoji="0" lang="en-US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7370763" y="2908300"/>
            <a:ext cx="334963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" charset="0"/>
              </a:rPr>
              <a:t>OS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7265988" y="3138488"/>
            <a:ext cx="48571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" charset="0"/>
              </a:rPr>
              <a:t>Func-</a:t>
            </a:r>
            <a:endParaRPr kumimoji="0" lang="en-US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7308851" y="3368675"/>
            <a:ext cx="4263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" charset="0"/>
              </a:rPr>
              <a:t>tions</a:t>
            </a:r>
            <a:endParaRPr kumimoji="0" lang="en-US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4200526" y="2163763"/>
            <a:ext cx="463550" cy="735013"/>
          </a:xfrm>
          <a:prstGeom prst="rect">
            <a:avLst/>
          </a:prstGeom>
          <a:solidFill>
            <a:srgbClr val="BFE7F1"/>
          </a:solidFill>
          <a:ln w="20638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5289551" y="2163763"/>
            <a:ext cx="461963" cy="735013"/>
          </a:xfrm>
          <a:prstGeom prst="rect">
            <a:avLst/>
          </a:prstGeom>
          <a:solidFill>
            <a:srgbClr val="BFE7F1"/>
          </a:solidFill>
          <a:ln w="20638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7254876" y="2163763"/>
            <a:ext cx="461963" cy="735013"/>
          </a:xfrm>
          <a:prstGeom prst="rect">
            <a:avLst/>
          </a:prstGeom>
          <a:solidFill>
            <a:srgbClr val="BFE7F1"/>
          </a:solidFill>
          <a:ln w="20638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4254501" y="2320925"/>
            <a:ext cx="3143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" charset="0"/>
              </a:rPr>
              <a:t>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4443413" y="2427288"/>
            <a:ext cx="2301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5341938" y="2320925"/>
            <a:ext cx="3143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" charset="0"/>
              </a:rPr>
              <a:t>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5510213" y="2427288"/>
            <a:ext cx="2301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7350126" y="2320925"/>
            <a:ext cx="3143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" charset="0"/>
              </a:rPr>
              <a:t>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7516813" y="2427288"/>
            <a:ext cx="25082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4108450" y="3744112"/>
            <a:ext cx="40163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Bold Italic" charset="0"/>
              </a:rPr>
              <a:t>Process Switching Functions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Freeform 29"/>
          <p:cNvSpPr>
            <a:spLocks/>
          </p:cNvSpPr>
          <p:nvPr/>
        </p:nvSpPr>
        <p:spPr bwMode="auto">
          <a:xfrm>
            <a:off x="6116638" y="3159125"/>
            <a:ext cx="103188" cy="104775"/>
          </a:xfrm>
          <a:custGeom>
            <a:avLst/>
            <a:gdLst>
              <a:gd name="T0" fmla="*/ 65 w 65"/>
              <a:gd name="T1" fmla="*/ 39 h 66"/>
              <a:gd name="T2" fmla="*/ 52 w 65"/>
              <a:gd name="T3" fmla="*/ 53 h 66"/>
              <a:gd name="T4" fmla="*/ 39 w 65"/>
              <a:gd name="T5" fmla="*/ 66 h 66"/>
              <a:gd name="T6" fmla="*/ 13 w 65"/>
              <a:gd name="T7" fmla="*/ 53 h 66"/>
              <a:gd name="T8" fmla="*/ 0 w 65"/>
              <a:gd name="T9" fmla="*/ 39 h 66"/>
              <a:gd name="T10" fmla="*/ 13 w 65"/>
              <a:gd name="T11" fmla="*/ 13 h 66"/>
              <a:gd name="T12" fmla="*/ 39 w 65"/>
              <a:gd name="T13" fmla="*/ 0 h 66"/>
              <a:gd name="T14" fmla="*/ 52 w 65"/>
              <a:gd name="T15" fmla="*/ 13 h 66"/>
              <a:gd name="T16" fmla="*/ 52 w 65"/>
              <a:gd name="T17" fmla="*/ 39 h 66"/>
              <a:gd name="T18" fmla="*/ 65 w 65"/>
              <a:gd name="T19" fmla="*/ 39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5" h="66">
                <a:moveTo>
                  <a:pt x="65" y="39"/>
                </a:moveTo>
                <a:lnTo>
                  <a:pt x="52" y="53"/>
                </a:lnTo>
                <a:lnTo>
                  <a:pt x="39" y="66"/>
                </a:lnTo>
                <a:lnTo>
                  <a:pt x="13" y="53"/>
                </a:lnTo>
                <a:lnTo>
                  <a:pt x="0" y="39"/>
                </a:lnTo>
                <a:lnTo>
                  <a:pt x="13" y="13"/>
                </a:lnTo>
                <a:lnTo>
                  <a:pt x="39" y="0"/>
                </a:lnTo>
                <a:lnTo>
                  <a:pt x="52" y="13"/>
                </a:lnTo>
                <a:lnTo>
                  <a:pt x="52" y="39"/>
                </a:lnTo>
                <a:lnTo>
                  <a:pt x="65" y="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600"/>
          </a:p>
        </p:txBody>
      </p:sp>
      <p:sp>
        <p:nvSpPr>
          <p:cNvPr id="34" name="Freeform 30"/>
          <p:cNvSpPr>
            <a:spLocks/>
          </p:cNvSpPr>
          <p:nvPr/>
        </p:nvSpPr>
        <p:spPr bwMode="auto">
          <a:xfrm>
            <a:off x="6429376" y="3159125"/>
            <a:ext cx="84138" cy="104775"/>
          </a:xfrm>
          <a:custGeom>
            <a:avLst/>
            <a:gdLst>
              <a:gd name="T0" fmla="*/ 53 w 53"/>
              <a:gd name="T1" fmla="*/ 39 h 66"/>
              <a:gd name="T2" fmla="*/ 53 w 53"/>
              <a:gd name="T3" fmla="*/ 53 h 66"/>
              <a:gd name="T4" fmla="*/ 27 w 53"/>
              <a:gd name="T5" fmla="*/ 66 h 66"/>
              <a:gd name="T6" fmla="*/ 0 w 53"/>
              <a:gd name="T7" fmla="*/ 53 h 66"/>
              <a:gd name="T8" fmla="*/ 0 w 53"/>
              <a:gd name="T9" fmla="*/ 39 h 66"/>
              <a:gd name="T10" fmla="*/ 0 w 53"/>
              <a:gd name="T11" fmla="*/ 13 h 66"/>
              <a:gd name="T12" fmla="*/ 27 w 53"/>
              <a:gd name="T13" fmla="*/ 0 h 66"/>
              <a:gd name="T14" fmla="*/ 53 w 53"/>
              <a:gd name="T15" fmla="*/ 13 h 66"/>
              <a:gd name="T16" fmla="*/ 53 w 53"/>
              <a:gd name="T17" fmla="*/ 26 h 66"/>
              <a:gd name="T18" fmla="*/ 53 w 53"/>
              <a:gd name="T19" fmla="*/ 39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3" h="66">
                <a:moveTo>
                  <a:pt x="53" y="39"/>
                </a:moveTo>
                <a:lnTo>
                  <a:pt x="53" y="53"/>
                </a:lnTo>
                <a:lnTo>
                  <a:pt x="27" y="66"/>
                </a:lnTo>
                <a:lnTo>
                  <a:pt x="0" y="53"/>
                </a:lnTo>
                <a:lnTo>
                  <a:pt x="0" y="39"/>
                </a:lnTo>
                <a:lnTo>
                  <a:pt x="0" y="13"/>
                </a:lnTo>
                <a:lnTo>
                  <a:pt x="27" y="0"/>
                </a:lnTo>
                <a:lnTo>
                  <a:pt x="53" y="13"/>
                </a:lnTo>
                <a:lnTo>
                  <a:pt x="53" y="26"/>
                </a:lnTo>
                <a:lnTo>
                  <a:pt x="53" y="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600"/>
          </a:p>
        </p:txBody>
      </p:sp>
      <p:sp>
        <p:nvSpPr>
          <p:cNvPr id="35" name="Freeform 31"/>
          <p:cNvSpPr>
            <a:spLocks/>
          </p:cNvSpPr>
          <p:nvPr/>
        </p:nvSpPr>
        <p:spPr bwMode="auto">
          <a:xfrm>
            <a:off x="6723063" y="3159125"/>
            <a:ext cx="104775" cy="104775"/>
          </a:xfrm>
          <a:custGeom>
            <a:avLst/>
            <a:gdLst>
              <a:gd name="T0" fmla="*/ 66 w 66"/>
              <a:gd name="T1" fmla="*/ 39 h 66"/>
              <a:gd name="T2" fmla="*/ 52 w 66"/>
              <a:gd name="T3" fmla="*/ 53 h 66"/>
              <a:gd name="T4" fmla="*/ 26 w 66"/>
              <a:gd name="T5" fmla="*/ 66 h 66"/>
              <a:gd name="T6" fmla="*/ 13 w 66"/>
              <a:gd name="T7" fmla="*/ 53 h 66"/>
              <a:gd name="T8" fmla="*/ 0 w 66"/>
              <a:gd name="T9" fmla="*/ 39 h 66"/>
              <a:gd name="T10" fmla="*/ 13 w 66"/>
              <a:gd name="T11" fmla="*/ 13 h 66"/>
              <a:gd name="T12" fmla="*/ 26 w 66"/>
              <a:gd name="T13" fmla="*/ 0 h 66"/>
              <a:gd name="T14" fmla="*/ 52 w 66"/>
              <a:gd name="T15" fmla="*/ 13 h 66"/>
              <a:gd name="T16" fmla="*/ 52 w 66"/>
              <a:gd name="T17" fmla="*/ 39 h 66"/>
              <a:gd name="T18" fmla="*/ 66 w 66"/>
              <a:gd name="T19" fmla="*/ 39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6" h="66">
                <a:moveTo>
                  <a:pt x="66" y="39"/>
                </a:moveTo>
                <a:lnTo>
                  <a:pt x="52" y="53"/>
                </a:lnTo>
                <a:lnTo>
                  <a:pt x="26" y="66"/>
                </a:lnTo>
                <a:lnTo>
                  <a:pt x="13" y="53"/>
                </a:lnTo>
                <a:lnTo>
                  <a:pt x="0" y="39"/>
                </a:lnTo>
                <a:lnTo>
                  <a:pt x="13" y="13"/>
                </a:lnTo>
                <a:lnTo>
                  <a:pt x="26" y="0"/>
                </a:lnTo>
                <a:lnTo>
                  <a:pt x="52" y="13"/>
                </a:lnTo>
                <a:lnTo>
                  <a:pt x="52" y="39"/>
                </a:lnTo>
                <a:lnTo>
                  <a:pt x="66" y="3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6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300"/>
              <a:t>Example: UNIX – Process State Diagram</a:t>
            </a:r>
          </a:p>
        </p:txBody>
      </p:sp>
      <p:sp>
        <p:nvSpPr>
          <p:cNvPr id="2662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  <p:pic>
        <p:nvPicPr>
          <p:cNvPr id="26628" name="Picture 7"/>
          <p:cNvPicPr>
            <a:picLocks noChangeAspect="1" noChangeArrowheads="1"/>
          </p:cNvPicPr>
          <p:nvPr/>
        </p:nvPicPr>
        <p:blipFill>
          <a:blip r:embed="rId3" cstate="print"/>
          <a:srcRect l="6467" b="12903"/>
          <a:stretch>
            <a:fillRect/>
          </a:stretch>
        </p:blipFill>
        <p:spPr bwMode="auto">
          <a:xfrm>
            <a:off x="2135560" y="1144119"/>
            <a:ext cx="7489825" cy="539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Line 8"/>
          <p:cNvSpPr>
            <a:spLocks noChangeShapeType="1"/>
          </p:cNvSpPr>
          <p:nvPr/>
        </p:nvSpPr>
        <p:spPr bwMode="auto">
          <a:xfrm>
            <a:off x="5951537" y="3615532"/>
            <a:ext cx="77788" cy="587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UNIX – Process States</a:t>
            </a:r>
          </a:p>
        </p:txBody>
      </p:sp>
      <p:sp>
        <p:nvSpPr>
          <p:cNvPr id="27650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 t="14748" b="1903"/>
          <a:stretch>
            <a:fillRect/>
          </a:stretch>
        </p:blipFill>
        <p:spPr bwMode="auto">
          <a:xfrm>
            <a:off x="1775621" y="1144119"/>
            <a:ext cx="8640762" cy="541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Related System Calls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execve</a:t>
            </a:r>
            <a:r>
              <a:rPr lang="en-US" sz="2000" b="1" dirty="0">
                <a:latin typeface="Courier New" pitchFamily="49" charset="0"/>
              </a:rPr>
              <a:t>(const char *filename, char *const </a:t>
            </a:r>
            <a:r>
              <a:rPr lang="en-US" sz="2000" b="1" dirty="0" err="1">
                <a:latin typeface="Courier New" pitchFamily="49" charset="0"/>
              </a:rPr>
              <a:t>argv</a:t>
            </a:r>
            <a:r>
              <a:rPr lang="en-US" sz="2000" b="1" dirty="0">
                <a:latin typeface="Courier New" pitchFamily="49" charset="0"/>
              </a:rPr>
              <a:t>[], char *const </a:t>
            </a:r>
            <a:r>
              <a:rPr lang="en-US" sz="2000" b="1" dirty="0" err="1">
                <a:latin typeface="Courier New" pitchFamily="49" charset="0"/>
              </a:rPr>
              <a:t>envp</a:t>
            </a:r>
            <a:r>
              <a:rPr lang="en-US" sz="2000" b="1" dirty="0">
                <a:latin typeface="Courier New" pitchFamily="49" charset="0"/>
              </a:rPr>
              <a:t>[])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Executes program pointed to by </a:t>
            </a:r>
            <a:r>
              <a:rPr lang="en-US" b="1" dirty="0" smtClean="0">
                <a:latin typeface="Courier New" pitchFamily="49" charset="0"/>
              </a:rPr>
              <a:t>filename</a:t>
            </a:r>
            <a:r>
              <a:rPr lang="en-US" dirty="0"/>
              <a:t> with arguments </a:t>
            </a:r>
            <a:r>
              <a:rPr lang="en-US" b="1" dirty="0" err="1" smtClean="0">
                <a:latin typeface="Courier New" pitchFamily="49" charset="0"/>
              </a:rPr>
              <a:t>argv</a:t>
            </a:r>
            <a:r>
              <a:rPr lang="en-US" dirty="0"/>
              <a:t> and environment </a:t>
            </a:r>
            <a:r>
              <a:rPr lang="en-US" b="1" dirty="0" err="1" smtClean="0">
                <a:latin typeface="Courier New" pitchFamily="49" charset="0"/>
              </a:rPr>
              <a:t>envp</a:t>
            </a:r>
            <a:r>
              <a:rPr lang="en-US" dirty="0"/>
              <a:t> (in the form of key=value)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Effectively replaces the current program with another one</a:t>
            </a:r>
            <a:endParaRPr lang="en-US" b="1" dirty="0" smtClean="0">
              <a:latin typeface="Courier New" pitchFamily="49" charset="0"/>
            </a:endParaRPr>
          </a:p>
          <a:p>
            <a:pPr marL="100905" lvl="1" indent="0">
              <a:lnSpc>
                <a:spcPct val="90000"/>
              </a:lnSpc>
              <a:buNone/>
            </a:pP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b="1" dirty="0" smtClean="0">
                <a:latin typeface="Courier New" pitchFamily="49" charset="0"/>
              </a:rPr>
              <a:t>exec()</a:t>
            </a:r>
            <a:r>
              <a:rPr lang="en-US" dirty="0"/>
              <a:t> family of library function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 </a:t>
            </a:r>
            <a:r>
              <a:rPr lang="en-US" sz="2000" b="1" dirty="0" err="1">
                <a:latin typeface="Courier New" pitchFamily="49" charset="0"/>
              </a:rPr>
              <a:t>pid_t</a:t>
            </a:r>
            <a:r>
              <a:rPr lang="en-US" sz="2000" b="1" dirty="0">
                <a:latin typeface="Courier New" pitchFamily="49" charset="0"/>
              </a:rPr>
              <a:t> fork(void)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Creates child process that differs from parent only in its PID (process identifier) and PPID (parent process identifier)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Returns 0 for child process and child’s PID for parent process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</a:rPr>
              <a:t>void _exit(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status)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Terminates calling process; closes open file descriptors; children are adopted by process 1; signals termination to parent</a:t>
            </a:r>
          </a:p>
          <a:p>
            <a:pPr marL="100905" lvl="1" indent="0">
              <a:lnSpc>
                <a:spcPct val="90000"/>
              </a:lnSpc>
              <a:buNone/>
            </a:pP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b="1" dirty="0" smtClean="0">
                <a:latin typeface="Courier New" pitchFamily="49" charset="0"/>
              </a:rPr>
              <a:t>exit</a:t>
            </a:r>
            <a:r>
              <a:rPr lang="en-US" b="1" dirty="0">
                <a:latin typeface="Courier New" pitchFamily="49" charset="0"/>
              </a:rPr>
              <a:t>()</a:t>
            </a:r>
            <a:r>
              <a:rPr lang="en-US" dirty="0"/>
              <a:t> library function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 </a:t>
            </a:r>
            <a:r>
              <a:rPr lang="en-US" sz="2000" b="1" dirty="0" err="1">
                <a:latin typeface="Courier New" pitchFamily="49" charset="0"/>
              </a:rPr>
              <a:t>pid_t</a:t>
            </a:r>
            <a:r>
              <a:rPr lang="en-US" sz="2000" b="1" dirty="0">
                <a:latin typeface="Courier New" pitchFamily="49" charset="0"/>
              </a:rPr>
              <a:t> wait(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*status)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Wait for state change in child of calling process</a:t>
            </a:r>
          </a:p>
        </p:txBody>
      </p:sp>
      <p:sp>
        <p:nvSpPr>
          <p:cNvPr id="2867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Programming Example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en-US" sz="1400" dirty="0">
                <a:solidFill>
                  <a:srgbClr val="073A33"/>
                </a:solidFill>
                <a:latin typeface="Courier"/>
                <a:cs typeface="Courier"/>
              </a:rPr>
              <a:t>#include </a:t>
            </a:r>
            <a:r>
              <a:rPr lang="en-US" sz="1400" dirty="0">
                <a:solidFill>
                  <a:srgbClr val="6B0001"/>
                </a:solidFill>
                <a:latin typeface="Courier"/>
                <a:cs typeface="Courier"/>
              </a:rPr>
              <a:t>&lt;</a:t>
            </a:r>
            <a:r>
              <a:rPr lang="en-US" sz="1400" dirty="0" err="1">
                <a:solidFill>
                  <a:srgbClr val="300048"/>
                </a:solidFill>
                <a:latin typeface="Courier"/>
                <a:cs typeface="Courier"/>
              </a:rPr>
              <a:t>stdio.h</a:t>
            </a:r>
            <a:r>
              <a:rPr lang="en-US" sz="1400" dirty="0">
                <a:solidFill>
                  <a:srgbClr val="6B0001"/>
                </a:solidFill>
                <a:latin typeface="Courier"/>
                <a:cs typeface="Courier"/>
              </a:rPr>
              <a:t>&gt;</a:t>
            </a:r>
            <a:endParaRPr lang="en-US" sz="14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en-US" sz="1400" dirty="0">
                <a:solidFill>
                  <a:srgbClr val="073A33"/>
                </a:solidFill>
                <a:latin typeface="Courier"/>
                <a:cs typeface="Courier"/>
              </a:rPr>
              <a:t>#include </a:t>
            </a:r>
            <a:r>
              <a:rPr lang="en-US" sz="1400" dirty="0">
                <a:solidFill>
                  <a:srgbClr val="6B0001"/>
                </a:solidFill>
                <a:latin typeface="Courier"/>
                <a:cs typeface="Courier"/>
              </a:rPr>
              <a:t>&lt;</a:t>
            </a:r>
            <a:r>
              <a:rPr lang="en-US" sz="1400" dirty="0" err="1">
                <a:solidFill>
                  <a:srgbClr val="300048"/>
                </a:solidFill>
                <a:latin typeface="Courier"/>
                <a:cs typeface="Courier"/>
              </a:rPr>
              <a:t>stdlib.h</a:t>
            </a:r>
            <a:r>
              <a:rPr lang="en-US" sz="1400" dirty="0">
                <a:solidFill>
                  <a:srgbClr val="6B0001"/>
                </a:solidFill>
                <a:latin typeface="Courier"/>
                <a:cs typeface="Courier"/>
              </a:rPr>
              <a:t>&gt;</a:t>
            </a:r>
            <a:endParaRPr lang="en-US" sz="14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en-US" sz="1400" dirty="0">
                <a:solidFill>
                  <a:srgbClr val="073A33"/>
                </a:solidFill>
                <a:latin typeface="Courier"/>
                <a:cs typeface="Courier"/>
              </a:rPr>
              <a:t>#include </a:t>
            </a:r>
            <a:r>
              <a:rPr lang="en-US" sz="1400" dirty="0">
                <a:solidFill>
                  <a:srgbClr val="6B0001"/>
                </a:solidFill>
                <a:latin typeface="Courier"/>
                <a:cs typeface="Courier"/>
              </a:rPr>
              <a:t>&lt;</a:t>
            </a:r>
            <a:r>
              <a:rPr lang="en-US" sz="1400" dirty="0">
                <a:solidFill>
                  <a:srgbClr val="300048"/>
                </a:solidFill>
                <a:latin typeface="Courier"/>
                <a:cs typeface="Courier"/>
              </a:rPr>
              <a:t>sys/</a:t>
            </a:r>
            <a:r>
              <a:rPr lang="en-US" sz="1400" dirty="0" err="1">
                <a:solidFill>
                  <a:srgbClr val="300048"/>
                </a:solidFill>
                <a:latin typeface="Courier"/>
                <a:cs typeface="Courier"/>
              </a:rPr>
              <a:t>wait.h</a:t>
            </a:r>
            <a:r>
              <a:rPr lang="en-US" sz="1400" dirty="0">
                <a:solidFill>
                  <a:srgbClr val="6B0001"/>
                </a:solidFill>
                <a:latin typeface="Courier"/>
                <a:cs typeface="Courier"/>
              </a:rPr>
              <a:t>&gt;</a:t>
            </a:r>
            <a:endParaRPr lang="en-US" sz="14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endParaRPr lang="en-US" sz="14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en-US" sz="1400" dirty="0">
                <a:solidFill>
                  <a:srgbClr val="300000"/>
                </a:solidFill>
                <a:latin typeface="Courier"/>
                <a:cs typeface="Courier"/>
              </a:rPr>
              <a:t>main</a:t>
            </a:r>
            <a:r>
              <a:rPr lang="en-US" sz="1400" dirty="0">
                <a:solidFill>
                  <a:srgbClr val="6D6F24"/>
                </a:solidFill>
                <a:latin typeface="Courier"/>
                <a:cs typeface="Courier"/>
              </a:rPr>
              <a:t>()</a:t>
            </a:r>
            <a:endParaRPr lang="en-US" sz="14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en-US" sz="1400" dirty="0">
                <a:solidFill>
                  <a:srgbClr val="6B006D"/>
                </a:solidFill>
                <a:latin typeface="Courier"/>
                <a:cs typeface="Courier"/>
              </a:rPr>
              <a:t>{</a:t>
            </a:r>
            <a:endParaRPr lang="en-US" sz="14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	</a:t>
            </a:r>
            <a:r>
              <a:rPr lang="en-US" sz="1400" b="1" dirty="0" err="1">
                <a:solidFill>
                  <a:srgbClr val="6B0001"/>
                </a:solidFill>
                <a:latin typeface="Courier"/>
                <a:cs typeface="Courier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 status</a:t>
            </a:r>
            <a:r>
              <a:rPr lang="en-US" sz="1400" dirty="0">
                <a:solidFill>
                  <a:srgbClr val="6B006D"/>
                </a:solidFill>
                <a:latin typeface="Courier"/>
                <a:cs typeface="Courier"/>
              </a:rPr>
              <a:t>;</a:t>
            </a:r>
            <a:endParaRPr lang="en-US" sz="14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	</a:t>
            </a:r>
            <a:r>
              <a:rPr lang="en-US" sz="1400" dirty="0" err="1">
                <a:solidFill>
                  <a:prstClr val="black"/>
                </a:solidFill>
                <a:latin typeface="Courier"/>
                <a:cs typeface="Courier"/>
              </a:rPr>
              <a:t>pid_t</a:t>
            </a:r>
            <a:r>
              <a:rPr lang="en-US" sz="1400" dirty="0">
                <a:solidFill>
                  <a:prstClr val="black"/>
                </a:solidFill>
                <a:latin typeface="Courier"/>
                <a:cs typeface="Courier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urier"/>
                <a:cs typeface="Courier"/>
              </a:rPr>
              <a:t>pid</a:t>
            </a:r>
            <a:r>
              <a:rPr lang="en-US" sz="1400" dirty="0">
                <a:solidFill>
                  <a:srgbClr val="6B006D"/>
                </a:solidFill>
                <a:latin typeface="Courier"/>
                <a:cs typeface="Courier"/>
              </a:rPr>
              <a:t>;</a:t>
            </a:r>
            <a:endParaRPr lang="en-US" sz="14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endParaRPr lang="en-US" sz="14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	</a:t>
            </a:r>
            <a:r>
              <a:rPr lang="da-DK" sz="1400" dirty="0" err="1">
                <a:solidFill>
                  <a:prstClr val="black"/>
                </a:solidFill>
                <a:latin typeface="Courier"/>
                <a:cs typeface="Courier"/>
              </a:rPr>
              <a:t>pid</a:t>
            </a: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 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=</a:t>
            </a: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 fork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()</a:t>
            </a:r>
            <a:r>
              <a:rPr lang="da-DK" sz="1400" dirty="0">
                <a:solidFill>
                  <a:srgbClr val="6B006D"/>
                </a:solidFill>
                <a:latin typeface="Courier"/>
                <a:cs typeface="Courier"/>
              </a:rPr>
              <a:t>;</a:t>
            </a:r>
            <a:endParaRPr lang="da-DK" sz="14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	</a:t>
            </a:r>
            <a:r>
              <a:rPr lang="da-DK" sz="1400" b="1" dirty="0" err="1">
                <a:solidFill>
                  <a:srgbClr val="6B0001"/>
                </a:solidFill>
                <a:latin typeface="Courier"/>
                <a:cs typeface="Courier"/>
              </a:rPr>
              <a:t>if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(</a:t>
            </a:r>
            <a:r>
              <a:rPr lang="da-DK" sz="1400" dirty="0" err="1">
                <a:solidFill>
                  <a:prstClr val="black"/>
                </a:solidFill>
                <a:latin typeface="Courier"/>
                <a:cs typeface="Courier"/>
              </a:rPr>
              <a:t>pid</a:t>
            </a: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 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==</a:t>
            </a: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 </a:t>
            </a:r>
            <a:r>
              <a:rPr lang="da-DK" sz="1400" dirty="0">
                <a:solidFill>
                  <a:srgbClr val="107D02"/>
                </a:solidFill>
                <a:latin typeface="Courier"/>
                <a:cs typeface="Courier"/>
              </a:rPr>
              <a:t>0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)</a:t>
            </a: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 </a:t>
            </a:r>
            <a:r>
              <a:rPr lang="da-DK" sz="1400" dirty="0">
                <a:solidFill>
                  <a:srgbClr val="6B006D"/>
                </a:solidFill>
                <a:latin typeface="Courier"/>
                <a:cs typeface="Courier"/>
              </a:rPr>
              <a:t>{</a:t>
            </a:r>
            <a:endParaRPr lang="da-DK" sz="14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		</a:t>
            </a:r>
            <a:r>
              <a:rPr lang="da-DK" sz="1400" dirty="0" err="1">
                <a:solidFill>
                  <a:srgbClr val="4D2401"/>
                </a:solidFill>
                <a:latin typeface="Courier"/>
                <a:cs typeface="Courier"/>
              </a:rPr>
              <a:t>printf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(</a:t>
            </a:r>
            <a:r>
              <a:rPr lang="da-DK" sz="1400" dirty="0">
                <a:solidFill>
                  <a:srgbClr val="6B0001"/>
                </a:solidFill>
                <a:latin typeface="Courier"/>
                <a:cs typeface="Courier"/>
              </a:rPr>
              <a:t>"</a:t>
            </a:r>
            <a:r>
              <a:rPr lang="da-DK" sz="1400" dirty="0">
                <a:solidFill>
                  <a:srgbClr val="0000DF"/>
                </a:solidFill>
                <a:latin typeface="Courier"/>
                <a:cs typeface="Courier"/>
              </a:rPr>
              <a:t>Child </a:t>
            </a:r>
            <a:r>
              <a:rPr lang="da-DK" sz="1400" dirty="0" err="1">
                <a:solidFill>
                  <a:srgbClr val="0000DF"/>
                </a:solidFill>
                <a:latin typeface="Courier"/>
                <a:cs typeface="Courier"/>
              </a:rPr>
              <a:t>process</a:t>
            </a:r>
            <a:r>
              <a:rPr lang="da-DK" sz="1400" dirty="0">
                <a:solidFill>
                  <a:srgbClr val="0000DF"/>
                </a:solidFill>
                <a:latin typeface="Courier"/>
                <a:cs typeface="Courier"/>
              </a:rPr>
              <a:t> </a:t>
            </a:r>
            <a:r>
              <a:rPr lang="da-DK" sz="1400" dirty="0" err="1">
                <a:solidFill>
                  <a:srgbClr val="0000DF"/>
                </a:solidFill>
                <a:latin typeface="Courier"/>
                <a:cs typeface="Courier"/>
              </a:rPr>
              <a:t>running</a:t>
            </a:r>
            <a:r>
              <a:rPr lang="da-DK" sz="1400" dirty="0">
                <a:solidFill>
                  <a:srgbClr val="0000DF"/>
                </a:solidFill>
                <a:latin typeface="Courier"/>
                <a:cs typeface="Courier"/>
              </a:rPr>
              <a:t>...</a:t>
            </a:r>
            <a:r>
              <a:rPr lang="da-DK" sz="1400" dirty="0">
                <a:solidFill>
                  <a:srgbClr val="0F4DFF"/>
                </a:solidFill>
                <a:latin typeface="Courier"/>
                <a:cs typeface="Courier"/>
              </a:rPr>
              <a:t>\n</a:t>
            </a:r>
            <a:r>
              <a:rPr lang="da-DK" sz="1400" dirty="0">
                <a:solidFill>
                  <a:srgbClr val="6B0001"/>
                </a:solidFill>
                <a:latin typeface="Courier"/>
                <a:cs typeface="Courier"/>
              </a:rPr>
              <a:t>"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)</a:t>
            </a:r>
            <a:r>
              <a:rPr lang="da-DK" sz="1400" dirty="0">
                <a:solidFill>
                  <a:srgbClr val="6B006D"/>
                </a:solidFill>
                <a:latin typeface="Courier"/>
                <a:cs typeface="Courier"/>
              </a:rPr>
              <a:t>;</a:t>
            </a:r>
            <a:endParaRPr lang="da-DK" sz="14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		</a:t>
            </a:r>
            <a:r>
              <a:rPr lang="da-DK" sz="1400" dirty="0">
                <a:solidFill>
                  <a:srgbClr val="565656"/>
                </a:solidFill>
                <a:latin typeface="Courier"/>
                <a:cs typeface="Courier"/>
              </a:rPr>
              <a:t>// Do </a:t>
            </a:r>
            <a:r>
              <a:rPr lang="da-DK" sz="1400" dirty="0" err="1">
                <a:solidFill>
                  <a:srgbClr val="565656"/>
                </a:solidFill>
                <a:latin typeface="Courier"/>
                <a:cs typeface="Courier"/>
              </a:rPr>
              <a:t>something</a:t>
            </a:r>
            <a:r>
              <a:rPr lang="da-DK" sz="1400" dirty="0">
                <a:solidFill>
                  <a:srgbClr val="565656"/>
                </a:solidFill>
                <a:latin typeface="Courier"/>
                <a:cs typeface="Courier"/>
              </a:rPr>
              <a:t>...</a:t>
            </a:r>
            <a:endParaRPr lang="da-DK" sz="14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		</a:t>
            </a:r>
            <a:r>
              <a:rPr lang="da-DK" sz="1400" dirty="0" err="1">
                <a:solidFill>
                  <a:srgbClr val="4D2401"/>
                </a:solidFill>
                <a:latin typeface="Courier"/>
                <a:cs typeface="Courier"/>
              </a:rPr>
              <a:t>printf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(</a:t>
            </a:r>
            <a:r>
              <a:rPr lang="da-DK" sz="1400" dirty="0">
                <a:solidFill>
                  <a:srgbClr val="6B0001"/>
                </a:solidFill>
                <a:latin typeface="Courier"/>
                <a:cs typeface="Courier"/>
              </a:rPr>
              <a:t>"</a:t>
            </a:r>
            <a:r>
              <a:rPr lang="da-DK" sz="1400" dirty="0">
                <a:solidFill>
                  <a:srgbClr val="0000DF"/>
                </a:solidFill>
                <a:latin typeface="Courier"/>
                <a:cs typeface="Courier"/>
              </a:rPr>
              <a:t>Child </a:t>
            </a:r>
            <a:r>
              <a:rPr lang="da-DK" sz="1400" dirty="0" err="1">
                <a:solidFill>
                  <a:srgbClr val="0000DF"/>
                </a:solidFill>
                <a:latin typeface="Courier"/>
                <a:cs typeface="Courier"/>
              </a:rPr>
              <a:t>process</a:t>
            </a:r>
            <a:r>
              <a:rPr lang="da-DK" sz="1400" dirty="0">
                <a:solidFill>
                  <a:srgbClr val="0000DF"/>
                </a:solidFill>
                <a:latin typeface="Courier"/>
                <a:cs typeface="Courier"/>
              </a:rPr>
              <a:t> done.</a:t>
            </a:r>
            <a:r>
              <a:rPr lang="da-DK" sz="1400" dirty="0">
                <a:solidFill>
                  <a:srgbClr val="0F4DFF"/>
                </a:solidFill>
                <a:latin typeface="Courier"/>
                <a:cs typeface="Courier"/>
              </a:rPr>
              <a:t>\n</a:t>
            </a:r>
            <a:r>
              <a:rPr lang="da-DK" sz="1400" dirty="0">
                <a:solidFill>
                  <a:srgbClr val="6B0001"/>
                </a:solidFill>
                <a:latin typeface="Courier"/>
                <a:cs typeface="Courier"/>
              </a:rPr>
              <a:t>"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)</a:t>
            </a:r>
            <a:r>
              <a:rPr lang="da-DK" sz="1400" dirty="0">
                <a:solidFill>
                  <a:srgbClr val="6B006D"/>
                </a:solidFill>
                <a:latin typeface="Courier"/>
                <a:cs typeface="Courier"/>
              </a:rPr>
              <a:t>;</a:t>
            </a:r>
            <a:endParaRPr lang="da-DK" sz="14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		</a:t>
            </a:r>
            <a:r>
              <a:rPr lang="da-DK" sz="1400" dirty="0">
                <a:solidFill>
                  <a:srgbClr val="4D2401"/>
                </a:solidFill>
                <a:latin typeface="Courier"/>
                <a:cs typeface="Courier"/>
              </a:rPr>
              <a:t>exit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(</a:t>
            </a:r>
            <a:r>
              <a:rPr lang="da-DK" sz="1400" dirty="0">
                <a:solidFill>
                  <a:srgbClr val="107D02"/>
                </a:solidFill>
                <a:latin typeface="Courier"/>
                <a:cs typeface="Courier"/>
              </a:rPr>
              <a:t>123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)</a:t>
            </a:r>
            <a:r>
              <a:rPr lang="da-DK" sz="1400" dirty="0">
                <a:solidFill>
                  <a:srgbClr val="6B006D"/>
                </a:solidFill>
                <a:latin typeface="Courier"/>
                <a:cs typeface="Courier"/>
              </a:rPr>
              <a:t>;</a:t>
            </a:r>
            <a:endParaRPr lang="da-DK" sz="14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	</a:t>
            </a:r>
            <a:r>
              <a:rPr lang="da-DK" sz="1400" dirty="0">
                <a:solidFill>
                  <a:srgbClr val="6B006D"/>
                </a:solidFill>
                <a:latin typeface="Courier"/>
                <a:cs typeface="Courier"/>
              </a:rPr>
              <a:t>}</a:t>
            </a: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 </a:t>
            </a: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	</a:t>
            </a:r>
            <a:r>
              <a:rPr lang="da-DK" sz="1400" b="1" dirty="0" err="1">
                <a:solidFill>
                  <a:srgbClr val="6B0001"/>
                </a:solidFill>
                <a:latin typeface="Courier"/>
                <a:cs typeface="Courier"/>
              </a:rPr>
              <a:t>else</a:t>
            </a: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 </a:t>
            </a:r>
            <a:r>
              <a:rPr lang="da-DK" sz="1400" b="1" dirty="0" err="1">
                <a:solidFill>
                  <a:srgbClr val="6B0001"/>
                </a:solidFill>
                <a:latin typeface="Courier"/>
                <a:cs typeface="Courier"/>
              </a:rPr>
              <a:t>if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(</a:t>
            </a:r>
            <a:r>
              <a:rPr lang="da-DK" sz="1400" dirty="0" err="1">
                <a:solidFill>
                  <a:prstClr val="black"/>
                </a:solidFill>
                <a:latin typeface="Courier"/>
                <a:cs typeface="Courier"/>
              </a:rPr>
              <a:t>pid</a:t>
            </a: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 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&gt;</a:t>
            </a: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 </a:t>
            </a:r>
            <a:r>
              <a:rPr lang="da-DK" sz="1400" dirty="0">
                <a:solidFill>
                  <a:srgbClr val="107D02"/>
                </a:solidFill>
                <a:latin typeface="Courier"/>
                <a:cs typeface="Courier"/>
              </a:rPr>
              <a:t>0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)</a:t>
            </a: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 </a:t>
            </a:r>
            <a:r>
              <a:rPr lang="da-DK" sz="1400" dirty="0">
                <a:solidFill>
                  <a:srgbClr val="6B006D"/>
                </a:solidFill>
                <a:latin typeface="Courier"/>
                <a:cs typeface="Courier"/>
              </a:rPr>
              <a:t>{</a:t>
            </a:r>
            <a:endParaRPr lang="da-DK" sz="14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		</a:t>
            </a:r>
            <a:r>
              <a:rPr lang="da-DK" sz="1400" dirty="0" err="1">
                <a:solidFill>
                  <a:srgbClr val="4D2401"/>
                </a:solidFill>
                <a:latin typeface="Courier"/>
                <a:cs typeface="Courier"/>
              </a:rPr>
              <a:t>printf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(</a:t>
            </a:r>
            <a:r>
              <a:rPr lang="da-DK" sz="1400" dirty="0">
                <a:solidFill>
                  <a:srgbClr val="6B0001"/>
                </a:solidFill>
                <a:latin typeface="Courier"/>
                <a:cs typeface="Courier"/>
              </a:rPr>
              <a:t>"</a:t>
            </a:r>
            <a:r>
              <a:rPr lang="da-DK" sz="1400" dirty="0" err="1">
                <a:solidFill>
                  <a:srgbClr val="0000DF"/>
                </a:solidFill>
                <a:latin typeface="Courier"/>
                <a:cs typeface="Courier"/>
              </a:rPr>
              <a:t>Parent</a:t>
            </a:r>
            <a:r>
              <a:rPr lang="da-DK" sz="1400" dirty="0">
                <a:solidFill>
                  <a:srgbClr val="0000DF"/>
                </a:solidFill>
                <a:latin typeface="Courier"/>
                <a:cs typeface="Courier"/>
              </a:rPr>
              <a:t> </a:t>
            </a:r>
            <a:r>
              <a:rPr lang="da-DK" sz="1400" dirty="0" err="1">
                <a:solidFill>
                  <a:srgbClr val="0000DF"/>
                </a:solidFill>
                <a:latin typeface="Courier"/>
                <a:cs typeface="Courier"/>
              </a:rPr>
              <a:t>process</a:t>
            </a:r>
            <a:r>
              <a:rPr lang="da-DK" sz="1400" dirty="0">
                <a:solidFill>
                  <a:srgbClr val="0000DF"/>
                </a:solidFill>
                <a:latin typeface="Courier"/>
                <a:cs typeface="Courier"/>
              </a:rPr>
              <a:t>, waiting for </a:t>
            </a:r>
            <a:r>
              <a:rPr lang="da-DK" sz="1400" dirty="0" err="1">
                <a:solidFill>
                  <a:srgbClr val="0000DF"/>
                </a:solidFill>
                <a:latin typeface="Courier"/>
                <a:cs typeface="Courier"/>
              </a:rPr>
              <a:t>child</a:t>
            </a:r>
            <a:r>
              <a:rPr lang="da-DK" sz="1400" dirty="0">
                <a:solidFill>
                  <a:srgbClr val="0000DF"/>
                </a:solidFill>
                <a:latin typeface="Courier"/>
                <a:cs typeface="Courier"/>
              </a:rPr>
              <a:t> </a:t>
            </a:r>
            <a:r>
              <a:rPr lang="da-DK" sz="1400" dirty="0">
                <a:solidFill>
                  <a:srgbClr val="0F4DFF"/>
                </a:solidFill>
                <a:latin typeface="Courier"/>
                <a:cs typeface="Courier"/>
              </a:rPr>
              <a:t>%d</a:t>
            </a:r>
            <a:r>
              <a:rPr lang="da-DK" sz="1400" dirty="0">
                <a:solidFill>
                  <a:srgbClr val="0000DF"/>
                </a:solidFill>
                <a:latin typeface="Courier"/>
                <a:cs typeface="Courier"/>
              </a:rPr>
              <a:t>...</a:t>
            </a:r>
            <a:r>
              <a:rPr lang="da-DK" sz="1400" dirty="0">
                <a:solidFill>
                  <a:srgbClr val="0F4DFF"/>
                </a:solidFill>
                <a:latin typeface="Courier"/>
                <a:cs typeface="Courier"/>
              </a:rPr>
              <a:t>\n</a:t>
            </a:r>
            <a:r>
              <a:rPr lang="da-DK" sz="1400" dirty="0">
                <a:solidFill>
                  <a:srgbClr val="6B0001"/>
                </a:solidFill>
                <a:latin typeface="Courier"/>
                <a:cs typeface="Courier"/>
              </a:rPr>
              <a:t>"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,</a:t>
            </a: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 </a:t>
            </a:r>
            <a:r>
              <a:rPr lang="da-DK" sz="1400" dirty="0" err="1">
                <a:solidFill>
                  <a:prstClr val="black"/>
                </a:solidFill>
                <a:latin typeface="Courier"/>
                <a:cs typeface="Courier"/>
              </a:rPr>
              <a:t>pid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)</a:t>
            </a:r>
            <a:r>
              <a:rPr lang="da-DK" sz="1400" dirty="0">
                <a:solidFill>
                  <a:srgbClr val="6B006D"/>
                </a:solidFill>
                <a:latin typeface="Courier"/>
                <a:cs typeface="Courier"/>
              </a:rPr>
              <a:t>;</a:t>
            </a:r>
            <a:endParaRPr lang="da-DK" sz="14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		</a:t>
            </a:r>
            <a:r>
              <a:rPr lang="da-DK" sz="1400" dirty="0" err="1">
                <a:solidFill>
                  <a:prstClr val="black"/>
                </a:solidFill>
                <a:latin typeface="Courier"/>
                <a:cs typeface="Courier"/>
              </a:rPr>
              <a:t>pid</a:t>
            </a: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 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=</a:t>
            </a: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 </a:t>
            </a:r>
            <a:r>
              <a:rPr lang="da-DK" sz="1400" dirty="0" err="1">
                <a:solidFill>
                  <a:prstClr val="black"/>
                </a:solidFill>
                <a:latin typeface="Courier"/>
                <a:cs typeface="Courier"/>
              </a:rPr>
              <a:t>wait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(&amp;</a:t>
            </a: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status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)</a:t>
            </a:r>
            <a:r>
              <a:rPr lang="da-DK" sz="1400" dirty="0">
                <a:solidFill>
                  <a:srgbClr val="6B006D"/>
                </a:solidFill>
                <a:latin typeface="Courier"/>
                <a:cs typeface="Courier"/>
              </a:rPr>
              <a:t>;</a:t>
            </a:r>
            <a:endParaRPr lang="da-DK" sz="14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		</a:t>
            </a:r>
            <a:r>
              <a:rPr lang="da-DK" sz="1400" dirty="0" err="1">
                <a:solidFill>
                  <a:srgbClr val="4D2401"/>
                </a:solidFill>
                <a:latin typeface="Courier"/>
                <a:cs typeface="Courier"/>
              </a:rPr>
              <a:t>printf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(</a:t>
            </a:r>
            <a:r>
              <a:rPr lang="da-DK" sz="1400" dirty="0">
                <a:solidFill>
                  <a:srgbClr val="6B0001"/>
                </a:solidFill>
                <a:latin typeface="Courier"/>
                <a:cs typeface="Courier"/>
              </a:rPr>
              <a:t>"</a:t>
            </a:r>
            <a:r>
              <a:rPr lang="da-DK" sz="1400" dirty="0">
                <a:solidFill>
                  <a:srgbClr val="0000DF"/>
                </a:solidFill>
                <a:latin typeface="Courier"/>
                <a:cs typeface="Courier"/>
              </a:rPr>
              <a:t>Child </a:t>
            </a:r>
            <a:r>
              <a:rPr lang="da-DK" sz="1400" dirty="0" err="1">
                <a:solidFill>
                  <a:srgbClr val="0000DF"/>
                </a:solidFill>
                <a:latin typeface="Courier"/>
                <a:cs typeface="Courier"/>
              </a:rPr>
              <a:t>process</a:t>
            </a:r>
            <a:r>
              <a:rPr lang="da-DK" sz="1400" dirty="0">
                <a:solidFill>
                  <a:srgbClr val="0000DF"/>
                </a:solidFill>
                <a:latin typeface="Courier"/>
                <a:cs typeface="Courier"/>
              </a:rPr>
              <a:t> </a:t>
            </a:r>
            <a:r>
              <a:rPr lang="da-DK" sz="1400" dirty="0">
                <a:solidFill>
                  <a:srgbClr val="0F4DFF"/>
                </a:solidFill>
                <a:latin typeface="Courier"/>
                <a:cs typeface="Courier"/>
              </a:rPr>
              <a:t>%d</a:t>
            </a:r>
            <a:r>
              <a:rPr lang="da-DK" sz="1400" dirty="0">
                <a:solidFill>
                  <a:srgbClr val="0000DF"/>
                </a:solidFill>
                <a:latin typeface="Courier"/>
                <a:cs typeface="Courier"/>
              </a:rPr>
              <a:t> </a:t>
            </a:r>
            <a:r>
              <a:rPr lang="da-DK" sz="1400" dirty="0" err="1">
                <a:solidFill>
                  <a:srgbClr val="0000DF"/>
                </a:solidFill>
                <a:latin typeface="Courier"/>
                <a:cs typeface="Courier"/>
              </a:rPr>
              <a:t>terminated</a:t>
            </a:r>
            <a:r>
              <a:rPr lang="da-DK" sz="1400" dirty="0">
                <a:solidFill>
                  <a:srgbClr val="0000DF"/>
                </a:solidFill>
                <a:latin typeface="Courier"/>
                <a:cs typeface="Courier"/>
              </a:rPr>
              <a:t>, status </a:t>
            </a:r>
            <a:r>
              <a:rPr lang="da-DK" sz="1400" dirty="0">
                <a:solidFill>
                  <a:srgbClr val="0F4DFF"/>
                </a:solidFill>
                <a:latin typeface="Courier"/>
                <a:cs typeface="Courier"/>
              </a:rPr>
              <a:t>%d</a:t>
            </a:r>
            <a:r>
              <a:rPr lang="da-DK" sz="1400" dirty="0">
                <a:solidFill>
                  <a:srgbClr val="0000DF"/>
                </a:solidFill>
                <a:latin typeface="Courier"/>
                <a:cs typeface="Courier"/>
              </a:rPr>
              <a:t>.</a:t>
            </a:r>
            <a:r>
              <a:rPr lang="da-DK" sz="1400" dirty="0">
                <a:solidFill>
                  <a:srgbClr val="0F4DFF"/>
                </a:solidFill>
                <a:latin typeface="Courier"/>
                <a:cs typeface="Courier"/>
              </a:rPr>
              <a:t>\n</a:t>
            </a:r>
            <a:r>
              <a:rPr lang="da-DK" sz="1400" dirty="0">
                <a:solidFill>
                  <a:srgbClr val="6B0001"/>
                </a:solidFill>
                <a:latin typeface="Courier"/>
                <a:cs typeface="Courier"/>
              </a:rPr>
              <a:t>"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,</a:t>
            </a: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 </a:t>
            </a:r>
            <a:r>
              <a:rPr lang="da-DK" sz="1400" dirty="0" err="1">
                <a:solidFill>
                  <a:prstClr val="black"/>
                </a:solidFill>
                <a:latin typeface="Courier"/>
                <a:cs typeface="Courier"/>
              </a:rPr>
              <a:t>pid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, </a:t>
            </a:r>
            <a:r>
              <a:rPr lang="da-DK" sz="1200" dirty="0">
                <a:solidFill>
                  <a:prstClr val="black"/>
                </a:solidFill>
                <a:latin typeface="Courier"/>
                <a:cs typeface="Courier"/>
              </a:rPr>
              <a:t>WEXITSTATUS</a:t>
            </a:r>
            <a:r>
              <a:rPr lang="da-DK" sz="1200" dirty="0">
                <a:solidFill>
                  <a:srgbClr val="6D6F24"/>
                </a:solidFill>
                <a:latin typeface="Courier"/>
                <a:cs typeface="Courier"/>
              </a:rPr>
              <a:t>(</a:t>
            </a:r>
            <a:r>
              <a:rPr lang="da-DK" sz="1200" dirty="0">
                <a:solidFill>
                  <a:prstClr val="black"/>
                </a:solidFill>
                <a:latin typeface="Courier"/>
                <a:cs typeface="Courier"/>
              </a:rPr>
              <a:t>status</a:t>
            </a:r>
            <a:r>
              <a:rPr lang="da-DK" sz="1200" dirty="0">
                <a:solidFill>
                  <a:srgbClr val="6D6F24"/>
                </a:solidFill>
                <a:latin typeface="Courier"/>
                <a:cs typeface="Courier"/>
              </a:rPr>
              <a:t>))</a:t>
            </a:r>
            <a:r>
              <a:rPr lang="da-DK" sz="1200" dirty="0">
                <a:solidFill>
                  <a:srgbClr val="6B006D"/>
                </a:solidFill>
                <a:latin typeface="Courier"/>
                <a:cs typeface="Courier"/>
              </a:rPr>
              <a:t>;</a:t>
            </a:r>
            <a:endParaRPr lang="da-DK" sz="12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		</a:t>
            </a:r>
            <a:r>
              <a:rPr lang="da-DK" sz="1400" dirty="0">
                <a:solidFill>
                  <a:srgbClr val="4D2401"/>
                </a:solidFill>
                <a:latin typeface="Courier"/>
                <a:cs typeface="Courier"/>
              </a:rPr>
              <a:t>exit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(</a:t>
            </a: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EXIT_SUCCESS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)</a:t>
            </a:r>
            <a:r>
              <a:rPr lang="da-DK" sz="1400" dirty="0">
                <a:solidFill>
                  <a:srgbClr val="6B006D"/>
                </a:solidFill>
                <a:latin typeface="Courier"/>
                <a:cs typeface="Courier"/>
              </a:rPr>
              <a:t>;</a:t>
            </a:r>
            <a:endParaRPr lang="da-DK" sz="14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	</a:t>
            </a:r>
            <a:r>
              <a:rPr lang="da-DK" sz="1400" dirty="0">
                <a:solidFill>
                  <a:srgbClr val="6B006D"/>
                </a:solidFill>
                <a:latin typeface="Courier"/>
                <a:cs typeface="Courier"/>
              </a:rPr>
              <a:t>}</a:t>
            </a: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 </a:t>
            </a: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	</a:t>
            </a:r>
            <a:r>
              <a:rPr lang="da-DK" sz="1400" b="1" dirty="0" err="1">
                <a:solidFill>
                  <a:srgbClr val="6B0001"/>
                </a:solidFill>
                <a:latin typeface="Courier"/>
                <a:cs typeface="Courier"/>
              </a:rPr>
              <a:t>else</a:t>
            </a: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 </a:t>
            </a:r>
            <a:r>
              <a:rPr lang="da-DK" sz="1400" dirty="0">
                <a:solidFill>
                  <a:srgbClr val="6B006D"/>
                </a:solidFill>
                <a:latin typeface="Courier"/>
                <a:cs typeface="Courier"/>
              </a:rPr>
              <a:t>{</a:t>
            </a:r>
            <a:endParaRPr lang="da-DK" sz="14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		</a:t>
            </a:r>
            <a:r>
              <a:rPr lang="da-DK" sz="1400" dirty="0" err="1">
                <a:solidFill>
                  <a:srgbClr val="4D2401"/>
                </a:solidFill>
                <a:latin typeface="Courier"/>
                <a:cs typeface="Courier"/>
              </a:rPr>
              <a:t>printf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(</a:t>
            </a:r>
            <a:r>
              <a:rPr lang="da-DK" sz="1400" dirty="0">
                <a:solidFill>
                  <a:srgbClr val="6B0001"/>
                </a:solidFill>
                <a:latin typeface="Courier"/>
                <a:cs typeface="Courier"/>
              </a:rPr>
              <a:t>"</a:t>
            </a:r>
            <a:r>
              <a:rPr lang="da-DK" sz="1400" dirty="0">
                <a:solidFill>
                  <a:srgbClr val="0000DF"/>
                </a:solidFill>
                <a:latin typeface="Courier"/>
                <a:cs typeface="Courier"/>
              </a:rPr>
              <a:t>fork() </a:t>
            </a:r>
            <a:r>
              <a:rPr lang="da-DK" sz="1400" dirty="0" err="1">
                <a:solidFill>
                  <a:srgbClr val="0000DF"/>
                </a:solidFill>
                <a:latin typeface="Courier"/>
                <a:cs typeface="Courier"/>
              </a:rPr>
              <a:t>failed</a:t>
            </a:r>
            <a:r>
              <a:rPr lang="da-DK" sz="1400" dirty="0">
                <a:solidFill>
                  <a:srgbClr val="0F4DFF"/>
                </a:solidFill>
                <a:latin typeface="Courier"/>
                <a:cs typeface="Courier"/>
              </a:rPr>
              <a:t>\n</a:t>
            </a:r>
            <a:r>
              <a:rPr lang="da-DK" sz="1400" dirty="0">
                <a:solidFill>
                  <a:srgbClr val="6B0001"/>
                </a:solidFill>
                <a:latin typeface="Courier"/>
                <a:cs typeface="Courier"/>
              </a:rPr>
              <a:t>"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)</a:t>
            </a:r>
            <a:r>
              <a:rPr lang="da-DK" sz="1400" dirty="0">
                <a:solidFill>
                  <a:srgbClr val="6B006D"/>
                </a:solidFill>
                <a:latin typeface="Courier"/>
                <a:cs typeface="Courier"/>
              </a:rPr>
              <a:t>;</a:t>
            </a:r>
            <a:endParaRPr lang="da-DK" sz="14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		</a:t>
            </a:r>
            <a:r>
              <a:rPr lang="da-DK" sz="1400" dirty="0">
                <a:solidFill>
                  <a:srgbClr val="4D2401"/>
                </a:solidFill>
                <a:latin typeface="Courier"/>
                <a:cs typeface="Courier"/>
              </a:rPr>
              <a:t>exit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(</a:t>
            </a: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EXIT_FAILURE</a:t>
            </a:r>
            <a:r>
              <a:rPr lang="da-DK" sz="1400" dirty="0">
                <a:solidFill>
                  <a:srgbClr val="6D6F24"/>
                </a:solidFill>
                <a:latin typeface="Courier"/>
                <a:cs typeface="Courier"/>
              </a:rPr>
              <a:t>)</a:t>
            </a:r>
            <a:r>
              <a:rPr lang="da-DK" sz="1400" dirty="0">
                <a:solidFill>
                  <a:srgbClr val="6B006D"/>
                </a:solidFill>
                <a:latin typeface="Courier"/>
                <a:cs typeface="Courier"/>
              </a:rPr>
              <a:t>;</a:t>
            </a:r>
            <a:endParaRPr lang="da-DK" sz="14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da-DK" sz="1400" dirty="0">
                <a:solidFill>
                  <a:prstClr val="black"/>
                </a:solidFill>
                <a:latin typeface="Courier"/>
                <a:cs typeface="Courier"/>
              </a:rPr>
              <a:t>	</a:t>
            </a:r>
            <a:r>
              <a:rPr lang="da-DK" sz="1400" dirty="0">
                <a:solidFill>
                  <a:srgbClr val="6B006D"/>
                </a:solidFill>
                <a:latin typeface="Courier"/>
                <a:cs typeface="Courier"/>
              </a:rPr>
              <a:t>}</a:t>
            </a:r>
            <a:endParaRPr lang="da-DK" sz="14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r>
              <a:rPr lang="da-DK" sz="1400" dirty="0">
                <a:solidFill>
                  <a:srgbClr val="6B006D"/>
                </a:solidFill>
                <a:latin typeface="Courier"/>
                <a:cs typeface="Courier"/>
              </a:rPr>
              <a:t>}</a:t>
            </a:r>
            <a:endParaRPr lang="da-DK" sz="1400" dirty="0">
              <a:solidFill>
                <a:prstClr val="black"/>
              </a:solidFill>
              <a:latin typeface="Courier"/>
              <a:cs typeface="Courier"/>
            </a:endParaRPr>
          </a:p>
          <a:p>
            <a:pPr>
              <a:lnSpc>
                <a:spcPct val="70000"/>
              </a:lnSpc>
              <a:tabLst>
                <a:tab pos="266700" algn="l"/>
                <a:tab pos="450850" algn="l"/>
              </a:tabLst>
            </a:pPr>
            <a:endParaRPr lang="en-US" sz="1400" b="1" dirty="0">
              <a:latin typeface="Courier"/>
              <a:cs typeface="Courier"/>
            </a:endParaRPr>
          </a:p>
        </p:txBody>
      </p:sp>
      <p:sp>
        <p:nvSpPr>
          <p:cNvPr id="2969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12324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User-Level Process Control</a:t>
            </a:r>
          </a:p>
        </p:txBody>
      </p:sp>
      <p:sp>
        <p:nvSpPr>
          <p:cNvPr id="30722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  <p:pic>
        <p:nvPicPr>
          <p:cNvPr id="30724" name="Picture 5" descr="unix_process_manage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1325" y="1557339"/>
            <a:ext cx="6229350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User-Level Process Control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512" y="1484785"/>
            <a:ext cx="4679996" cy="3519923"/>
          </a:xfrm>
          <a:prstGeom prst="rect">
            <a:avLst/>
          </a:prstGeom>
        </p:spPr>
      </p:pic>
      <p:pic>
        <p:nvPicPr>
          <p:cNvPr id="6" name="Bild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8088" y="1484785"/>
            <a:ext cx="3599996" cy="213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756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Content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noProof="0" dirty="0" smtClean="0"/>
              <a:t>Introduction and Motivation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noProof="0" dirty="0" smtClean="0"/>
              <a:t>Subsystems, Interrupts and System Calls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b="1" noProof="0" dirty="0" smtClean="0"/>
              <a:t>Processes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noProof="0" dirty="0" smtClean="0"/>
              <a:t>Memory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noProof="0" dirty="0" smtClean="0"/>
              <a:t>Scheduling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noProof="0" dirty="0" smtClean="0"/>
              <a:t>I/O and File System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noProof="0" dirty="0" smtClean="0"/>
              <a:t>Booting, Services, and Security</a:t>
            </a:r>
          </a:p>
        </p:txBody>
      </p:sp>
      <p:sp>
        <p:nvSpPr>
          <p:cNvPr id="512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92030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Related Concepts to “Process”</a:t>
            </a:r>
            <a:endParaRPr lang="en-US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Thread: One (of several) runtime entities that share the same address space</a:t>
            </a:r>
          </a:p>
          <a:p>
            <a:pPr lvl="1"/>
            <a:r>
              <a:rPr lang="en-US" dirty="0" smtClean="0"/>
              <a:t>Easy cooperation, requires explicit synchronization</a:t>
            </a:r>
          </a:p>
          <a:p>
            <a:pPr lvl="1"/>
            <a:r>
              <a:rPr lang="en-US" dirty="0" smtClean="0"/>
              <a:t>A process may consist of several threads</a:t>
            </a:r>
          </a:p>
          <a:p>
            <a:endParaRPr lang="en-US" dirty="0" smtClean="0"/>
          </a:p>
          <a:p>
            <a:r>
              <a:rPr lang="en-US" dirty="0" smtClean="0"/>
              <a:t>Application: User-visible entity, one or more processes</a:t>
            </a:r>
            <a:endParaRPr lang="en-US" dirty="0"/>
          </a:p>
        </p:txBody>
      </p:sp>
      <p:sp>
        <p:nvSpPr>
          <p:cNvPr id="6146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2024" y="2060848"/>
            <a:ext cx="5460907" cy="419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960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vs. Process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parts</a:t>
            </a:r>
          </a:p>
          <a:p>
            <a:pPr lvl="1"/>
            <a:r>
              <a:rPr lang="en-US" dirty="0" smtClean="0"/>
              <a:t>Program code ➙ text section</a:t>
            </a:r>
          </a:p>
          <a:p>
            <a:pPr lvl="1"/>
            <a:r>
              <a:rPr lang="en-US" dirty="0" smtClean="0"/>
              <a:t>Current activity ➙ program counter, processor registers</a:t>
            </a:r>
          </a:p>
          <a:p>
            <a:pPr lvl="1"/>
            <a:r>
              <a:rPr lang="en-US" dirty="0" smtClean="0"/>
              <a:t>Stack ➙ temporary data</a:t>
            </a:r>
          </a:p>
          <a:p>
            <a:pPr lvl="1"/>
            <a:r>
              <a:rPr lang="en-US" dirty="0" smtClean="0"/>
              <a:t>Data section ➙ global variables</a:t>
            </a:r>
          </a:p>
          <a:p>
            <a:pPr lvl="1"/>
            <a:r>
              <a:rPr lang="en-US" dirty="0" smtClean="0"/>
              <a:t>Heap ➙ dynamic memory </a:t>
            </a:r>
          </a:p>
          <a:p>
            <a:endParaRPr lang="en-US" dirty="0" smtClean="0"/>
          </a:p>
          <a:p>
            <a:r>
              <a:rPr lang="en-US" dirty="0" smtClean="0"/>
              <a:t>Program is passive entity, process is active </a:t>
            </a:r>
          </a:p>
          <a:p>
            <a:pPr lvl="1"/>
            <a:r>
              <a:rPr lang="en-US" dirty="0" smtClean="0"/>
              <a:t>Program becomes process when executable file loaded into memory</a:t>
            </a:r>
          </a:p>
          <a:p>
            <a:endParaRPr lang="en-US" dirty="0" smtClean="0"/>
          </a:p>
          <a:p>
            <a:r>
              <a:rPr lang="en-US" dirty="0" smtClean="0"/>
              <a:t>One program can be several processes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144" y="1808163"/>
            <a:ext cx="3077587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03642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Tasks of an OS concerning processes</a:t>
            </a:r>
            <a:endParaRPr lang="en-US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Interleaved execution (by scheduling) of multiple processes</a:t>
            </a:r>
          </a:p>
          <a:p>
            <a:pPr lvl="1"/>
            <a:r>
              <a:rPr lang="en-US" smtClean="0"/>
              <a:t>Maximization of processor utilization</a:t>
            </a:r>
          </a:p>
          <a:p>
            <a:pPr lvl="1"/>
            <a:r>
              <a:rPr lang="en-US" smtClean="0"/>
              <a:t>Reduction of response time</a:t>
            </a:r>
          </a:p>
          <a:p>
            <a:pPr lvl="1"/>
            <a:endParaRPr lang="en-US" smtClean="0"/>
          </a:p>
          <a:p>
            <a:r>
              <a:rPr lang="en-US" smtClean="0"/>
              <a:t>Allocation of resources for processes</a:t>
            </a:r>
          </a:p>
          <a:p>
            <a:pPr lvl="1"/>
            <a:r>
              <a:rPr lang="en-US" smtClean="0"/>
              <a:t>Consideration of priorities</a:t>
            </a:r>
          </a:p>
          <a:p>
            <a:pPr lvl="1"/>
            <a:r>
              <a:rPr lang="en-US" smtClean="0"/>
              <a:t>Avoidance  of deadlocks</a:t>
            </a:r>
          </a:p>
          <a:p>
            <a:pPr lvl="1"/>
            <a:endParaRPr lang="en-US" smtClean="0"/>
          </a:p>
          <a:p>
            <a:r>
              <a:rPr lang="en-US" smtClean="0"/>
              <a:t>Support for Inter-Process Communication (IPC)</a:t>
            </a:r>
          </a:p>
          <a:p>
            <a:endParaRPr lang="en-US" smtClean="0"/>
          </a:p>
          <a:p>
            <a:r>
              <a:rPr lang="en-US" smtClean="0"/>
              <a:t>On-demand user-level process creation</a:t>
            </a:r>
          </a:p>
          <a:p>
            <a:pPr lvl="1"/>
            <a:r>
              <a:rPr lang="en-US" smtClean="0"/>
              <a:t>Structuring of applications</a:t>
            </a:r>
            <a:endParaRPr lang="en-US" dirty="0" smtClean="0"/>
          </a:p>
        </p:txBody>
      </p:sp>
      <p:sp>
        <p:nvSpPr>
          <p:cNvPr id="717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Process execution (Trace)</a:t>
            </a:r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87888" y="1556792"/>
            <a:ext cx="5228600" cy="4320480"/>
          </a:xfrm>
          <a:noFill/>
        </p:spPr>
      </p:pic>
      <p:sp>
        <p:nvSpPr>
          <p:cNvPr id="819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de-DE" dirty="0" smtClean="0"/>
              <a:t>TI 3: Operating Systems </a:t>
            </a:r>
            <a:r>
              <a:rPr lang="de-DE" dirty="0" err="1" smtClean="0"/>
              <a:t>and</a:t>
            </a:r>
            <a:r>
              <a:rPr lang="de-DE" dirty="0" smtClean="0"/>
              <a:t> Computer Networks</a:t>
            </a:r>
            <a:endParaRPr lang="en-US" dirty="0" smtClean="0"/>
          </a:p>
        </p:txBody>
      </p:sp>
      <p:pic>
        <p:nvPicPr>
          <p:cNvPr id="8196" name="Picture 17" descr="Trace.gif"/>
          <p:cNvPicPr>
            <a:picLocks noChangeAspect="1"/>
          </p:cNvPicPr>
          <p:nvPr/>
        </p:nvPicPr>
        <p:blipFill rotWithShape="1">
          <a:blip r:embed="rId5" cstate="print"/>
          <a:srcRect l="6596" t="3271" r="65927" b="8083"/>
          <a:stretch/>
        </p:blipFill>
        <p:spPr bwMode="auto">
          <a:xfrm>
            <a:off x="1055440" y="1235603"/>
            <a:ext cx="2407813" cy="532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Process execution (Trace)</a:t>
            </a:r>
          </a:p>
        </p:txBody>
      </p:sp>
      <p:sp>
        <p:nvSpPr>
          <p:cNvPr id="819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algn="l"/>
            <a:r>
              <a:rPr lang="de-DE" smtClean="0"/>
              <a:t>TI 3: Operating Systems and Computer Networks</a:t>
            </a:r>
            <a:endParaRPr lang="en-US" smtClean="0"/>
          </a:p>
        </p:txBody>
      </p:sp>
      <p:pic>
        <p:nvPicPr>
          <p:cNvPr id="8196" name="Picture 17" descr="Trac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2" y="980728"/>
            <a:ext cx="8763000" cy="601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86899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Questions &amp; Tasks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noProof="0" dirty="0" smtClean="0"/>
              <a:t>Check the number and type of processes and threads running on your computer – surprised?</a:t>
            </a:r>
          </a:p>
          <a:p>
            <a:pPr lvl="1"/>
            <a:r>
              <a:rPr lang="en-US" dirty="0" smtClean="0"/>
              <a:t>What are many of the “invisible” processes used for? Who started them?</a:t>
            </a:r>
          </a:p>
          <a:p>
            <a:pPr lvl="1"/>
            <a:r>
              <a:rPr lang="en-US" noProof="0" dirty="0" smtClean="0"/>
              <a:t>Why can several instances of the same program running as individual processes make sense?</a:t>
            </a:r>
          </a:p>
          <a:p>
            <a:pPr lvl="2"/>
            <a:r>
              <a:rPr lang="en-US" dirty="0" smtClean="0"/>
              <a:t>What could be disadvantages?</a:t>
            </a:r>
            <a:endParaRPr lang="en-US" dirty="0"/>
          </a:p>
          <a:p>
            <a:pPr lvl="1"/>
            <a:r>
              <a:rPr lang="en-US" dirty="0" smtClean="0"/>
              <a:t>Who is responsible for the “interleaved execution” of multiple processes?</a:t>
            </a:r>
          </a:p>
          <a:p>
            <a:pPr lvl="2"/>
            <a:r>
              <a:rPr lang="en-US" dirty="0" smtClean="0"/>
              <a:t>But how can this be done if we assume a single processor running a single process that does not want to leave this processor?</a:t>
            </a:r>
          </a:p>
          <a:p>
            <a:pPr lvl="1"/>
            <a:r>
              <a:rPr lang="en-US" dirty="0" smtClean="0"/>
              <a:t>Name some criteria for schedulers!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 III - Operating Systems and Computer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043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17.2|5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7.6"/>
</p:tagLst>
</file>

<file path=ppt/theme/theme1.xml><?xml version="1.0" encoding="utf-8"?>
<a:theme xmlns:a="http://schemas.openxmlformats.org/drawingml/2006/main" name="FU Berlin 16zu9">
  <a:themeElements>
    <a:clrScheme name="FU_Standard-Vorlage_B 1">
      <a:dk1>
        <a:srgbClr val="333333"/>
      </a:dk1>
      <a:lt1>
        <a:srgbClr val="FFFFFF"/>
      </a:lt1>
      <a:dk2>
        <a:srgbClr val="003366"/>
      </a:dk2>
      <a:lt2>
        <a:srgbClr val="808080"/>
      </a:lt2>
      <a:accent1>
        <a:srgbClr val="CCD6E0"/>
      </a:accent1>
      <a:accent2>
        <a:srgbClr val="99CC00"/>
      </a:accent2>
      <a:accent3>
        <a:srgbClr val="FFFFFF"/>
      </a:accent3>
      <a:accent4>
        <a:srgbClr val="2A2A2A"/>
      </a:accent4>
      <a:accent5>
        <a:srgbClr val="E2E8ED"/>
      </a:accent5>
      <a:accent6>
        <a:srgbClr val="8AB900"/>
      </a:accent6>
      <a:hlink>
        <a:srgbClr val="0066CC"/>
      </a:hlink>
      <a:folHlink>
        <a:srgbClr val="003366"/>
      </a:folHlink>
    </a:clrScheme>
    <a:fontScheme name="PPT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_Vorlage 1">
        <a:dk1>
          <a:srgbClr val="333333"/>
        </a:dk1>
        <a:lt1>
          <a:srgbClr val="FFFFFF"/>
        </a:lt1>
        <a:dk2>
          <a:srgbClr val="969696"/>
        </a:dk2>
        <a:lt2>
          <a:srgbClr val="FFFFFF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 2">
        <a:dk1>
          <a:srgbClr val="333333"/>
        </a:dk1>
        <a:lt1>
          <a:srgbClr val="FFFFFF"/>
        </a:lt1>
        <a:dk2>
          <a:srgbClr val="969696"/>
        </a:dk2>
        <a:lt2>
          <a:srgbClr val="0066CC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_Standard-Vorlage_B 1">
        <a:dk1>
          <a:srgbClr val="333333"/>
        </a:dk1>
        <a:lt1>
          <a:srgbClr val="FFFFFF"/>
        </a:lt1>
        <a:dk2>
          <a:srgbClr val="003366"/>
        </a:dk2>
        <a:lt2>
          <a:srgbClr val="808080"/>
        </a:lt2>
        <a:accent1>
          <a:srgbClr val="CCD6E0"/>
        </a:accent1>
        <a:accent2>
          <a:srgbClr val="99CC00"/>
        </a:accent2>
        <a:accent3>
          <a:srgbClr val="FFFFFF"/>
        </a:accent3>
        <a:accent4>
          <a:srgbClr val="2A2A2A"/>
        </a:accent4>
        <a:accent5>
          <a:srgbClr val="E2E8ED"/>
        </a:accent5>
        <a:accent6>
          <a:srgbClr val="8AB900"/>
        </a:accent6>
        <a:hlink>
          <a:srgbClr val="0066CC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U Berlin 16zu9" id="{6A0AA7C1-154F-415F-9E59-73336D9E052C}" vid="{314C15C1-1F9B-42D9-AFEB-D535BD0AE863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CD_FU</Template>
  <TotalTime>0</TotalTime>
  <Words>2257</Words>
  <Application>Microsoft Office PowerPoint</Application>
  <PresentationFormat>Widescreen</PresentationFormat>
  <Paragraphs>508</Paragraphs>
  <Slides>39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Courier</vt:lpstr>
      <vt:lpstr>Courier New</vt:lpstr>
      <vt:lpstr>Times Bold</vt:lpstr>
      <vt:lpstr>Times Bold Italic</vt:lpstr>
      <vt:lpstr>Verdana</vt:lpstr>
      <vt:lpstr>Wingdings</vt:lpstr>
      <vt:lpstr>FU Berlin 16zu9</vt:lpstr>
      <vt:lpstr>TI III: Operating Systems &amp; Computer Networks  Processes</vt:lpstr>
      <vt:lpstr>Content</vt:lpstr>
      <vt:lpstr>Definitions of a Process</vt:lpstr>
      <vt:lpstr>Related Concepts to “Process”</vt:lpstr>
      <vt:lpstr>Program vs. Process</vt:lpstr>
      <vt:lpstr>Tasks of an OS concerning processes</vt:lpstr>
      <vt:lpstr>Process execution (Trace)</vt:lpstr>
      <vt:lpstr>Process execution (Trace)</vt:lpstr>
      <vt:lpstr>Questions &amp; Tasks</vt:lpstr>
      <vt:lpstr>Simple Process Model</vt:lpstr>
      <vt:lpstr>Simple Process Model</vt:lpstr>
      <vt:lpstr>Process Control Block (PCB)</vt:lpstr>
      <vt:lpstr>Process Control Block (PCB)</vt:lpstr>
      <vt:lpstr>Reasons for Process Creation</vt:lpstr>
      <vt:lpstr>Process Termination</vt:lpstr>
      <vt:lpstr>Questions &amp; Tasks</vt:lpstr>
      <vt:lpstr>Process Model</vt:lpstr>
      <vt:lpstr>Extended Process Model</vt:lpstr>
      <vt:lpstr>Process States over Time</vt:lpstr>
      <vt:lpstr>Implementation of Process States</vt:lpstr>
      <vt:lpstr>Improved Implementation</vt:lpstr>
      <vt:lpstr>Suspension / Swapping of Processes</vt:lpstr>
      <vt:lpstr>Extended Process State Diagram</vt:lpstr>
      <vt:lpstr>Questions &amp; Tasks</vt:lpstr>
      <vt:lpstr>Processes and Resource Allocation</vt:lpstr>
      <vt:lpstr>Global data structures for processes and resources usage</vt:lpstr>
      <vt:lpstr>Process Control Table and Image</vt:lpstr>
      <vt:lpstr>Kernel / Process Implementations</vt:lpstr>
      <vt:lpstr>Kernel / Process Implementations</vt:lpstr>
      <vt:lpstr>Kernel / Process Implementations</vt:lpstr>
      <vt:lpstr>Questions &amp; Tasks</vt:lpstr>
      <vt:lpstr>Example: UNIX – Architecture</vt:lpstr>
      <vt:lpstr>Example: UNIX – Process State Diagram</vt:lpstr>
      <vt:lpstr>Example: UNIX – Process States</vt:lpstr>
      <vt:lpstr>Related System Calls</vt:lpstr>
      <vt:lpstr>Programming Example</vt:lpstr>
      <vt:lpstr>User-Level Process Control</vt:lpstr>
      <vt:lpstr>User-Level Process Control</vt:lpstr>
      <vt:lpstr>Content</vt:lpstr>
    </vt:vector>
  </TitlesOfParts>
  <Company>AG Technische Informatik, Freie Universität Berlin</Company>
  <LinksUpToDate>false</LinksUpToDate>
  <SharedDoc>false</SharedDoc>
  <HyperlinkBase>http://cst.mi.fu-berlin.de/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&amp; Computer Networks</dc:title>
  <dc:subject>Processes</dc:subject>
  <dc:creator>schiller@computer.org</dc:creator>
  <cp:keywords>process</cp:keywords>
  <cp:lastModifiedBy>Schiller, Jochen</cp:lastModifiedBy>
  <cp:revision>651</cp:revision>
  <dcterms:created xsi:type="dcterms:W3CDTF">2003-07-01T08:37:13Z</dcterms:created>
  <dcterms:modified xsi:type="dcterms:W3CDTF">2020-04-09T14:23:34Z</dcterms:modified>
  <cp:category>lecture</cp:category>
</cp:coreProperties>
</file>