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tags/tag16.xml" ContentType="application/vnd.openxmlformats-officedocument.presentationml.tags+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tags/tag2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3.xml" ContentType="application/vnd.openxmlformats-officedocument.presentationml.tags+xml"/>
  <Override PartName="/ppt/notesSlides/notesSlide45.xml" ContentType="application/vnd.openxmlformats-officedocument.presentationml.notesSlide+xml"/>
  <Override PartName="/ppt/tags/tag2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82" r:id="rId1"/>
  </p:sldMasterIdLst>
  <p:notesMasterIdLst>
    <p:notesMasterId r:id="rId72"/>
  </p:notesMasterIdLst>
  <p:handoutMasterIdLst>
    <p:handoutMasterId r:id="rId73"/>
  </p:handoutMasterIdLst>
  <p:sldIdLst>
    <p:sldId id="921" r:id="rId2"/>
    <p:sldId id="962" r:id="rId3"/>
    <p:sldId id="922" r:id="rId4"/>
    <p:sldId id="923" r:id="rId5"/>
    <p:sldId id="924" r:id="rId6"/>
    <p:sldId id="925" r:id="rId7"/>
    <p:sldId id="926" r:id="rId8"/>
    <p:sldId id="927" r:id="rId9"/>
    <p:sldId id="928" r:id="rId10"/>
    <p:sldId id="929" r:id="rId11"/>
    <p:sldId id="930" r:id="rId12"/>
    <p:sldId id="931" r:id="rId13"/>
    <p:sldId id="963" r:id="rId14"/>
    <p:sldId id="932" r:id="rId15"/>
    <p:sldId id="933" r:id="rId16"/>
    <p:sldId id="934" r:id="rId17"/>
    <p:sldId id="935" r:id="rId18"/>
    <p:sldId id="936" r:id="rId19"/>
    <p:sldId id="937" r:id="rId20"/>
    <p:sldId id="939" r:id="rId21"/>
    <p:sldId id="940" r:id="rId22"/>
    <p:sldId id="941" r:id="rId23"/>
    <p:sldId id="942" r:id="rId24"/>
    <p:sldId id="943" r:id="rId25"/>
    <p:sldId id="964" r:id="rId26"/>
    <p:sldId id="944" r:id="rId27"/>
    <p:sldId id="945" r:id="rId28"/>
    <p:sldId id="946" r:id="rId29"/>
    <p:sldId id="947" r:id="rId30"/>
    <p:sldId id="949" r:id="rId31"/>
    <p:sldId id="881" r:id="rId32"/>
    <p:sldId id="911" r:id="rId33"/>
    <p:sldId id="797" r:id="rId34"/>
    <p:sldId id="951" r:id="rId35"/>
    <p:sldId id="810" r:id="rId36"/>
    <p:sldId id="798" r:id="rId37"/>
    <p:sldId id="952" r:id="rId38"/>
    <p:sldId id="954" r:id="rId39"/>
    <p:sldId id="955" r:id="rId40"/>
    <p:sldId id="956" r:id="rId41"/>
    <p:sldId id="959" r:id="rId42"/>
    <p:sldId id="965" r:id="rId43"/>
    <p:sldId id="883" r:id="rId44"/>
    <p:sldId id="811" r:id="rId45"/>
    <p:sldId id="812" r:id="rId46"/>
    <p:sldId id="813" r:id="rId47"/>
    <p:sldId id="814" r:id="rId48"/>
    <p:sldId id="815" r:id="rId49"/>
    <p:sldId id="884" r:id="rId50"/>
    <p:sldId id="860" r:id="rId51"/>
    <p:sldId id="861" r:id="rId52"/>
    <p:sldId id="862" r:id="rId53"/>
    <p:sldId id="863" r:id="rId54"/>
    <p:sldId id="966" r:id="rId55"/>
    <p:sldId id="885" r:id="rId56"/>
    <p:sldId id="823" r:id="rId57"/>
    <p:sldId id="824" r:id="rId58"/>
    <p:sldId id="825" r:id="rId59"/>
    <p:sldId id="826" r:id="rId60"/>
    <p:sldId id="827" r:id="rId61"/>
    <p:sldId id="895" r:id="rId62"/>
    <p:sldId id="896" r:id="rId63"/>
    <p:sldId id="950" r:id="rId64"/>
    <p:sldId id="961" r:id="rId65"/>
    <p:sldId id="835" r:id="rId66"/>
    <p:sldId id="967" r:id="rId67"/>
    <p:sldId id="886" r:id="rId68"/>
    <p:sldId id="801" r:id="rId69"/>
    <p:sldId id="802" r:id="rId70"/>
    <p:sldId id="891" r:id="rId71"/>
  </p:sldIdLst>
  <p:sldSz cx="12192000" cy="6858000"/>
  <p:notesSz cx="10234613" cy="7099300"/>
  <p:custShowLst>
    <p:custShow name="Recap" id="0">
      <p:sldLst>
        <p:sld r:id="rId32"/>
        <p:sld r:id="rId33"/>
        <p:sld r:id="rId34"/>
        <p:sld r:id="rId36"/>
        <p:sld r:id="rId37"/>
        <p:sld r:id="rId44"/>
        <p:sld r:id="rId45"/>
        <p:sld r:id="rId46"/>
        <p:sld r:id="rId47"/>
        <p:sld r:id="rId48"/>
        <p:sld r:id="rId49"/>
        <p:sld r:id="rId50"/>
        <p:sld r:id="rId51"/>
        <p:sld r:id="rId52"/>
        <p:sld r:id="rId53"/>
        <p:sld r:id="rId54"/>
        <p:sld r:id="rId56"/>
        <p:sld r:id="rId57"/>
        <p:sld r:id="rId58"/>
        <p:sld r:id="rId59"/>
        <p:sld r:id="rId60"/>
        <p:sld r:id="rId61"/>
        <p:sld r:id="rId62"/>
        <p:sld r:id="rId63"/>
        <p:sld r:id="rId66"/>
        <p:sld r:id="rId68"/>
        <p:sld r:id="rId69"/>
        <p:sld r:id="rId70"/>
        <p:sld r:id="rId71"/>
      </p:sldLst>
    </p:custShow>
  </p:custShowLst>
  <p:defaultTextStyle>
    <a:defPPr>
      <a:defRPr lang="de-DE"/>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36">
          <p15:clr>
            <a:srgbClr val="A4A3A4"/>
          </p15:clr>
        </p15:guide>
        <p15:guide id="2" pos="322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33CC"/>
    <a:srgbClr val="003399"/>
    <a:srgbClr val="0099FF"/>
    <a:srgbClr val="33CCFF"/>
    <a:srgbClr val="003366"/>
    <a:srgbClr val="FF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2" autoAdjust="0"/>
    <p:restoredTop sz="73980" autoAdjust="0"/>
  </p:normalViewPr>
  <p:slideViewPr>
    <p:cSldViewPr>
      <p:cViewPr varScale="1">
        <p:scale>
          <a:sx n="86" d="100"/>
          <a:sy n="86" d="100"/>
        </p:scale>
        <p:origin x="585" y="51"/>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p:scale>
          <a:sx n="90" d="100"/>
          <a:sy n="90" d="100"/>
        </p:scale>
        <p:origin x="-906" y="-78"/>
      </p:cViewPr>
      <p:guideLst>
        <p:guide orient="horz" pos="2236"/>
        <p:guide pos="322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034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4432300" cy="354013"/>
          </a:xfrm>
          <a:prstGeom prst="rect">
            <a:avLst/>
          </a:prstGeom>
          <a:noFill/>
          <a:ln w="9525">
            <a:noFill/>
            <a:miter lim="800000"/>
            <a:headEnd/>
            <a:tailEnd/>
          </a:ln>
          <a:effectLst/>
        </p:spPr>
        <p:txBody>
          <a:bodyPr vert="horz" wrap="square" lIns="87974" tIns="43987" rIns="87974" bIns="43987" numCol="1" anchor="t" anchorCtr="0" compatLnSpc="1">
            <a:prstTxWarp prst="textNoShape">
              <a:avLst/>
            </a:prstTxWarp>
          </a:bodyPr>
          <a:lstStyle>
            <a:lvl1pPr algn="l" defTabSz="879346">
              <a:defRPr sz="1000">
                <a:latin typeface="Arial" pitchFamily="34" charset="0"/>
              </a:defRPr>
            </a:lvl1pPr>
          </a:lstStyle>
          <a:p>
            <a:pPr>
              <a:defRPr/>
            </a:pPr>
            <a:endParaRPr lang="de-DE"/>
          </a:p>
        </p:txBody>
      </p:sp>
      <p:sp>
        <p:nvSpPr>
          <p:cNvPr id="103427" name="Rectangle 3"/>
          <p:cNvSpPr>
            <a:spLocks noGrp="1" noChangeArrowheads="1"/>
          </p:cNvSpPr>
          <p:nvPr>
            <p:ph type="dt" idx="1"/>
          </p:nvPr>
        </p:nvSpPr>
        <p:spPr bwMode="auto">
          <a:xfrm>
            <a:off x="5802313" y="0"/>
            <a:ext cx="4430712" cy="354013"/>
          </a:xfrm>
          <a:prstGeom prst="rect">
            <a:avLst/>
          </a:prstGeom>
          <a:noFill/>
          <a:ln w="9525">
            <a:noFill/>
            <a:miter lim="800000"/>
            <a:headEnd/>
            <a:tailEnd/>
          </a:ln>
          <a:effectLst/>
        </p:spPr>
        <p:txBody>
          <a:bodyPr vert="horz" wrap="square" lIns="87974" tIns="43987" rIns="87974" bIns="43987" numCol="1" anchor="t" anchorCtr="0" compatLnSpc="1">
            <a:prstTxWarp prst="textNoShape">
              <a:avLst/>
            </a:prstTxWarp>
          </a:bodyPr>
          <a:lstStyle>
            <a:lvl1pPr algn="r" defTabSz="879346">
              <a:defRPr sz="1000">
                <a:latin typeface="Arial" pitchFamily="34" charset="0"/>
              </a:defRPr>
            </a:lvl1pPr>
          </a:lstStyle>
          <a:p>
            <a:pPr>
              <a:defRPr/>
            </a:pPr>
            <a:endParaRPr lang="de-DE"/>
          </a:p>
        </p:txBody>
      </p:sp>
      <p:sp>
        <p:nvSpPr>
          <p:cNvPr id="103428" name="Rectangle 4"/>
          <p:cNvSpPr>
            <a:spLocks noGrp="1" noRot="1" noChangeAspect="1" noChangeArrowheads="1" noTextEdit="1"/>
          </p:cNvSpPr>
          <p:nvPr>
            <p:ph type="sldImg" idx="2"/>
          </p:nvPr>
        </p:nvSpPr>
        <p:spPr bwMode="auto">
          <a:xfrm>
            <a:off x="2757488" y="534988"/>
            <a:ext cx="4724400" cy="2659062"/>
          </a:xfrm>
          <a:prstGeom prst="rect">
            <a:avLst/>
          </a:prstGeom>
          <a:noFill/>
          <a:ln w="9525">
            <a:solidFill>
              <a:srgbClr val="000000"/>
            </a:solidFill>
            <a:miter lim="800000"/>
            <a:headEnd/>
            <a:tailEnd/>
          </a:ln>
        </p:spPr>
      </p:sp>
      <p:sp>
        <p:nvSpPr>
          <p:cNvPr id="103429" name="Rectangle 5"/>
          <p:cNvSpPr>
            <a:spLocks noGrp="1" noChangeArrowheads="1"/>
          </p:cNvSpPr>
          <p:nvPr>
            <p:ph type="body" sz="quarter" idx="3"/>
          </p:nvPr>
        </p:nvSpPr>
        <p:spPr bwMode="auto">
          <a:xfrm>
            <a:off x="1025525" y="3371850"/>
            <a:ext cx="8183563" cy="3194050"/>
          </a:xfrm>
          <a:prstGeom prst="rect">
            <a:avLst/>
          </a:prstGeom>
          <a:noFill/>
          <a:ln w="9525">
            <a:noFill/>
            <a:miter lim="800000"/>
            <a:headEnd/>
            <a:tailEnd/>
          </a:ln>
          <a:effectLst/>
        </p:spPr>
        <p:txBody>
          <a:bodyPr vert="horz" wrap="square" lIns="87974" tIns="43987" rIns="87974" bIns="43987"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03430" name="Rectangle 6"/>
          <p:cNvSpPr>
            <a:spLocks noGrp="1" noChangeArrowheads="1"/>
          </p:cNvSpPr>
          <p:nvPr>
            <p:ph type="ftr" sz="quarter" idx="4"/>
          </p:nvPr>
        </p:nvSpPr>
        <p:spPr bwMode="auto">
          <a:xfrm>
            <a:off x="0" y="6743700"/>
            <a:ext cx="4432300" cy="354013"/>
          </a:xfrm>
          <a:prstGeom prst="rect">
            <a:avLst/>
          </a:prstGeom>
          <a:noFill/>
          <a:ln w="9525">
            <a:noFill/>
            <a:miter lim="800000"/>
            <a:headEnd/>
            <a:tailEnd/>
          </a:ln>
          <a:effectLst/>
        </p:spPr>
        <p:txBody>
          <a:bodyPr vert="horz" wrap="square" lIns="87974" tIns="43987" rIns="87974" bIns="43987" numCol="1" anchor="b" anchorCtr="0" compatLnSpc="1">
            <a:prstTxWarp prst="textNoShape">
              <a:avLst/>
            </a:prstTxWarp>
          </a:bodyPr>
          <a:lstStyle>
            <a:lvl1pPr algn="l" defTabSz="879346">
              <a:defRPr sz="1000">
                <a:latin typeface="Arial" pitchFamily="34" charset="0"/>
              </a:defRPr>
            </a:lvl1pPr>
          </a:lstStyle>
          <a:p>
            <a:pPr>
              <a:defRPr/>
            </a:pPr>
            <a:endParaRPr lang="de-DE"/>
          </a:p>
        </p:txBody>
      </p:sp>
      <p:sp>
        <p:nvSpPr>
          <p:cNvPr id="103431" name="Rectangle 7"/>
          <p:cNvSpPr>
            <a:spLocks noGrp="1" noChangeArrowheads="1"/>
          </p:cNvSpPr>
          <p:nvPr>
            <p:ph type="sldNum" sz="quarter" idx="5"/>
          </p:nvPr>
        </p:nvSpPr>
        <p:spPr bwMode="auto">
          <a:xfrm>
            <a:off x="5802313" y="6743700"/>
            <a:ext cx="4430712" cy="354013"/>
          </a:xfrm>
          <a:prstGeom prst="rect">
            <a:avLst/>
          </a:prstGeom>
          <a:noFill/>
          <a:ln w="9525">
            <a:noFill/>
            <a:miter lim="800000"/>
            <a:headEnd/>
            <a:tailEnd/>
          </a:ln>
          <a:effectLst/>
        </p:spPr>
        <p:txBody>
          <a:bodyPr vert="horz" wrap="square" lIns="87974" tIns="43987" rIns="87974" bIns="43987" numCol="1" anchor="b" anchorCtr="0" compatLnSpc="1">
            <a:prstTxWarp prst="textNoShape">
              <a:avLst/>
            </a:prstTxWarp>
          </a:bodyPr>
          <a:lstStyle>
            <a:lvl1pPr algn="r" defTabSz="879346">
              <a:defRPr sz="1000">
                <a:latin typeface="Arial" pitchFamily="34" charset="0"/>
              </a:defRPr>
            </a:lvl1pPr>
          </a:lstStyle>
          <a:p>
            <a:pPr>
              <a:defRPr/>
            </a:pPr>
            <a:fld id="{FBA0C9EE-3C79-4DBB-982D-56132528B276}" type="slidenum">
              <a:rPr lang="de-DE"/>
              <a:pPr>
                <a:defRPr/>
              </a:pPr>
              <a:t>‹Nr.›</a:t>
            </a:fld>
            <a:endParaRPr lang="de-DE"/>
          </a:p>
        </p:txBody>
      </p:sp>
    </p:spTree>
    <p:extLst>
      <p:ext uri="{BB962C8B-B14F-4D97-AF65-F5344CB8AC3E}">
        <p14:creationId xmlns:p14="http://schemas.microsoft.com/office/powerpoint/2010/main" val="121106417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defTabSz="876300"/>
            <a:fld id="{FE0B38AC-0614-43F6-B22B-B35F9DA8CEF1}" type="slidenum">
              <a:rPr lang="de-DE" smtClean="0"/>
              <a:pPr defTabSz="876300"/>
              <a:t>1</a:t>
            </a:fld>
            <a:endParaRPr lang="de-DE"/>
          </a:p>
        </p:txBody>
      </p:sp>
      <p:sp>
        <p:nvSpPr>
          <p:cNvPr id="104451" name="Rectangle 2"/>
          <p:cNvSpPr>
            <a:spLocks noGrp="1" noRot="1" noChangeAspect="1" noChangeArrowheads="1" noTextEdit="1"/>
          </p:cNvSpPr>
          <p:nvPr>
            <p:ph type="sldImg"/>
          </p:nvPr>
        </p:nvSpPr>
        <p:spPr>
          <a:xfrm>
            <a:off x="2692400" y="504825"/>
            <a:ext cx="4802188" cy="2701925"/>
          </a:xfrm>
          <a:ln/>
        </p:spPr>
      </p:sp>
      <p:sp>
        <p:nvSpPr>
          <p:cNvPr id="86020" name="Rectangle 3"/>
          <p:cNvSpPr>
            <a:spLocks noGrp="1" noChangeArrowheads="1"/>
          </p:cNvSpPr>
          <p:nvPr>
            <p:ph type="body" idx="1"/>
          </p:nvPr>
        </p:nvSpPr>
        <p:spPr>
          <a:xfrm>
            <a:off x="1362075" y="3371850"/>
            <a:ext cx="7467600" cy="3205163"/>
          </a:xfrm>
          <a:ln/>
        </p:spPr>
        <p:txBody>
          <a:bodyPr/>
          <a:lstStyle/>
          <a:p>
            <a:pPr eaLnBrk="1" hangingPunct="1">
              <a:defRPr/>
            </a:pPr>
            <a:endParaRPr lang="en-US" sz="800" dirty="0"/>
          </a:p>
        </p:txBody>
      </p:sp>
    </p:spTree>
    <p:extLst>
      <p:ext uri="{BB962C8B-B14F-4D97-AF65-F5344CB8AC3E}">
        <p14:creationId xmlns:p14="http://schemas.microsoft.com/office/powerpoint/2010/main" val="4016865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31863"/>
            <a:fld id="{8B986DEC-2132-4541-84A3-C2A588696C67}" type="slidenum">
              <a:rPr lang="de-DE" smtClean="0"/>
              <a:pPr defTabSz="931863"/>
              <a:t>10</a:t>
            </a:fld>
            <a:endParaRPr lang="de-DE"/>
          </a:p>
        </p:txBody>
      </p:sp>
      <p:sp>
        <p:nvSpPr>
          <p:cNvPr id="112643" name="Rectangle 2"/>
          <p:cNvSpPr>
            <a:spLocks noGrp="1" noRot="1" noChangeAspect="1" noChangeArrowheads="1" noTextEdit="1"/>
          </p:cNvSpPr>
          <p:nvPr>
            <p:ph type="sldImg"/>
          </p:nvPr>
        </p:nvSpPr>
        <p:spPr>
          <a:xfrm>
            <a:off x="2757488" y="534988"/>
            <a:ext cx="4724400" cy="2659062"/>
          </a:xfrm>
          <a:ln/>
        </p:spPr>
      </p:sp>
      <p:sp>
        <p:nvSpPr>
          <p:cNvPr id="112644" name="Rectangle 3"/>
          <p:cNvSpPr>
            <a:spLocks noGrp="1" noChangeArrowheads="1"/>
          </p:cNvSpPr>
          <p:nvPr>
            <p:ph type="body" idx="1"/>
          </p:nvPr>
        </p:nvSpPr>
        <p:spPr>
          <a:xfrm>
            <a:off x="1363663" y="3373438"/>
            <a:ext cx="7507287" cy="3192462"/>
          </a:xfrm>
          <a:noFill/>
          <a:ln/>
        </p:spPr>
        <p:txBody>
          <a:bodyPr/>
          <a:lstStyle/>
          <a:p>
            <a:pPr eaLnBrk="1" hangingPunct="1"/>
            <a:r>
              <a:rPr lang="de-DE" sz="1000"/>
              <a:t>Das Motherboard ist sozusagen der Grundbaustein, der zu einem Computer gehört. Es sorgt dafür, daß alle anderen Komponenten zusammenarbeiten können. Die entscheidenden Bauteile eines Computers befinden sich auf dieser Platine. </a:t>
            </a:r>
            <a:r>
              <a:rPr lang="de-DE" sz="1000" i="1"/>
              <a:t>Diese Schaltzentrale im Computer bestimmt über System-Leistung, Erweiterbarkeit und Zukunftsicherheit. </a:t>
            </a:r>
            <a:r>
              <a:rPr lang="de-DE" sz="1000"/>
              <a:t>Die meisten Motherboards sind auf eine Prozessor-Klasse zugeschnitten. Die Verwendbarkeit eines Prozessors hängt deshalb vom Motherboard bzw. vom Prozessorsockel/-steckplatz auf dem Motherboard ab.</a:t>
            </a:r>
          </a:p>
          <a:p>
            <a:pPr eaLnBrk="1" hangingPunct="1"/>
            <a:endParaRPr lang="de-DE" sz="1000"/>
          </a:p>
          <a:p>
            <a:pPr eaLnBrk="1" hangingPunct="1"/>
            <a:r>
              <a:rPr lang="de-DE" sz="1000" b="1"/>
              <a:t>Auf dem Motherboard sind folgende Systemkomponenten zu finden:</a:t>
            </a:r>
            <a:r>
              <a:rPr lang="de-DE" sz="1000"/>
              <a:t> </a:t>
            </a:r>
          </a:p>
          <a:p>
            <a:pPr eaLnBrk="1" hangingPunct="1">
              <a:buFontTx/>
              <a:buChar char="•"/>
            </a:pPr>
            <a:r>
              <a:rPr lang="de-DE" sz="1000"/>
              <a:t>Steckplatz für den Prozessor </a:t>
            </a:r>
          </a:p>
          <a:p>
            <a:pPr eaLnBrk="1" hangingPunct="1">
              <a:buFontTx/>
              <a:buChar char="•"/>
            </a:pPr>
            <a:r>
              <a:rPr lang="de-DE" sz="1000"/>
              <a:t>Bus-System </a:t>
            </a:r>
          </a:p>
          <a:p>
            <a:pPr eaLnBrk="1" hangingPunct="1">
              <a:buFontTx/>
              <a:buChar char="•"/>
            </a:pPr>
            <a:r>
              <a:rPr lang="de-DE" sz="1000"/>
              <a:t>Steckplätze für Speichermodule </a:t>
            </a:r>
          </a:p>
          <a:p>
            <a:pPr eaLnBrk="1" hangingPunct="1">
              <a:buFontTx/>
              <a:buChar char="•"/>
            </a:pPr>
            <a:r>
              <a:rPr lang="de-DE" sz="1000"/>
              <a:t>Steckplätze für die Bussysteme(z.B. ISA, PCI, AGP) </a:t>
            </a:r>
          </a:p>
          <a:p>
            <a:pPr eaLnBrk="1" hangingPunct="1">
              <a:buFontTx/>
              <a:buChar char="•"/>
            </a:pPr>
            <a:r>
              <a:rPr lang="de-DE" sz="1000"/>
              <a:t>Cache </a:t>
            </a:r>
          </a:p>
          <a:p>
            <a:pPr eaLnBrk="1" hangingPunct="1">
              <a:buFontTx/>
              <a:buChar char="•"/>
            </a:pPr>
            <a:r>
              <a:rPr lang="de-DE" sz="1000"/>
              <a:t>Bios-Rom </a:t>
            </a:r>
          </a:p>
          <a:p>
            <a:pPr eaLnBrk="1" hangingPunct="1">
              <a:buFontTx/>
              <a:buChar char="•"/>
            </a:pPr>
            <a:r>
              <a:rPr lang="de-DE" sz="1000"/>
              <a:t>Echtzeituhr </a:t>
            </a:r>
          </a:p>
          <a:p>
            <a:pPr eaLnBrk="1" hangingPunct="1">
              <a:buFontTx/>
              <a:buChar char="•"/>
            </a:pPr>
            <a:r>
              <a:rPr lang="de-DE" sz="1000"/>
              <a:t>Eingabe-/Ausgabe-Schnittstellen(seriell, parallel, USB, Firewire) </a:t>
            </a:r>
          </a:p>
          <a:p>
            <a:pPr eaLnBrk="1" hangingPunct="1">
              <a:buFontTx/>
              <a:buChar char="•"/>
            </a:pPr>
            <a:r>
              <a:rPr lang="de-DE" sz="1000"/>
              <a:t>EIDE- oder SCSI-Controller </a:t>
            </a:r>
          </a:p>
          <a:p>
            <a:pPr eaLnBrk="1" hangingPunct="1">
              <a:buFontTx/>
              <a:buChar char="•"/>
            </a:pPr>
            <a:r>
              <a:rPr lang="de-DE" sz="1000"/>
              <a:t>DMA-Controller </a:t>
            </a:r>
          </a:p>
          <a:p>
            <a:pPr eaLnBrk="1" hangingPunct="1">
              <a:buFontTx/>
              <a:buChar char="•"/>
            </a:pPr>
            <a:r>
              <a:rPr lang="de-DE" sz="1000"/>
              <a:t>Interrupt-Controller </a:t>
            </a:r>
          </a:p>
          <a:p>
            <a:pPr eaLnBrk="1" hangingPunct="1">
              <a:buFontTx/>
              <a:buChar char="•"/>
            </a:pPr>
            <a:r>
              <a:rPr lang="de-DE" sz="1000"/>
              <a:t>Floppy-Controller </a:t>
            </a:r>
          </a:p>
          <a:p>
            <a:pPr eaLnBrk="1" hangingPunct="1">
              <a:buFontTx/>
              <a:buChar char="•"/>
            </a:pPr>
            <a:r>
              <a:rPr lang="de-DE" sz="1000"/>
              <a:t>Tastatur-Prozessor </a:t>
            </a:r>
          </a:p>
          <a:p>
            <a:pPr eaLnBrk="1" hangingPunct="1">
              <a:buFontTx/>
              <a:buChar char="•"/>
            </a:pPr>
            <a:r>
              <a:rPr lang="de-DE" sz="1000"/>
              <a:t>Stromversorgung für den Prozessor </a:t>
            </a:r>
          </a:p>
          <a:p>
            <a:pPr eaLnBrk="1" hangingPunct="1"/>
            <a:r>
              <a:rPr lang="de-DE" sz="1000"/>
              <a:t>Aufgrund der immer höher werdenden Integrationsdichte, kann die eine oder andere Komponente noch </a:t>
            </a:r>
            <a:r>
              <a:rPr lang="de-DE" sz="1000" i="1"/>
              <a:t>onboard</a:t>
            </a:r>
            <a:r>
              <a:rPr lang="de-DE" sz="1000"/>
              <a:t> dazu kommen.</a:t>
            </a:r>
            <a:br>
              <a:rPr lang="de-DE" sz="1000"/>
            </a:br>
            <a:r>
              <a:rPr lang="de-DE" sz="1000"/>
              <a:t>In Zukunft werden vor allem viele Schnittstellen-Bausteine und Multimedia-Erweiterungen ihren Platz auf dem Motherboard finden.</a:t>
            </a:r>
          </a:p>
          <a:p>
            <a:pPr eaLnBrk="1" hangingPunct="1"/>
            <a:endParaRPr lang="de-DE" sz="1000"/>
          </a:p>
          <a:p>
            <a:pPr eaLnBrk="1" hangingPunct="1"/>
            <a:endParaRPr lang="de-DE" sz="1000"/>
          </a:p>
        </p:txBody>
      </p:sp>
    </p:spTree>
    <p:extLst>
      <p:ext uri="{BB962C8B-B14F-4D97-AF65-F5344CB8AC3E}">
        <p14:creationId xmlns:p14="http://schemas.microsoft.com/office/powerpoint/2010/main" val="1252533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lienbildplatzhalter 1"/>
          <p:cNvSpPr>
            <a:spLocks noGrp="1" noRot="1" noChangeAspect="1" noTextEdit="1"/>
          </p:cNvSpPr>
          <p:nvPr>
            <p:ph type="sldImg"/>
          </p:nvPr>
        </p:nvSpPr>
        <p:spPr>
          <a:xfrm>
            <a:off x="2757488" y="534988"/>
            <a:ext cx="4724400" cy="2659062"/>
          </a:xfrm>
          <a:ln/>
        </p:spPr>
      </p:sp>
      <p:sp>
        <p:nvSpPr>
          <p:cNvPr id="113667" name="Notizenplatzhalter 2"/>
          <p:cNvSpPr>
            <a:spLocks noGrp="1"/>
          </p:cNvSpPr>
          <p:nvPr>
            <p:ph type="body" idx="1"/>
          </p:nvPr>
        </p:nvSpPr>
        <p:spPr>
          <a:noFill/>
          <a:ln/>
        </p:spPr>
        <p:txBody>
          <a:bodyPr/>
          <a:lstStyle/>
          <a:p>
            <a:endParaRPr lang="de-DE"/>
          </a:p>
        </p:txBody>
      </p:sp>
      <p:sp>
        <p:nvSpPr>
          <p:cNvPr id="113668" name="Foliennummernplatzhalter 3"/>
          <p:cNvSpPr>
            <a:spLocks noGrp="1"/>
          </p:cNvSpPr>
          <p:nvPr>
            <p:ph type="sldNum" sz="quarter" idx="5"/>
          </p:nvPr>
        </p:nvSpPr>
        <p:spPr>
          <a:noFill/>
        </p:spPr>
        <p:txBody>
          <a:bodyPr/>
          <a:lstStyle/>
          <a:p>
            <a:pPr defTabSz="931863"/>
            <a:fld id="{DA99CFDB-4F57-411D-AEF9-538C8646AB22}" type="slidenum">
              <a:rPr lang="de-DE" smtClean="0"/>
              <a:pPr defTabSz="931863"/>
              <a:t>12</a:t>
            </a:fld>
            <a:endParaRPr lang="de-DE"/>
          </a:p>
        </p:txBody>
      </p:sp>
    </p:spTree>
    <p:extLst>
      <p:ext uri="{BB962C8B-B14F-4D97-AF65-F5344CB8AC3E}">
        <p14:creationId xmlns:p14="http://schemas.microsoft.com/office/powerpoint/2010/main" val="3539059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p:cNvSpPr>
            <a:spLocks noGrp="1" noRot="1" noChangeAspect="1" noTextEdit="1"/>
          </p:cNvSpPr>
          <p:nvPr>
            <p:ph type="sldImg"/>
          </p:nvPr>
        </p:nvSpPr>
        <p:spPr>
          <a:xfrm>
            <a:off x="2757488" y="534988"/>
            <a:ext cx="4724400" cy="2659062"/>
          </a:xfrm>
          <a:ln/>
        </p:spPr>
      </p:sp>
      <p:sp>
        <p:nvSpPr>
          <p:cNvPr id="114691" name="Notizenplatzhalter 2"/>
          <p:cNvSpPr>
            <a:spLocks noGrp="1"/>
          </p:cNvSpPr>
          <p:nvPr>
            <p:ph type="body" idx="1"/>
          </p:nvPr>
        </p:nvSpPr>
        <p:spPr>
          <a:noFill/>
          <a:ln/>
        </p:spPr>
        <p:txBody>
          <a:bodyPr/>
          <a:lstStyle/>
          <a:p>
            <a:endParaRPr lang="de-DE"/>
          </a:p>
        </p:txBody>
      </p:sp>
      <p:sp>
        <p:nvSpPr>
          <p:cNvPr id="114692" name="Foliennummernplatzhalter 3"/>
          <p:cNvSpPr>
            <a:spLocks noGrp="1"/>
          </p:cNvSpPr>
          <p:nvPr>
            <p:ph type="sldNum" sz="quarter" idx="5"/>
          </p:nvPr>
        </p:nvSpPr>
        <p:spPr>
          <a:noFill/>
        </p:spPr>
        <p:txBody>
          <a:bodyPr/>
          <a:lstStyle/>
          <a:p>
            <a:pPr defTabSz="877888"/>
            <a:fld id="{5D2C2E42-8A6D-45C6-A730-AE05CEC1ACBF}" type="slidenum">
              <a:rPr lang="de-DE" smtClean="0"/>
              <a:pPr defTabSz="877888"/>
              <a:t>14</a:t>
            </a:fld>
            <a:endParaRPr lang="de-DE"/>
          </a:p>
        </p:txBody>
      </p:sp>
    </p:spTree>
    <p:extLst>
      <p:ext uri="{BB962C8B-B14F-4D97-AF65-F5344CB8AC3E}">
        <p14:creationId xmlns:p14="http://schemas.microsoft.com/office/powerpoint/2010/main" val="496385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lienbildplatzhalter 1"/>
          <p:cNvSpPr>
            <a:spLocks noGrp="1" noRot="1" noChangeAspect="1" noTextEdit="1"/>
          </p:cNvSpPr>
          <p:nvPr>
            <p:ph type="sldImg"/>
          </p:nvPr>
        </p:nvSpPr>
        <p:spPr>
          <a:xfrm>
            <a:off x="2757488" y="534988"/>
            <a:ext cx="4724400" cy="2659062"/>
          </a:xfrm>
          <a:ln/>
        </p:spPr>
      </p:sp>
      <p:sp>
        <p:nvSpPr>
          <p:cNvPr id="115715" name="Notizenplatzhalter 2"/>
          <p:cNvSpPr>
            <a:spLocks noGrp="1"/>
          </p:cNvSpPr>
          <p:nvPr>
            <p:ph type="body" idx="1"/>
          </p:nvPr>
        </p:nvSpPr>
        <p:spPr>
          <a:noFill/>
          <a:ln/>
        </p:spPr>
        <p:txBody>
          <a:bodyPr/>
          <a:lstStyle/>
          <a:p>
            <a:endParaRPr lang="de-DE"/>
          </a:p>
        </p:txBody>
      </p:sp>
      <p:sp>
        <p:nvSpPr>
          <p:cNvPr id="115716" name="Foliennummernplatzhalter 3"/>
          <p:cNvSpPr>
            <a:spLocks noGrp="1"/>
          </p:cNvSpPr>
          <p:nvPr>
            <p:ph type="sldNum" sz="quarter" idx="5"/>
          </p:nvPr>
        </p:nvSpPr>
        <p:spPr>
          <a:noFill/>
        </p:spPr>
        <p:txBody>
          <a:bodyPr/>
          <a:lstStyle/>
          <a:p>
            <a:pPr defTabSz="876300"/>
            <a:fld id="{469CEB76-A7BC-4F53-B7EB-B485305638DA}" type="slidenum">
              <a:rPr lang="de-DE" smtClean="0"/>
              <a:pPr defTabSz="876300"/>
              <a:t>15</a:t>
            </a:fld>
            <a:endParaRPr lang="de-DE"/>
          </a:p>
        </p:txBody>
      </p:sp>
    </p:spTree>
    <p:extLst>
      <p:ext uri="{BB962C8B-B14F-4D97-AF65-F5344CB8AC3E}">
        <p14:creationId xmlns:p14="http://schemas.microsoft.com/office/powerpoint/2010/main" val="121272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Folienbildplatzhalter 1"/>
          <p:cNvSpPr>
            <a:spLocks noGrp="1" noRot="1" noChangeAspect="1" noTextEdit="1"/>
          </p:cNvSpPr>
          <p:nvPr>
            <p:ph type="sldImg"/>
          </p:nvPr>
        </p:nvSpPr>
        <p:spPr>
          <a:xfrm>
            <a:off x="2757488" y="534988"/>
            <a:ext cx="4724400" cy="2659062"/>
          </a:xfrm>
          <a:ln/>
        </p:spPr>
      </p:sp>
      <p:sp>
        <p:nvSpPr>
          <p:cNvPr id="116739" name="Notizenplatzhalter 2"/>
          <p:cNvSpPr>
            <a:spLocks noGrp="1"/>
          </p:cNvSpPr>
          <p:nvPr>
            <p:ph type="body" idx="1"/>
          </p:nvPr>
        </p:nvSpPr>
        <p:spPr>
          <a:noFill/>
          <a:ln/>
        </p:spPr>
        <p:txBody>
          <a:bodyPr/>
          <a:lstStyle/>
          <a:p>
            <a:endParaRPr lang="de-DE"/>
          </a:p>
        </p:txBody>
      </p:sp>
      <p:sp>
        <p:nvSpPr>
          <p:cNvPr id="116740" name="Foliennummernplatzhalter 3"/>
          <p:cNvSpPr>
            <a:spLocks noGrp="1"/>
          </p:cNvSpPr>
          <p:nvPr>
            <p:ph type="sldNum" sz="quarter" idx="5"/>
          </p:nvPr>
        </p:nvSpPr>
        <p:spPr>
          <a:noFill/>
        </p:spPr>
        <p:txBody>
          <a:bodyPr/>
          <a:lstStyle/>
          <a:p>
            <a:pPr defTabSz="876300"/>
            <a:fld id="{B54147F0-A2CD-45FD-B205-5F2AE90E6522}" type="slidenum">
              <a:rPr lang="de-DE" smtClean="0"/>
              <a:pPr defTabSz="876300"/>
              <a:t>16</a:t>
            </a:fld>
            <a:endParaRPr lang="de-DE"/>
          </a:p>
        </p:txBody>
      </p:sp>
    </p:spTree>
    <p:extLst>
      <p:ext uri="{BB962C8B-B14F-4D97-AF65-F5344CB8AC3E}">
        <p14:creationId xmlns:p14="http://schemas.microsoft.com/office/powerpoint/2010/main" val="1775761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lienbildplatzhalter 1"/>
          <p:cNvSpPr>
            <a:spLocks noGrp="1" noRot="1" noChangeAspect="1" noTextEdit="1"/>
          </p:cNvSpPr>
          <p:nvPr>
            <p:ph type="sldImg"/>
          </p:nvPr>
        </p:nvSpPr>
        <p:spPr>
          <a:xfrm>
            <a:off x="2757488" y="534988"/>
            <a:ext cx="4724400" cy="2659062"/>
          </a:xfrm>
          <a:ln/>
        </p:spPr>
      </p:sp>
      <p:sp>
        <p:nvSpPr>
          <p:cNvPr id="117763" name="Notizenplatzhalter 2"/>
          <p:cNvSpPr>
            <a:spLocks noGrp="1"/>
          </p:cNvSpPr>
          <p:nvPr>
            <p:ph type="body" idx="1"/>
          </p:nvPr>
        </p:nvSpPr>
        <p:spPr>
          <a:noFill/>
          <a:ln/>
        </p:spPr>
        <p:txBody>
          <a:bodyPr/>
          <a:lstStyle/>
          <a:p>
            <a:endParaRPr lang="de-DE"/>
          </a:p>
        </p:txBody>
      </p:sp>
      <p:sp>
        <p:nvSpPr>
          <p:cNvPr id="117764" name="Foliennummernplatzhalter 3"/>
          <p:cNvSpPr>
            <a:spLocks noGrp="1"/>
          </p:cNvSpPr>
          <p:nvPr>
            <p:ph type="sldNum" sz="quarter" idx="5"/>
          </p:nvPr>
        </p:nvSpPr>
        <p:spPr>
          <a:noFill/>
        </p:spPr>
        <p:txBody>
          <a:bodyPr/>
          <a:lstStyle/>
          <a:p>
            <a:pPr defTabSz="876300"/>
            <a:fld id="{5482A2E8-B37C-42DF-9F26-29F567BBF7E5}" type="slidenum">
              <a:rPr lang="de-DE" smtClean="0"/>
              <a:pPr defTabSz="876300"/>
              <a:t>17</a:t>
            </a:fld>
            <a:endParaRPr lang="de-DE"/>
          </a:p>
        </p:txBody>
      </p:sp>
    </p:spTree>
    <p:extLst>
      <p:ext uri="{BB962C8B-B14F-4D97-AF65-F5344CB8AC3E}">
        <p14:creationId xmlns:p14="http://schemas.microsoft.com/office/powerpoint/2010/main" val="26589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olienbildplatzhalter 1"/>
          <p:cNvSpPr>
            <a:spLocks noGrp="1" noRot="1" noChangeAspect="1" noTextEdit="1"/>
          </p:cNvSpPr>
          <p:nvPr>
            <p:ph type="sldImg"/>
          </p:nvPr>
        </p:nvSpPr>
        <p:spPr>
          <a:xfrm>
            <a:off x="2757488" y="534988"/>
            <a:ext cx="4724400" cy="2659062"/>
          </a:xfrm>
          <a:ln/>
        </p:spPr>
      </p:sp>
      <p:sp>
        <p:nvSpPr>
          <p:cNvPr id="118787" name="Notizenplatzhalter 2"/>
          <p:cNvSpPr>
            <a:spLocks noGrp="1"/>
          </p:cNvSpPr>
          <p:nvPr>
            <p:ph type="body" idx="1"/>
          </p:nvPr>
        </p:nvSpPr>
        <p:spPr>
          <a:noFill/>
          <a:ln/>
        </p:spPr>
        <p:txBody>
          <a:bodyPr/>
          <a:lstStyle/>
          <a:p>
            <a:endParaRPr lang="de-DE"/>
          </a:p>
        </p:txBody>
      </p:sp>
      <p:sp>
        <p:nvSpPr>
          <p:cNvPr id="118788" name="Foliennummernplatzhalter 3"/>
          <p:cNvSpPr>
            <a:spLocks noGrp="1"/>
          </p:cNvSpPr>
          <p:nvPr>
            <p:ph type="sldNum" sz="quarter" idx="5"/>
          </p:nvPr>
        </p:nvSpPr>
        <p:spPr>
          <a:noFill/>
        </p:spPr>
        <p:txBody>
          <a:bodyPr/>
          <a:lstStyle/>
          <a:p>
            <a:pPr defTabSz="877888"/>
            <a:fld id="{64FF8B0B-EA8A-4376-B183-BB8F934F729A}" type="slidenum">
              <a:rPr lang="de-DE" smtClean="0"/>
              <a:pPr defTabSz="877888"/>
              <a:t>18</a:t>
            </a:fld>
            <a:endParaRPr lang="de-DE"/>
          </a:p>
        </p:txBody>
      </p:sp>
    </p:spTree>
    <p:extLst>
      <p:ext uri="{BB962C8B-B14F-4D97-AF65-F5344CB8AC3E}">
        <p14:creationId xmlns:p14="http://schemas.microsoft.com/office/powerpoint/2010/main" val="3880778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olienbildplatzhalter 1"/>
          <p:cNvSpPr>
            <a:spLocks noGrp="1" noRot="1" noChangeAspect="1" noTextEdit="1"/>
          </p:cNvSpPr>
          <p:nvPr>
            <p:ph type="sldImg"/>
          </p:nvPr>
        </p:nvSpPr>
        <p:spPr>
          <a:xfrm>
            <a:off x="2757488" y="534988"/>
            <a:ext cx="4724400" cy="2659062"/>
          </a:xfrm>
          <a:ln/>
        </p:spPr>
      </p:sp>
      <p:sp>
        <p:nvSpPr>
          <p:cNvPr id="119811" name="Notizenplatzhalter 2"/>
          <p:cNvSpPr>
            <a:spLocks noGrp="1"/>
          </p:cNvSpPr>
          <p:nvPr>
            <p:ph type="body" idx="1"/>
          </p:nvPr>
        </p:nvSpPr>
        <p:spPr>
          <a:noFill/>
          <a:ln/>
        </p:spPr>
        <p:txBody>
          <a:bodyPr/>
          <a:lstStyle/>
          <a:p>
            <a:endParaRPr lang="de-DE"/>
          </a:p>
        </p:txBody>
      </p:sp>
      <p:sp>
        <p:nvSpPr>
          <p:cNvPr id="119812" name="Foliennummernplatzhalter 3"/>
          <p:cNvSpPr>
            <a:spLocks noGrp="1"/>
          </p:cNvSpPr>
          <p:nvPr>
            <p:ph type="sldNum" sz="quarter" idx="5"/>
          </p:nvPr>
        </p:nvSpPr>
        <p:spPr>
          <a:noFill/>
        </p:spPr>
        <p:txBody>
          <a:bodyPr/>
          <a:lstStyle/>
          <a:p>
            <a:pPr defTabSz="876300"/>
            <a:fld id="{193C9E5C-062B-4A16-B78A-0F999292A56B}" type="slidenum">
              <a:rPr lang="de-DE" smtClean="0"/>
              <a:pPr defTabSz="876300"/>
              <a:t>19</a:t>
            </a:fld>
            <a:endParaRPr lang="de-DE"/>
          </a:p>
        </p:txBody>
      </p:sp>
    </p:spTree>
    <p:extLst>
      <p:ext uri="{BB962C8B-B14F-4D97-AF65-F5344CB8AC3E}">
        <p14:creationId xmlns:p14="http://schemas.microsoft.com/office/powerpoint/2010/main" val="2573434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2757488" y="534988"/>
            <a:ext cx="4724400" cy="2659062"/>
          </a:xfrm>
          <a:ln/>
        </p:spPr>
      </p:sp>
      <p:sp>
        <p:nvSpPr>
          <p:cNvPr id="122883" name="Notes Placeholder 2"/>
          <p:cNvSpPr>
            <a:spLocks noGrp="1"/>
          </p:cNvSpPr>
          <p:nvPr>
            <p:ph type="body" idx="1"/>
          </p:nvPr>
        </p:nvSpPr>
        <p:spPr>
          <a:noFill/>
          <a:ln/>
        </p:spPr>
        <p:txBody>
          <a:bodyPr/>
          <a:lstStyle/>
          <a:p>
            <a:endParaRPr lang="de-DE"/>
          </a:p>
        </p:txBody>
      </p:sp>
      <p:sp>
        <p:nvSpPr>
          <p:cNvPr id="122884" name="Slide Number Placeholder 3"/>
          <p:cNvSpPr>
            <a:spLocks noGrp="1"/>
          </p:cNvSpPr>
          <p:nvPr>
            <p:ph type="sldNum" sz="quarter" idx="5"/>
          </p:nvPr>
        </p:nvSpPr>
        <p:spPr>
          <a:noFill/>
        </p:spPr>
        <p:txBody>
          <a:bodyPr/>
          <a:lstStyle/>
          <a:p>
            <a:pPr defTabSz="877888"/>
            <a:fld id="{BBAB2421-BB95-4F45-8C3F-790CDAC844AD}" type="slidenum">
              <a:rPr lang="de-DE" smtClean="0"/>
              <a:pPr defTabSz="877888"/>
              <a:t>20</a:t>
            </a:fld>
            <a:endParaRPr lang="de-DE"/>
          </a:p>
        </p:txBody>
      </p:sp>
    </p:spTree>
    <p:extLst>
      <p:ext uri="{BB962C8B-B14F-4D97-AF65-F5344CB8AC3E}">
        <p14:creationId xmlns:p14="http://schemas.microsoft.com/office/powerpoint/2010/main" val="3840158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lienbildplatzhalter 1"/>
          <p:cNvSpPr>
            <a:spLocks noGrp="1" noRot="1" noChangeAspect="1" noTextEdit="1"/>
          </p:cNvSpPr>
          <p:nvPr>
            <p:ph type="sldImg"/>
          </p:nvPr>
        </p:nvSpPr>
        <p:spPr>
          <a:xfrm>
            <a:off x="2757488" y="534988"/>
            <a:ext cx="4724400" cy="2659062"/>
          </a:xfrm>
          <a:ln/>
        </p:spPr>
      </p:sp>
      <p:sp>
        <p:nvSpPr>
          <p:cNvPr id="123907" name="Notizenplatzhalter 2"/>
          <p:cNvSpPr>
            <a:spLocks noGrp="1"/>
          </p:cNvSpPr>
          <p:nvPr>
            <p:ph type="body" idx="1"/>
          </p:nvPr>
        </p:nvSpPr>
        <p:spPr>
          <a:noFill/>
          <a:ln/>
        </p:spPr>
        <p:txBody>
          <a:bodyPr/>
          <a:lstStyle/>
          <a:p>
            <a:endParaRPr lang="de-DE"/>
          </a:p>
        </p:txBody>
      </p:sp>
      <p:sp>
        <p:nvSpPr>
          <p:cNvPr id="123908" name="Foliennummernplatzhalter 3"/>
          <p:cNvSpPr>
            <a:spLocks noGrp="1"/>
          </p:cNvSpPr>
          <p:nvPr>
            <p:ph type="sldNum" sz="quarter" idx="5"/>
          </p:nvPr>
        </p:nvSpPr>
        <p:spPr>
          <a:noFill/>
        </p:spPr>
        <p:txBody>
          <a:bodyPr/>
          <a:lstStyle/>
          <a:p>
            <a:pPr defTabSz="876300"/>
            <a:fld id="{E28E3DDE-383C-4985-88E0-95736496AD30}" type="slidenum">
              <a:rPr lang="de-DE" smtClean="0"/>
              <a:pPr defTabSz="876300"/>
              <a:t>21</a:t>
            </a:fld>
            <a:endParaRPr lang="de-DE"/>
          </a:p>
        </p:txBody>
      </p:sp>
    </p:spTree>
    <p:extLst>
      <p:ext uri="{BB962C8B-B14F-4D97-AF65-F5344CB8AC3E}">
        <p14:creationId xmlns:p14="http://schemas.microsoft.com/office/powerpoint/2010/main" val="926605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a:xfrm>
            <a:off x="2682875" y="517525"/>
            <a:ext cx="4567238" cy="2568575"/>
          </a:xfrm>
          <a:ln/>
        </p:spPr>
      </p:sp>
      <p:sp>
        <p:nvSpPr>
          <p:cNvPr id="28675" name="Notizenplatzhalter 2"/>
          <p:cNvSpPr>
            <a:spLocks noGrp="1"/>
          </p:cNvSpPr>
          <p:nvPr>
            <p:ph type="body" idx="1"/>
          </p:nvPr>
        </p:nvSpPr>
        <p:spPr>
          <a:noFill/>
          <a:ln/>
        </p:spPr>
        <p:txBody>
          <a:bodyPr/>
          <a:lstStyle/>
          <a:p>
            <a:endParaRPr lang="de-DE"/>
          </a:p>
        </p:txBody>
      </p:sp>
      <p:sp>
        <p:nvSpPr>
          <p:cNvPr id="28676" name="Foliennummernplatzhalter 3"/>
          <p:cNvSpPr>
            <a:spLocks noGrp="1"/>
          </p:cNvSpPr>
          <p:nvPr>
            <p:ph type="sldNum" sz="quarter" idx="5"/>
          </p:nvPr>
        </p:nvSpPr>
        <p:spPr>
          <a:noFill/>
        </p:spPr>
        <p:txBody>
          <a:bodyPr/>
          <a:lstStyle/>
          <a:p>
            <a:pPr defTabSz="848521"/>
            <a:fld id="{2B0DCF32-42AD-4FCD-BA2C-2CDE63A138B2}" type="slidenum">
              <a:rPr lang="de-DE" smtClean="0"/>
              <a:pPr defTabSz="848521"/>
              <a:t>2</a:t>
            </a:fld>
            <a:endParaRPr lang="de-DE"/>
          </a:p>
        </p:txBody>
      </p:sp>
    </p:spTree>
    <p:extLst>
      <p:ext uri="{BB962C8B-B14F-4D97-AF65-F5344CB8AC3E}">
        <p14:creationId xmlns:p14="http://schemas.microsoft.com/office/powerpoint/2010/main" val="1352040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lienbildplatzhalter 1"/>
          <p:cNvSpPr>
            <a:spLocks noGrp="1" noRot="1" noChangeAspect="1" noTextEdit="1"/>
          </p:cNvSpPr>
          <p:nvPr>
            <p:ph type="sldImg"/>
          </p:nvPr>
        </p:nvSpPr>
        <p:spPr>
          <a:xfrm>
            <a:off x="2757488" y="534988"/>
            <a:ext cx="4724400" cy="2659062"/>
          </a:xfrm>
          <a:ln/>
        </p:spPr>
      </p:sp>
      <p:sp>
        <p:nvSpPr>
          <p:cNvPr id="124931" name="Notizenplatzhalter 2"/>
          <p:cNvSpPr>
            <a:spLocks noGrp="1"/>
          </p:cNvSpPr>
          <p:nvPr>
            <p:ph type="body" idx="1"/>
          </p:nvPr>
        </p:nvSpPr>
        <p:spPr>
          <a:noFill/>
          <a:ln/>
        </p:spPr>
        <p:txBody>
          <a:bodyPr/>
          <a:lstStyle/>
          <a:p>
            <a:endParaRPr lang="de-DE"/>
          </a:p>
        </p:txBody>
      </p:sp>
      <p:sp>
        <p:nvSpPr>
          <p:cNvPr id="124932" name="Foliennummernplatzhalter 3"/>
          <p:cNvSpPr>
            <a:spLocks noGrp="1"/>
          </p:cNvSpPr>
          <p:nvPr>
            <p:ph type="sldNum" sz="quarter" idx="5"/>
          </p:nvPr>
        </p:nvSpPr>
        <p:spPr>
          <a:noFill/>
        </p:spPr>
        <p:txBody>
          <a:bodyPr/>
          <a:lstStyle/>
          <a:p>
            <a:pPr defTabSz="876300"/>
            <a:fld id="{48E95392-B1A7-4798-841C-4134C3AD6B7E}" type="slidenum">
              <a:rPr lang="de-DE" smtClean="0"/>
              <a:pPr defTabSz="876300"/>
              <a:t>22</a:t>
            </a:fld>
            <a:endParaRPr lang="de-DE"/>
          </a:p>
        </p:txBody>
      </p:sp>
    </p:spTree>
    <p:extLst>
      <p:ext uri="{BB962C8B-B14F-4D97-AF65-F5344CB8AC3E}">
        <p14:creationId xmlns:p14="http://schemas.microsoft.com/office/powerpoint/2010/main" val="1800390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a:xfrm>
            <a:off x="2757488" y="534988"/>
            <a:ext cx="4724400" cy="2659062"/>
          </a:xfrm>
          <a:ln/>
        </p:spPr>
      </p:sp>
      <p:sp>
        <p:nvSpPr>
          <p:cNvPr id="125955" name="Notizenplatzhalter 2"/>
          <p:cNvSpPr>
            <a:spLocks noGrp="1"/>
          </p:cNvSpPr>
          <p:nvPr>
            <p:ph type="body" idx="1"/>
          </p:nvPr>
        </p:nvSpPr>
        <p:spPr>
          <a:noFill/>
          <a:ln/>
        </p:spPr>
        <p:txBody>
          <a:bodyPr/>
          <a:lstStyle/>
          <a:p>
            <a:endParaRPr lang="de-DE"/>
          </a:p>
        </p:txBody>
      </p:sp>
      <p:sp>
        <p:nvSpPr>
          <p:cNvPr id="125956" name="Foliennummernplatzhalter 3"/>
          <p:cNvSpPr>
            <a:spLocks noGrp="1"/>
          </p:cNvSpPr>
          <p:nvPr>
            <p:ph type="sldNum" sz="quarter" idx="5"/>
          </p:nvPr>
        </p:nvSpPr>
        <p:spPr>
          <a:noFill/>
        </p:spPr>
        <p:txBody>
          <a:bodyPr/>
          <a:lstStyle/>
          <a:p>
            <a:pPr defTabSz="876300"/>
            <a:fld id="{6DBC354B-6ED6-4113-A5C4-7F5F7326A53E}" type="slidenum">
              <a:rPr lang="de-DE" smtClean="0"/>
              <a:pPr defTabSz="876300"/>
              <a:t>23</a:t>
            </a:fld>
            <a:endParaRPr lang="de-DE"/>
          </a:p>
        </p:txBody>
      </p:sp>
    </p:spTree>
    <p:extLst>
      <p:ext uri="{BB962C8B-B14F-4D97-AF65-F5344CB8AC3E}">
        <p14:creationId xmlns:p14="http://schemas.microsoft.com/office/powerpoint/2010/main" val="3565990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lienbildplatzhalter 1"/>
          <p:cNvSpPr>
            <a:spLocks noGrp="1" noRot="1" noChangeAspect="1" noTextEdit="1"/>
          </p:cNvSpPr>
          <p:nvPr>
            <p:ph type="sldImg"/>
          </p:nvPr>
        </p:nvSpPr>
        <p:spPr>
          <a:xfrm>
            <a:off x="2757488" y="534988"/>
            <a:ext cx="4724400" cy="2659062"/>
          </a:xfrm>
          <a:ln/>
        </p:spPr>
      </p:sp>
      <p:sp>
        <p:nvSpPr>
          <p:cNvPr id="126979" name="Notizenplatzhalter 2"/>
          <p:cNvSpPr>
            <a:spLocks noGrp="1"/>
          </p:cNvSpPr>
          <p:nvPr>
            <p:ph type="body" idx="1"/>
          </p:nvPr>
        </p:nvSpPr>
        <p:spPr>
          <a:noFill/>
          <a:ln/>
        </p:spPr>
        <p:txBody>
          <a:bodyPr/>
          <a:lstStyle/>
          <a:p>
            <a:endParaRPr lang="de-DE"/>
          </a:p>
        </p:txBody>
      </p:sp>
      <p:sp>
        <p:nvSpPr>
          <p:cNvPr id="126980" name="Foliennummernplatzhalter 3"/>
          <p:cNvSpPr>
            <a:spLocks noGrp="1"/>
          </p:cNvSpPr>
          <p:nvPr>
            <p:ph type="sldNum" sz="quarter" idx="5"/>
          </p:nvPr>
        </p:nvSpPr>
        <p:spPr>
          <a:noFill/>
        </p:spPr>
        <p:txBody>
          <a:bodyPr/>
          <a:lstStyle/>
          <a:p>
            <a:pPr defTabSz="876300"/>
            <a:fld id="{D0701C56-0130-4584-89A5-A191CA95AF02}" type="slidenum">
              <a:rPr lang="de-DE" smtClean="0"/>
              <a:pPr defTabSz="876300"/>
              <a:t>24</a:t>
            </a:fld>
            <a:endParaRPr lang="de-DE"/>
          </a:p>
        </p:txBody>
      </p:sp>
    </p:spTree>
    <p:extLst>
      <p:ext uri="{BB962C8B-B14F-4D97-AF65-F5344CB8AC3E}">
        <p14:creationId xmlns:p14="http://schemas.microsoft.com/office/powerpoint/2010/main" val="757379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olienbildplatzhalter 1"/>
          <p:cNvSpPr>
            <a:spLocks noGrp="1" noRot="1" noChangeAspect="1" noTextEdit="1"/>
          </p:cNvSpPr>
          <p:nvPr>
            <p:ph type="sldImg"/>
          </p:nvPr>
        </p:nvSpPr>
        <p:spPr>
          <a:xfrm>
            <a:off x="2757488" y="534988"/>
            <a:ext cx="4724400" cy="2659062"/>
          </a:xfrm>
          <a:ln/>
        </p:spPr>
      </p:sp>
      <p:sp>
        <p:nvSpPr>
          <p:cNvPr id="128003" name="Notizenplatzhalter 2"/>
          <p:cNvSpPr>
            <a:spLocks noGrp="1"/>
          </p:cNvSpPr>
          <p:nvPr>
            <p:ph type="body" idx="1"/>
          </p:nvPr>
        </p:nvSpPr>
        <p:spPr>
          <a:noFill/>
          <a:ln/>
        </p:spPr>
        <p:txBody>
          <a:bodyPr/>
          <a:lstStyle/>
          <a:p>
            <a:endParaRPr lang="de-DE"/>
          </a:p>
        </p:txBody>
      </p:sp>
      <p:sp>
        <p:nvSpPr>
          <p:cNvPr id="128004" name="Foliennummernplatzhalter 3"/>
          <p:cNvSpPr>
            <a:spLocks noGrp="1"/>
          </p:cNvSpPr>
          <p:nvPr>
            <p:ph type="sldNum" sz="quarter" idx="5"/>
          </p:nvPr>
        </p:nvSpPr>
        <p:spPr>
          <a:noFill/>
        </p:spPr>
        <p:txBody>
          <a:bodyPr/>
          <a:lstStyle/>
          <a:p>
            <a:pPr defTabSz="877888"/>
            <a:fld id="{1C448AB4-E05D-44A0-8694-2B4F7757A404}" type="slidenum">
              <a:rPr lang="de-DE" smtClean="0"/>
              <a:pPr defTabSz="877888"/>
              <a:t>26</a:t>
            </a:fld>
            <a:endParaRPr lang="de-DE"/>
          </a:p>
        </p:txBody>
      </p:sp>
    </p:spTree>
    <p:extLst>
      <p:ext uri="{BB962C8B-B14F-4D97-AF65-F5344CB8AC3E}">
        <p14:creationId xmlns:p14="http://schemas.microsoft.com/office/powerpoint/2010/main" val="2793128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p:cNvSpPr>
            <a:spLocks noGrp="1" noRot="1" noChangeAspect="1" noTextEdit="1"/>
          </p:cNvSpPr>
          <p:nvPr>
            <p:ph type="sldImg"/>
          </p:nvPr>
        </p:nvSpPr>
        <p:spPr>
          <a:xfrm>
            <a:off x="2757488" y="534988"/>
            <a:ext cx="4724400" cy="2659062"/>
          </a:xfrm>
          <a:ln/>
        </p:spPr>
      </p:sp>
      <p:sp>
        <p:nvSpPr>
          <p:cNvPr id="129027" name="Notizenplatzhalter 2"/>
          <p:cNvSpPr>
            <a:spLocks noGrp="1"/>
          </p:cNvSpPr>
          <p:nvPr>
            <p:ph type="body" idx="1"/>
          </p:nvPr>
        </p:nvSpPr>
        <p:spPr>
          <a:noFill/>
          <a:ln/>
        </p:spPr>
        <p:txBody>
          <a:bodyPr/>
          <a:lstStyle/>
          <a:p>
            <a:endParaRPr lang="de-DE"/>
          </a:p>
        </p:txBody>
      </p:sp>
      <p:sp>
        <p:nvSpPr>
          <p:cNvPr id="129028" name="Foliennummernplatzhalter 3"/>
          <p:cNvSpPr>
            <a:spLocks noGrp="1"/>
          </p:cNvSpPr>
          <p:nvPr>
            <p:ph type="sldNum" sz="quarter" idx="5"/>
          </p:nvPr>
        </p:nvSpPr>
        <p:spPr>
          <a:noFill/>
        </p:spPr>
        <p:txBody>
          <a:bodyPr/>
          <a:lstStyle/>
          <a:p>
            <a:pPr defTabSz="876300"/>
            <a:fld id="{5B13A488-65ED-4E81-9DE7-2BDEAC1ED12C}" type="slidenum">
              <a:rPr lang="de-DE" smtClean="0"/>
              <a:pPr defTabSz="876300"/>
              <a:t>27</a:t>
            </a:fld>
            <a:endParaRPr lang="de-DE"/>
          </a:p>
        </p:txBody>
      </p:sp>
    </p:spTree>
    <p:extLst>
      <p:ext uri="{BB962C8B-B14F-4D97-AF65-F5344CB8AC3E}">
        <p14:creationId xmlns:p14="http://schemas.microsoft.com/office/powerpoint/2010/main" val="399630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lienbildplatzhalter 1"/>
          <p:cNvSpPr>
            <a:spLocks noGrp="1" noRot="1" noChangeAspect="1" noTextEdit="1"/>
          </p:cNvSpPr>
          <p:nvPr>
            <p:ph type="sldImg"/>
          </p:nvPr>
        </p:nvSpPr>
        <p:spPr>
          <a:xfrm>
            <a:off x="2757488" y="534988"/>
            <a:ext cx="4724400" cy="2659062"/>
          </a:xfrm>
          <a:ln/>
        </p:spPr>
      </p:sp>
      <p:sp>
        <p:nvSpPr>
          <p:cNvPr id="130051" name="Notizenplatzhalter 2"/>
          <p:cNvSpPr>
            <a:spLocks noGrp="1"/>
          </p:cNvSpPr>
          <p:nvPr>
            <p:ph type="body" idx="1"/>
          </p:nvPr>
        </p:nvSpPr>
        <p:spPr>
          <a:noFill/>
          <a:ln/>
        </p:spPr>
        <p:txBody>
          <a:bodyPr/>
          <a:lstStyle/>
          <a:p>
            <a:r>
              <a:rPr lang="en-US" dirty="0"/>
              <a:t>Circuit board = Platine</a:t>
            </a:r>
          </a:p>
          <a:p>
            <a:r>
              <a:rPr lang="en-US" dirty="0"/>
              <a:t>Chip = </a:t>
            </a:r>
            <a:r>
              <a:rPr lang="en-US" dirty="0" err="1"/>
              <a:t>Schaltkreis</a:t>
            </a:r>
            <a:endParaRPr lang="en-US" dirty="0"/>
          </a:p>
          <a:p>
            <a:r>
              <a:rPr lang="en-US" dirty="0"/>
              <a:t>External devices = </a:t>
            </a:r>
            <a:r>
              <a:rPr lang="en-US" dirty="0" err="1"/>
              <a:t>Peripheriegeraete</a:t>
            </a:r>
            <a:endParaRPr lang="en-US" dirty="0"/>
          </a:p>
          <a:p>
            <a:endParaRPr lang="de-DE" dirty="0"/>
          </a:p>
        </p:txBody>
      </p:sp>
      <p:sp>
        <p:nvSpPr>
          <p:cNvPr id="130052" name="Foliennummernplatzhalter 3"/>
          <p:cNvSpPr>
            <a:spLocks noGrp="1"/>
          </p:cNvSpPr>
          <p:nvPr>
            <p:ph type="sldNum" sz="quarter" idx="5"/>
          </p:nvPr>
        </p:nvSpPr>
        <p:spPr>
          <a:noFill/>
        </p:spPr>
        <p:txBody>
          <a:bodyPr/>
          <a:lstStyle/>
          <a:p>
            <a:pPr defTabSz="876300"/>
            <a:fld id="{76EE1E83-7A61-4425-88C7-19E4266A7900}" type="slidenum">
              <a:rPr lang="de-DE" smtClean="0"/>
              <a:pPr defTabSz="876300"/>
              <a:t>28</a:t>
            </a:fld>
            <a:endParaRPr lang="de-DE"/>
          </a:p>
        </p:txBody>
      </p:sp>
    </p:spTree>
    <p:extLst>
      <p:ext uri="{BB962C8B-B14F-4D97-AF65-F5344CB8AC3E}">
        <p14:creationId xmlns:p14="http://schemas.microsoft.com/office/powerpoint/2010/main" val="1652154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a:xfrm>
            <a:off x="2757488" y="534988"/>
            <a:ext cx="4724400" cy="2659062"/>
          </a:xfrm>
          <a:ln/>
        </p:spPr>
      </p:sp>
      <p:sp>
        <p:nvSpPr>
          <p:cNvPr id="131075" name="Notizenplatzhalter 2"/>
          <p:cNvSpPr>
            <a:spLocks noGrp="1"/>
          </p:cNvSpPr>
          <p:nvPr>
            <p:ph type="body" idx="1"/>
          </p:nvPr>
        </p:nvSpPr>
        <p:spPr>
          <a:noFill/>
          <a:ln/>
        </p:spPr>
        <p:txBody>
          <a:bodyPr/>
          <a:lstStyle/>
          <a:p>
            <a:r>
              <a:rPr lang="en-US" dirty="0"/>
              <a:t>The bus comprises the </a:t>
            </a:r>
          </a:p>
          <a:p>
            <a:pPr lvl="1"/>
            <a:r>
              <a:rPr lang="en-US" dirty="0"/>
              <a:t>data bus </a:t>
            </a:r>
          </a:p>
          <a:p>
            <a:pPr lvl="1"/>
            <a:r>
              <a:rPr lang="en-US" dirty="0"/>
              <a:t>address bus </a:t>
            </a:r>
          </a:p>
          <a:p>
            <a:pPr lvl="1"/>
            <a:r>
              <a:rPr lang="en-US" dirty="0"/>
              <a:t>control bus</a:t>
            </a:r>
            <a:br>
              <a:rPr lang="en-US" dirty="0"/>
            </a:br>
            <a:endParaRPr lang="en-US" dirty="0"/>
          </a:p>
          <a:p>
            <a:r>
              <a:rPr lang="en-US" dirty="0"/>
              <a:t>The bus is controlled by a </a:t>
            </a:r>
            <a:r>
              <a:rPr lang="en-US" b="1" dirty="0"/>
              <a:t>bus controller</a:t>
            </a:r>
            <a:r>
              <a:rPr lang="en-US" dirty="0"/>
              <a:t> and uses a buffer for data and addresses to communicate with the CPU.</a:t>
            </a:r>
          </a:p>
          <a:p>
            <a:endParaRPr lang="en-US" dirty="0"/>
          </a:p>
          <a:p>
            <a:r>
              <a:rPr lang="en-US" dirty="0"/>
              <a:t>The CPU fetches each instruction sequentially from the main memory.</a:t>
            </a:r>
          </a:p>
          <a:p>
            <a:endParaRPr lang="en-US" dirty="0"/>
          </a:p>
          <a:p>
            <a:r>
              <a:rPr lang="en-US" dirty="0"/>
              <a:t>The controllers are accessed with an I/O mapped model</a:t>
            </a:r>
          </a:p>
          <a:p>
            <a:pPr lvl="1"/>
            <a:r>
              <a:rPr lang="en-US" dirty="0"/>
              <a:t>The internal registers of a controller are accessed with special I/O instructions using port addresses.</a:t>
            </a:r>
          </a:p>
          <a:p>
            <a:endParaRPr lang="de-DE" dirty="0"/>
          </a:p>
        </p:txBody>
      </p:sp>
      <p:sp>
        <p:nvSpPr>
          <p:cNvPr id="131076" name="Foliennummernplatzhalter 3"/>
          <p:cNvSpPr>
            <a:spLocks noGrp="1"/>
          </p:cNvSpPr>
          <p:nvPr>
            <p:ph type="sldNum" sz="quarter" idx="5"/>
          </p:nvPr>
        </p:nvSpPr>
        <p:spPr>
          <a:noFill/>
        </p:spPr>
        <p:txBody>
          <a:bodyPr/>
          <a:lstStyle/>
          <a:p>
            <a:pPr defTabSz="876300"/>
            <a:fld id="{57A4771D-A80A-470A-8335-96CA3ACE3678}" type="slidenum">
              <a:rPr lang="de-DE" smtClean="0"/>
              <a:pPr defTabSz="876300"/>
              <a:t>29</a:t>
            </a:fld>
            <a:endParaRPr lang="de-DE"/>
          </a:p>
        </p:txBody>
      </p:sp>
    </p:spTree>
    <p:extLst>
      <p:ext uri="{BB962C8B-B14F-4D97-AF65-F5344CB8AC3E}">
        <p14:creationId xmlns:p14="http://schemas.microsoft.com/office/powerpoint/2010/main" val="2075682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a:xfrm>
            <a:off x="2757488" y="534988"/>
            <a:ext cx="4724400" cy="2659062"/>
          </a:xfrm>
          <a:ln/>
        </p:spPr>
      </p:sp>
      <p:sp>
        <p:nvSpPr>
          <p:cNvPr id="133123" name="Notizenplatzhalter 2"/>
          <p:cNvSpPr>
            <a:spLocks noGrp="1"/>
          </p:cNvSpPr>
          <p:nvPr>
            <p:ph type="body" idx="1"/>
          </p:nvPr>
        </p:nvSpPr>
        <p:spPr>
          <a:noFill/>
          <a:ln/>
        </p:spPr>
        <p:txBody>
          <a:bodyPr/>
          <a:lstStyle/>
          <a:p>
            <a:endParaRPr lang="de-DE"/>
          </a:p>
        </p:txBody>
      </p:sp>
      <p:sp>
        <p:nvSpPr>
          <p:cNvPr id="133124" name="Foliennummernplatzhalter 3"/>
          <p:cNvSpPr>
            <a:spLocks noGrp="1"/>
          </p:cNvSpPr>
          <p:nvPr>
            <p:ph type="sldNum" sz="quarter" idx="5"/>
          </p:nvPr>
        </p:nvSpPr>
        <p:spPr>
          <a:noFill/>
        </p:spPr>
        <p:txBody>
          <a:bodyPr/>
          <a:lstStyle/>
          <a:p>
            <a:pPr defTabSz="876300"/>
            <a:fld id="{F8F7EBC2-0648-4FA8-9DD9-10377FC6493F}" type="slidenum">
              <a:rPr lang="de-DE" smtClean="0"/>
              <a:pPr defTabSz="876300"/>
              <a:t>30</a:t>
            </a:fld>
            <a:endParaRPr lang="de-DE"/>
          </a:p>
        </p:txBody>
      </p:sp>
    </p:spTree>
    <p:extLst>
      <p:ext uri="{BB962C8B-B14F-4D97-AF65-F5344CB8AC3E}">
        <p14:creationId xmlns:p14="http://schemas.microsoft.com/office/powerpoint/2010/main" val="2980626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lienbildplatzhalter 1"/>
          <p:cNvSpPr>
            <a:spLocks noGrp="1" noRot="1" noChangeAspect="1" noTextEdit="1"/>
          </p:cNvSpPr>
          <p:nvPr>
            <p:ph type="sldImg"/>
          </p:nvPr>
        </p:nvSpPr>
        <p:spPr>
          <a:xfrm>
            <a:off x="2757488" y="534988"/>
            <a:ext cx="4724400" cy="2659062"/>
          </a:xfrm>
          <a:ln/>
        </p:spPr>
      </p:sp>
      <p:sp>
        <p:nvSpPr>
          <p:cNvPr id="134147" name="Notizenplatzhalter 2"/>
          <p:cNvSpPr>
            <a:spLocks noGrp="1"/>
          </p:cNvSpPr>
          <p:nvPr>
            <p:ph type="body" idx="1"/>
          </p:nvPr>
        </p:nvSpPr>
        <p:spPr>
          <a:noFill/>
          <a:ln/>
        </p:spPr>
        <p:txBody>
          <a:bodyPr/>
          <a:lstStyle/>
          <a:p>
            <a:endParaRPr lang="de-DE"/>
          </a:p>
        </p:txBody>
      </p:sp>
      <p:sp>
        <p:nvSpPr>
          <p:cNvPr id="134148" name="Foliennummernplatzhalter 3"/>
          <p:cNvSpPr>
            <a:spLocks noGrp="1"/>
          </p:cNvSpPr>
          <p:nvPr>
            <p:ph type="sldNum" sz="quarter" idx="5"/>
          </p:nvPr>
        </p:nvSpPr>
        <p:spPr>
          <a:noFill/>
        </p:spPr>
        <p:txBody>
          <a:bodyPr/>
          <a:lstStyle/>
          <a:p>
            <a:pPr defTabSz="876300"/>
            <a:fld id="{A14D3F05-7E77-45D7-BD64-BF92B83848D8}" type="slidenum">
              <a:rPr lang="de-DE" smtClean="0"/>
              <a:pPr defTabSz="876300"/>
              <a:t>31</a:t>
            </a:fld>
            <a:endParaRPr lang="de-DE"/>
          </a:p>
        </p:txBody>
      </p:sp>
    </p:spTree>
    <p:extLst>
      <p:ext uri="{BB962C8B-B14F-4D97-AF65-F5344CB8AC3E}">
        <p14:creationId xmlns:p14="http://schemas.microsoft.com/office/powerpoint/2010/main" val="588326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Folienbildplatzhalter 1"/>
          <p:cNvSpPr>
            <a:spLocks noGrp="1" noRot="1" noChangeAspect="1" noTextEdit="1"/>
          </p:cNvSpPr>
          <p:nvPr>
            <p:ph type="sldImg"/>
          </p:nvPr>
        </p:nvSpPr>
        <p:spPr>
          <a:xfrm>
            <a:off x="2757488" y="534988"/>
            <a:ext cx="4724400" cy="2659062"/>
          </a:xfrm>
          <a:ln/>
        </p:spPr>
      </p:sp>
      <p:sp>
        <p:nvSpPr>
          <p:cNvPr id="162819" name="Notizenplatzhalter 2"/>
          <p:cNvSpPr>
            <a:spLocks noGrp="1"/>
          </p:cNvSpPr>
          <p:nvPr>
            <p:ph type="body" idx="1"/>
          </p:nvPr>
        </p:nvSpPr>
        <p:spPr>
          <a:noFill/>
          <a:ln/>
        </p:spPr>
        <p:txBody>
          <a:bodyPr/>
          <a:lstStyle/>
          <a:p>
            <a:endParaRPr lang="de-DE"/>
          </a:p>
        </p:txBody>
      </p:sp>
      <p:sp>
        <p:nvSpPr>
          <p:cNvPr id="162820" name="Foliennummernplatzhalter 3"/>
          <p:cNvSpPr>
            <a:spLocks noGrp="1"/>
          </p:cNvSpPr>
          <p:nvPr>
            <p:ph type="sldNum" sz="quarter" idx="5"/>
          </p:nvPr>
        </p:nvSpPr>
        <p:spPr>
          <a:noFill/>
        </p:spPr>
        <p:txBody>
          <a:bodyPr/>
          <a:lstStyle/>
          <a:p>
            <a:pPr defTabSz="877888"/>
            <a:fld id="{DA5C6422-C1BC-43C3-8C8F-F638310869FA}" type="slidenum">
              <a:rPr lang="de-DE" smtClean="0"/>
              <a:pPr defTabSz="877888"/>
              <a:t>32</a:t>
            </a:fld>
            <a:endParaRPr lang="de-DE"/>
          </a:p>
        </p:txBody>
      </p:sp>
    </p:spTree>
    <p:extLst>
      <p:ext uri="{BB962C8B-B14F-4D97-AF65-F5344CB8AC3E}">
        <p14:creationId xmlns:p14="http://schemas.microsoft.com/office/powerpoint/2010/main" val="93934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a:xfrm>
            <a:off x="2757488" y="534988"/>
            <a:ext cx="4724400" cy="2659062"/>
          </a:xfrm>
          <a:ln/>
        </p:spPr>
      </p:sp>
      <p:sp>
        <p:nvSpPr>
          <p:cNvPr id="105475" name="Notizenplatzhalter 2"/>
          <p:cNvSpPr>
            <a:spLocks noGrp="1"/>
          </p:cNvSpPr>
          <p:nvPr>
            <p:ph type="body" idx="1"/>
          </p:nvPr>
        </p:nvSpPr>
        <p:spPr>
          <a:noFill/>
          <a:ln/>
        </p:spPr>
        <p:txBody>
          <a:bodyPr/>
          <a:lstStyle/>
          <a:p>
            <a:endParaRPr lang="de-DE"/>
          </a:p>
        </p:txBody>
      </p:sp>
      <p:sp>
        <p:nvSpPr>
          <p:cNvPr id="105476" name="Foliennummernplatzhalter 3"/>
          <p:cNvSpPr>
            <a:spLocks noGrp="1"/>
          </p:cNvSpPr>
          <p:nvPr>
            <p:ph type="sldNum" sz="quarter" idx="5"/>
          </p:nvPr>
        </p:nvSpPr>
        <p:spPr>
          <a:noFill/>
        </p:spPr>
        <p:txBody>
          <a:bodyPr/>
          <a:lstStyle/>
          <a:p>
            <a:pPr defTabSz="877888"/>
            <a:fld id="{44D89DEE-7345-4534-B086-284FC03B1125}" type="slidenum">
              <a:rPr lang="de-DE" smtClean="0"/>
              <a:pPr defTabSz="877888"/>
              <a:t>3</a:t>
            </a:fld>
            <a:endParaRPr lang="de-DE"/>
          </a:p>
        </p:txBody>
      </p:sp>
    </p:spTree>
    <p:extLst>
      <p:ext uri="{BB962C8B-B14F-4D97-AF65-F5344CB8AC3E}">
        <p14:creationId xmlns:p14="http://schemas.microsoft.com/office/powerpoint/2010/main" val="1543942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lienbildplatzhalter 1"/>
          <p:cNvSpPr>
            <a:spLocks noGrp="1" noRot="1" noChangeAspect="1" noTextEdit="1"/>
          </p:cNvSpPr>
          <p:nvPr>
            <p:ph type="sldImg"/>
          </p:nvPr>
        </p:nvSpPr>
        <p:spPr>
          <a:xfrm>
            <a:off x="2757488" y="534988"/>
            <a:ext cx="4724400" cy="2659062"/>
          </a:xfrm>
          <a:ln/>
        </p:spPr>
      </p:sp>
      <p:sp>
        <p:nvSpPr>
          <p:cNvPr id="163843" name="Notizenplatzhalter 2"/>
          <p:cNvSpPr>
            <a:spLocks noGrp="1"/>
          </p:cNvSpPr>
          <p:nvPr>
            <p:ph type="body" idx="1"/>
          </p:nvPr>
        </p:nvSpPr>
        <p:spPr>
          <a:noFill/>
          <a:ln/>
        </p:spPr>
        <p:txBody>
          <a:bodyPr/>
          <a:lstStyle/>
          <a:p>
            <a:endParaRPr lang="de-DE"/>
          </a:p>
        </p:txBody>
      </p:sp>
      <p:sp>
        <p:nvSpPr>
          <p:cNvPr id="163844" name="Foliennummernplatzhalter 3"/>
          <p:cNvSpPr>
            <a:spLocks noGrp="1"/>
          </p:cNvSpPr>
          <p:nvPr>
            <p:ph type="sldNum" sz="quarter" idx="5"/>
          </p:nvPr>
        </p:nvSpPr>
        <p:spPr>
          <a:noFill/>
        </p:spPr>
        <p:txBody>
          <a:bodyPr/>
          <a:lstStyle/>
          <a:p>
            <a:pPr defTabSz="876300"/>
            <a:fld id="{2079365E-9F3F-46F0-BE1C-46FA8AACAB57}" type="slidenum">
              <a:rPr lang="de-DE" smtClean="0"/>
              <a:pPr defTabSz="876300"/>
              <a:t>33</a:t>
            </a:fld>
            <a:endParaRPr lang="de-DE"/>
          </a:p>
        </p:txBody>
      </p:sp>
    </p:spTree>
    <p:extLst>
      <p:ext uri="{BB962C8B-B14F-4D97-AF65-F5344CB8AC3E}">
        <p14:creationId xmlns:p14="http://schemas.microsoft.com/office/powerpoint/2010/main" val="2666833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lienbildplatzhalter 1"/>
          <p:cNvSpPr>
            <a:spLocks noGrp="1" noRot="1" noChangeAspect="1" noTextEdit="1"/>
          </p:cNvSpPr>
          <p:nvPr>
            <p:ph type="sldImg"/>
          </p:nvPr>
        </p:nvSpPr>
        <p:spPr>
          <a:xfrm>
            <a:off x="2757488" y="534988"/>
            <a:ext cx="4724400" cy="2659062"/>
          </a:xfrm>
          <a:ln/>
        </p:spPr>
      </p:sp>
      <p:sp>
        <p:nvSpPr>
          <p:cNvPr id="164867" name="Notizenplatzhalter 2"/>
          <p:cNvSpPr>
            <a:spLocks noGrp="1"/>
          </p:cNvSpPr>
          <p:nvPr>
            <p:ph type="body" idx="1"/>
          </p:nvPr>
        </p:nvSpPr>
        <p:spPr>
          <a:noFill/>
          <a:ln/>
        </p:spPr>
        <p:txBody>
          <a:bodyPr/>
          <a:lstStyle/>
          <a:p>
            <a:endParaRPr lang="de-DE"/>
          </a:p>
        </p:txBody>
      </p:sp>
      <p:sp>
        <p:nvSpPr>
          <p:cNvPr id="164868" name="Foliennummernplatzhalter 3"/>
          <p:cNvSpPr>
            <a:spLocks noGrp="1"/>
          </p:cNvSpPr>
          <p:nvPr>
            <p:ph type="sldNum" sz="quarter" idx="5"/>
          </p:nvPr>
        </p:nvSpPr>
        <p:spPr>
          <a:noFill/>
        </p:spPr>
        <p:txBody>
          <a:bodyPr/>
          <a:lstStyle/>
          <a:p>
            <a:pPr defTabSz="876300"/>
            <a:fld id="{98CF8328-D272-4C9F-AA54-BF5567F98C9E}" type="slidenum">
              <a:rPr lang="de-DE" smtClean="0"/>
              <a:pPr defTabSz="876300"/>
              <a:t>35</a:t>
            </a:fld>
            <a:endParaRPr lang="de-DE"/>
          </a:p>
        </p:txBody>
      </p:sp>
    </p:spTree>
    <p:extLst>
      <p:ext uri="{BB962C8B-B14F-4D97-AF65-F5344CB8AC3E}">
        <p14:creationId xmlns:p14="http://schemas.microsoft.com/office/powerpoint/2010/main" val="222796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Folienbildplatzhalter 1"/>
          <p:cNvSpPr>
            <a:spLocks noGrp="1" noRot="1" noChangeAspect="1" noTextEdit="1"/>
          </p:cNvSpPr>
          <p:nvPr>
            <p:ph type="sldImg"/>
          </p:nvPr>
        </p:nvSpPr>
        <p:spPr>
          <a:xfrm>
            <a:off x="2757488" y="534988"/>
            <a:ext cx="4724400" cy="2659062"/>
          </a:xfrm>
          <a:ln/>
        </p:spPr>
      </p:sp>
      <p:sp>
        <p:nvSpPr>
          <p:cNvPr id="165891" name="Notizenplatzhalter 2"/>
          <p:cNvSpPr>
            <a:spLocks noGrp="1"/>
          </p:cNvSpPr>
          <p:nvPr>
            <p:ph type="body" idx="1"/>
          </p:nvPr>
        </p:nvSpPr>
        <p:spPr>
          <a:noFill/>
          <a:ln/>
        </p:spPr>
        <p:txBody>
          <a:bodyPr/>
          <a:lstStyle/>
          <a:p>
            <a:endParaRPr lang="de-DE"/>
          </a:p>
        </p:txBody>
      </p:sp>
      <p:sp>
        <p:nvSpPr>
          <p:cNvPr id="165892" name="Foliennummernplatzhalter 3"/>
          <p:cNvSpPr>
            <a:spLocks noGrp="1"/>
          </p:cNvSpPr>
          <p:nvPr>
            <p:ph type="sldNum" sz="quarter" idx="5"/>
          </p:nvPr>
        </p:nvSpPr>
        <p:spPr>
          <a:noFill/>
        </p:spPr>
        <p:txBody>
          <a:bodyPr/>
          <a:lstStyle/>
          <a:p>
            <a:pPr defTabSz="876300"/>
            <a:fld id="{060555AE-3D30-4025-8A11-67B69C4D01C3}" type="slidenum">
              <a:rPr lang="de-DE" smtClean="0"/>
              <a:pPr defTabSz="876300"/>
              <a:t>36</a:t>
            </a:fld>
            <a:endParaRPr lang="de-DE"/>
          </a:p>
        </p:txBody>
      </p:sp>
    </p:spTree>
    <p:extLst>
      <p:ext uri="{BB962C8B-B14F-4D97-AF65-F5344CB8AC3E}">
        <p14:creationId xmlns:p14="http://schemas.microsoft.com/office/powerpoint/2010/main" val="801365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Folienbildplatzhalter 1"/>
          <p:cNvSpPr>
            <a:spLocks noGrp="1" noRot="1" noChangeAspect="1" noTextEdit="1"/>
          </p:cNvSpPr>
          <p:nvPr>
            <p:ph type="sldImg"/>
          </p:nvPr>
        </p:nvSpPr>
        <p:spPr>
          <a:xfrm>
            <a:off x="2757488" y="534988"/>
            <a:ext cx="4724400" cy="2659062"/>
          </a:xfrm>
          <a:ln/>
        </p:spPr>
      </p:sp>
      <p:sp>
        <p:nvSpPr>
          <p:cNvPr id="169987" name="Notizenplatzhalter 2"/>
          <p:cNvSpPr>
            <a:spLocks noGrp="1"/>
          </p:cNvSpPr>
          <p:nvPr>
            <p:ph type="body" idx="1"/>
          </p:nvPr>
        </p:nvSpPr>
        <p:spPr>
          <a:noFill/>
          <a:ln/>
        </p:spPr>
        <p:txBody>
          <a:bodyPr/>
          <a:lstStyle/>
          <a:p>
            <a:endParaRPr lang="de-DE"/>
          </a:p>
        </p:txBody>
      </p:sp>
      <p:sp>
        <p:nvSpPr>
          <p:cNvPr id="169988" name="Foliennummernplatzhalter 3"/>
          <p:cNvSpPr>
            <a:spLocks noGrp="1"/>
          </p:cNvSpPr>
          <p:nvPr>
            <p:ph type="sldNum" sz="quarter" idx="5"/>
          </p:nvPr>
        </p:nvSpPr>
        <p:spPr>
          <a:noFill/>
        </p:spPr>
        <p:txBody>
          <a:bodyPr/>
          <a:lstStyle/>
          <a:p>
            <a:pPr defTabSz="877888"/>
            <a:fld id="{4206BBCD-9AC7-4DB3-AB88-95864806CE1E}" type="slidenum">
              <a:rPr lang="de-DE" smtClean="0"/>
              <a:pPr defTabSz="877888"/>
              <a:t>43</a:t>
            </a:fld>
            <a:endParaRPr lang="de-DE"/>
          </a:p>
        </p:txBody>
      </p:sp>
    </p:spTree>
    <p:extLst>
      <p:ext uri="{BB962C8B-B14F-4D97-AF65-F5344CB8AC3E}">
        <p14:creationId xmlns:p14="http://schemas.microsoft.com/office/powerpoint/2010/main" val="945274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pPr defTabSz="876300"/>
            <a:fld id="{DB5F4749-FB4B-4CBE-96D9-97BFF870A005}" type="slidenum">
              <a:rPr lang="de-DE" smtClean="0"/>
              <a:pPr defTabSz="876300"/>
              <a:t>44</a:t>
            </a:fld>
            <a:endParaRPr lang="de-DE"/>
          </a:p>
        </p:txBody>
      </p:sp>
      <p:sp>
        <p:nvSpPr>
          <p:cNvPr id="171011" name="Rectangle 2"/>
          <p:cNvSpPr>
            <a:spLocks noGrp="1" noRot="1" noChangeAspect="1" noChangeArrowheads="1" noTextEdit="1"/>
          </p:cNvSpPr>
          <p:nvPr>
            <p:ph type="sldImg"/>
          </p:nvPr>
        </p:nvSpPr>
        <p:spPr>
          <a:xfrm>
            <a:off x="2916238" y="623888"/>
            <a:ext cx="4405312" cy="2478087"/>
          </a:xfrm>
          <a:ln/>
        </p:spPr>
      </p:sp>
      <p:sp>
        <p:nvSpPr>
          <p:cNvPr id="171012"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a:p>
        </p:txBody>
      </p:sp>
    </p:spTree>
    <p:extLst>
      <p:ext uri="{BB962C8B-B14F-4D97-AF65-F5344CB8AC3E}">
        <p14:creationId xmlns:p14="http://schemas.microsoft.com/office/powerpoint/2010/main" val="3711898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defTabSz="876300"/>
            <a:fld id="{E6498DC9-9F27-4FD8-8FFD-AE53FC59977B}" type="slidenum">
              <a:rPr lang="de-DE" smtClean="0"/>
              <a:pPr defTabSz="876300"/>
              <a:t>45</a:t>
            </a:fld>
            <a:endParaRPr lang="de-DE"/>
          </a:p>
        </p:txBody>
      </p:sp>
      <p:sp>
        <p:nvSpPr>
          <p:cNvPr id="172035" name="Rectangle 2"/>
          <p:cNvSpPr>
            <a:spLocks noGrp="1" noRot="1" noChangeAspect="1" noChangeArrowheads="1" noTextEdit="1"/>
          </p:cNvSpPr>
          <p:nvPr>
            <p:ph type="sldImg"/>
          </p:nvPr>
        </p:nvSpPr>
        <p:spPr>
          <a:xfrm>
            <a:off x="2916238" y="623888"/>
            <a:ext cx="4405312" cy="2478087"/>
          </a:xfrm>
          <a:ln/>
        </p:spPr>
      </p:sp>
      <p:sp>
        <p:nvSpPr>
          <p:cNvPr id="172036"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a:p>
        </p:txBody>
      </p:sp>
    </p:spTree>
    <p:extLst>
      <p:ext uri="{BB962C8B-B14F-4D97-AF65-F5344CB8AC3E}">
        <p14:creationId xmlns:p14="http://schemas.microsoft.com/office/powerpoint/2010/main" val="1152014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pPr defTabSz="876300"/>
            <a:fld id="{834C974D-7C27-4A2D-B07A-CE9097462483}" type="slidenum">
              <a:rPr lang="de-DE" smtClean="0"/>
              <a:pPr defTabSz="876300"/>
              <a:t>46</a:t>
            </a:fld>
            <a:endParaRPr lang="de-DE"/>
          </a:p>
        </p:txBody>
      </p:sp>
      <p:sp>
        <p:nvSpPr>
          <p:cNvPr id="173059" name="Rectangle 2"/>
          <p:cNvSpPr>
            <a:spLocks noGrp="1" noRot="1" noChangeAspect="1" noChangeArrowheads="1" noTextEdit="1"/>
          </p:cNvSpPr>
          <p:nvPr>
            <p:ph type="sldImg"/>
          </p:nvPr>
        </p:nvSpPr>
        <p:spPr>
          <a:xfrm>
            <a:off x="2916238" y="623888"/>
            <a:ext cx="4405312" cy="2478087"/>
          </a:xfrm>
          <a:ln/>
        </p:spPr>
      </p:sp>
      <p:sp>
        <p:nvSpPr>
          <p:cNvPr id="173060"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a:p>
        </p:txBody>
      </p:sp>
    </p:spTree>
    <p:extLst>
      <p:ext uri="{BB962C8B-B14F-4D97-AF65-F5344CB8AC3E}">
        <p14:creationId xmlns:p14="http://schemas.microsoft.com/office/powerpoint/2010/main" val="1104831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pPr defTabSz="876300"/>
            <a:fld id="{8FDE0D84-A47E-4A19-8E87-A348FD3BC55D}" type="slidenum">
              <a:rPr lang="de-DE" smtClean="0"/>
              <a:pPr defTabSz="876300"/>
              <a:t>47</a:t>
            </a:fld>
            <a:endParaRPr lang="de-DE"/>
          </a:p>
        </p:txBody>
      </p:sp>
      <p:sp>
        <p:nvSpPr>
          <p:cNvPr id="174083" name="Rectangle 2"/>
          <p:cNvSpPr>
            <a:spLocks noGrp="1" noRot="1" noChangeAspect="1" noChangeArrowheads="1" noTextEdit="1"/>
          </p:cNvSpPr>
          <p:nvPr>
            <p:ph type="sldImg"/>
          </p:nvPr>
        </p:nvSpPr>
        <p:spPr>
          <a:xfrm>
            <a:off x="2916238" y="623888"/>
            <a:ext cx="4405312" cy="2478087"/>
          </a:xfrm>
          <a:ln/>
        </p:spPr>
      </p:sp>
      <p:sp>
        <p:nvSpPr>
          <p:cNvPr id="174084"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a:p>
        </p:txBody>
      </p:sp>
    </p:spTree>
    <p:extLst>
      <p:ext uri="{BB962C8B-B14F-4D97-AF65-F5344CB8AC3E}">
        <p14:creationId xmlns:p14="http://schemas.microsoft.com/office/powerpoint/2010/main" val="860930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pPr defTabSz="876300"/>
            <a:fld id="{BDB007C3-64BA-4671-9F5A-CD08BE666230}" type="slidenum">
              <a:rPr lang="de-DE" smtClean="0"/>
              <a:pPr defTabSz="876300"/>
              <a:t>48</a:t>
            </a:fld>
            <a:endParaRPr lang="de-DE"/>
          </a:p>
        </p:txBody>
      </p:sp>
      <p:sp>
        <p:nvSpPr>
          <p:cNvPr id="175107" name="Rectangle 2"/>
          <p:cNvSpPr>
            <a:spLocks noGrp="1" noRot="1" noChangeAspect="1" noChangeArrowheads="1" noTextEdit="1"/>
          </p:cNvSpPr>
          <p:nvPr>
            <p:ph type="sldImg"/>
          </p:nvPr>
        </p:nvSpPr>
        <p:spPr>
          <a:xfrm>
            <a:off x="2916238" y="623888"/>
            <a:ext cx="4405312" cy="2478087"/>
          </a:xfrm>
          <a:ln/>
        </p:spPr>
      </p:sp>
      <p:sp>
        <p:nvSpPr>
          <p:cNvPr id="175108"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a:p>
        </p:txBody>
      </p:sp>
    </p:spTree>
    <p:extLst>
      <p:ext uri="{BB962C8B-B14F-4D97-AF65-F5344CB8AC3E}">
        <p14:creationId xmlns:p14="http://schemas.microsoft.com/office/powerpoint/2010/main" val="3864250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Folienbildplatzhalter 1"/>
          <p:cNvSpPr>
            <a:spLocks noGrp="1" noRot="1" noChangeAspect="1" noTextEdit="1"/>
          </p:cNvSpPr>
          <p:nvPr>
            <p:ph type="sldImg"/>
          </p:nvPr>
        </p:nvSpPr>
        <p:spPr>
          <a:xfrm>
            <a:off x="2757488" y="534988"/>
            <a:ext cx="4724400" cy="2659062"/>
          </a:xfrm>
          <a:ln/>
        </p:spPr>
      </p:sp>
      <p:sp>
        <p:nvSpPr>
          <p:cNvPr id="176131" name="Notizenplatzhalter 2"/>
          <p:cNvSpPr>
            <a:spLocks noGrp="1"/>
          </p:cNvSpPr>
          <p:nvPr>
            <p:ph type="body" idx="1"/>
          </p:nvPr>
        </p:nvSpPr>
        <p:spPr>
          <a:noFill/>
          <a:ln/>
        </p:spPr>
        <p:txBody>
          <a:bodyPr/>
          <a:lstStyle/>
          <a:p>
            <a:endParaRPr lang="de-DE"/>
          </a:p>
        </p:txBody>
      </p:sp>
      <p:sp>
        <p:nvSpPr>
          <p:cNvPr id="176132" name="Foliennummernplatzhalter 3"/>
          <p:cNvSpPr>
            <a:spLocks noGrp="1"/>
          </p:cNvSpPr>
          <p:nvPr>
            <p:ph type="sldNum" sz="quarter" idx="5"/>
          </p:nvPr>
        </p:nvSpPr>
        <p:spPr>
          <a:noFill/>
        </p:spPr>
        <p:txBody>
          <a:bodyPr/>
          <a:lstStyle/>
          <a:p>
            <a:pPr defTabSz="877888"/>
            <a:fld id="{AC4635D1-43C4-4296-8770-94ADFFED8A38}" type="slidenum">
              <a:rPr lang="de-DE" smtClean="0"/>
              <a:pPr defTabSz="877888"/>
              <a:t>49</a:t>
            </a:fld>
            <a:endParaRPr lang="de-DE"/>
          </a:p>
        </p:txBody>
      </p:sp>
    </p:spTree>
    <p:extLst>
      <p:ext uri="{BB962C8B-B14F-4D97-AF65-F5344CB8AC3E}">
        <p14:creationId xmlns:p14="http://schemas.microsoft.com/office/powerpoint/2010/main" val="183937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p:cNvSpPr>
            <a:spLocks noGrp="1" noRot="1" noChangeAspect="1" noTextEdit="1"/>
          </p:cNvSpPr>
          <p:nvPr>
            <p:ph type="sldImg"/>
          </p:nvPr>
        </p:nvSpPr>
        <p:spPr>
          <a:xfrm>
            <a:off x="2757488" y="534988"/>
            <a:ext cx="4724400" cy="2659062"/>
          </a:xfrm>
          <a:ln/>
        </p:spPr>
      </p:sp>
      <p:sp>
        <p:nvSpPr>
          <p:cNvPr id="106499" name="Notizenplatzhalter 2"/>
          <p:cNvSpPr>
            <a:spLocks noGrp="1"/>
          </p:cNvSpPr>
          <p:nvPr>
            <p:ph type="body" idx="1"/>
          </p:nvPr>
        </p:nvSpPr>
        <p:spPr>
          <a:noFill/>
          <a:ln/>
        </p:spPr>
        <p:txBody>
          <a:bodyPr/>
          <a:lstStyle/>
          <a:p>
            <a:endParaRPr lang="de-DE"/>
          </a:p>
        </p:txBody>
      </p:sp>
      <p:sp>
        <p:nvSpPr>
          <p:cNvPr id="106500" name="Foliennummernplatzhalter 3"/>
          <p:cNvSpPr>
            <a:spLocks noGrp="1"/>
          </p:cNvSpPr>
          <p:nvPr>
            <p:ph type="sldNum" sz="quarter" idx="5"/>
          </p:nvPr>
        </p:nvSpPr>
        <p:spPr>
          <a:noFill/>
        </p:spPr>
        <p:txBody>
          <a:bodyPr/>
          <a:lstStyle/>
          <a:p>
            <a:pPr defTabSz="877888"/>
            <a:fld id="{0C525BDF-BED6-4F04-A0D5-610533ADBD43}" type="slidenum">
              <a:rPr lang="de-DE" smtClean="0"/>
              <a:pPr defTabSz="877888"/>
              <a:t>4</a:t>
            </a:fld>
            <a:endParaRPr lang="de-DE"/>
          </a:p>
        </p:txBody>
      </p:sp>
    </p:spTree>
    <p:extLst>
      <p:ext uri="{BB962C8B-B14F-4D97-AF65-F5344CB8AC3E}">
        <p14:creationId xmlns:p14="http://schemas.microsoft.com/office/powerpoint/2010/main" val="3869530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Folienbildplatzhalter 1"/>
          <p:cNvSpPr>
            <a:spLocks noGrp="1" noRot="1" noChangeAspect="1" noTextEdit="1"/>
          </p:cNvSpPr>
          <p:nvPr>
            <p:ph type="sldImg"/>
          </p:nvPr>
        </p:nvSpPr>
        <p:spPr>
          <a:xfrm>
            <a:off x="2757488" y="534988"/>
            <a:ext cx="4724400" cy="2659062"/>
          </a:xfrm>
          <a:ln/>
        </p:spPr>
      </p:sp>
      <p:sp>
        <p:nvSpPr>
          <p:cNvPr id="177155" name="Notizenplatzhalter 2"/>
          <p:cNvSpPr>
            <a:spLocks noGrp="1"/>
          </p:cNvSpPr>
          <p:nvPr>
            <p:ph type="body" idx="1"/>
          </p:nvPr>
        </p:nvSpPr>
        <p:spPr>
          <a:noFill/>
          <a:ln/>
        </p:spPr>
        <p:txBody>
          <a:bodyPr/>
          <a:lstStyle/>
          <a:p>
            <a:endParaRPr lang="de-DE"/>
          </a:p>
        </p:txBody>
      </p:sp>
      <p:sp>
        <p:nvSpPr>
          <p:cNvPr id="177156" name="Foliennummernplatzhalter 3"/>
          <p:cNvSpPr>
            <a:spLocks noGrp="1"/>
          </p:cNvSpPr>
          <p:nvPr>
            <p:ph type="sldNum" sz="quarter" idx="5"/>
          </p:nvPr>
        </p:nvSpPr>
        <p:spPr>
          <a:noFill/>
        </p:spPr>
        <p:txBody>
          <a:bodyPr/>
          <a:lstStyle/>
          <a:p>
            <a:pPr defTabSz="876300"/>
            <a:fld id="{39AD246C-07B5-44C4-B143-A1F264DA14BE}" type="slidenum">
              <a:rPr lang="de-DE" smtClean="0"/>
              <a:pPr defTabSz="876300"/>
              <a:t>50</a:t>
            </a:fld>
            <a:endParaRPr lang="de-DE"/>
          </a:p>
        </p:txBody>
      </p:sp>
    </p:spTree>
    <p:extLst>
      <p:ext uri="{BB962C8B-B14F-4D97-AF65-F5344CB8AC3E}">
        <p14:creationId xmlns:p14="http://schemas.microsoft.com/office/powerpoint/2010/main" val="3853503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Folienbildplatzhalter 1"/>
          <p:cNvSpPr>
            <a:spLocks noGrp="1" noRot="1" noChangeAspect="1" noTextEdit="1"/>
          </p:cNvSpPr>
          <p:nvPr>
            <p:ph type="sldImg"/>
          </p:nvPr>
        </p:nvSpPr>
        <p:spPr>
          <a:xfrm>
            <a:off x="2757488" y="534988"/>
            <a:ext cx="4724400" cy="2659062"/>
          </a:xfrm>
          <a:ln/>
        </p:spPr>
      </p:sp>
      <p:sp>
        <p:nvSpPr>
          <p:cNvPr id="178179" name="Notizenplatzhalter 2"/>
          <p:cNvSpPr>
            <a:spLocks noGrp="1"/>
          </p:cNvSpPr>
          <p:nvPr>
            <p:ph type="body" idx="1"/>
          </p:nvPr>
        </p:nvSpPr>
        <p:spPr>
          <a:noFill/>
          <a:ln/>
        </p:spPr>
        <p:txBody>
          <a:bodyPr/>
          <a:lstStyle/>
          <a:p>
            <a:endParaRPr lang="de-DE"/>
          </a:p>
        </p:txBody>
      </p:sp>
      <p:sp>
        <p:nvSpPr>
          <p:cNvPr id="178180" name="Foliennummernplatzhalter 3"/>
          <p:cNvSpPr>
            <a:spLocks noGrp="1"/>
          </p:cNvSpPr>
          <p:nvPr>
            <p:ph type="sldNum" sz="quarter" idx="5"/>
          </p:nvPr>
        </p:nvSpPr>
        <p:spPr>
          <a:noFill/>
        </p:spPr>
        <p:txBody>
          <a:bodyPr/>
          <a:lstStyle/>
          <a:p>
            <a:pPr defTabSz="876300"/>
            <a:fld id="{0AD32CEE-67A4-442E-A069-85CC77A0184C}" type="slidenum">
              <a:rPr lang="de-DE" smtClean="0"/>
              <a:pPr defTabSz="876300"/>
              <a:t>51</a:t>
            </a:fld>
            <a:endParaRPr lang="de-DE"/>
          </a:p>
        </p:txBody>
      </p:sp>
    </p:spTree>
    <p:extLst>
      <p:ext uri="{BB962C8B-B14F-4D97-AF65-F5344CB8AC3E}">
        <p14:creationId xmlns:p14="http://schemas.microsoft.com/office/powerpoint/2010/main" val="214421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Folienbildplatzhalter 1"/>
          <p:cNvSpPr>
            <a:spLocks noGrp="1" noRot="1" noChangeAspect="1" noTextEdit="1"/>
          </p:cNvSpPr>
          <p:nvPr>
            <p:ph type="sldImg"/>
          </p:nvPr>
        </p:nvSpPr>
        <p:spPr>
          <a:xfrm>
            <a:off x="2757488" y="534988"/>
            <a:ext cx="4724400" cy="2659062"/>
          </a:xfrm>
          <a:ln/>
        </p:spPr>
      </p:sp>
      <p:sp>
        <p:nvSpPr>
          <p:cNvPr id="179203" name="Notizenplatzhalter 2"/>
          <p:cNvSpPr>
            <a:spLocks noGrp="1"/>
          </p:cNvSpPr>
          <p:nvPr>
            <p:ph type="body" idx="1"/>
          </p:nvPr>
        </p:nvSpPr>
        <p:spPr>
          <a:noFill/>
          <a:ln/>
        </p:spPr>
        <p:txBody>
          <a:bodyPr/>
          <a:lstStyle/>
          <a:p>
            <a:endParaRPr lang="de-DE"/>
          </a:p>
        </p:txBody>
      </p:sp>
      <p:sp>
        <p:nvSpPr>
          <p:cNvPr id="179204" name="Foliennummernplatzhalter 3"/>
          <p:cNvSpPr>
            <a:spLocks noGrp="1"/>
          </p:cNvSpPr>
          <p:nvPr>
            <p:ph type="sldNum" sz="quarter" idx="5"/>
          </p:nvPr>
        </p:nvSpPr>
        <p:spPr>
          <a:noFill/>
        </p:spPr>
        <p:txBody>
          <a:bodyPr/>
          <a:lstStyle/>
          <a:p>
            <a:pPr defTabSz="876300"/>
            <a:fld id="{A70C581C-951F-4C72-94C2-CE573E013238}" type="slidenum">
              <a:rPr lang="de-DE" smtClean="0"/>
              <a:pPr defTabSz="876300"/>
              <a:t>52</a:t>
            </a:fld>
            <a:endParaRPr lang="de-DE"/>
          </a:p>
        </p:txBody>
      </p:sp>
    </p:spTree>
    <p:extLst>
      <p:ext uri="{BB962C8B-B14F-4D97-AF65-F5344CB8AC3E}">
        <p14:creationId xmlns:p14="http://schemas.microsoft.com/office/powerpoint/2010/main" val="2834786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Folienbildplatzhalter 1"/>
          <p:cNvSpPr>
            <a:spLocks noGrp="1" noRot="1" noChangeAspect="1" noTextEdit="1"/>
          </p:cNvSpPr>
          <p:nvPr>
            <p:ph type="sldImg"/>
          </p:nvPr>
        </p:nvSpPr>
        <p:spPr>
          <a:xfrm>
            <a:off x="2757488" y="534988"/>
            <a:ext cx="4724400" cy="2659062"/>
          </a:xfrm>
          <a:ln/>
        </p:spPr>
      </p:sp>
      <p:sp>
        <p:nvSpPr>
          <p:cNvPr id="180227" name="Notizenplatzhalter 2"/>
          <p:cNvSpPr>
            <a:spLocks noGrp="1"/>
          </p:cNvSpPr>
          <p:nvPr>
            <p:ph type="body" idx="1"/>
          </p:nvPr>
        </p:nvSpPr>
        <p:spPr>
          <a:noFill/>
          <a:ln/>
        </p:spPr>
        <p:txBody>
          <a:bodyPr/>
          <a:lstStyle/>
          <a:p>
            <a:endParaRPr lang="de-DE"/>
          </a:p>
        </p:txBody>
      </p:sp>
      <p:sp>
        <p:nvSpPr>
          <p:cNvPr id="180228" name="Foliennummernplatzhalter 3"/>
          <p:cNvSpPr>
            <a:spLocks noGrp="1"/>
          </p:cNvSpPr>
          <p:nvPr>
            <p:ph type="sldNum" sz="quarter" idx="5"/>
          </p:nvPr>
        </p:nvSpPr>
        <p:spPr>
          <a:noFill/>
        </p:spPr>
        <p:txBody>
          <a:bodyPr/>
          <a:lstStyle/>
          <a:p>
            <a:pPr defTabSz="876300"/>
            <a:fld id="{2F764734-72B8-4B24-A4A9-50CB17A26D1B}" type="slidenum">
              <a:rPr lang="de-DE" smtClean="0"/>
              <a:pPr defTabSz="876300"/>
              <a:t>53</a:t>
            </a:fld>
            <a:endParaRPr lang="de-DE"/>
          </a:p>
        </p:txBody>
      </p:sp>
    </p:spTree>
    <p:extLst>
      <p:ext uri="{BB962C8B-B14F-4D97-AF65-F5344CB8AC3E}">
        <p14:creationId xmlns:p14="http://schemas.microsoft.com/office/powerpoint/2010/main" val="4224436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Folienbildplatzhalter 1"/>
          <p:cNvSpPr>
            <a:spLocks noGrp="1" noRot="1" noChangeAspect="1" noTextEdit="1"/>
          </p:cNvSpPr>
          <p:nvPr>
            <p:ph type="sldImg"/>
          </p:nvPr>
        </p:nvSpPr>
        <p:spPr>
          <a:xfrm>
            <a:off x="2757488" y="534988"/>
            <a:ext cx="4724400" cy="2659062"/>
          </a:xfrm>
          <a:ln/>
        </p:spPr>
      </p:sp>
      <p:sp>
        <p:nvSpPr>
          <p:cNvPr id="181251" name="Notizenplatzhalter 2"/>
          <p:cNvSpPr>
            <a:spLocks noGrp="1"/>
          </p:cNvSpPr>
          <p:nvPr>
            <p:ph type="body" idx="1"/>
          </p:nvPr>
        </p:nvSpPr>
        <p:spPr>
          <a:noFill/>
          <a:ln/>
        </p:spPr>
        <p:txBody>
          <a:bodyPr/>
          <a:lstStyle/>
          <a:p>
            <a:endParaRPr lang="de-DE"/>
          </a:p>
        </p:txBody>
      </p:sp>
      <p:sp>
        <p:nvSpPr>
          <p:cNvPr id="181252" name="Foliennummernplatzhalter 3"/>
          <p:cNvSpPr>
            <a:spLocks noGrp="1"/>
          </p:cNvSpPr>
          <p:nvPr>
            <p:ph type="sldNum" sz="quarter" idx="5"/>
          </p:nvPr>
        </p:nvSpPr>
        <p:spPr>
          <a:noFill/>
        </p:spPr>
        <p:txBody>
          <a:bodyPr/>
          <a:lstStyle/>
          <a:p>
            <a:pPr defTabSz="877888"/>
            <a:fld id="{254B5B12-4D1C-4067-BE81-8F20835457BC}" type="slidenum">
              <a:rPr lang="de-DE" smtClean="0"/>
              <a:pPr defTabSz="877888"/>
              <a:t>55</a:t>
            </a:fld>
            <a:endParaRPr lang="de-DE"/>
          </a:p>
        </p:txBody>
      </p:sp>
    </p:spTree>
    <p:extLst>
      <p:ext uri="{BB962C8B-B14F-4D97-AF65-F5344CB8AC3E}">
        <p14:creationId xmlns:p14="http://schemas.microsoft.com/office/powerpoint/2010/main" val="1297349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defTabSz="876300"/>
            <a:fld id="{CD18D9DE-2DFA-4854-862A-7587807DFF72}" type="slidenum">
              <a:rPr lang="de-DE" smtClean="0"/>
              <a:pPr defTabSz="876300"/>
              <a:t>56</a:t>
            </a:fld>
            <a:endParaRPr lang="de-DE"/>
          </a:p>
        </p:txBody>
      </p:sp>
      <p:sp>
        <p:nvSpPr>
          <p:cNvPr id="182275" name="Rectangle 2"/>
          <p:cNvSpPr>
            <a:spLocks noGrp="1" noRot="1" noChangeAspect="1" noChangeArrowheads="1" noTextEdit="1"/>
          </p:cNvSpPr>
          <p:nvPr>
            <p:ph type="sldImg"/>
          </p:nvPr>
        </p:nvSpPr>
        <p:spPr>
          <a:xfrm>
            <a:off x="2916238" y="623888"/>
            <a:ext cx="4405312" cy="2478087"/>
          </a:xfrm>
          <a:ln/>
        </p:spPr>
      </p:sp>
      <p:sp>
        <p:nvSpPr>
          <p:cNvPr id="182276"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a:p>
        </p:txBody>
      </p:sp>
    </p:spTree>
    <p:extLst>
      <p:ext uri="{BB962C8B-B14F-4D97-AF65-F5344CB8AC3E}">
        <p14:creationId xmlns:p14="http://schemas.microsoft.com/office/powerpoint/2010/main" val="3285238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olienbildplatzhalter 1"/>
          <p:cNvSpPr>
            <a:spLocks noGrp="1" noRot="1" noChangeAspect="1" noTextEdit="1"/>
          </p:cNvSpPr>
          <p:nvPr>
            <p:ph type="sldImg"/>
          </p:nvPr>
        </p:nvSpPr>
        <p:spPr>
          <a:xfrm>
            <a:off x="2757488" y="534988"/>
            <a:ext cx="4724400" cy="2659062"/>
          </a:xfrm>
          <a:ln/>
        </p:spPr>
      </p:sp>
      <p:sp>
        <p:nvSpPr>
          <p:cNvPr id="183299" name="Notizenplatzhalter 2"/>
          <p:cNvSpPr>
            <a:spLocks noGrp="1"/>
          </p:cNvSpPr>
          <p:nvPr>
            <p:ph type="body" idx="1"/>
          </p:nvPr>
        </p:nvSpPr>
        <p:spPr>
          <a:noFill/>
          <a:ln/>
        </p:spPr>
        <p:txBody>
          <a:bodyPr/>
          <a:lstStyle/>
          <a:p>
            <a:endParaRPr lang="de-DE"/>
          </a:p>
        </p:txBody>
      </p:sp>
      <p:sp>
        <p:nvSpPr>
          <p:cNvPr id="183300" name="Foliennummernplatzhalter 3"/>
          <p:cNvSpPr>
            <a:spLocks noGrp="1"/>
          </p:cNvSpPr>
          <p:nvPr>
            <p:ph type="sldNum" sz="quarter" idx="5"/>
          </p:nvPr>
        </p:nvSpPr>
        <p:spPr>
          <a:noFill/>
        </p:spPr>
        <p:txBody>
          <a:bodyPr/>
          <a:lstStyle/>
          <a:p>
            <a:pPr defTabSz="876300"/>
            <a:fld id="{FD1E217C-506C-46C2-A33C-08CAD76C2C78}" type="slidenum">
              <a:rPr lang="de-DE" smtClean="0"/>
              <a:pPr defTabSz="876300"/>
              <a:t>57</a:t>
            </a:fld>
            <a:endParaRPr lang="de-DE"/>
          </a:p>
        </p:txBody>
      </p:sp>
    </p:spTree>
    <p:extLst>
      <p:ext uri="{BB962C8B-B14F-4D97-AF65-F5344CB8AC3E}">
        <p14:creationId xmlns:p14="http://schemas.microsoft.com/office/powerpoint/2010/main" val="1291647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pPr defTabSz="876300"/>
            <a:fld id="{8545BCDB-BC05-487B-B438-266AED3E40FD}" type="slidenum">
              <a:rPr lang="de-DE" smtClean="0"/>
              <a:pPr defTabSz="876300"/>
              <a:t>58</a:t>
            </a:fld>
            <a:endParaRPr lang="de-DE"/>
          </a:p>
        </p:txBody>
      </p:sp>
      <p:sp>
        <p:nvSpPr>
          <p:cNvPr id="184323" name="Rectangle 2"/>
          <p:cNvSpPr>
            <a:spLocks noGrp="1" noRot="1" noChangeAspect="1" noChangeArrowheads="1" noTextEdit="1"/>
          </p:cNvSpPr>
          <p:nvPr>
            <p:ph type="sldImg"/>
          </p:nvPr>
        </p:nvSpPr>
        <p:spPr>
          <a:xfrm>
            <a:off x="2916238" y="623888"/>
            <a:ext cx="4405312" cy="2478087"/>
          </a:xfrm>
          <a:ln/>
        </p:spPr>
      </p:sp>
      <p:sp>
        <p:nvSpPr>
          <p:cNvPr id="184324"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a:p>
        </p:txBody>
      </p:sp>
    </p:spTree>
    <p:extLst>
      <p:ext uri="{BB962C8B-B14F-4D97-AF65-F5344CB8AC3E}">
        <p14:creationId xmlns:p14="http://schemas.microsoft.com/office/powerpoint/2010/main" val="763612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pPr defTabSz="876300"/>
            <a:fld id="{CBF1AD26-134C-4C1F-B620-C31488618F50}" type="slidenum">
              <a:rPr lang="de-DE" smtClean="0"/>
              <a:pPr defTabSz="876300"/>
              <a:t>59</a:t>
            </a:fld>
            <a:endParaRPr lang="de-DE"/>
          </a:p>
        </p:txBody>
      </p:sp>
      <p:sp>
        <p:nvSpPr>
          <p:cNvPr id="185347" name="Rectangle 2"/>
          <p:cNvSpPr>
            <a:spLocks noGrp="1" noRot="1" noChangeAspect="1" noChangeArrowheads="1" noTextEdit="1"/>
          </p:cNvSpPr>
          <p:nvPr>
            <p:ph type="sldImg"/>
          </p:nvPr>
        </p:nvSpPr>
        <p:spPr>
          <a:xfrm>
            <a:off x="2916238" y="623888"/>
            <a:ext cx="4405312" cy="2478087"/>
          </a:xfrm>
          <a:ln/>
        </p:spPr>
      </p:sp>
      <p:sp>
        <p:nvSpPr>
          <p:cNvPr id="185348"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a:p>
        </p:txBody>
      </p:sp>
    </p:spTree>
    <p:extLst>
      <p:ext uri="{BB962C8B-B14F-4D97-AF65-F5344CB8AC3E}">
        <p14:creationId xmlns:p14="http://schemas.microsoft.com/office/powerpoint/2010/main" val="2114834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lienbildplatzhalter 1"/>
          <p:cNvSpPr>
            <a:spLocks noGrp="1" noRot="1" noChangeAspect="1" noTextEdit="1"/>
          </p:cNvSpPr>
          <p:nvPr>
            <p:ph type="sldImg"/>
          </p:nvPr>
        </p:nvSpPr>
        <p:spPr>
          <a:xfrm>
            <a:off x="2757488" y="534988"/>
            <a:ext cx="4724400" cy="2659062"/>
          </a:xfrm>
          <a:ln/>
        </p:spPr>
      </p:sp>
      <p:sp>
        <p:nvSpPr>
          <p:cNvPr id="186371" name="Notizenplatzhalter 2"/>
          <p:cNvSpPr>
            <a:spLocks noGrp="1"/>
          </p:cNvSpPr>
          <p:nvPr>
            <p:ph type="body" idx="1"/>
          </p:nvPr>
        </p:nvSpPr>
        <p:spPr>
          <a:noFill/>
          <a:ln/>
        </p:spPr>
        <p:txBody>
          <a:bodyPr/>
          <a:lstStyle/>
          <a:p>
            <a:endParaRPr lang="de-DE"/>
          </a:p>
        </p:txBody>
      </p:sp>
      <p:sp>
        <p:nvSpPr>
          <p:cNvPr id="186372" name="Foliennummernplatzhalter 3"/>
          <p:cNvSpPr>
            <a:spLocks noGrp="1"/>
          </p:cNvSpPr>
          <p:nvPr>
            <p:ph type="sldNum" sz="quarter" idx="5"/>
          </p:nvPr>
        </p:nvSpPr>
        <p:spPr>
          <a:noFill/>
        </p:spPr>
        <p:txBody>
          <a:bodyPr/>
          <a:lstStyle/>
          <a:p>
            <a:pPr defTabSz="876300"/>
            <a:fld id="{2A709E92-3696-412A-B009-7E09A9EB90EB}" type="slidenum">
              <a:rPr lang="de-DE" smtClean="0"/>
              <a:pPr defTabSz="876300"/>
              <a:t>60</a:t>
            </a:fld>
            <a:endParaRPr lang="de-DE"/>
          </a:p>
        </p:txBody>
      </p:sp>
    </p:spTree>
    <p:extLst>
      <p:ext uri="{BB962C8B-B14F-4D97-AF65-F5344CB8AC3E}">
        <p14:creationId xmlns:p14="http://schemas.microsoft.com/office/powerpoint/2010/main" val="3249213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olienbildplatzhalter 1"/>
          <p:cNvSpPr>
            <a:spLocks noGrp="1" noRot="1" noChangeAspect="1" noTextEdit="1"/>
          </p:cNvSpPr>
          <p:nvPr>
            <p:ph type="sldImg"/>
          </p:nvPr>
        </p:nvSpPr>
        <p:spPr>
          <a:xfrm>
            <a:off x="2757488" y="534988"/>
            <a:ext cx="4724400" cy="2659062"/>
          </a:xfrm>
          <a:ln/>
        </p:spPr>
      </p:sp>
      <p:sp>
        <p:nvSpPr>
          <p:cNvPr id="107523" name="Notizenplatzhalter 2"/>
          <p:cNvSpPr>
            <a:spLocks noGrp="1"/>
          </p:cNvSpPr>
          <p:nvPr>
            <p:ph type="body" idx="1"/>
          </p:nvPr>
        </p:nvSpPr>
        <p:spPr>
          <a:noFill/>
          <a:ln/>
        </p:spPr>
        <p:txBody>
          <a:bodyPr/>
          <a:lstStyle/>
          <a:p>
            <a:endParaRPr lang="de-DE"/>
          </a:p>
        </p:txBody>
      </p:sp>
      <p:sp>
        <p:nvSpPr>
          <p:cNvPr id="107524" name="Foliennummernplatzhalter 3"/>
          <p:cNvSpPr>
            <a:spLocks noGrp="1"/>
          </p:cNvSpPr>
          <p:nvPr>
            <p:ph type="sldNum" sz="quarter" idx="5"/>
          </p:nvPr>
        </p:nvSpPr>
        <p:spPr>
          <a:noFill/>
        </p:spPr>
        <p:txBody>
          <a:bodyPr/>
          <a:lstStyle/>
          <a:p>
            <a:pPr defTabSz="877888"/>
            <a:fld id="{1731EDDD-52A1-4899-8023-88CF8DE42207}" type="slidenum">
              <a:rPr lang="de-DE" smtClean="0"/>
              <a:pPr defTabSz="877888"/>
              <a:t>5</a:t>
            </a:fld>
            <a:endParaRPr lang="de-DE"/>
          </a:p>
        </p:txBody>
      </p:sp>
    </p:spTree>
    <p:extLst>
      <p:ext uri="{BB962C8B-B14F-4D97-AF65-F5344CB8AC3E}">
        <p14:creationId xmlns:p14="http://schemas.microsoft.com/office/powerpoint/2010/main" val="19266666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2757488" y="534988"/>
            <a:ext cx="4724400" cy="2659062"/>
          </a:xfrm>
          <a:ln/>
        </p:spPr>
      </p:sp>
      <p:sp>
        <p:nvSpPr>
          <p:cNvPr id="191491" name="Notes Placeholder 2"/>
          <p:cNvSpPr>
            <a:spLocks noGrp="1"/>
          </p:cNvSpPr>
          <p:nvPr>
            <p:ph type="body" idx="1"/>
          </p:nvPr>
        </p:nvSpPr>
        <p:spPr>
          <a:noFill/>
          <a:ln/>
        </p:spPr>
        <p:txBody>
          <a:bodyPr/>
          <a:lstStyle/>
          <a:p>
            <a:endParaRPr lang="de-DE"/>
          </a:p>
        </p:txBody>
      </p:sp>
      <p:sp>
        <p:nvSpPr>
          <p:cNvPr id="191492" name="Slide Number Placeholder 3"/>
          <p:cNvSpPr>
            <a:spLocks noGrp="1"/>
          </p:cNvSpPr>
          <p:nvPr>
            <p:ph type="sldNum" sz="quarter" idx="5"/>
          </p:nvPr>
        </p:nvSpPr>
        <p:spPr>
          <a:noFill/>
        </p:spPr>
        <p:txBody>
          <a:bodyPr/>
          <a:lstStyle/>
          <a:p>
            <a:pPr defTabSz="877888"/>
            <a:fld id="{FCB16A03-53BE-4A7B-90FC-268C360DF6A7}" type="slidenum">
              <a:rPr lang="de-DE" smtClean="0"/>
              <a:pPr defTabSz="877888"/>
              <a:t>61</a:t>
            </a:fld>
            <a:endParaRPr lang="de-DE"/>
          </a:p>
        </p:txBody>
      </p:sp>
    </p:spTree>
    <p:extLst>
      <p:ext uri="{BB962C8B-B14F-4D97-AF65-F5344CB8AC3E}">
        <p14:creationId xmlns:p14="http://schemas.microsoft.com/office/powerpoint/2010/main" val="2407958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xfrm>
            <a:off x="2757488" y="534988"/>
            <a:ext cx="4724400" cy="2659062"/>
          </a:xfrm>
          <a:ln/>
        </p:spPr>
      </p:sp>
      <p:sp>
        <p:nvSpPr>
          <p:cNvPr id="192515" name="Notes Placeholder 2"/>
          <p:cNvSpPr>
            <a:spLocks noGrp="1"/>
          </p:cNvSpPr>
          <p:nvPr>
            <p:ph type="body" idx="1"/>
          </p:nvPr>
        </p:nvSpPr>
        <p:spPr>
          <a:noFill/>
          <a:ln/>
        </p:spPr>
        <p:txBody>
          <a:bodyPr/>
          <a:lstStyle/>
          <a:p>
            <a:endParaRPr lang="de-DE"/>
          </a:p>
        </p:txBody>
      </p:sp>
      <p:sp>
        <p:nvSpPr>
          <p:cNvPr id="192516" name="Slide Number Placeholder 3"/>
          <p:cNvSpPr>
            <a:spLocks noGrp="1"/>
          </p:cNvSpPr>
          <p:nvPr>
            <p:ph type="sldNum" sz="quarter" idx="5"/>
          </p:nvPr>
        </p:nvSpPr>
        <p:spPr>
          <a:noFill/>
        </p:spPr>
        <p:txBody>
          <a:bodyPr/>
          <a:lstStyle/>
          <a:p>
            <a:pPr defTabSz="877888"/>
            <a:fld id="{FC96D82C-130C-4A71-ABE6-C882AB6285F2}" type="slidenum">
              <a:rPr lang="de-DE" smtClean="0"/>
              <a:pPr defTabSz="877888"/>
              <a:t>62</a:t>
            </a:fld>
            <a:endParaRPr lang="de-DE"/>
          </a:p>
        </p:txBody>
      </p:sp>
    </p:spTree>
    <p:extLst>
      <p:ext uri="{BB962C8B-B14F-4D97-AF65-F5344CB8AC3E}">
        <p14:creationId xmlns:p14="http://schemas.microsoft.com/office/powerpoint/2010/main" val="473325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defTabSz="876300"/>
            <a:fld id="{55A69B65-7AFF-4A25-AB22-EAB9E390BCFD}" type="slidenum">
              <a:rPr lang="de-DE" smtClean="0"/>
              <a:pPr defTabSz="876300"/>
              <a:t>65</a:t>
            </a:fld>
            <a:endParaRPr lang="de-DE"/>
          </a:p>
        </p:txBody>
      </p:sp>
      <p:sp>
        <p:nvSpPr>
          <p:cNvPr id="198659" name="Rectangle 2"/>
          <p:cNvSpPr>
            <a:spLocks noGrp="1" noRot="1" noChangeAspect="1" noChangeArrowheads="1" noTextEdit="1"/>
          </p:cNvSpPr>
          <p:nvPr>
            <p:ph type="sldImg"/>
          </p:nvPr>
        </p:nvSpPr>
        <p:spPr>
          <a:xfrm>
            <a:off x="2916238" y="623888"/>
            <a:ext cx="4405312" cy="2478087"/>
          </a:xfrm>
          <a:ln/>
        </p:spPr>
      </p:sp>
      <p:sp>
        <p:nvSpPr>
          <p:cNvPr id="198660"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a:p>
        </p:txBody>
      </p:sp>
    </p:spTree>
    <p:extLst>
      <p:ext uri="{BB962C8B-B14F-4D97-AF65-F5344CB8AC3E}">
        <p14:creationId xmlns:p14="http://schemas.microsoft.com/office/powerpoint/2010/main" val="2923383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2757488" y="534988"/>
            <a:ext cx="4724400" cy="2659062"/>
          </a:xfrm>
          <a:ln/>
        </p:spPr>
      </p:sp>
      <p:sp>
        <p:nvSpPr>
          <p:cNvPr id="199683" name="Notes Placeholder 2"/>
          <p:cNvSpPr>
            <a:spLocks noGrp="1"/>
          </p:cNvSpPr>
          <p:nvPr>
            <p:ph type="body" idx="1"/>
          </p:nvPr>
        </p:nvSpPr>
        <p:spPr>
          <a:noFill/>
          <a:ln/>
        </p:spPr>
        <p:txBody>
          <a:bodyPr/>
          <a:lstStyle/>
          <a:p>
            <a:endParaRPr lang="de-DE"/>
          </a:p>
        </p:txBody>
      </p:sp>
      <p:sp>
        <p:nvSpPr>
          <p:cNvPr id="199684" name="Slide Number Placeholder 3"/>
          <p:cNvSpPr>
            <a:spLocks noGrp="1"/>
          </p:cNvSpPr>
          <p:nvPr>
            <p:ph type="sldNum" sz="quarter" idx="5"/>
          </p:nvPr>
        </p:nvSpPr>
        <p:spPr>
          <a:noFill/>
        </p:spPr>
        <p:txBody>
          <a:bodyPr/>
          <a:lstStyle/>
          <a:p>
            <a:pPr defTabSz="877888"/>
            <a:fld id="{9C2153A4-51C7-489F-8797-BD3473506EE4}" type="slidenum">
              <a:rPr lang="de-DE" smtClean="0"/>
              <a:pPr defTabSz="877888"/>
              <a:t>67</a:t>
            </a:fld>
            <a:endParaRPr lang="de-DE"/>
          </a:p>
        </p:txBody>
      </p:sp>
    </p:spTree>
    <p:extLst>
      <p:ext uri="{BB962C8B-B14F-4D97-AF65-F5344CB8AC3E}">
        <p14:creationId xmlns:p14="http://schemas.microsoft.com/office/powerpoint/2010/main" val="21694953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Folienbildplatzhalter 1"/>
          <p:cNvSpPr>
            <a:spLocks noGrp="1" noRot="1" noChangeAspect="1" noTextEdit="1"/>
          </p:cNvSpPr>
          <p:nvPr>
            <p:ph type="sldImg"/>
          </p:nvPr>
        </p:nvSpPr>
        <p:spPr>
          <a:xfrm>
            <a:off x="2757488" y="534988"/>
            <a:ext cx="4724400" cy="2659062"/>
          </a:xfrm>
          <a:ln/>
        </p:spPr>
      </p:sp>
      <p:sp>
        <p:nvSpPr>
          <p:cNvPr id="201731" name="Notizenplatzhalter 2"/>
          <p:cNvSpPr>
            <a:spLocks noGrp="1"/>
          </p:cNvSpPr>
          <p:nvPr>
            <p:ph type="body" idx="1"/>
          </p:nvPr>
        </p:nvSpPr>
        <p:spPr>
          <a:noFill/>
          <a:ln/>
        </p:spPr>
        <p:txBody>
          <a:bodyPr/>
          <a:lstStyle/>
          <a:p>
            <a:endParaRPr lang="de-DE"/>
          </a:p>
        </p:txBody>
      </p:sp>
      <p:sp>
        <p:nvSpPr>
          <p:cNvPr id="201732" name="Foliennummernplatzhalter 3"/>
          <p:cNvSpPr>
            <a:spLocks noGrp="1"/>
          </p:cNvSpPr>
          <p:nvPr>
            <p:ph type="sldNum" sz="quarter" idx="5"/>
          </p:nvPr>
        </p:nvSpPr>
        <p:spPr>
          <a:noFill/>
        </p:spPr>
        <p:txBody>
          <a:bodyPr/>
          <a:lstStyle/>
          <a:p>
            <a:pPr defTabSz="876300"/>
            <a:fld id="{EC489B0F-3254-44E9-B278-4559B3140BD8}" type="slidenum">
              <a:rPr lang="de-DE" smtClean="0"/>
              <a:pPr defTabSz="876300"/>
              <a:t>68</a:t>
            </a:fld>
            <a:endParaRPr lang="de-DE"/>
          </a:p>
        </p:txBody>
      </p:sp>
    </p:spTree>
    <p:extLst>
      <p:ext uri="{BB962C8B-B14F-4D97-AF65-F5344CB8AC3E}">
        <p14:creationId xmlns:p14="http://schemas.microsoft.com/office/powerpoint/2010/main" val="1913295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Folienbildplatzhalter 1"/>
          <p:cNvSpPr>
            <a:spLocks noGrp="1" noRot="1" noChangeAspect="1" noTextEdit="1"/>
          </p:cNvSpPr>
          <p:nvPr>
            <p:ph type="sldImg"/>
          </p:nvPr>
        </p:nvSpPr>
        <p:spPr>
          <a:xfrm>
            <a:off x="2757488" y="534988"/>
            <a:ext cx="4724400" cy="2659062"/>
          </a:xfrm>
          <a:ln/>
        </p:spPr>
      </p:sp>
      <p:sp>
        <p:nvSpPr>
          <p:cNvPr id="202755" name="Notizenplatzhalter 2"/>
          <p:cNvSpPr>
            <a:spLocks noGrp="1"/>
          </p:cNvSpPr>
          <p:nvPr>
            <p:ph type="body" idx="1"/>
          </p:nvPr>
        </p:nvSpPr>
        <p:spPr>
          <a:noFill/>
          <a:ln/>
        </p:spPr>
        <p:txBody>
          <a:bodyPr/>
          <a:lstStyle/>
          <a:p>
            <a:endParaRPr lang="de-DE"/>
          </a:p>
        </p:txBody>
      </p:sp>
      <p:sp>
        <p:nvSpPr>
          <p:cNvPr id="202756" name="Foliennummernplatzhalter 3"/>
          <p:cNvSpPr>
            <a:spLocks noGrp="1"/>
          </p:cNvSpPr>
          <p:nvPr>
            <p:ph type="sldNum" sz="quarter" idx="5"/>
          </p:nvPr>
        </p:nvSpPr>
        <p:spPr>
          <a:noFill/>
        </p:spPr>
        <p:txBody>
          <a:bodyPr/>
          <a:lstStyle/>
          <a:p>
            <a:pPr defTabSz="876300"/>
            <a:fld id="{7F819FE7-761A-4533-AFC6-F5D860C84BED}" type="slidenum">
              <a:rPr lang="de-DE" smtClean="0"/>
              <a:pPr defTabSz="876300"/>
              <a:t>69</a:t>
            </a:fld>
            <a:endParaRPr lang="de-DE"/>
          </a:p>
        </p:txBody>
      </p:sp>
    </p:spTree>
    <p:extLst>
      <p:ext uri="{BB962C8B-B14F-4D97-AF65-F5344CB8AC3E}">
        <p14:creationId xmlns:p14="http://schemas.microsoft.com/office/powerpoint/2010/main" val="1575331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xfrm>
            <a:off x="2757488" y="534988"/>
            <a:ext cx="4724400" cy="2659062"/>
          </a:xfrm>
          <a:ln/>
        </p:spPr>
      </p:sp>
      <p:sp>
        <p:nvSpPr>
          <p:cNvPr id="203779" name="Notes Placeholder 2"/>
          <p:cNvSpPr>
            <a:spLocks noGrp="1"/>
          </p:cNvSpPr>
          <p:nvPr>
            <p:ph type="body" idx="1"/>
          </p:nvPr>
        </p:nvSpPr>
        <p:spPr>
          <a:noFill/>
          <a:ln/>
        </p:spPr>
        <p:txBody>
          <a:bodyPr/>
          <a:lstStyle/>
          <a:p>
            <a:endParaRPr lang="de-DE"/>
          </a:p>
        </p:txBody>
      </p:sp>
      <p:sp>
        <p:nvSpPr>
          <p:cNvPr id="203780" name="Slide Number Placeholder 3"/>
          <p:cNvSpPr>
            <a:spLocks noGrp="1"/>
          </p:cNvSpPr>
          <p:nvPr>
            <p:ph type="sldNum" sz="quarter" idx="5"/>
          </p:nvPr>
        </p:nvSpPr>
        <p:spPr>
          <a:noFill/>
        </p:spPr>
        <p:txBody>
          <a:bodyPr/>
          <a:lstStyle/>
          <a:p>
            <a:pPr defTabSz="877888"/>
            <a:fld id="{FB6C5403-2550-4385-BD4D-504DE0F99F6D}" type="slidenum">
              <a:rPr lang="de-DE" smtClean="0"/>
              <a:pPr defTabSz="877888"/>
              <a:t>70</a:t>
            </a:fld>
            <a:endParaRPr lang="de-DE"/>
          </a:p>
        </p:txBody>
      </p:sp>
    </p:spTree>
    <p:extLst>
      <p:ext uri="{BB962C8B-B14F-4D97-AF65-F5344CB8AC3E}">
        <p14:creationId xmlns:p14="http://schemas.microsoft.com/office/powerpoint/2010/main" val="289176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p:cNvSpPr>
            <a:spLocks noGrp="1" noRot="1" noChangeAspect="1" noTextEdit="1"/>
          </p:cNvSpPr>
          <p:nvPr>
            <p:ph type="sldImg"/>
          </p:nvPr>
        </p:nvSpPr>
        <p:spPr>
          <a:xfrm>
            <a:off x="2757488" y="534988"/>
            <a:ext cx="4724400" cy="2659062"/>
          </a:xfrm>
          <a:ln/>
        </p:spPr>
      </p:sp>
      <p:sp>
        <p:nvSpPr>
          <p:cNvPr id="108547" name="Notizenplatzhalter 2"/>
          <p:cNvSpPr>
            <a:spLocks noGrp="1"/>
          </p:cNvSpPr>
          <p:nvPr>
            <p:ph type="body" idx="1"/>
          </p:nvPr>
        </p:nvSpPr>
        <p:spPr>
          <a:noFill/>
          <a:ln/>
        </p:spPr>
        <p:txBody>
          <a:bodyPr/>
          <a:lstStyle/>
          <a:p>
            <a:endParaRPr lang="de-DE"/>
          </a:p>
        </p:txBody>
      </p:sp>
      <p:sp>
        <p:nvSpPr>
          <p:cNvPr id="108548" name="Foliennummernplatzhalter 3"/>
          <p:cNvSpPr>
            <a:spLocks noGrp="1"/>
          </p:cNvSpPr>
          <p:nvPr>
            <p:ph type="sldNum" sz="quarter" idx="5"/>
          </p:nvPr>
        </p:nvSpPr>
        <p:spPr>
          <a:noFill/>
        </p:spPr>
        <p:txBody>
          <a:bodyPr/>
          <a:lstStyle/>
          <a:p>
            <a:pPr defTabSz="877888"/>
            <a:fld id="{4AE5739B-4180-4059-A8F3-F9895672EAC2}" type="slidenum">
              <a:rPr lang="de-DE" smtClean="0"/>
              <a:pPr defTabSz="877888"/>
              <a:t>6</a:t>
            </a:fld>
            <a:endParaRPr lang="de-DE"/>
          </a:p>
        </p:txBody>
      </p:sp>
    </p:spTree>
    <p:extLst>
      <p:ext uri="{BB962C8B-B14F-4D97-AF65-F5344CB8AC3E}">
        <p14:creationId xmlns:p14="http://schemas.microsoft.com/office/powerpoint/2010/main" val="1066759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olienbildplatzhalter 1"/>
          <p:cNvSpPr>
            <a:spLocks noGrp="1" noRot="1" noChangeAspect="1" noTextEdit="1"/>
          </p:cNvSpPr>
          <p:nvPr>
            <p:ph type="sldImg"/>
          </p:nvPr>
        </p:nvSpPr>
        <p:spPr>
          <a:xfrm>
            <a:off x="2757488" y="534988"/>
            <a:ext cx="4724400" cy="2659062"/>
          </a:xfrm>
          <a:ln/>
        </p:spPr>
      </p:sp>
      <p:sp>
        <p:nvSpPr>
          <p:cNvPr id="109571" name="Notizenplatzhalter 2"/>
          <p:cNvSpPr>
            <a:spLocks noGrp="1"/>
          </p:cNvSpPr>
          <p:nvPr>
            <p:ph type="body" idx="1"/>
          </p:nvPr>
        </p:nvSpPr>
        <p:spPr>
          <a:noFill/>
          <a:ln/>
        </p:spPr>
        <p:txBody>
          <a:bodyPr/>
          <a:lstStyle/>
          <a:p>
            <a:endParaRPr lang="de-DE"/>
          </a:p>
        </p:txBody>
      </p:sp>
      <p:sp>
        <p:nvSpPr>
          <p:cNvPr id="109572" name="Foliennummernplatzhalter 3"/>
          <p:cNvSpPr>
            <a:spLocks noGrp="1"/>
          </p:cNvSpPr>
          <p:nvPr>
            <p:ph type="sldNum" sz="quarter" idx="5"/>
          </p:nvPr>
        </p:nvSpPr>
        <p:spPr>
          <a:noFill/>
        </p:spPr>
        <p:txBody>
          <a:bodyPr/>
          <a:lstStyle/>
          <a:p>
            <a:pPr defTabSz="931863"/>
            <a:fld id="{94123465-42E2-4166-8511-7F1B05C2D0F2}" type="slidenum">
              <a:rPr lang="de-DE" smtClean="0"/>
              <a:pPr defTabSz="931863"/>
              <a:t>7</a:t>
            </a:fld>
            <a:endParaRPr lang="de-DE"/>
          </a:p>
        </p:txBody>
      </p:sp>
    </p:spTree>
    <p:extLst>
      <p:ext uri="{BB962C8B-B14F-4D97-AF65-F5344CB8AC3E}">
        <p14:creationId xmlns:p14="http://schemas.microsoft.com/office/powerpoint/2010/main" val="1425536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p:cNvSpPr>
            <a:spLocks noGrp="1" noRot="1" noChangeAspect="1" noTextEdit="1"/>
          </p:cNvSpPr>
          <p:nvPr>
            <p:ph type="sldImg"/>
          </p:nvPr>
        </p:nvSpPr>
        <p:spPr>
          <a:xfrm>
            <a:off x="2757488" y="534988"/>
            <a:ext cx="4724400" cy="2659062"/>
          </a:xfrm>
          <a:ln/>
        </p:spPr>
      </p:sp>
      <p:sp>
        <p:nvSpPr>
          <p:cNvPr id="110595" name="Notizenplatzhalter 2"/>
          <p:cNvSpPr>
            <a:spLocks noGrp="1"/>
          </p:cNvSpPr>
          <p:nvPr>
            <p:ph type="body" idx="1"/>
          </p:nvPr>
        </p:nvSpPr>
        <p:spPr>
          <a:noFill/>
          <a:ln/>
        </p:spPr>
        <p:txBody>
          <a:bodyPr/>
          <a:lstStyle/>
          <a:p>
            <a:endParaRPr lang="de-DE"/>
          </a:p>
        </p:txBody>
      </p:sp>
      <p:sp>
        <p:nvSpPr>
          <p:cNvPr id="110596" name="Foliennummernplatzhalter 3"/>
          <p:cNvSpPr>
            <a:spLocks noGrp="1"/>
          </p:cNvSpPr>
          <p:nvPr>
            <p:ph type="sldNum" sz="quarter" idx="5"/>
          </p:nvPr>
        </p:nvSpPr>
        <p:spPr>
          <a:noFill/>
        </p:spPr>
        <p:txBody>
          <a:bodyPr/>
          <a:lstStyle/>
          <a:p>
            <a:pPr defTabSz="931863"/>
            <a:fld id="{5D1F71D9-B791-4CA5-AB96-7D6BA05334DC}" type="slidenum">
              <a:rPr lang="de-DE" smtClean="0"/>
              <a:pPr defTabSz="931863"/>
              <a:t>8</a:t>
            </a:fld>
            <a:endParaRPr lang="de-DE"/>
          </a:p>
        </p:txBody>
      </p:sp>
    </p:spTree>
    <p:extLst>
      <p:ext uri="{BB962C8B-B14F-4D97-AF65-F5344CB8AC3E}">
        <p14:creationId xmlns:p14="http://schemas.microsoft.com/office/powerpoint/2010/main" val="309319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defTabSz="931863"/>
            <a:fld id="{E2BAA461-1B2A-47B4-AFE1-9A4A1921303E}" type="slidenum">
              <a:rPr lang="de-DE" smtClean="0"/>
              <a:pPr defTabSz="931863"/>
              <a:t>9</a:t>
            </a:fld>
            <a:endParaRPr lang="de-DE"/>
          </a:p>
        </p:txBody>
      </p:sp>
      <p:sp>
        <p:nvSpPr>
          <p:cNvPr id="111619" name="Rectangle 2"/>
          <p:cNvSpPr>
            <a:spLocks noGrp="1" noRot="1" noChangeAspect="1" noChangeArrowheads="1" noTextEdit="1"/>
          </p:cNvSpPr>
          <p:nvPr>
            <p:ph type="sldImg"/>
          </p:nvPr>
        </p:nvSpPr>
        <p:spPr>
          <a:xfrm>
            <a:off x="2757488" y="534988"/>
            <a:ext cx="4724400" cy="2659062"/>
          </a:xfrm>
          <a:ln/>
        </p:spPr>
      </p:sp>
      <p:sp>
        <p:nvSpPr>
          <p:cNvPr id="111620" name="Rectangle 3"/>
          <p:cNvSpPr>
            <a:spLocks noGrp="1" noChangeArrowheads="1"/>
          </p:cNvSpPr>
          <p:nvPr>
            <p:ph type="body" idx="1"/>
          </p:nvPr>
        </p:nvSpPr>
        <p:spPr>
          <a:xfrm>
            <a:off x="1363663" y="3373438"/>
            <a:ext cx="7507287" cy="3192462"/>
          </a:xfrm>
          <a:noFill/>
          <a:ln/>
        </p:spPr>
        <p:txBody>
          <a:bodyPr lIns="91538" tIns="45770" rIns="91538" bIns="45770"/>
          <a:lstStyle/>
          <a:p>
            <a:pPr eaLnBrk="1" hangingPunct="1"/>
            <a:r>
              <a:rPr lang="de-DE"/>
              <a:t>Der übliche Chipsatz teilt sich in die North- und die South-Bridge auf. Eine physikalische Trennung in zwei Bausteine ist jedoch nicht unbedingt notwenig.</a:t>
            </a:r>
            <a:br>
              <a:rPr lang="de-DE"/>
            </a:br>
            <a:r>
              <a:rPr lang="de-DE"/>
              <a:t>Die North-Bridge(Host) werden die Datenströme zwischen Prozessor, Cache und Arbeitsspeicher geregelt. In modernen Systemen ist dort auch der AGP angeschlossen. An die Host-Bridge ist die PCI-to-ISA-Bridge angeschlossen. Dazwischen liegt der PCI-Bus mit 3 bis 5 Steckplätzen. Die South-Bridge kümmert sich um die Schnittstellen, die an den Chipsatz angeschlossen sind, und im Computersystem zu Verfügung stehen. Dazu gehört EIDE und USB, sowie die Serielle und die Parallele Schnittstelle. Je nach Ausführung sind der Keyboard-Controller und die Echtzeituhr integriert.</a:t>
            </a:r>
          </a:p>
          <a:p>
            <a:pPr eaLnBrk="1" hangingPunct="1"/>
            <a:endParaRPr lang="de-DE"/>
          </a:p>
        </p:txBody>
      </p:sp>
    </p:spTree>
    <p:extLst>
      <p:ext uri="{BB962C8B-B14F-4D97-AF65-F5344CB8AC3E}">
        <p14:creationId xmlns:p14="http://schemas.microsoft.com/office/powerpoint/2010/main" val="1811555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5059" name="Rectangle 2"/>
          <p:cNvSpPr>
            <a:spLocks noGrp="1" noChangeArrowheads="1"/>
          </p:cNvSpPr>
          <p:nvPr>
            <p:ph type="subTitle" idx="1"/>
          </p:nvPr>
        </p:nvSpPr>
        <p:spPr>
          <a:xfrm>
            <a:off x="3213103" y="4616455"/>
            <a:ext cx="8623300" cy="1057275"/>
          </a:xfrm>
        </p:spPr>
        <p:txBody>
          <a:bodyPr lIns="360000"/>
          <a:lstStyle>
            <a:lvl1pPr>
              <a:defRPr sz="1500" b="1" smtClean="0">
                <a:solidFill>
                  <a:srgbClr val="0066CC"/>
                </a:solidFill>
              </a:defRPr>
            </a:lvl1pPr>
          </a:lstStyle>
          <a:p>
            <a:r>
              <a:rPr lang="de-DE"/>
              <a:t>Formatvorlage des Untertitelmasters durch Klicken bearbeiten</a:t>
            </a:r>
          </a:p>
        </p:txBody>
      </p:sp>
      <p:sp>
        <p:nvSpPr>
          <p:cNvPr id="45060" name="Rectangle 5"/>
          <p:cNvSpPr>
            <a:spLocks noGrp="1" noChangeArrowheads="1"/>
          </p:cNvSpPr>
          <p:nvPr>
            <p:ph type="ctrTitle"/>
          </p:nvPr>
        </p:nvSpPr>
        <p:spPr>
          <a:xfrm>
            <a:off x="3213100" y="2579693"/>
            <a:ext cx="8636000" cy="1470025"/>
          </a:xfrm>
        </p:spPr>
        <p:txBody>
          <a:bodyPr lIns="360000" anchor="t"/>
          <a:lstStyle>
            <a:lvl1pPr>
              <a:lnSpc>
                <a:spcPct val="100000"/>
              </a:lnSpc>
              <a:defRPr sz="2700" smtClean="0"/>
            </a:lvl1pPr>
          </a:lstStyle>
          <a:p>
            <a:r>
              <a:rPr lang="de-DE"/>
              <a:t>Titelmasterformat durch Klicken bearbeiten</a:t>
            </a:r>
          </a:p>
        </p:txBody>
      </p:sp>
      <p:sp>
        <p:nvSpPr>
          <p:cNvPr id="327688" name="Rectangle 8"/>
          <p:cNvSpPr>
            <a:spLocks noGrp="1" noChangeArrowheads="1"/>
          </p:cNvSpPr>
          <p:nvPr>
            <p:ph type="ftr" sz="quarter" idx="3"/>
          </p:nvPr>
        </p:nvSpPr>
        <p:spPr>
          <a:xfrm>
            <a:off x="4165600" y="6245225"/>
            <a:ext cx="3860800" cy="476250"/>
          </a:xfrm>
        </p:spPr>
        <p:txBody>
          <a:bodyPr/>
          <a:lstStyle>
            <a:lvl1pPr>
              <a:defRPr/>
            </a:lvl1pPr>
          </a:lstStyle>
          <a:p>
            <a:pPr>
              <a:defRPr/>
            </a:pPr>
            <a:r>
              <a:rPr lang="en-US"/>
              <a:t>TI II - Computer Architecture</a:t>
            </a:r>
          </a:p>
        </p:txBody>
      </p:sp>
      <p:sp>
        <p:nvSpPr>
          <p:cNvPr id="12" name="Text Box 8"/>
          <p:cNvSpPr txBox="1">
            <a:spLocks noChangeArrowheads="1"/>
          </p:cNvSpPr>
          <p:nvPr/>
        </p:nvSpPr>
        <p:spPr bwMode="auto">
          <a:xfrm>
            <a:off x="347137" y="295280"/>
            <a:ext cx="5761567" cy="207749"/>
          </a:xfrm>
          <a:prstGeom prst="rect">
            <a:avLst/>
          </a:prstGeom>
          <a:noFill/>
          <a:ln w="9525">
            <a:noFill/>
            <a:miter lim="800000"/>
            <a:headEnd/>
            <a:tailEnd/>
          </a:ln>
          <a:effectLst/>
        </p:spPr>
        <p:txBody>
          <a:bodyPr lIns="0" tIns="0" rIns="0" bIns="0">
            <a:spAutoFit/>
          </a:bodyPr>
          <a:lstStyle/>
          <a:p>
            <a:pPr eaLnBrk="0" hangingPunct="0">
              <a:lnSpc>
                <a:spcPct val="65000"/>
              </a:lnSpc>
              <a:spcBef>
                <a:spcPct val="50000"/>
              </a:spcBef>
            </a:pPr>
            <a:r>
              <a:rPr lang="de-DE" sz="750" b="1" dirty="0">
                <a:solidFill>
                  <a:srgbClr val="5F5F5F"/>
                </a:solidFill>
                <a:cs typeface="Arial" charset="0"/>
              </a:rPr>
              <a:t>Prof. Dr.-Ing. Jochen Schiller</a:t>
            </a:r>
          </a:p>
          <a:p>
            <a:pPr eaLnBrk="0" hangingPunct="0">
              <a:lnSpc>
                <a:spcPct val="65000"/>
              </a:lnSpc>
              <a:spcBef>
                <a:spcPct val="50000"/>
              </a:spcBef>
            </a:pPr>
            <a:r>
              <a:rPr lang="de-DE" sz="750" b="1" dirty="0">
                <a:solidFill>
                  <a:srgbClr val="5F5F5F"/>
                </a:solidFill>
                <a:cs typeface="Arial" charset="0"/>
              </a:rPr>
              <a:t>Computer Systems &amp; </a:t>
            </a:r>
            <a:r>
              <a:rPr lang="de-DE" sz="750" b="1" dirty="0" err="1">
                <a:solidFill>
                  <a:srgbClr val="5F5F5F"/>
                </a:solidFill>
                <a:cs typeface="Arial" charset="0"/>
              </a:rPr>
              <a:t>Telematics</a:t>
            </a:r>
            <a:endParaRPr lang="de-DE" sz="750" b="1" dirty="0">
              <a:solidFill>
                <a:srgbClr val="5F5F5F"/>
              </a:solidFill>
              <a:cs typeface="Arial" charset="0"/>
            </a:endParaRPr>
          </a:p>
        </p:txBody>
      </p:sp>
      <p:sp>
        <p:nvSpPr>
          <p:cNvPr id="11" name="Rectangle 13"/>
          <p:cNvSpPr>
            <a:spLocks noChangeArrowheads="1"/>
          </p:cNvSpPr>
          <p:nvPr/>
        </p:nvSpPr>
        <p:spPr bwMode="auto">
          <a:xfrm>
            <a:off x="0" y="6665918"/>
            <a:ext cx="12192000" cy="192087"/>
          </a:xfrm>
          <a:prstGeom prst="rect">
            <a:avLst/>
          </a:prstGeom>
          <a:solidFill>
            <a:schemeClr val="accent1"/>
          </a:solidFill>
          <a:ln w="9525">
            <a:noFill/>
            <a:miter lim="800000"/>
            <a:headEnd/>
            <a:tailEnd/>
          </a:ln>
        </p:spPr>
        <p:txBody>
          <a:bodyPr wrap="none" anchor="ctr"/>
          <a:lstStyle/>
          <a:p>
            <a:pPr eaLnBrk="0" hangingPunct="0">
              <a:defRPr/>
            </a:pPr>
            <a:endParaRPr lang="de-DE">
              <a:latin typeface="Verdana" pitchFamily="34" charset="0"/>
            </a:endParaRPr>
          </a:p>
        </p:txBody>
      </p:sp>
      <p:pic>
        <p:nvPicPr>
          <p:cNvPr id="8" name="Picture 24" descr="Logo_RGB_300dpi"/>
          <p:cNvPicPr>
            <a:picLocks noChangeAspect="1" noChangeArrowheads="1"/>
          </p:cNvPicPr>
          <p:nvPr/>
        </p:nvPicPr>
        <p:blipFill>
          <a:blip r:embed="rId2" cstate="print"/>
          <a:srcRect/>
          <a:stretch>
            <a:fillRect/>
          </a:stretch>
        </p:blipFill>
        <p:spPr bwMode="auto">
          <a:xfrm>
            <a:off x="9645121" y="60522"/>
            <a:ext cx="2138363" cy="566737"/>
          </a:xfrm>
          <a:prstGeom prst="rect">
            <a:avLst/>
          </a:prstGeom>
          <a:noFill/>
          <a:ln w="9525">
            <a:noFill/>
            <a:miter lim="800000"/>
            <a:headEnd/>
            <a:tailEnd/>
          </a:ln>
        </p:spPr>
      </p:pic>
    </p:spTree>
    <p:extLst>
      <p:ext uri="{BB962C8B-B14F-4D97-AF65-F5344CB8AC3E}">
        <p14:creationId xmlns:p14="http://schemas.microsoft.com/office/powerpoint/2010/main" val="3399108408"/>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8"/>
          <p:cNvSpPr>
            <a:spLocks noGrp="1" noChangeArrowheads="1"/>
          </p:cNvSpPr>
          <p:nvPr>
            <p:ph type="ftr" sz="quarter" idx="10"/>
          </p:nvPr>
        </p:nvSpPr>
        <p:spPr>
          <a:ln/>
        </p:spPr>
        <p:txBody>
          <a:bodyPr/>
          <a:lstStyle>
            <a:lvl1pPr>
              <a:defRPr/>
            </a:lvl1pPr>
          </a:lstStyle>
          <a:p>
            <a:pPr>
              <a:defRPr/>
            </a:pPr>
            <a:r>
              <a:rPr lang="en-US"/>
              <a:t>TI II - Computer Architecture</a:t>
            </a:r>
          </a:p>
        </p:txBody>
      </p:sp>
    </p:spTree>
    <p:extLst>
      <p:ext uri="{BB962C8B-B14F-4D97-AF65-F5344CB8AC3E}">
        <p14:creationId xmlns:p14="http://schemas.microsoft.com/office/powerpoint/2010/main" val="219457318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76787" y="838200"/>
            <a:ext cx="2880783" cy="5478463"/>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34437" y="838200"/>
            <a:ext cx="8439151" cy="5478463"/>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8"/>
          <p:cNvSpPr>
            <a:spLocks noGrp="1" noChangeArrowheads="1"/>
          </p:cNvSpPr>
          <p:nvPr>
            <p:ph type="ftr" sz="quarter" idx="10"/>
          </p:nvPr>
        </p:nvSpPr>
        <p:spPr>
          <a:ln/>
        </p:spPr>
        <p:txBody>
          <a:bodyPr/>
          <a:lstStyle>
            <a:lvl1pPr>
              <a:defRPr/>
            </a:lvl1pPr>
          </a:lstStyle>
          <a:p>
            <a:pPr>
              <a:defRPr/>
            </a:pPr>
            <a:r>
              <a:rPr lang="en-US"/>
              <a:t>TI II - Computer Architecture</a:t>
            </a:r>
          </a:p>
        </p:txBody>
      </p:sp>
    </p:spTree>
    <p:extLst>
      <p:ext uri="{BB962C8B-B14F-4D97-AF65-F5344CB8AC3E}">
        <p14:creationId xmlns:p14="http://schemas.microsoft.com/office/powerpoint/2010/main" val="1440614969"/>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39184" y="981075"/>
            <a:ext cx="5755216" cy="5348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TI II - Computer Architecture</a:t>
            </a:r>
          </a:p>
        </p:txBody>
      </p:sp>
    </p:spTree>
    <p:extLst>
      <p:ext uri="{BB962C8B-B14F-4D97-AF65-F5344CB8AC3E}">
        <p14:creationId xmlns:p14="http://schemas.microsoft.com/office/powerpoint/2010/main" val="3124407680"/>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8"/>
          <p:cNvSpPr>
            <a:spLocks noGrp="1" noChangeArrowheads="1"/>
          </p:cNvSpPr>
          <p:nvPr>
            <p:ph type="ftr" sz="quarter" idx="10"/>
          </p:nvPr>
        </p:nvSpPr>
        <p:spPr>
          <a:ln/>
        </p:spPr>
        <p:txBody>
          <a:bodyPr/>
          <a:lstStyle>
            <a:lvl1pPr>
              <a:defRPr/>
            </a:lvl1pPr>
          </a:lstStyle>
          <a:p>
            <a:pPr>
              <a:defRPr/>
            </a:pPr>
            <a:r>
              <a:rPr lang="en-US"/>
              <a:t>TI II - Computer Architecture</a:t>
            </a:r>
          </a:p>
        </p:txBody>
      </p:sp>
    </p:spTree>
    <p:extLst>
      <p:ext uri="{BB962C8B-B14F-4D97-AF65-F5344CB8AC3E}">
        <p14:creationId xmlns:p14="http://schemas.microsoft.com/office/powerpoint/2010/main" val="102821487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5"/>
            <a:ext cx="10363200" cy="1362075"/>
          </a:xfrm>
        </p:spPr>
        <p:txBody>
          <a:bodyPr anchor="t"/>
          <a:lstStyle>
            <a:lvl1pPr algn="l">
              <a:defRPr sz="3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de-DE"/>
              <a:t>Textmasterformat bearbeiten</a:t>
            </a:r>
          </a:p>
        </p:txBody>
      </p:sp>
      <p:sp>
        <p:nvSpPr>
          <p:cNvPr id="4" name="Rectangle 8"/>
          <p:cNvSpPr>
            <a:spLocks noGrp="1" noChangeArrowheads="1"/>
          </p:cNvSpPr>
          <p:nvPr>
            <p:ph type="ftr" sz="quarter" idx="10"/>
          </p:nvPr>
        </p:nvSpPr>
        <p:spPr>
          <a:ln/>
        </p:spPr>
        <p:txBody>
          <a:bodyPr/>
          <a:lstStyle>
            <a:lvl1pPr>
              <a:defRPr/>
            </a:lvl1pPr>
          </a:lstStyle>
          <a:p>
            <a:pPr>
              <a:defRPr/>
            </a:pPr>
            <a:r>
              <a:rPr lang="en-US"/>
              <a:t>TI II - Computer Architecture</a:t>
            </a:r>
          </a:p>
        </p:txBody>
      </p:sp>
    </p:spTree>
    <p:extLst>
      <p:ext uri="{BB962C8B-B14F-4D97-AF65-F5344CB8AC3E}">
        <p14:creationId xmlns:p14="http://schemas.microsoft.com/office/powerpoint/2010/main" val="407466895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34437" y="1808163"/>
            <a:ext cx="5659967" cy="4508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3" y="1808163"/>
            <a:ext cx="5659967" cy="4508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8"/>
          <p:cNvSpPr>
            <a:spLocks noGrp="1" noChangeArrowheads="1"/>
          </p:cNvSpPr>
          <p:nvPr>
            <p:ph type="ftr" sz="quarter" idx="10"/>
          </p:nvPr>
        </p:nvSpPr>
        <p:spPr>
          <a:ln/>
        </p:spPr>
        <p:txBody>
          <a:bodyPr/>
          <a:lstStyle>
            <a:lvl1pPr>
              <a:defRPr/>
            </a:lvl1pPr>
          </a:lstStyle>
          <a:p>
            <a:pPr>
              <a:defRPr/>
            </a:pPr>
            <a:r>
              <a:rPr lang="en-US"/>
              <a:t>TI II - Computer Architecture</a:t>
            </a:r>
          </a:p>
        </p:txBody>
      </p:sp>
    </p:spTree>
    <p:extLst>
      <p:ext uri="{BB962C8B-B14F-4D97-AF65-F5344CB8AC3E}">
        <p14:creationId xmlns:p14="http://schemas.microsoft.com/office/powerpoint/2010/main" val="2884694730"/>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6" name="Inhaltsplatzhalt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8"/>
          <p:cNvSpPr>
            <a:spLocks noGrp="1" noChangeArrowheads="1"/>
          </p:cNvSpPr>
          <p:nvPr>
            <p:ph type="ftr" sz="quarter" idx="10"/>
          </p:nvPr>
        </p:nvSpPr>
        <p:spPr>
          <a:ln/>
        </p:spPr>
        <p:txBody>
          <a:bodyPr/>
          <a:lstStyle>
            <a:lvl1pPr>
              <a:defRPr/>
            </a:lvl1pPr>
          </a:lstStyle>
          <a:p>
            <a:pPr>
              <a:defRPr/>
            </a:pPr>
            <a:r>
              <a:rPr lang="en-US"/>
              <a:t>TI II - Computer Architecture</a:t>
            </a:r>
          </a:p>
        </p:txBody>
      </p:sp>
    </p:spTree>
    <p:extLst>
      <p:ext uri="{BB962C8B-B14F-4D97-AF65-F5344CB8AC3E}">
        <p14:creationId xmlns:p14="http://schemas.microsoft.com/office/powerpoint/2010/main" val="117425876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8"/>
          <p:cNvSpPr>
            <a:spLocks noGrp="1" noChangeArrowheads="1"/>
          </p:cNvSpPr>
          <p:nvPr>
            <p:ph type="ftr" sz="quarter" idx="10"/>
          </p:nvPr>
        </p:nvSpPr>
        <p:spPr>
          <a:ln/>
        </p:spPr>
        <p:txBody>
          <a:bodyPr/>
          <a:lstStyle>
            <a:lvl1pPr>
              <a:defRPr/>
            </a:lvl1pPr>
          </a:lstStyle>
          <a:p>
            <a:pPr>
              <a:defRPr/>
            </a:pPr>
            <a:r>
              <a:rPr lang="en-US"/>
              <a:t>TI II - Computer Architecture</a:t>
            </a:r>
          </a:p>
        </p:txBody>
      </p:sp>
    </p:spTree>
    <p:extLst>
      <p:ext uri="{BB962C8B-B14F-4D97-AF65-F5344CB8AC3E}">
        <p14:creationId xmlns:p14="http://schemas.microsoft.com/office/powerpoint/2010/main" val="293954105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r>
              <a:rPr lang="en-US"/>
              <a:t>TI II - Computer Architecture</a:t>
            </a:r>
          </a:p>
        </p:txBody>
      </p:sp>
    </p:spTree>
    <p:extLst>
      <p:ext uri="{BB962C8B-B14F-4D97-AF65-F5344CB8AC3E}">
        <p14:creationId xmlns:p14="http://schemas.microsoft.com/office/powerpoint/2010/main" val="103245646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lstStyle>
            <a:lvl1pPr algn="l">
              <a:defRPr sz="1500" b="1"/>
            </a:lvl1pPr>
          </a:lstStyle>
          <a:p>
            <a:r>
              <a:rPr lang="de-DE"/>
              <a:t>Titelmasterformat durch Klicken bearbeiten</a:t>
            </a:r>
          </a:p>
        </p:txBody>
      </p:sp>
      <p:sp>
        <p:nvSpPr>
          <p:cNvPr id="3" name="Inhaltsplatzhalt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Textmasterformat bearbeiten</a:t>
            </a:r>
          </a:p>
        </p:txBody>
      </p:sp>
      <p:sp>
        <p:nvSpPr>
          <p:cNvPr id="5" name="Rectangle 8"/>
          <p:cNvSpPr>
            <a:spLocks noGrp="1" noChangeArrowheads="1"/>
          </p:cNvSpPr>
          <p:nvPr>
            <p:ph type="ftr" sz="quarter" idx="10"/>
          </p:nvPr>
        </p:nvSpPr>
        <p:spPr>
          <a:ln/>
        </p:spPr>
        <p:txBody>
          <a:bodyPr/>
          <a:lstStyle>
            <a:lvl1pPr>
              <a:defRPr/>
            </a:lvl1pPr>
          </a:lstStyle>
          <a:p>
            <a:pPr>
              <a:defRPr/>
            </a:pPr>
            <a:r>
              <a:rPr lang="en-US"/>
              <a:t>TI II - Computer Architecture</a:t>
            </a:r>
          </a:p>
        </p:txBody>
      </p:sp>
    </p:spTree>
    <p:extLst>
      <p:ext uri="{BB962C8B-B14F-4D97-AF65-F5344CB8AC3E}">
        <p14:creationId xmlns:p14="http://schemas.microsoft.com/office/powerpoint/2010/main" val="15046998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15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durch Klicken auf Symbol hinzufügen</a:t>
            </a:r>
          </a:p>
        </p:txBody>
      </p:sp>
      <p:sp>
        <p:nvSpPr>
          <p:cNvPr id="4" name="Textplatzhalt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Textmasterformat bearbeiten</a:t>
            </a:r>
          </a:p>
        </p:txBody>
      </p:sp>
      <p:sp>
        <p:nvSpPr>
          <p:cNvPr id="5" name="Rectangle 8"/>
          <p:cNvSpPr>
            <a:spLocks noGrp="1" noChangeArrowheads="1"/>
          </p:cNvSpPr>
          <p:nvPr>
            <p:ph type="ftr" sz="quarter" idx="10"/>
          </p:nvPr>
        </p:nvSpPr>
        <p:spPr>
          <a:ln/>
        </p:spPr>
        <p:txBody>
          <a:bodyPr/>
          <a:lstStyle>
            <a:lvl1pPr>
              <a:defRPr/>
            </a:lvl1pPr>
          </a:lstStyle>
          <a:p>
            <a:pPr>
              <a:defRPr/>
            </a:pPr>
            <a:r>
              <a:rPr lang="en-US"/>
              <a:t>TI II - Computer Architecture</a:t>
            </a:r>
          </a:p>
        </p:txBody>
      </p:sp>
    </p:spTree>
    <p:extLst>
      <p:ext uri="{BB962C8B-B14F-4D97-AF65-F5344CB8AC3E}">
        <p14:creationId xmlns:p14="http://schemas.microsoft.com/office/powerpoint/2010/main" val="215255171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6665918"/>
            <a:ext cx="12192000" cy="192087"/>
          </a:xfrm>
          <a:prstGeom prst="rect">
            <a:avLst/>
          </a:prstGeom>
          <a:solidFill>
            <a:schemeClr val="accent1"/>
          </a:solidFill>
          <a:ln w="9525">
            <a:noFill/>
            <a:miter lim="800000"/>
            <a:headEnd/>
            <a:tailEnd/>
          </a:ln>
        </p:spPr>
        <p:txBody>
          <a:bodyPr wrap="none" anchor="ctr"/>
          <a:lstStyle/>
          <a:p>
            <a:pPr eaLnBrk="0" hangingPunct="0">
              <a:defRPr/>
            </a:pPr>
            <a:endParaRPr lang="de-DE">
              <a:latin typeface="Verdana" pitchFamily="34" charset="0"/>
            </a:endParaRPr>
          </a:p>
        </p:txBody>
      </p:sp>
      <p:sp>
        <p:nvSpPr>
          <p:cNvPr id="2051" name="Rectangle 2"/>
          <p:cNvSpPr>
            <a:spLocks noGrp="1" noChangeArrowheads="1"/>
          </p:cNvSpPr>
          <p:nvPr>
            <p:ph type="body" idx="1"/>
          </p:nvPr>
        </p:nvSpPr>
        <p:spPr bwMode="auto">
          <a:xfrm>
            <a:off x="334436" y="1232355"/>
            <a:ext cx="11523133" cy="52494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052" name="Rectangle 5"/>
          <p:cNvSpPr>
            <a:spLocks noGrp="1" noChangeArrowheads="1"/>
          </p:cNvSpPr>
          <p:nvPr>
            <p:ph type="title"/>
          </p:nvPr>
        </p:nvSpPr>
        <p:spPr bwMode="auto">
          <a:xfrm>
            <a:off x="334436" y="715494"/>
            <a:ext cx="11523133" cy="4286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a:t>Mastertitelformat bearbeiten</a:t>
            </a:r>
          </a:p>
        </p:txBody>
      </p:sp>
      <p:sp>
        <p:nvSpPr>
          <p:cNvPr id="327686" name="Rectangle 6"/>
          <p:cNvSpPr>
            <a:spLocks noChangeArrowheads="1"/>
          </p:cNvSpPr>
          <p:nvPr/>
        </p:nvSpPr>
        <p:spPr bwMode="auto">
          <a:xfrm>
            <a:off x="10147300" y="6656397"/>
            <a:ext cx="1636184" cy="211127"/>
          </a:xfrm>
          <a:prstGeom prst="rect">
            <a:avLst/>
          </a:prstGeom>
          <a:noFill/>
          <a:ln w="9525">
            <a:noFill/>
            <a:miter lim="800000"/>
            <a:headEnd/>
            <a:tailEnd/>
          </a:ln>
          <a:effectLst/>
        </p:spPr>
        <p:txBody>
          <a:bodyPr/>
          <a:lstStyle/>
          <a:p>
            <a:pPr algn="r">
              <a:defRPr/>
            </a:pPr>
            <a:r>
              <a:rPr lang="de-DE" sz="750" b="1" dirty="0">
                <a:solidFill>
                  <a:srgbClr val="5F5F5F"/>
                </a:solidFill>
              </a:rPr>
              <a:t>1.</a:t>
            </a:r>
            <a:fld id="{53965218-A59B-4292-9C98-79B58A46A890}" type="slidenum">
              <a:rPr lang="de-DE" sz="750" b="1" smtClean="0">
                <a:solidFill>
                  <a:srgbClr val="5F5F5F"/>
                </a:solidFill>
              </a:rPr>
              <a:pPr algn="r">
                <a:defRPr/>
              </a:pPr>
              <a:t>‹Nr.›</a:t>
            </a:fld>
            <a:endParaRPr lang="de-DE" sz="750" b="1" dirty="0">
              <a:solidFill>
                <a:srgbClr val="5F5F5F"/>
              </a:solidFill>
            </a:endParaRPr>
          </a:p>
        </p:txBody>
      </p:sp>
      <p:sp>
        <p:nvSpPr>
          <p:cNvPr id="327688" name="Rectangle 8"/>
          <p:cNvSpPr>
            <a:spLocks noGrp="1" noChangeArrowheads="1"/>
          </p:cNvSpPr>
          <p:nvPr>
            <p:ph type="ftr" sz="quarter" idx="3"/>
          </p:nvPr>
        </p:nvSpPr>
        <p:spPr bwMode="auto">
          <a:xfrm>
            <a:off x="334433" y="6656398"/>
            <a:ext cx="7969251" cy="201602"/>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750" b="0">
                <a:solidFill>
                  <a:srgbClr val="5F5F5F"/>
                </a:solidFill>
              </a:defRPr>
            </a:lvl1pPr>
          </a:lstStyle>
          <a:p>
            <a:pPr>
              <a:defRPr/>
            </a:pPr>
            <a:r>
              <a:rPr lang="en-US"/>
              <a:t>TI II - Computer Architecture</a:t>
            </a:r>
          </a:p>
        </p:txBody>
      </p:sp>
      <p:pic>
        <p:nvPicPr>
          <p:cNvPr id="8" name="Picture 24" descr="Logo_RGB_300dpi"/>
          <p:cNvPicPr>
            <a:picLocks noChangeAspect="1" noChangeArrowheads="1"/>
          </p:cNvPicPr>
          <p:nvPr/>
        </p:nvPicPr>
        <p:blipFill>
          <a:blip r:embed="rId14" cstate="print"/>
          <a:srcRect/>
          <a:stretch>
            <a:fillRect/>
          </a:stretch>
        </p:blipFill>
        <p:spPr bwMode="auto">
          <a:xfrm>
            <a:off x="9645121" y="60522"/>
            <a:ext cx="2138363" cy="566737"/>
          </a:xfrm>
          <a:prstGeom prst="rect">
            <a:avLst/>
          </a:prstGeom>
          <a:noFill/>
          <a:ln w="9525">
            <a:noFill/>
            <a:miter lim="800000"/>
            <a:headEnd/>
            <a:tailEnd/>
          </a:ln>
        </p:spPr>
      </p:pic>
    </p:spTree>
    <p:extLst>
      <p:ext uri="{BB962C8B-B14F-4D97-AF65-F5344CB8AC3E}">
        <p14:creationId xmlns:p14="http://schemas.microsoft.com/office/powerpoint/2010/main" val="4114796125"/>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Lst>
  <p:transition spd="slow"/>
  <p:hf sldNum="0" hdr="0" dt="0"/>
  <p:txStyles>
    <p:titleStyle>
      <a:lvl1pPr algn="l" rtl="0" eaLnBrk="1" fontAlgn="base" hangingPunct="1">
        <a:lnSpc>
          <a:spcPct val="85000"/>
        </a:lnSpc>
        <a:spcBef>
          <a:spcPct val="0"/>
        </a:spcBef>
        <a:spcAft>
          <a:spcPct val="0"/>
        </a:spcAft>
        <a:defRPr sz="2250" b="1">
          <a:solidFill>
            <a:srgbClr val="003366"/>
          </a:solidFill>
          <a:latin typeface="+mj-lt"/>
          <a:ea typeface="+mj-ea"/>
          <a:cs typeface="+mj-cs"/>
        </a:defRPr>
      </a:lvl1pPr>
      <a:lvl2pPr algn="l" rtl="0" eaLnBrk="1" fontAlgn="base" hangingPunct="1">
        <a:lnSpc>
          <a:spcPct val="85000"/>
        </a:lnSpc>
        <a:spcBef>
          <a:spcPct val="0"/>
        </a:spcBef>
        <a:spcAft>
          <a:spcPct val="0"/>
        </a:spcAft>
        <a:defRPr sz="2250" b="1">
          <a:solidFill>
            <a:srgbClr val="003366"/>
          </a:solidFill>
          <a:latin typeface="Arial" charset="0"/>
        </a:defRPr>
      </a:lvl2pPr>
      <a:lvl3pPr algn="l" rtl="0" eaLnBrk="1" fontAlgn="base" hangingPunct="1">
        <a:lnSpc>
          <a:spcPct val="85000"/>
        </a:lnSpc>
        <a:spcBef>
          <a:spcPct val="0"/>
        </a:spcBef>
        <a:spcAft>
          <a:spcPct val="0"/>
        </a:spcAft>
        <a:defRPr sz="2250" b="1">
          <a:solidFill>
            <a:srgbClr val="003366"/>
          </a:solidFill>
          <a:latin typeface="Arial" charset="0"/>
        </a:defRPr>
      </a:lvl3pPr>
      <a:lvl4pPr algn="l" rtl="0" eaLnBrk="1" fontAlgn="base" hangingPunct="1">
        <a:lnSpc>
          <a:spcPct val="85000"/>
        </a:lnSpc>
        <a:spcBef>
          <a:spcPct val="0"/>
        </a:spcBef>
        <a:spcAft>
          <a:spcPct val="0"/>
        </a:spcAft>
        <a:defRPr sz="2250" b="1">
          <a:solidFill>
            <a:srgbClr val="003366"/>
          </a:solidFill>
          <a:latin typeface="Arial" charset="0"/>
        </a:defRPr>
      </a:lvl4pPr>
      <a:lvl5pPr algn="l" rtl="0" eaLnBrk="1" fontAlgn="base" hangingPunct="1">
        <a:lnSpc>
          <a:spcPct val="85000"/>
        </a:lnSpc>
        <a:spcBef>
          <a:spcPct val="0"/>
        </a:spcBef>
        <a:spcAft>
          <a:spcPct val="0"/>
        </a:spcAft>
        <a:defRPr sz="2250" b="1">
          <a:solidFill>
            <a:srgbClr val="003366"/>
          </a:solidFill>
          <a:latin typeface="Arial" charset="0"/>
        </a:defRPr>
      </a:lvl5pPr>
      <a:lvl6pPr marL="342900" algn="l" rtl="0" eaLnBrk="1" fontAlgn="base" hangingPunct="1">
        <a:lnSpc>
          <a:spcPct val="85000"/>
        </a:lnSpc>
        <a:spcBef>
          <a:spcPct val="0"/>
        </a:spcBef>
        <a:spcAft>
          <a:spcPct val="0"/>
        </a:spcAft>
        <a:defRPr sz="2250" b="1">
          <a:solidFill>
            <a:srgbClr val="003366"/>
          </a:solidFill>
          <a:latin typeface="Arial" charset="0"/>
        </a:defRPr>
      </a:lvl6pPr>
      <a:lvl7pPr marL="685800" algn="l" rtl="0" eaLnBrk="1" fontAlgn="base" hangingPunct="1">
        <a:lnSpc>
          <a:spcPct val="85000"/>
        </a:lnSpc>
        <a:spcBef>
          <a:spcPct val="0"/>
        </a:spcBef>
        <a:spcAft>
          <a:spcPct val="0"/>
        </a:spcAft>
        <a:defRPr sz="2250" b="1">
          <a:solidFill>
            <a:srgbClr val="003366"/>
          </a:solidFill>
          <a:latin typeface="Arial" charset="0"/>
        </a:defRPr>
      </a:lvl7pPr>
      <a:lvl8pPr marL="1028700" algn="l" rtl="0" eaLnBrk="1" fontAlgn="base" hangingPunct="1">
        <a:lnSpc>
          <a:spcPct val="85000"/>
        </a:lnSpc>
        <a:spcBef>
          <a:spcPct val="0"/>
        </a:spcBef>
        <a:spcAft>
          <a:spcPct val="0"/>
        </a:spcAft>
        <a:defRPr sz="2250" b="1">
          <a:solidFill>
            <a:srgbClr val="003366"/>
          </a:solidFill>
          <a:latin typeface="Arial" charset="0"/>
        </a:defRPr>
      </a:lvl8pPr>
      <a:lvl9pPr marL="1371600" algn="l" rtl="0" eaLnBrk="1" fontAlgn="base" hangingPunct="1">
        <a:lnSpc>
          <a:spcPct val="85000"/>
        </a:lnSpc>
        <a:spcBef>
          <a:spcPct val="0"/>
        </a:spcBef>
        <a:spcAft>
          <a:spcPct val="0"/>
        </a:spcAft>
        <a:defRPr sz="2250" b="1">
          <a:solidFill>
            <a:srgbClr val="003366"/>
          </a:solidFill>
          <a:latin typeface="Arial" charset="0"/>
        </a:defRPr>
      </a:lvl9pPr>
    </p:titleStyle>
    <p:bodyStyle>
      <a:lvl1pPr algn="l" rtl="0" eaLnBrk="1" fontAlgn="base" hangingPunct="1">
        <a:lnSpc>
          <a:spcPct val="102000"/>
        </a:lnSpc>
        <a:spcBef>
          <a:spcPts val="375"/>
        </a:spcBef>
        <a:spcAft>
          <a:spcPct val="0"/>
        </a:spcAft>
        <a:buClr>
          <a:srgbClr val="000000"/>
        </a:buClr>
        <a:defRPr>
          <a:solidFill>
            <a:srgbClr val="000000"/>
          </a:solidFill>
          <a:latin typeface="+mn-lt"/>
          <a:ea typeface="+mn-ea"/>
          <a:cs typeface="+mn-cs"/>
        </a:defRPr>
      </a:lvl1pPr>
      <a:lvl2pPr marL="266700" indent="-132160" algn="l" rtl="0" eaLnBrk="1" fontAlgn="base" hangingPunct="1">
        <a:lnSpc>
          <a:spcPct val="102000"/>
        </a:lnSpc>
        <a:spcBef>
          <a:spcPts val="375"/>
        </a:spcBef>
        <a:spcAft>
          <a:spcPct val="0"/>
        </a:spcAft>
        <a:buClr>
          <a:srgbClr val="000000"/>
        </a:buClr>
        <a:buChar char="-"/>
        <a:defRPr>
          <a:solidFill>
            <a:srgbClr val="000000"/>
          </a:solidFill>
          <a:latin typeface="+mn-lt"/>
        </a:defRPr>
      </a:lvl2pPr>
      <a:lvl3pPr marL="542925" indent="-141685" algn="l" rtl="0" eaLnBrk="1" fontAlgn="base" hangingPunct="1">
        <a:lnSpc>
          <a:spcPct val="102000"/>
        </a:lnSpc>
        <a:spcBef>
          <a:spcPts val="375"/>
        </a:spcBef>
        <a:spcAft>
          <a:spcPct val="0"/>
        </a:spcAft>
        <a:buClr>
          <a:srgbClr val="000000"/>
        </a:buClr>
        <a:buChar char="-"/>
        <a:defRPr>
          <a:solidFill>
            <a:srgbClr val="000000"/>
          </a:solidFill>
          <a:latin typeface="+mn-lt"/>
        </a:defRPr>
      </a:lvl3pPr>
      <a:lvl4pPr marL="809625" indent="-132160" algn="l" rtl="0" eaLnBrk="1" fontAlgn="base" hangingPunct="1">
        <a:lnSpc>
          <a:spcPct val="102000"/>
        </a:lnSpc>
        <a:spcBef>
          <a:spcPts val="375"/>
        </a:spcBef>
        <a:spcAft>
          <a:spcPct val="0"/>
        </a:spcAft>
        <a:buClr>
          <a:srgbClr val="000000"/>
        </a:buClr>
        <a:buChar char="-"/>
        <a:defRPr>
          <a:solidFill>
            <a:srgbClr val="000000"/>
          </a:solidFill>
          <a:latin typeface="+mn-lt"/>
        </a:defRPr>
      </a:lvl4pPr>
      <a:lvl5pPr marL="1076325" indent="-132160" algn="l" rtl="0" eaLnBrk="1" fontAlgn="base" hangingPunct="1">
        <a:lnSpc>
          <a:spcPct val="102000"/>
        </a:lnSpc>
        <a:spcBef>
          <a:spcPts val="375"/>
        </a:spcBef>
        <a:spcAft>
          <a:spcPct val="0"/>
        </a:spcAft>
        <a:buClr>
          <a:srgbClr val="000000"/>
        </a:buClr>
        <a:buChar char="-"/>
        <a:defRPr>
          <a:solidFill>
            <a:srgbClr val="000000"/>
          </a:solidFill>
          <a:latin typeface="+mn-lt"/>
        </a:defRPr>
      </a:lvl5pPr>
      <a:lvl6pPr marL="14192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6pPr>
      <a:lvl7pPr marL="17621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7pPr>
      <a:lvl8pPr marL="21050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8pPr>
      <a:lvl9pPr marL="24479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www.heise.de/" TargetMode="External"/><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hyperlink" Target="https://potatopc.net/"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thetelecareblog.blogspot.de" TargetMode="External"/><Relationship Id="rId5" Type="http://schemas.openxmlformats.org/officeDocument/2006/relationships/image" Target="../media/image22.jp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1.xml.rels><?xml version="1.0" encoding="UTF-8" standalone="yes"?>
<Relationships xmlns="http://schemas.openxmlformats.org/package/2006/relationships"><Relationship Id="rId3" Type="http://schemas.openxmlformats.org/officeDocument/2006/relationships/hyperlink" Target="http://www.computerhistory.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hyperlink" Target="http://en.wikipedia.org/wiki/History_of_computing_hardware"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hyperlink" Target="http://www.mobiflip.de/"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hyperlink" Target="https://en.wikipedia.org/wiki/Moore%27s_law"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7.wmf"/><Relationship Id="rId4" Type="http://schemas.openxmlformats.org/officeDocument/2006/relationships/oleObject" Target="../embeddings/oleObject4.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hyperlink" Target="http://www.spec.org/cpu2004/" TargetMode="External"/><Relationship Id="rId4" Type="http://schemas.openxmlformats.org/officeDocument/2006/relationships/hyperlink" Target="http://www.spec.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hyperlink" Target="https://www.spec.org/cpu2017/results/cpu2017.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hyperlink" Target="http://www.top500.org/" TargetMode="External"/><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Grp="1" noChangeArrowheads="1"/>
          </p:cNvSpPr>
          <p:nvPr>
            <p:ph type="subTitle" idx="1"/>
          </p:nvPr>
        </p:nvSpPr>
        <p:spPr/>
        <p:txBody>
          <a:bodyPr/>
          <a:lstStyle/>
          <a:p>
            <a:r>
              <a:rPr lang="de-DE" dirty="0"/>
              <a:t>Prof. Dr.-Ing. Jochen Schiller</a:t>
            </a:r>
          </a:p>
          <a:p>
            <a:r>
              <a:rPr lang="de-DE" dirty="0"/>
              <a:t>Computer Systems &amp; </a:t>
            </a:r>
            <a:r>
              <a:rPr lang="de-DE" dirty="0" err="1"/>
              <a:t>Telematics</a:t>
            </a:r>
            <a:endParaRPr lang="de-DE" dirty="0"/>
          </a:p>
          <a:p>
            <a:r>
              <a:rPr lang="de-DE" dirty="0"/>
              <a:t>Freie Universität Berlin, Germany</a:t>
            </a:r>
          </a:p>
          <a:p>
            <a:endParaRPr lang="de-DE" dirty="0"/>
          </a:p>
        </p:txBody>
      </p:sp>
      <p:sp>
        <p:nvSpPr>
          <p:cNvPr id="1027" name="Rectangle 2"/>
          <p:cNvSpPr>
            <a:spLocks noGrp="1" noChangeArrowheads="1"/>
          </p:cNvSpPr>
          <p:nvPr>
            <p:ph type="ctrTitle"/>
          </p:nvPr>
        </p:nvSpPr>
        <p:spPr/>
        <p:txBody>
          <a:bodyPr/>
          <a:lstStyle/>
          <a:p>
            <a:r>
              <a:rPr lang="de-DE" dirty="0"/>
              <a:t>TI II: Computer </a:t>
            </a:r>
            <a:r>
              <a:rPr lang="de-DE" dirty="0" err="1"/>
              <a:t>Architecture</a:t>
            </a:r>
            <a:br>
              <a:rPr lang="de-DE" dirty="0"/>
            </a:br>
            <a:r>
              <a:rPr lang="de-DE" b="0" dirty="0" err="1"/>
              <a:t>Introduction</a:t>
            </a:r>
            <a:endParaRPr lang="de-DE" b="0" dirty="0"/>
          </a:p>
        </p:txBody>
      </p:sp>
      <p:graphicFrame>
        <p:nvGraphicFramePr>
          <p:cNvPr id="1026" name="Object 4"/>
          <p:cNvGraphicFramePr>
            <a:graphicFrameLocks noChangeAspect="1"/>
          </p:cNvGraphicFramePr>
          <p:nvPr/>
        </p:nvGraphicFramePr>
        <p:xfrm>
          <a:off x="7032104" y="3355841"/>
          <a:ext cx="4654797" cy="2722482"/>
        </p:xfrm>
        <a:graphic>
          <a:graphicData uri="http://schemas.openxmlformats.org/presentationml/2006/ole">
            <mc:AlternateContent xmlns:mc="http://schemas.openxmlformats.org/markup-compatibility/2006">
              <mc:Choice xmlns:v="urn:schemas-microsoft-com:vml" Requires="v">
                <p:oleObj spid="_x0000_s5166" name="VISIO" r:id="rId4" imgW="2794844" imgH="1628300" progId="">
                  <p:embed/>
                </p:oleObj>
              </mc:Choice>
              <mc:Fallback>
                <p:oleObj name="VISIO" r:id="rId4" imgW="2794844" imgH="16283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104" y="3355841"/>
                        <a:ext cx="4654797" cy="2722482"/>
                      </a:xfrm>
                      <a:prstGeom prst="rect">
                        <a:avLst/>
                      </a:prstGeom>
                      <a:noFill/>
                      <a:ln>
                        <a:noFill/>
                      </a:ln>
                      <a:effectLst/>
                    </p:spPr>
                  </p:pic>
                </p:oleObj>
              </mc:Fallback>
            </mc:AlternateContent>
          </a:graphicData>
        </a:graphic>
      </p:graphicFrame>
      <p:sp>
        <p:nvSpPr>
          <p:cNvPr id="8" name="Footer Placeholder 3"/>
          <p:cNvSpPr>
            <a:spLocks noGrp="1"/>
          </p:cNvSpPr>
          <p:nvPr>
            <p:ph type="ftr" sz="quarter" idx="4294967295"/>
          </p:nvPr>
        </p:nvSpPr>
        <p:spPr>
          <a:xfrm>
            <a:off x="263352" y="6656398"/>
            <a:ext cx="7969251" cy="201602"/>
          </a:xfrm>
          <a:prstGeom prst="rect">
            <a:avLst/>
          </a:prstGeom>
        </p:spPr>
        <p:txBody>
          <a:bodyPr/>
          <a:lstStyle/>
          <a:p>
            <a:pPr>
              <a:defRPr/>
            </a:pPr>
            <a:r>
              <a:rPr lang="en-US" sz="750" dirty="0"/>
              <a:t>TI II - Computer Architecture</a:t>
            </a:r>
          </a:p>
        </p:txBody>
      </p:sp>
    </p:spTree>
    <p:extLst>
      <p:ext uri="{BB962C8B-B14F-4D97-AF65-F5344CB8AC3E}">
        <p14:creationId xmlns:p14="http://schemas.microsoft.com/office/powerpoint/2010/main" val="281500048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de-DE" dirty="0"/>
              <a:t>A </a:t>
            </a:r>
            <a:r>
              <a:rPr lang="de-DE" dirty="0" err="1"/>
              <a:t>complete</a:t>
            </a:r>
            <a:r>
              <a:rPr lang="de-DE" dirty="0"/>
              <a:t> </a:t>
            </a:r>
            <a:r>
              <a:rPr lang="de-DE" dirty="0" err="1"/>
              <a:t>classical</a:t>
            </a:r>
            <a:r>
              <a:rPr lang="de-DE" dirty="0"/>
              <a:t> </a:t>
            </a:r>
            <a:r>
              <a:rPr lang="de-DE" dirty="0" err="1"/>
              <a:t>single</a:t>
            </a:r>
            <a:r>
              <a:rPr lang="de-DE" dirty="0"/>
              <a:t> </a:t>
            </a:r>
            <a:r>
              <a:rPr lang="de-DE" dirty="0" err="1"/>
              <a:t>processor</a:t>
            </a:r>
            <a:r>
              <a:rPr lang="de-DE" dirty="0"/>
              <a:t> </a:t>
            </a:r>
            <a:r>
              <a:rPr lang="de-DE" dirty="0" err="1"/>
              <a:t>system</a:t>
            </a:r>
            <a:endParaRPr lang="de-DE" dirty="0"/>
          </a:p>
        </p:txBody>
      </p:sp>
      <p:sp>
        <p:nvSpPr>
          <p:cNvPr id="12290" name="Fußzeilenplatzhalter 2"/>
          <p:cNvSpPr>
            <a:spLocks noGrp="1"/>
          </p:cNvSpPr>
          <p:nvPr>
            <p:ph type="ftr" sz="quarter" idx="10"/>
          </p:nvPr>
        </p:nvSpPr>
        <p:spPr>
          <a:noFill/>
        </p:spPr>
        <p:txBody>
          <a:bodyPr/>
          <a:lstStyle/>
          <a:p>
            <a:r>
              <a:rPr lang="en-US"/>
              <a:t>TI II - Computer Architecture</a:t>
            </a:r>
          </a:p>
        </p:txBody>
      </p:sp>
      <p:pic>
        <p:nvPicPr>
          <p:cNvPr id="12292" name="Picture 3" descr="Epox8K7A"/>
          <p:cNvPicPr>
            <a:picLocks noChangeAspect="1" noChangeArrowheads="1"/>
          </p:cNvPicPr>
          <p:nvPr/>
        </p:nvPicPr>
        <p:blipFill>
          <a:blip r:embed="rId4" cstate="print"/>
          <a:srcRect l="7512" t="8719" r="7277" b="9247"/>
          <a:stretch>
            <a:fillRect/>
          </a:stretch>
        </p:blipFill>
        <p:spPr bwMode="auto">
          <a:xfrm>
            <a:off x="1775520" y="1337240"/>
            <a:ext cx="5867400" cy="5018087"/>
          </a:xfrm>
          <a:prstGeom prst="rect">
            <a:avLst/>
          </a:prstGeom>
          <a:noFill/>
          <a:ln w="9525">
            <a:noFill/>
            <a:miter lim="800000"/>
            <a:headEnd/>
            <a:tailEnd/>
          </a:ln>
        </p:spPr>
      </p:pic>
      <p:grpSp>
        <p:nvGrpSpPr>
          <p:cNvPr id="2" name="Gruppieren 24"/>
          <p:cNvGrpSpPr>
            <a:grpSpLocks/>
          </p:cNvGrpSpPr>
          <p:nvPr/>
        </p:nvGrpSpPr>
        <p:grpSpPr bwMode="auto">
          <a:xfrm>
            <a:off x="3223320" y="5764776"/>
            <a:ext cx="6858000" cy="698500"/>
            <a:chOff x="1600200" y="5410200"/>
            <a:chExt cx="6858000" cy="698500"/>
          </a:xfrm>
        </p:grpSpPr>
        <p:sp>
          <p:nvSpPr>
            <p:cNvPr id="12312" name="Rectangle 6"/>
            <p:cNvSpPr>
              <a:spLocks noChangeArrowheads="1"/>
            </p:cNvSpPr>
            <p:nvPr/>
          </p:nvSpPr>
          <p:spPr bwMode="auto">
            <a:xfrm>
              <a:off x="1600200" y="5410200"/>
              <a:ext cx="2743200" cy="533400"/>
            </a:xfrm>
            <a:prstGeom prst="rect">
              <a:avLst/>
            </a:prstGeom>
            <a:noFill/>
            <a:ln w="38100">
              <a:solidFill>
                <a:srgbClr val="FF0000"/>
              </a:solidFill>
              <a:miter lim="800000"/>
              <a:headEnd/>
              <a:tailEnd/>
            </a:ln>
          </p:spPr>
          <p:txBody>
            <a:bodyPr wrap="none" anchor="ctr"/>
            <a:lstStyle/>
            <a:p>
              <a:endParaRPr lang="de-DE"/>
            </a:p>
          </p:txBody>
        </p:sp>
        <p:sp>
          <p:nvSpPr>
            <p:cNvPr id="12313" name="AutoShape 11"/>
            <p:cNvSpPr>
              <a:spLocks/>
            </p:cNvSpPr>
            <p:nvPr/>
          </p:nvSpPr>
          <p:spPr bwMode="auto">
            <a:xfrm>
              <a:off x="6388100" y="5499100"/>
              <a:ext cx="2070100" cy="609600"/>
            </a:xfrm>
            <a:prstGeom prst="callout2">
              <a:avLst>
                <a:gd name="adj1" fmla="val 18750"/>
                <a:gd name="adj2" fmla="val -3681"/>
                <a:gd name="adj3" fmla="val 18750"/>
                <a:gd name="adj4" fmla="val -50306"/>
                <a:gd name="adj5" fmla="val 27083"/>
                <a:gd name="adj6" fmla="val -98773"/>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EIDE connector (disk, CD, DVD)</a:t>
              </a:r>
            </a:p>
          </p:txBody>
        </p:sp>
      </p:grpSp>
      <p:grpSp>
        <p:nvGrpSpPr>
          <p:cNvPr id="3" name="Gruppieren 23"/>
          <p:cNvGrpSpPr>
            <a:grpSpLocks/>
          </p:cNvGrpSpPr>
          <p:nvPr/>
        </p:nvGrpSpPr>
        <p:grpSpPr bwMode="auto">
          <a:xfrm>
            <a:off x="4594920" y="5078976"/>
            <a:ext cx="5956300" cy="762000"/>
            <a:chOff x="2971800" y="4724400"/>
            <a:chExt cx="5956300" cy="762000"/>
          </a:xfrm>
        </p:grpSpPr>
        <p:sp>
          <p:nvSpPr>
            <p:cNvPr id="12310" name="Rectangle 4"/>
            <p:cNvSpPr>
              <a:spLocks noChangeArrowheads="1"/>
            </p:cNvSpPr>
            <p:nvPr/>
          </p:nvSpPr>
          <p:spPr bwMode="auto">
            <a:xfrm>
              <a:off x="2971800" y="4724400"/>
              <a:ext cx="2895600" cy="533400"/>
            </a:xfrm>
            <a:prstGeom prst="rect">
              <a:avLst/>
            </a:prstGeom>
            <a:noFill/>
            <a:ln w="38100">
              <a:solidFill>
                <a:srgbClr val="FF0000"/>
              </a:solidFill>
              <a:miter lim="800000"/>
              <a:headEnd/>
              <a:tailEnd/>
            </a:ln>
          </p:spPr>
          <p:txBody>
            <a:bodyPr wrap="none" anchor="ctr"/>
            <a:lstStyle/>
            <a:p>
              <a:endParaRPr lang="de-DE"/>
            </a:p>
          </p:txBody>
        </p:sp>
        <p:sp>
          <p:nvSpPr>
            <p:cNvPr id="12311" name="AutoShape 12"/>
            <p:cNvSpPr>
              <a:spLocks/>
            </p:cNvSpPr>
            <p:nvPr/>
          </p:nvSpPr>
          <p:spPr bwMode="auto">
            <a:xfrm>
              <a:off x="6858000" y="4876800"/>
              <a:ext cx="2070100" cy="609600"/>
            </a:xfrm>
            <a:prstGeom prst="callout2">
              <a:avLst>
                <a:gd name="adj1" fmla="val 18750"/>
                <a:gd name="adj2" fmla="val -3681"/>
                <a:gd name="adj3" fmla="val 18750"/>
                <a:gd name="adj4" fmla="val -25079"/>
                <a:gd name="adj5" fmla="val 18750"/>
                <a:gd name="adj6" fmla="val -47241"/>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Memory sockets</a:t>
              </a:r>
            </a:p>
          </p:txBody>
        </p:sp>
      </p:grpSp>
      <p:grpSp>
        <p:nvGrpSpPr>
          <p:cNvPr id="4" name="Gruppieren 22"/>
          <p:cNvGrpSpPr>
            <a:grpSpLocks/>
          </p:cNvGrpSpPr>
          <p:nvPr/>
        </p:nvGrpSpPr>
        <p:grpSpPr bwMode="auto">
          <a:xfrm>
            <a:off x="6576120" y="4164576"/>
            <a:ext cx="4051300" cy="685800"/>
            <a:chOff x="4953000" y="3810000"/>
            <a:chExt cx="4051300" cy="685800"/>
          </a:xfrm>
        </p:grpSpPr>
        <p:sp>
          <p:nvSpPr>
            <p:cNvPr id="12308" name="Rectangle 10"/>
            <p:cNvSpPr>
              <a:spLocks noChangeArrowheads="1"/>
            </p:cNvSpPr>
            <p:nvPr/>
          </p:nvSpPr>
          <p:spPr bwMode="auto">
            <a:xfrm>
              <a:off x="4953000" y="3810000"/>
              <a:ext cx="990600" cy="381000"/>
            </a:xfrm>
            <a:prstGeom prst="rect">
              <a:avLst/>
            </a:prstGeom>
            <a:noFill/>
            <a:ln w="38100">
              <a:solidFill>
                <a:srgbClr val="FF0000"/>
              </a:solidFill>
              <a:miter lim="800000"/>
              <a:headEnd/>
              <a:tailEnd/>
            </a:ln>
          </p:spPr>
          <p:txBody>
            <a:bodyPr wrap="none" anchor="ctr"/>
            <a:lstStyle/>
            <a:p>
              <a:endParaRPr lang="de-DE"/>
            </a:p>
          </p:txBody>
        </p:sp>
        <p:sp>
          <p:nvSpPr>
            <p:cNvPr id="12309" name="AutoShape 13"/>
            <p:cNvSpPr>
              <a:spLocks/>
            </p:cNvSpPr>
            <p:nvPr/>
          </p:nvSpPr>
          <p:spPr bwMode="auto">
            <a:xfrm>
              <a:off x="6934200" y="3886200"/>
              <a:ext cx="2070100" cy="609600"/>
            </a:xfrm>
            <a:prstGeom prst="callout2">
              <a:avLst>
                <a:gd name="adj1" fmla="val 18750"/>
                <a:gd name="adj2" fmla="val -3681"/>
                <a:gd name="adj3" fmla="val 18750"/>
                <a:gd name="adj4" fmla="val -25079"/>
                <a:gd name="adj5" fmla="val 18750"/>
                <a:gd name="adj6" fmla="val -47241"/>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Power supply</a:t>
              </a:r>
            </a:p>
          </p:txBody>
        </p:sp>
      </p:grpSp>
      <p:grpSp>
        <p:nvGrpSpPr>
          <p:cNvPr id="5" name="Gruppieren 20"/>
          <p:cNvGrpSpPr>
            <a:grpSpLocks/>
          </p:cNvGrpSpPr>
          <p:nvPr/>
        </p:nvGrpSpPr>
        <p:grpSpPr bwMode="auto">
          <a:xfrm>
            <a:off x="5966520" y="2488176"/>
            <a:ext cx="4356100" cy="1219200"/>
            <a:chOff x="4343400" y="2133600"/>
            <a:chExt cx="4356100" cy="1219200"/>
          </a:xfrm>
        </p:grpSpPr>
        <p:sp>
          <p:nvSpPr>
            <p:cNvPr id="12306" name="Rectangle 7"/>
            <p:cNvSpPr>
              <a:spLocks noChangeArrowheads="1"/>
            </p:cNvSpPr>
            <p:nvPr/>
          </p:nvSpPr>
          <p:spPr bwMode="auto">
            <a:xfrm>
              <a:off x="4343400" y="2133600"/>
              <a:ext cx="1295400" cy="1219200"/>
            </a:xfrm>
            <a:prstGeom prst="rect">
              <a:avLst/>
            </a:prstGeom>
            <a:noFill/>
            <a:ln w="38100">
              <a:solidFill>
                <a:srgbClr val="FF0000"/>
              </a:solidFill>
              <a:miter lim="800000"/>
              <a:headEnd/>
              <a:tailEnd/>
            </a:ln>
          </p:spPr>
          <p:txBody>
            <a:bodyPr wrap="none" anchor="ctr"/>
            <a:lstStyle/>
            <a:p>
              <a:endParaRPr lang="de-DE"/>
            </a:p>
          </p:txBody>
        </p:sp>
        <p:sp>
          <p:nvSpPr>
            <p:cNvPr id="12307" name="AutoShape 14"/>
            <p:cNvSpPr>
              <a:spLocks/>
            </p:cNvSpPr>
            <p:nvPr/>
          </p:nvSpPr>
          <p:spPr bwMode="auto">
            <a:xfrm>
              <a:off x="6629400" y="2209800"/>
              <a:ext cx="2070100" cy="609600"/>
            </a:xfrm>
            <a:prstGeom prst="callout2">
              <a:avLst>
                <a:gd name="adj1" fmla="val 18750"/>
                <a:gd name="adj2" fmla="val -3681"/>
                <a:gd name="adj3" fmla="val 18750"/>
                <a:gd name="adj4" fmla="val -25079"/>
                <a:gd name="adj5" fmla="val 18750"/>
                <a:gd name="adj6" fmla="val -47241"/>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CPU socket</a:t>
              </a:r>
            </a:p>
          </p:txBody>
        </p:sp>
      </p:grpSp>
      <p:grpSp>
        <p:nvGrpSpPr>
          <p:cNvPr id="6" name="Gruppieren 18"/>
          <p:cNvGrpSpPr>
            <a:grpSpLocks/>
          </p:cNvGrpSpPr>
          <p:nvPr/>
        </p:nvGrpSpPr>
        <p:grpSpPr bwMode="auto">
          <a:xfrm>
            <a:off x="4671120" y="1426139"/>
            <a:ext cx="5499100" cy="685800"/>
            <a:chOff x="3048000" y="1071546"/>
            <a:chExt cx="5499100" cy="685800"/>
          </a:xfrm>
        </p:grpSpPr>
        <p:sp>
          <p:nvSpPr>
            <p:cNvPr id="12304" name="Rectangle 8"/>
            <p:cNvSpPr>
              <a:spLocks noChangeArrowheads="1"/>
            </p:cNvSpPr>
            <p:nvPr/>
          </p:nvSpPr>
          <p:spPr bwMode="auto">
            <a:xfrm>
              <a:off x="3048000" y="1071546"/>
              <a:ext cx="2438400" cy="685800"/>
            </a:xfrm>
            <a:prstGeom prst="rect">
              <a:avLst/>
            </a:prstGeom>
            <a:noFill/>
            <a:ln w="38100">
              <a:solidFill>
                <a:srgbClr val="FF0000"/>
              </a:solidFill>
              <a:miter lim="800000"/>
              <a:headEnd/>
              <a:tailEnd/>
            </a:ln>
          </p:spPr>
          <p:txBody>
            <a:bodyPr wrap="none" anchor="ctr"/>
            <a:lstStyle/>
            <a:p>
              <a:endParaRPr lang="de-DE"/>
            </a:p>
          </p:txBody>
        </p:sp>
        <p:sp>
          <p:nvSpPr>
            <p:cNvPr id="12305" name="AutoShape 15"/>
            <p:cNvSpPr>
              <a:spLocks/>
            </p:cNvSpPr>
            <p:nvPr/>
          </p:nvSpPr>
          <p:spPr bwMode="auto">
            <a:xfrm>
              <a:off x="6477000" y="1071546"/>
              <a:ext cx="2070100" cy="609600"/>
            </a:xfrm>
            <a:prstGeom prst="callout2">
              <a:avLst>
                <a:gd name="adj1" fmla="val 18750"/>
                <a:gd name="adj2" fmla="val -3681"/>
                <a:gd name="adj3" fmla="val 18750"/>
                <a:gd name="adj4" fmla="val -25079"/>
                <a:gd name="adj5" fmla="val 18750"/>
                <a:gd name="adj6" fmla="val -47241"/>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I/O connectors (USB, serial, parallel)</a:t>
              </a:r>
            </a:p>
          </p:txBody>
        </p:sp>
      </p:grpSp>
      <p:grpSp>
        <p:nvGrpSpPr>
          <p:cNvPr id="7" name="Gruppieren 19"/>
          <p:cNvGrpSpPr>
            <a:grpSpLocks/>
          </p:cNvGrpSpPr>
          <p:nvPr/>
        </p:nvGrpSpPr>
        <p:grpSpPr bwMode="auto">
          <a:xfrm>
            <a:off x="2080320" y="2211952"/>
            <a:ext cx="8178800" cy="1800225"/>
            <a:chOff x="457200" y="1857364"/>
            <a:chExt cx="8178800" cy="1800236"/>
          </a:xfrm>
        </p:grpSpPr>
        <p:sp>
          <p:nvSpPr>
            <p:cNvPr id="12302" name="Rectangle 5"/>
            <p:cNvSpPr>
              <a:spLocks noChangeArrowheads="1"/>
            </p:cNvSpPr>
            <p:nvPr/>
          </p:nvSpPr>
          <p:spPr bwMode="auto">
            <a:xfrm>
              <a:off x="457200" y="1905000"/>
              <a:ext cx="2362200" cy="1752600"/>
            </a:xfrm>
            <a:prstGeom prst="rect">
              <a:avLst/>
            </a:prstGeom>
            <a:noFill/>
            <a:ln w="38100">
              <a:solidFill>
                <a:srgbClr val="FF0000"/>
              </a:solidFill>
              <a:miter lim="800000"/>
              <a:headEnd/>
              <a:tailEnd/>
            </a:ln>
          </p:spPr>
          <p:txBody>
            <a:bodyPr wrap="none" anchor="ctr"/>
            <a:lstStyle/>
            <a:p>
              <a:endParaRPr lang="de-DE"/>
            </a:p>
          </p:txBody>
        </p:sp>
        <p:sp>
          <p:nvSpPr>
            <p:cNvPr id="12303" name="AutoShape 16"/>
            <p:cNvSpPr>
              <a:spLocks/>
            </p:cNvSpPr>
            <p:nvPr/>
          </p:nvSpPr>
          <p:spPr bwMode="auto">
            <a:xfrm>
              <a:off x="6565900" y="1857364"/>
              <a:ext cx="2070100" cy="500066"/>
            </a:xfrm>
            <a:prstGeom prst="callout2">
              <a:avLst>
                <a:gd name="adj1" fmla="val 18750"/>
                <a:gd name="adj2" fmla="val -3681"/>
                <a:gd name="adj3" fmla="val 18750"/>
                <a:gd name="adj4" fmla="val -139111"/>
                <a:gd name="adj5" fmla="val 18750"/>
                <a:gd name="adj6" fmla="val -180370"/>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PCI slots</a:t>
              </a:r>
            </a:p>
          </p:txBody>
        </p:sp>
      </p:grpSp>
      <p:grpSp>
        <p:nvGrpSpPr>
          <p:cNvPr id="8" name="Gruppieren 21"/>
          <p:cNvGrpSpPr>
            <a:grpSpLocks/>
          </p:cNvGrpSpPr>
          <p:nvPr/>
        </p:nvGrpSpPr>
        <p:grpSpPr bwMode="auto">
          <a:xfrm>
            <a:off x="4442520" y="2488176"/>
            <a:ext cx="5803900" cy="2133600"/>
            <a:chOff x="2819400" y="2133600"/>
            <a:chExt cx="5803900" cy="2133600"/>
          </a:xfrm>
        </p:grpSpPr>
        <p:sp>
          <p:nvSpPr>
            <p:cNvPr id="12300" name="Rectangle 9"/>
            <p:cNvSpPr>
              <a:spLocks noChangeArrowheads="1"/>
            </p:cNvSpPr>
            <p:nvPr/>
          </p:nvSpPr>
          <p:spPr bwMode="auto">
            <a:xfrm>
              <a:off x="2819400" y="2133600"/>
              <a:ext cx="304800" cy="2133600"/>
            </a:xfrm>
            <a:prstGeom prst="rect">
              <a:avLst/>
            </a:prstGeom>
            <a:noFill/>
            <a:ln w="38100">
              <a:solidFill>
                <a:srgbClr val="FF0000"/>
              </a:solidFill>
              <a:miter lim="800000"/>
              <a:headEnd/>
              <a:tailEnd/>
            </a:ln>
          </p:spPr>
          <p:txBody>
            <a:bodyPr wrap="none" anchor="ctr"/>
            <a:lstStyle/>
            <a:p>
              <a:endParaRPr lang="de-DE"/>
            </a:p>
          </p:txBody>
        </p:sp>
        <p:sp>
          <p:nvSpPr>
            <p:cNvPr id="12301" name="AutoShape 17"/>
            <p:cNvSpPr>
              <a:spLocks/>
            </p:cNvSpPr>
            <p:nvPr/>
          </p:nvSpPr>
          <p:spPr bwMode="auto">
            <a:xfrm>
              <a:off x="6553200" y="3352800"/>
              <a:ext cx="2070100" cy="457200"/>
            </a:xfrm>
            <a:prstGeom prst="callout2">
              <a:avLst>
                <a:gd name="adj1" fmla="val 25000"/>
                <a:gd name="adj2" fmla="val -3681"/>
                <a:gd name="adj3" fmla="val 25000"/>
                <a:gd name="adj4" fmla="val -127375"/>
                <a:gd name="adj5" fmla="val 25000"/>
                <a:gd name="adj6" fmla="val -165032"/>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AGP slot</a:t>
              </a:r>
            </a:p>
          </p:txBody>
        </p:sp>
      </p:grpSp>
    </p:spTree>
    <p:custDataLst>
      <p:tags r:id="rId1"/>
    </p:custDataLst>
    <p:extLst>
      <p:ext uri="{BB962C8B-B14F-4D97-AF65-F5344CB8AC3E}">
        <p14:creationId xmlns:p14="http://schemas.microsoft.com/office/powerpoint/2010/main" val="29197549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PC </a:t>
            </a:r>
            <a:r>
              <a:rPr lang="de-DE" dirty="0" err="1"/>
              <a:t>Architectures</a:t>
            </a:r>
            <a:r>
              <a:rPr lang="de-DE" dirty="0"/>
              <a:t> </a:t>
            </a:r>
            <a:r>
              <a:rPr lang="de-DE" dirty="0" err="1"/>
              <a:t>continued</a:t>
            </a:r>
            <a:endParaRPr lang="de-DE" dirty="0"/>
          </a:p>
        </p:txBody>
      </p:sp>
      <p:sp>
        <p:nvSpPr>
          <p:cNvPr id="3" name="Footer Placeholder 2"/>
          <p:cNvSpPr>
            <a:spLocks noGrp="1"/>
          </p:cNvSpPr>
          <p:nvPr>
            <p:ph type="ftr" sz="quarter" idx="10"/>
          </p:nvPr>
        </p:nvSpPr>
        <p:spPr/>
        <p:txBody>
          <a:bodyPr/>
          <a:lstStyle/>
          <a:p>
            <a:pPr>
              <a:defRPr/>
            </a:pPr>
            <a:r>
              <a:rPr lang="en-US"/>
              <a:t>TI II - Computer Architecture</a:t>
            </a:r>
          </a:p>
        </p:txBody>
      </p:sp>
      <p:pic>
        <p:nvPicPr>
          <p:cNvPr id="175106" name="Picture 2"/>
          <p:cNvPicPr>
            <a:picLocks noChangeAspect="1" noChangeArrowheads="1"/>
          </p:cNvPicPr>
          <p:nvPr/>
        </p:nvPicPr>
        <p:blipFill>
          <a:blip r:embed="rId2" cstate="print"/>
          <a:srcRect/>
          <a:stretch>
            <a:fillRect/>
          </a:stretch>
        </p:blipFill>
        <p:spPr bwMode="auto">
          <a:xfrm>
            <a:off x="263352" y="2068565"/>
            <a:ext cx="5890600" cy="3475454"/>
          </a:xfrm>
          <a:prstGeom prst="rect">
            <a:avLst/>
          </a:prstGeom>
          <a:noFill/>
          <a:ln w="9525">
            <a:noFill/>
            <a:miter lim="800000"/>
            <a:headEnd/>
            <a:tailEnd/>
          </a:ln>
          <a:effectLst/>
        </p:spPr>
      </p:pic>
      <p:sp>
        <p:nvSpPr>
          <p:cNvPr id="5" name="TextBox 4"/>
          <p:cNvSpPr txBox="1"/>
          <p:nvPr/>
        </p:nvSpPr>
        <p:spPr>
          <a:xfrm>
            <a:off x="911424" y="5543654"/>
            <a:ext cx="1223412" cy="261610"/>
          </a:xfrm>
          <a:prstGeom prst="rect">
            <a:avLst/>
          </a:prstGeom>
          <a:noFill/>
        </p:spPr>
        <p:txBody>
          <a:bodyPr wrap="none" rtlCol="0">
            <a:spAutoFit/>
          </a:bodyPr>
          <a:lstStyle/>
          <a:p>
            <a:r>
              <a:rPr lang="de-DE" sz="1100" dirty="0">
                <a:hlinkClick r:id="rId3"/>
              </a:rPr>
              <a:t>www.heise.de</a:t>
            </a:r>
            <a:r>
              <a:rPr lang="de-DE" sz="1100" dirty="0"/>
              <a:t> </a:t>
            </a:r>
          </a:p>
        </p:txBody>
      </p:sp>
      <p:pic>
        <p:nvPicPr>
          <p:cNvPr id="4" name="Picture 3"/>
          <p:cNvPicPr>
            <a:picLocks noChangeAspect="1"/>
          </p:cNvPicPr>
          <p:nvPr/>
        </p:nvPicPr>
        <p:blipFill>
          <a:blip r:embed="rId4"/>
          <a:stretch>
            <a:fillRect/>
          </a:stretch>
        </p:blipFill>
        <p:spPr>
          <a:xfrm>
            <a:off x="6384032" y="715494"/>
            <a:ext cx="5302230" cy="5820122"/>
          </a:xfrm>
          <a:prstGeom prst="rect">
            <a:avLst/>
          </a:prstGeom>
        </p:spPr>
      </p:pic>
      <p:sp>
        <p:nvSpPr>
          <p:cNvPr id="7" name="TextBox 6"/>
          <p:cNvSpPr txBox="1"/>
          <p:nvPr/>
        </p:nvSpPr>
        <p:spPr>
          <a:xfrm>
            <a:off x="6744072" y="5949280"/>
            <a:ext cx="1132041" cy="261610"/>
          </a:xfrm>
          <a:prstGeom prst="rect">
            <a:avLst/>
          </a:prstGeom>
          <a:noFill/>
        </p:spPr>
        <p:txBody>
          <a:bodyPr wrap="none" rtlCol="0">
            <a:spAutoFit/>
          </a:bodyPr>
          <a:lstStyle/>
          <a:p>
            <a:r>
              <a:rPr lang="de-DE" sz="1100" dirty="0">
                <a:hlinkClick r:id="rId5"/>
              </a:rPr>
              <a:t>potatopc.net</a:t>
            </a:r>
            <a:r>
              <a:rPr lang="de-DE" sz="1100" dirty="0"/>
              <a:t> </a:t>
            </a:r>
          </a:p>
        </p:txBody>
      </p:sp>
    </p:spTree>
    <p:extLst>
      <p:ext uri="{BB962C8B-B14F-4D97-AF65-F5344CB8AC3E}">
        <p14:creationId xmlns:p14="http://schemas.microsoft.com/office/powerpoint/2010/main" val="297238395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0" name="Rectangle 37"/>
          <p:cNvSpPr>
            <a:spLocks noGrp="1" noChangeArrowheads="1"/>
          </p:cNvSpPr>
          <p:nvPr>
            <p:ph type="title"/>
          </p:nvPr>
        </p:nvSpPr>
        <p:spPr/>
        <p:txBody>
          <a:bodyPr/>
          <a:lstStyle/>
          <a:p>
            <a:pPr eaLnBrk="1" hangingPunct="1"/>
            <a:r>
              <a:rPr lang="en-US" dirty="0"/>
              <a:t>Back to a simple single processor system</a:t>
            </a:r>
          </a:p>
        </p:txBody>
      </p:sp>
      <p:sp>
        <p:nvSpPr>
          <p:cNvPr id="13314" name="Fußzeilenplatzhalter 2"/>
          <p:cNvSpPr>
            <a:spLocks noGrp="1"/>
          </p:cNvSpPr>
          <p:nvPr>
            <p:ph type="ftr" sz="quarter" idx="10"/>
          </p:nvPr>
        </p:nvSpPr>
        <p:spPr>
          <a:noFill/>
        </p:spPr>
        <p:txBody>
          <a:bodyPr/>
          <a:lstStyle/>
          <a:p>
            <a:r>
              <a:rPr lang="en-US"/>
              <a:t>TI II - Computer Architecture</a:t>
            </a:r>
            <a:endParaRPr lang="en-US" dirty="0"/>
          </a:p>
        </p:txBody>
      </p:sp>
      <p:sp>
        <p:nvSpPr>
          <p:cNvPr id="13315" name="Rectangle 2"/>
          <p:cNvSpPr>
            <a:spLocks noChangeArrowheads="1"/>
          </p:cNvSpPr>
          <p:nvPr/>
        </p:nvSpPr>
        <p:spPr bwMode="auto">
          <a:xfrm>
            <a:off x="2474192" y="1613647"/>
            <a:ext cx="700088"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Central</a:t>
            </a:r>
            <a:endParaRPr lang="en-US" sz="1600">
              <a:latin typeface="Arial" pitchFamily="34" charset="0"/>
            </a:endParaRPr>
          </a:p>
        </p:txBody>
      </p:sp>
      <p:sp>
        <p:nvSpPr>
          <p:cNvPr id="13316" name="Rectangle 3"/>
          <p:cNvSpPr>
            <a:spLocks noChangeArrowheads="1"/>
          </p:cNvSpPr>
          <p:nvPr/>
        </p:nvSpPr>
        <p:spPr bwMode="auto">
          <a:xfrm>
            <a:off x="3261592" y="1613647"/>
            <a:ext cx="2133600"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processing unit (CPU)</a:t>
            </a:r>
            <a:endParaRPr lang="en-US" sz="1600">
              <a:latin typeface="Arial" pitchFamily="34" charset="0"/>
            </a:endParaRPr>
          </a:p>
        </p:txBody>
      </p:sp>
      <p:sp>
        <p:nvSpPr>
          <p:cNvPr id="13317" name="Rectangle 4"/>
          <p:cNvSpPr>
            <a:spLocks noChangeArrowheads="1"/>
          </p:cNvSpPr>
          <p:nvPr/>
        </p:nvSpPr>
        <p:spPr bwMode="auto">
          <a:xfrm>
            <a:off x="3423518" y="2343897"/>
            <a:ext cx="78707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Control </a:t>
            </a:r>
            <a:endParaRPr lang="en-US" sz="1600">
              <a:latin typeface="Arial" pitchFamily="34" charset="0"/>
            </a:endParaRPr>
          </a:p>
        </p:txBody>
      </p:sp>
      <p:sp>
        <p:nvSpPr>
          <p:cNvPr id="13318" name="Rectangle 5"/>
          <p:cNvSpPr>
            <a:spLocks noChangeArrowheads="1"/>
          </p:cNvSpPr>
          <p:nvPr/>
        </p:nvSpPr>
        <p:spPr bwMode="auto">
          <a:xfrm>
            <a:off x="3615605" y="2559797"/>
            <a:ext cx="376706"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unit</a:t>
            </a:r>
            <a:endParaRPr lang="en-US" sz="1600">
              <a:latin typeface="Arial" pitchFamily="34" charset="0"/>
            </a:endParaRPr>
          </a:p>
        </p:txBody>
      </p:sp>
      <p:sp>
        <p:nvSpPr>
          <p:cNvPr id="13319" name="Rectangle 6"/>
          <p:cNvSpPr>
            <a:spLocks noChangeArrowheads="1"/>
          </p:cNvSpPr>
          <p:nvPr/>
        </p:nvSpPr>
        <p:spPr bwMode="auto">
          <a:xfrm>
            <a:off x="3336205" y="3199559"/>
            <a:ext cx="227626"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Ar</a:t>
            </a:r>
            <a:endParaRPr lang="en-US" sz="1600">
              <a:latin typeface="Arial" pitchFamily="34" charset="0"/>
            </a:endParaRPr>
          </a:p>
        </p:txBody>
      </p:sp>
      <p:sp>
        <p:nvSpPr>
          <p:cNvPr id="13320" name="Rectangle 7"/>
          <p:cNvSpPr>
            <a:spLocks noChangeArrowheads="1"/>
          </p:cNvSpPr>
          <p:nvPr/>
        </p:nvSpPr>
        <p:spPr bwMode="auto">
          <a:xfrm>
            <a:off x="3533055" y="3199559"/>
            <a:ext cx="838200"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ithmetic </a:t>
            </a:r>
            <a:endParaRPr lang="en-US" sz="1600">
              <a:latin typeface="Arial" pitchFamily="34" charset="0"/>
            </a:endParaRPr>
          </a:p>
        </p:txBody>
      </p:sp>
      <p:sp>
        <p:nvSpPr>
          <p:cNvPr id="13321" name="Rectangle 8"/>
          <p:cNvSpPr>
            <a:spLocks noChangeArrowheads="1"/>
          </p:cNvSpPr>
          <p:nvPr/>
        </p:nvSpPr>
        <p:spPr bwMode="auto">
          <a:xfrm>
            <a:off x="3261592" y="3412284"/>
            <a:ext cx="1142942"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logical unit </a:t>
            </a:r>
            <a:endParaRPr lang="en-US" sz="1600">
              <a:latin typeface="Arial" pitchFamily="34" charset="0"/>
            </a:endParaRPr>
          </a:p>
        </p:txBody>
      </p:sp>
      <p:sp>
        <p:nvSpPr>
          <p:cNvPr id="13322" name="Rectangle 9"/>
          <p:cNvSpPr>
            <a:spLocks noChangeArrowheads="1"/>
          </p:cNvSpPr>
          <p:nvPr/>
        </p:nvSpPr>
        <p:spPr bwMode="auto">
          <a:xfrm>
            <a:off x="3506068" y="3628184"/>
            <a:ext cx="55784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(ALU)</a:t>
            </a:r>
            <a:endParaRPr lang="en-US" sz="1600">
              <a:latin typeface="Arial" pitchFamily="34" charset="0"/>
            </a:endParaRPr>
          </a:p>
        </p:txBody>
      </p:sp>
      <p:sp>
        <p:nvSpPr>
          <p:cNvPr id="13323" name="Rectangle 10"/>
          <p:cNvSpPr>
            <a:spLocks noChangeArrowheads="1"/>
          </p:cNvSpPr>
          <p:nvPr/>
        </p:nvSpPr>
        <p:spPr bwMode="auto">
          <a:xfrm>
            <a:off x="3348906" y="4217147"/>
            <a:ext cx="934551"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Registers</a:t>
            </a:r>
            <a:endParaRPr lang="en-US" sz="1600">
              <a:latin typeface="Arial" pitchFamily="34" charset="0"/>
            </a:endParaRPr>
          </a:p>
        </p:txBody>
      </p:sp>
      <p:sp>
        <p:nvSpPr>
          <p:cNvPr id="13324" name="Rectangle 11"/>
          <p:cNvSpPr>
            <a:spLocks noChangeArrowheads="1"/>
          </p:cNvSpPr>
          <p:nvPr/>
        </p:nvSpPr>
        <p:spPr bwMode="auto">
          <a:xfrm>
            <a:off x="5304706" y="4540997"/>
            <a:ext cx="52578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Main </a:t>
            </a:r>
            <a:endParaRPr lang="en-US" sz="1600">
              <a:latin typeface="Arial" pitchFamily="34" charset="0"/>
            </a:endParaRPr>
          </a:p>
        </p:txBody>
      </p:sp>
      <p:sp>
        <p:nvSpPr>
          <p:cNvPr id="13325" name="Rectangle 12"/>
          <p:cNvSpPr>
            <a:spLocks noChangeArrowheads="1"/>
          </p:cNvSpPr>
          <p:nvPr/>
        </p:nvSpPr>
        <p:spPr bwMode="auto">
          <a:xfrm>
            <a:off x="5230093" y="4756897"/>
            <a:ext cx="79829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memory</a:t>
            </a:r>
            <a:endParaRPr lang="en-US" sz="1600">
              <a:latin typeface="Arial" pitchFamily="34" charset="0"/>
            </a:endParaRPr>
          </a:p>
        </p:txBody>
      </p:sp>
      <p:sp>
        <p:nvSpPr>
          <p:cNvPr id="13326" name="Rectangle 13"/>
          <p:cNvSpPr>
            <a:spLocks noChangeArrowheads="1"/>
          </p:cNvSpPr>
          <p:nvPr/>
        </p:nvSpPr>
        <p:spPr bwMode="auto">
          <a:xfrm>
            <a:off x="6838231" y="4675934"/>
            <a:ext cx="432811"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Disk</a:t>
            </a:r>
            <a:endParaRPr lang="en-US" sz="1600">
              <a:latin typeface="Arial" pitchFamily="34" charset="0"/>
            </a:endParaRPr>
          </a:p>
        </p:txBody>
      </p:sp>
      <p:sp>
        <p:nvSpPr>
          <p:cNvPr id="13327" name="Rectangle 14"/>
          <p:cNvSpPr>
            <a:spLocks noChangeArrowheads="1"/>
          </p:cNvSpPr>
          <p:nvPr/>
        </p:nvSpPr>
        <p:spPr bwMode="auto">
          <a:xfrm>
            <a:off x="8290792" y="4675934"/>
            <a:ext cx="655638"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Printer</a:t>
            </a:r>
            <a:endParaRPr lang="en-US" sz="1600">
              <a:latin typeface="Arial" pitchFamily="34" charset="0"/>
            </a:endParaRPr>
          </a:p>
        </p:txBody>
      </p:sp>
      <p:sp>
        <p:nvSpPr>
          <p:cNvPr id="13328" name="Rectangle 15"/>
          <p:cNvSpPr>
            <a:spLocks noChangeArrowheads="1"/>
          </p:cNvSpPr>
          <p:nvPr/>
        </p:nvSpPr>
        <p:spPr bwMode="auto">
          <a:xfrm>
            <a:off x="9444905" y="5974509"/>
            <a:ext cx="386324"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Bus</a:t>
            </a:r>
            <a:endParaRPr lang="en-US" sz="1600">
              <a:latin typeface="Arial" pitchFamily="34" charset="0"/>
            </a:endParaRPr>
          </a:p>
        </p:txBody>
      </p:sp>
      <p:sp>
        <p:nvSpPr>
          <p:cNvPr id="13329" name="Rectangle 16"/>
          <p:cNvSpPr>
            <a:spLocks noChangeArrowheads="1"/>
          </p:cNvSpPr>
          <p:nvPr/>
        </p:nvSpPr>
        <p:spPr bwMode="auto">
          <a:xfrm>
            <a:off x="7316068" y="3663109"/>
            <a:ext cx="572273"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I/O de</a:t>
            </a:r>
            <a:endParaRPr lang="en-US" sz="1600">
              <a:latin typeface="Arial" pitchFamily="34" charset="0"/>
            </a:endParaRPr>
          </a:p>
        </p:txBody>
      </p:sp>
      <p:sp>
        <p:nvSpPr>
          <p:cNvPr id="13330" name="Rectangle 17"/>
          <p:cNvSpPr>
            <a:spLocks noChangeArrowheads="1"/>
          </p:cNvSpPr>
          <p:nvPr/>
        </p:nvSpPr>
        <p:spPr bwMode="auto">
          <a:xfrm>
            <a:off x="7871693" y="3663109"/>
            <a:ext cx="512961"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vices</a:t>
            </a:r>
            <a:endParaRPr lang="en-US" sz="1600">
              <a:latin typeface="Arial" pitchFamily="34" charset="0"/>
            </a:endParaRPr>
          </a:p>
        </p:txBody>
      </p:sp>
      <p:sp>
        <p:nvSpPr>
          <p:cNvPr id="13331" name="Rectangle 18"/>
          <p:cNvSpPr>
            <a:spLocks noChangeArrowheads="1"/>
          </p:cNvSpPr>
          <p:nvPr/>
        </p:nvSpPr>
        <p:spPr bwMode="auto">
          <a:xfrm>
            <a:off x="3360017" y="4528296"/>
            <a:ext cx="349250" cy="201612"/>
          </a:xfrm>
          <a:prstGeom prst="rect">
            <a:avLst/>
          </a:prstGeom>
          <a:noFill/>
          <a:ln w="20638">
            <a:solidFill>
              <a:srgbClr val="000000"/>
            </a:solidFill>
            <a:miter lim="800000"/>
            <a:headEnd/>
            <a:tailEnd/>
          </a:ln>
        </p:spPr>
        <p:txBody>
          <a:bodyPr/>
          <a:lstStyle/>
          <a:p>
            <a:endParaRPr lang="de-DE"/>
          </a:p>
        </p:txBody>
      </p:sp>
      <p:sp>
        <p:nvSpPr>
          <p:cNvPr id="13332" name="Rectangle 19"/>
          <p:cNvSpPr>
            <a:spLocks noChangeArrowheads="1"/>
          </p:cNvSpPr>
          <p:nvPr/>
        </p:nvSpPr>
        <p:spPr bwMode="auto">
          <a:xfrm>
            <a:off x="3360017" y="5156947"/>
            <a:ext cx="349250" cy="200025"/>
          </a:xfrm>
          <a:prstGeom prst="rect">
            <a:avLst/>
          </a:prstGeom>
          <a:noFill/>
          <a:ln w="20638">
            <a:solidFill>
              <a:srgbClr val="000000"/>
            </a:solidFill>
            <a:miter lim="800000"/>
            <a:headEnd/>
            <a:tailEnd/>
          </a:ln>
        </p:spPr>
        <p:txBody>
          <a:bodyPr/>
          <a:lstStyle/>
          <a:p>
            <a:endParaRPr lang="de-DE"/>
          </a:p>
        </p:txBody>
      </p:sp>
      <p:sp>
        <p:nvSpPr>
          <p:cNvPr id="13333" name="Rectangle 20"/>
          <p:cNvSpPr>
            <a:spLocks noChangeArrowheads="1"/>
          </p:cNvSpPr>
          <p:nvPr/>
        </p:nvSpPr>
        <p:spPr bwMode="auto">
          <a:xfrm>
            <a:off x="3920406" y="4528296"/>
            <a:ext cx="350837" cy="201612"/>
          </a:xfrm>
          <a:prstGeom prst="rect">
            <a:avLst/>
          </a:prstGeom>
          <a:noFill/>
          <a:ln w="20638">
            <a:solidFill>
              <a:srgbClr val="000000"/>
            </a:solidFill>
            <a:miter lim="800000"/>
            <a:headEnd/>
            <a:tailEnd/>
          </a:ln>
        </p:spPr>
        <p:txBody>
          <a:bodyPr/>
          <a:lstStyle/>
          <a:p>
            <a:endParaRPr lang="de-DE"/>
          </a:p>
        </p:txBody>
      </p:sp>
      <p:sp>
        <p:nvSpPr>
          <p:cNvPr id="13334" name="Rectangle 21"/>
          <p:cNvSpPr>
            <a:spLocks noChangeArrowheads="1"/>
          </p:cNvSpPr>
          <p:nvPr/>
        </p:nvSpPr>
        <p:spPr bwMode="auto">
          <a:xfrm>
            <a:off x="3920406" y="5156947"/>
            <a:ext cx="350837" cy="200025"/>
          </a:xfrm>
          <a:prstGeom prst="rect">
            <a:avLst/>
          </a:prstGeom>
          <a:noFill/>
          <a:ln w="20638">
            <a:solidFill>
              <a:srgbClr val="000000"/>
            </a:solidFill>
            <a:miter lim="800000"/>
            <a:headEnd/>
            <a:tailEnd/>
          </a:ln>
        </p:spPr>
        <p:txBody>
          <a:bodyPr/>
          <a:lstStyle/>
          <a:p>
            <a:endParaRPr lang="de-DE"/>
          </a:p>
        </p:txBody>
      </p:sp>
      <p:sp>
        <p:nvSpPr>
          <p:cNvPr id="13335" name="Rectangle 22"/>
          <p:cNvSpPr>
            <a:spLocks noChangeArrowheads="1"/>
          </p:cNvSpPr>
          <p:nvPr/>
        </p:nvSpPr>
        <p:spPr bwMode="auto">
          <a:xfrm>
            <a:off x="3191743" y="4155234"/>
            <a:ext cx="1262063" cy="1368425"/>
          </a:xfrm>
          <a:prstGeom prst="rect">
            <a:avLst/>
          </a:prstGeom>
          <a:noFill/>
          <a:ln w="20638">
            <a:solidFill>
              <a:srgbClr val="000000"/>
            </a:solidFill>
            <a:miter lim="800000"/>
            <a:headEnd/>
            <a:tailEnd/>
          </a:ln>
        </p:spPr>
        <p:txBody>
          <a:bodyPr/>
          <a:lstStyle/>
          <a:p>
            <a:endParaRPr lang="de-DE"/>
          </a:p>
        </p:txBody>
      </p:sp>
      <p:sp>
        <p:nvSpPr>
          <p:cNvPr id="13336" name="Rectangle 23"/>
          <p:cNvSpPr>
            <a:spLocks noChangeArrowheads="1"/>
          </p:cNvSpPr>
          <p:nvPr/>
        </p:nvSpPr>
        <p:spPr bwMode="auto">
          <a:xfrm>
            <a:off x="3191743" y="3155108"/>
            <a:ext cx="1262063" cy="793750"/>
          </a:xfrm>
          <a:prstGeom prst="rect">
            <a:avLst/>
          </a:prstGeom>
          <a:noFill/>
          <a:ln w="20638">
            <a:solidFill>
              <a:srgbClr val="000000"/>
            </a:solidFill>
            <a:miter lim="800000"/>
            <a:headEnd/>
            <a:tailEnd/>
          </a:ln>
        </p:spPr>
        <p:txBody>
          <a:bodyPr/>
          <a:lstStyle/>
          <a:p>
            <a:endParaRPr lang="de-DE"/>
          </a:p>
        </p:txBody>
      </p:sp>
      <p:sp>
        <p:nvSpPr>
          <p:cNvPr id="13337" name="Rectangle 24"/>
          <p:cNvSpPr>
            <a:spLocks noChangeArrowheads="1"/>
          </p:cNvSpPr>
          <p:nvPr/>
        </p:nvSpPr>
        <p:spPr bwMode="auto">
          <a:xfrm>
            <a:off x="3191743" y="2154983"/>
            <a:ext cx="1262063" cy="793750"/>
          </a:xfrm>
          <a:prstGeom prst="rect">
            <a:avLst/>
          </a:prstGeom>
          <a:noFill/>
          <a:ln w="20638">
            <a:solidFill>
              <a:srgbClr val="000000"/>
            </a:solidFill>
            <a:miter lim="800000"/>
            <a:headEnd/>
            <a:tailEnd/>
          </a:ln>
        </p:spPr>
        <p:txBody>
          <a:bodyPr/>
          <a:lstStyle/>
          <a:p>
            <a:endParaRPr lang="de-DE"/>
          </a:p>
        </p:txBody>
      </p:sp>
      <p:sp>
        <p:nvSpPr>
          <p:cNvPr id="13338" name="Rectangle 25"/>
          <p:cNvSpPr>
            <a:spLocks noChangeArrowheads="1"/>
          </p:cNvSpPr>
          <p:nvPr/>
        </p:nvSpPr>
        <p:spPr bwMode="auto">
          <a:xfrm>
            <a:off x="2999656" y="1966072"/>
            <a:ext cx="1646237" cy="3749675"/>
          </a:xfrm>
          <a:prstGeom prst="rect">
            <a:avLst/>
          </a:prstGeom>
          <a:noFill/>
          <a:ln w="20638">
            <a:solidFill>
              <a:srgbClr val="000000"/>
            </a:solidFill>
            <a:miter lim="800000"/>
            <a:headEnd/>
            <a:tailEnd/>
          </a:ln>
        </p:spPr>
        <p:txBody>
          <a:bodyPr/>
          <a:lstStyle/>
          <a:p>
            <a:endParaRPr lang="de-DE"/>
          </a:p>
        </p:txBody>
      </p:sp>
      <p:sp>
        <p:nvSpPr>
          <p:cNvPr id="13339" name="Freeform 26"/>
          <p:cNvSpPr>
            <a:spLocks/>
          </p:cNvSpPr>
          <p:nvPr/>
        </p:nvSpPr>
        <p:spPr bwMode="auto">
          <a:xfrm>
            <a:off x="3764830" y="5455396"/>
            <a:ext cx="5573712" cy="692150"/>
          </a:xfrm>
          <a:custGeom>
            <a:avLst/>
            <a:gdLst>
              <a:gd name="T0" fmla="*/ 2147483647 w 3511"/>
              <a:gd name="T1" fmla="*/ 2147483647 h 436"/>
              <a:gd name="T2" fmla="*/ 2147483647 w 3511"/>
              <a:gd name="T3" fmla="*/ 2147483647 h 436"/>
              <a:gd name="T4" fmla="*/ 2147483647 w 3511"/>
              <a:gd name="T5" fmla="*/ 0 h 436"/>
              <a:gd name="T6" fmla="*/ 2147483647 w 3511"/>
              <a:gd name="T7" fmla="*/ 0 h 436"/>
              <a:gd name="T8" fmla="*/ 2147483647 w 3511"/>
              <a:gd name="T9" fmla="*/ 2147483647 h 436"/>
              <a:gd name="T10" fmla="*/ 2147483647 w 3511"/>
              <a:gd name="T11" fmla="*/ 2147483647 h 436"/>
              <a:gd name="T12" fmla="*/ 2147483647 w 3511"/>
              <a:gd name="T13" fmla="*/ 0 h 436"/>
              <a:gd name="T14" fmla="*/ 2147483647 w 3511"/>
              <a:gd name="T15" fmla="*/ 0 h 436"/>
              <a:gd name="T16" fmla="*/ 2147483647 w 3511"/>
              <a:gd name="T17" fmla="*/ 2147483647 h 436"/>
              <a:gd name="T18" fmla="*/ 2147483647 w 3511"/>
              <a:gd name="T19" fmla="*/ 2147483647 h 436"/>
              <a:gd name="T20" fmla="*/ 2147483647 w 3511"/>
              <a:gd name="T21" fmla="*/ 0 h 436"/>
              <a:gd name="T22" fmla="*/ 2147483647 w 3511"/>
              <a:gd name="T23" fmla="*/ 0 h 436"/>
              <a:gd name="T24" fmla="*/ 2147483647 w 3511"/>
              <a:gd name="T25" fmla="*/ 2147483647 h 436"/>
              <a:gd name="T26" fmla="*/ 2147483647 w 3511"/>
              <a:gd name="T27" fmla="*/ 2147483647 h 436"/>
              <a:gd name="T28" fmla="*/ 2147483647 w 3511"/>
              <a:gd name="T29" fmla="*/ 2147483647 h 436"/>
              <a:gd name="T30" fmla="*/ 0 w 3511"/>
              <a:gd name="T31" fmla="*/ 2147483647 h 436"/>
              <a:gd name="T32" fmla="*/ 0 w 3511"/>
              <a:gd name="T33" fmla="*/ 2147483647 h 436"/>
              <a:gd name="T34" fmla="*/ 2147483647 w 3511"/>
              <a:gd name="T35" fmla="*/ 2147483647 h 436"/>
              <a:gd name="T36" fmla="*/ 2147483647 w 3511"/>
              <a:gd name="T37" fmla="*/ 2147483647 h 4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1"/>
              <a:gd name="T58" fmla="*/ 0 h 436"/>
              <a:gd name="T59" fmla="*/ 3511 w 3511"/>
              <a:gd name="T60" fmla="*/ 436 h 4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1" h="436">
                <a:moveTo>
                  <a:pt x="3511" y="376"/>
                </a:moveTo>
                <a:lnTo>
                  <a:pt x="3048" y="376"/>
                </a:lnTo>
                <a:lnTo>
                  <a:pt x="3048" y="0"/>
                </a:lnTo>
                <a:lnTo>
                  <a:pt x="2987" y="0"/>
                </a:lnTo>
                <a:lnTo>
                  <a:pt x="2987" y="376"/>
                </a:lnTo>
                <a:lnTo>
                  <a:pt x="2120" y="376"/>
                </a:lnTo>
                <a:lnTo>
                  <a:pt x="2120" y="0"/>
                </a:lnTo>
                <a:lnTo>
                  <a:pt x="2059" y="0"/>
                </a:lnTo>
                <a:lnTo>
                  <a:pt x="2059" y="376"/>
                </a:lnTo>
                <a:lnTo>
                  <a:pt x="1184" y="376"/>
                </a:lnTo>
                <a:lnTo>
                  <a:pt x="1184" y="0"/>
                </a:lnTo>
                <a:lnTo>
                  <a:pt x="1125" y="0"/>
                </a:lnTo>
                <a:lnTo>
                  <a:pt x="1125" y="376"/>
                </a:lnTo>
                <a:lnTo>
                  <a:pt x="62" y="376"/>
                </a:lnTo>
                <a:lnTo>
                  <a:pt x="62" y="170"/>
                </a:lnTo>
                <a:lnTo>
                  <a:pt x="0" y="170"/>
                </a:lnTo>
                <a:lnTo>
                  <a:pt x="0" y="436"/>
                </a:lnTo>
                <a:lnTo>
                  <a:pt x="3511" y="436"/>
                </a:lnTo>
                <a:lnTo>
                  <a:pt x="3511" y="376"/>
                </a:lnTo>
                <a:close/>
              </a:path>
            </a:pathLst>
          </a:custGeom>
          <a:solidFill>
            <a:srgbClr val="D8D8D8"/>
          </a:solidFill>
          <a:ln w="9525">
            <a:noFill/>
            <a:round/>
            <a:headEnd/>
            <a:tailEnd/>
          </a:ln>
        </p:spPr>
        <p:txBody>
          <a:bodyPr/>
          <a:lstStyle/>
          <a:p>
            <a:endParaRPr lang="de-DE"/>
          </a:p>
        </p:txBody>
      </p:sp>
      <p:sp>
        <p:nvSpPr>
          <p:cNvPr id="13340" name="Freeform 27"/>
          <p:cNvSpPr>
            <a:spLocks/>
          </p:cNvSpPr>
          <p:nvPr/>
        </p:nvSpPr>
        <p:spPr bwMode="auto">
          <a:xfrm>
            <a:off x="3764830" y="5455396"/>
            <a:ext cx="5573712" cy="692150"/>
          </a:xfrm>
          <a:custGeom>
            <a:avLst/>
            <a:gdLst>
              <a:gd name="T0" fmla="*/ 2147483647 w 3511"/>
              <a:gd name="T1" fmla="*/ 2147483647 h 436"/>
              <a:gd name="T2" fmla="*/ 2147483647 w 3511"/>
              <a:gd name="T3" fmla="*/ 2147483647 h 436"/>
              <a:gd name="T4" fmla="*/ 2147483647 w 3511"/>
              <a:gd name="T5" fmla="*/ 0 h 436"/>
              <a:gd name="T6" fmla="*/ 2147483647 w 3511"/>
              <a:gd name="T7" fmla="*/ 0 h 436"/>
              <a:gd name="T8" fmla="*/ 2147483647 w 3511"/>
              <a:gd name="T9" fmla="*/ 2147483647 h 436"/>
              <a:gd name="T10" fmla="*/ 2147483647 w 3511"/>
              <a:gd name="T11" fmla="*/ 2147483647 h 436"/>
              <a:gd name="T12" fmla="*/ 2147483647 w 3511"/>
              <a:gd name="T13" fmla="*/ 0 h 436"/>
              <a:gd name="T14" fmla="*/ 2147483647 w 3511"/>
              <a:gd name="T15" fmla="*/ 0 h 436"/>
              <a:gd name="T16" fmla="*/ 2147483647 w 3511"/>
              <a:gd name="T17" fmla="*/ 2147483647 h 436"/>
              <a:gd name="T18" fmla="*/ 2147483647 w 3511"/>
              <a:gd name="T19" fmla="*/ 2147483647 h 436"/>
              <a:gd name="T20" fmla="*/ 2147483647 w 3511"/>
              <a:gd name="T21" fmla="*/ 0 h 436"/>
              <a:gd name="T22" fmla="*/ 2147483647 w 3511"/>
              <a:gd name="T23" fmla="*/ 0 h 436"/>
              <a:gd name="T24" fmla="*/ 2147483647 w 3511"/>
              <a:gd name="T25" fmla="*/ 2147483647 h 436"/>
              <a:gd name="T26" fmla="*/ 2147483647 w 3511"/>
              <a:gd name="T27" fmla="*/ 2147483647 h 436"/>
              <a:gd name="T28" fmla="*/ 2147483647 w 3511"/>
              <a:gd name="T29" fmla="*/ 2147483647 h 436"/>
              <a:gd name="T30" fmla="*/ 0 w 3511"/>
              <a:gd name="T31" fmla="*/ 2147483647 h 436"/>
              <a:gd name="T32" fmla="*/ 0 w 3511"/>
              <a:gd name="T33" fmla="*/ 2147483647 h 436"/>
              <a:gd name="T34" fmla="*/ 2147483647 w 3511"/>
              <a:gd name="T35" fmla="*/ 2147483647 h 4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11"/>
              <a:gd name="T55" fmla="*/ 0 h 436"/>
              <a:gd name="T56" fmla="*/ 3511 w 3511"/>
              <a:gd name="T57" fmla="*/ 436 h 4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11" h="436">
                <a:moveTo>
                  <a:pt x="3511" y="376"/>
                </a:moveTo>
                <a:lnTo>
                  <a:pt x="3048" y="376"/>
                </a:lnTo>
                <a:lnTo>
                  <a:pt x="3048" y="0"/>
                </a:lnTo>
                <a:lnTo>
                  <a:pt x="2987" y="0"/>
                </a:lnTo>
                <a:lnTo>
                  <a:pt x="2987" y="376"/>
                </a:lnTo>
                <a:lnTo>
                  <a:pt x="2120" y="376"/>
                </a:lnTo>
                <a:lnTo>
                  <a:pt x="2120" y="0"/>
                </a:lnTo>
                <a:lnTo>
                  <a:pt x="2059" y="0"/>
                </a:lnTo>
                <a:lnTo>
                  <a:pt x="2059" y="376"/>
                </a:lnTo>
                <a:lnTo>
                  <a:pt x="1184" y="376"/>
                </a:lnTo>
                <a:lnTo>
                  <a:pt x="1184" y="0"/>
                </a:lnTo>
                <a:lnTo>
                  <a:pt x="1125" y="0"/>
                </a:lnTo>
                <a:lnTo>
                  <a:pt x="1125" y="376"/>
                </a:lnTo>
                <a:lnTo>
                  <a:pt x="62" y="376"/>
                </a:lnTo>
                <a:lnTo>
                  <a:pt x="62" y="170"/>
                </a:lnTo>
                <a:lnTo>
                  <a:pt x="0" y="170"/>
                </a:lnTo>
                <a:lnTo>
                  <a:pt x="0" y="436"/>
                </a:lnTo>
                <a:lnTo>
                  <a:pt x="3511" y="436"/>
                </a:lnTo>
              </a:path>
            </a:pathLst>
          </a:custGeom>
          <a:noFill/>
          <a:ln w="20638">
            <a:solidFill>
              <a:srgbClr val="000000"/>
            </a:solidFill>
            <a:round/>
            <a:headEnd/>
            <a:tailEnd/>
          </a:ln>
        </p:spPr>
        <p:txBody>
          <a:bodyPr/>
          <a:lstStyle/>
          <a:p>
            <a:endParaRPr lang="de-DE"/>
          </a:p>
        </p:txBody>
      </p:sp>
      <p:sp>
        <p:nvSpPr>
          <p:cNvPr id="13341" name="Rectangle 28"/>
          <p:cNvSpPr>
            <a:spLocks noChangeArrowheads="1"/>
          </p:cNvSpPr>
          <p:nvPr/>
        </p:nvSpPr>
        <p:spPr bwMode="auto">
          <a:xfrm>
            <a:off x="5061817" y="4155233"/>
            <a:ext cx="1068388" cy="1290638"/>
          </a:xfrm>
          <a:prstGeom prst="rect">
            <a:avLst/>
          </a:prstGeom>
          <a:noFill/>
          <a:ln w="20638">
            <a:solidFill>
              <a:srgbClr val="000000"/>
            </a:solidFill>
            <a:miter lim="800000"/>
            <a:headEnd/>
            <a:tailEnd/>
          </a:ln>
        </p:spPr>
        <p:txBody>
          <a:bodyPr/>
          <a:lstStyle/>
          <a:p>
            <a:endParaRPr lang="de-DE"/>
          </a:p>
        </p:txBody>
      </p:sp>
      <p:sp>
        <p:nvSpPr>
          <p:cNvPr id="13342" name="Rectangle 29"/>
          <p:cNvSpPr>
            <a:spLocks noChangeArrowheads="1"/>
          </p:cNvSpPr>
          <p:nvPr/>
        </p:nvSpPr>
        <p:spPr bwMode="auto">
          <a:xfrm>
            <a:off x="6544543" y="4155233"/>
            <a:ext cx="1071563" cy="1290638"/>
          </a:xfrm>
          <a:prstGeom prst="rect">
            <a:avLst/>
          </a:prstGeom>
          <a:noFill/>
          <a:ln w="20638">
            <a:solidFill>
              <a:srgbClr val="000000"/>
            </a:solidFill>
            <a:miter lim="800000"/>
            <a:headEnd/>
            <a:tailEnd/>
          </a:ln>
        </p:spPr>
        <p:txBody>
          <a:bodyPr/>
          <a:lstStyle/>
          <a:p>
            <a:endParaRPr lang="de-DE"/>
          </a:p>
        </p:txBody>
      </p:sp>
      <p:sp>
        <p:nvSpPr>
          <p:cNvPr id="13343" name="Rectangle 30"/>
          <p:cNvSpPr>
            <a:spLocks noChangeArrowheads="1"/>
          </p:cNvSpPr>
          <p:nvPr/>
        </p:nvSpPr>
        <p:spPr bwMode="auto">
          <a:xfrm>
            <a:off x="8028855" y="4155233"/>
            <a:ext cx="1071562" cy="1290638"/>
          </a:xfrm>
          <a:prstGeom prst="rect">
            <a:avLst/>
          </a:prstGeom>
          <a:noFill/>
          <a:ln w="20638">
            <a:solidFill>
              <a:srgbClr val="000000"/>
            </a:solidFill>
            <a:miter lim="800000"/>
            <a:headEnd/>
            <a:tailEnd/>
          </a:ln>
        </p:spPr>
        <p:txBody>
          <a:bodyPr/>
          <a:lstStyle/>
          <a:p>
            <a:endParaRPr lang="de-DE"/>
          </a:p>
        </p:txBody>
      </p:sp>
      <p:sp>
        <p:nvSpPr>
          <p:cNvPr id="13344" name="Freeform 31"/>
          <p:cNvSpPr>
            <a:spLocks/>
          </p:cNvSpPr>
          <p:nvPr/>
        </p:nvSpPr>
        <p:spPr bwMode="auto">
          <a:xfrm>
            <a:off x="6546131" y="3985371"/>
            <a:ext cx="46037" cy="44450"/>
          </a:xfrm>
          <a:custGeom>
            <a:avLst/>
            <a:gdLst>
              <a:gd name="T0" fmla="*/ 0 w 29"/>
              <a:gd name="T1" fmla="*/ 2147483647 h 28"/>
              <a:gd name="T2" fmla="*/ 2147483647 w 29"/>
              <a:gd name="T3" fmla="*/ 2147483647 h 28"/>
              <a:gd name="T4" fmla="*/ 2147483647 w 29"/>
              <a:gd name="T5" fmla="*/ 2147483647 h 28"/>
              <a:gd name="T6" fmla="*/ 2147483647 w 29"/>
              <a:gd name="T7" fmla="*/ 0 h 28"/>
              <a:gd name="T8" fmla="*/ 0 60000 65536"/>
              <a:gd name="T9" fmla="*/ 0 60000 65536"/>
              <a:gd name="T10" fmla="*/ 0 60000 65536"/>
              <a:gd name="T11" fmla="*/ 0 60000 65536"/>
              <a:gd name="T12" fmla="*/ 0 w 29"/>
              <a:gd name="T13" fmla="*/ 0 h 28"/>
              <a:gd name="T14" fmla="*/ 29 w 29"/>
              <a:gd name="T15" fmla="*/ 28 h 28"/>
            </a:gdLst>
            <a:ahLst/>
            <a:cxnLst>
              <a:cxn ang="T8">
                <a:pos x="T0" y="T1"/>
              </a:cxn>
              <a:cxn ang="T9">
                <a:pos x="T2" y="T3"/>
              </a:cxn>
              <a:cxn ang="T10">
                <a:pos x="T4" y="T5"/>
              </a:cxn>
              <a:cxn ang="T11">
                <a:pos x="T6" y="T7"/>
              </a:cxn>
            </a:cxnLst>
            <a:rect l="T12" t="T13" r="T14" b="T15"/>
            <a:pathLst>
              <a:path w="29" h="28">
                <a:moveTo>
                  <a:pt x="0" y="28"/>
                </a:moveTo>
                <a:lnTo>
                  <a:pt x="6" y="14"/>
                </a:lnTo>
                <a:lnTo>
                  <a:pt x="15" y="3"/>
                </a:lnTo>
                <a:lnTo>
                  <a:pt x="29" y="0"/>
                </a:lnTo>
              </a:path>
            </a:pathLst>
          </a:custGeom>
          <a:noFill/>
          <a:ln w="7938">
            <a:solidFill>
              <a:srgbClr val="000000"/>
            </a:solidFill>
            <a:round/>
            <a:headEnd/>
            <a:tailEnd/>
          </a:ln>
        </p:spPr>
        <p:txBody>
          <a:bodyPr/>
          <a:lstStyle/>
          <a:p>
            <a:endParaRPr lang="de-DE"/>
          </a:p>
        </p:txBody>
      </p:sp>
      <p:sp>
        <p:nvSpPr>
          <p:cNvPr id="13345" name="Line 32"/>
          <p:cNvSpPr>
            <a:spLocks noChangeShapeType="1"/>
          </p:cNvSpPr>
          <p:nvPr/>
        </p:nvSpPr>
        <p:spPr bwMode="auto">
          <a:xfrm>
            <a:off x="6592168" y="3985372"/>
            <a:ext cx="1158875" cy="1587"/>
          </a:xfrm>
          <a:prstGeom prst="line">
            <a:avLst/>
          </a:prstGeom>
          <a:noFill/>
          <a:ln w="7938">
            <a:solidFill>
              <a:srgbClr val="000000"/>
            </a:solidFill>
            <a:round/>
            <a:headEnd/>
            <a:tailEnd/>
          </a:ln>
        </p:spPr>
        <p:txBody>
          <a:bodyPr/>
          <a:lstStyle/>
          <a:p>
            <a:endParaRPr lang="de-DE"/>
          </a:p>
        </p:txBody>
      </p:sp>
      <p:sp>
        <p:nvSpPr>
          <p:cNvPr id="13346" name="Freeform 33"/>
          <p:cNvSpPr>
            <a:spLocks/>
          </p:cNvSpPr>
          <p:nvPr/>
        </p:nvSpPr>
        <p:spPr bwMode="auto">
          <a:xfrm>
            <a:off x="7751042" y="3909171"/>
            <a:ext cx="71438" cy="76200"/>
          </a:xfrm>
          <a:custGeom>
            <a:avLst/>
            <a:gdLst>
              <a:gd name="T0" fmla="*/ 0 w 45"/>
              <a:gd name="T1" fmla="*/ 2147483647 h 48"/>
              <a:gd name="T2" fmla="*/ 2147483647 w 45"/>
              <a:gd name="T3" fmla="*/ 2147483647 h 48"/>
              <a:gd name="T4" fmla="*/ 2147483647 w 45"/>
              <a:gd name="T5" fmla="*/ 2147483647 h 48"/>
              <a:gd name="T6" fmla="*/ 2147483647 w 45"/>
              <a:gd name="T7" fmla="*/ 0 h 48"/>
              <a:gd name="T8" fmla="*/ 0 60000 65536"/>
              <a:gd name="T9" fmla="*/ 0 60000 65536"/>
              <a:gd name="T10" fmla="*/ 0 60000 65536"/>
              <a:gd name="T11" fmla="*/ 0 60000 65536"/>
              <a:gd name="T12" fmla="*/ 0 w 45"/>
              <a:gd name="T13" fmla="*/ 0 h 48"/>
              <a:gd name="T14" fmla="*/ 45 w 45"/>
              <a:gd name="T15" fmla="*/ 48 h 48"/>
            </a:gdLst>
            <a:ahLst/>
            <a:cxnLst>
              <a:cxn ang="T8">
                <a:pos x="T0" y="T1"/>
              </a:cxn>
              <a:cxn ang="T9">
                <a:pos x="T2" y="T3"/>
              </a:cxn>
              <a:cxn ang="T10">
                <a:pos x="T4" y="T5"/>
              </a:cxn>
              <a:cxn ang="T11">
                <a:pos x="T6" y="T7"/>
              </a:cxn>
            </a:cxnLst>
            <a:rect l="T12" t="T13" r="T14" b="T15"/>
            <a:pathLst>
              <a:path w="45" h="48">
                <a:moveTo>
                  <a:pt x="0" y="48"/>
                </a:moveTo>
                <a:lnTo>
                  <a:pt x="23" y="42"/>
                </a:lnTo>
                <a:lnTo>
                  <a:pt x="40" y="24"/>
                </a:lnTo>
                <a:lnTo>
                  <a:pt x="45" y="0"/>
                </a:lnTo>
              </a:path>
            </a:pathLst>
          </a:custGeom>
          <a:noFill/>
          <a:ln w="7938">
            <a:solidFill>
              <a:srgbClr val="000000"/>
            </a:solidFill>
            <a:round/>
            <a:headEnd/>
            <a:tailEnd/>
          </a:ln>
        </p:spPr>
        <p:txBody>
          <a:bodyPr/>
          <a:lstStyle/>
          <a:p>
            <a:endParaRPr lang="de-DE"/>
          </a:p>
        </p:txBody>
      </p:sp>
      <p:sp>
        <p:nvSpPr>
          <p:cNvPr id="13347" name="Freeform 34"/>
          <p:cNvSpPr>
            <a:spLocks/>
          </p:cNvSpPr>
          <p:nvPr/>
        </p:nvSpPr>
        <p:spPr bwMode="auto">
          <a:xfrm>
            <a:off x="7822480" y="3909171"/>
            <a:ext cx="74612" cy="76200"/>
          </a:xfrm>
          <a:custGeom>
            <a:avLst/>
            <a:gdLst>
              <a:gd name="T0" fmla="*/ 0 w 47"/>
              <a:gd name="T1" fmla="*/ 0 h 48"/>
              <a:gd name="T2" fmla="*/ 2147483647 w 47"/>
              <a:gd name="T3" fmla="*/ 2147483647 h 48"/>
              <a:gd name="T4" fmla="*/ 2147483647 w 47"/>
              <a:gd name="T5" fmla="*/ 2147483647 h 48"/>
              <a:gd name="T6" fmla="*/ 2147483647 w 47"/>
              <a:gd name="T7" fmla="*/ 2147483647 h 48"/>
              <a:gd name="T8" fmla="*/ 0 60000 65536"/>
              <a:gd name="T9" fmla="*/ 0 60000 65536"/>
              <a:gd name="T10" fmla="*/ 0 60000 65536"/>
              <a:gd name="T11" fmla="*/ 0 60000 65536"/>
              <a:gd name="T12" fmla="*/ 0 w 47"/>
              <a:gd name="T13" fmla="*/ 0 h 48"/>
              <a:gd name="T14" fmla="*/ 47 w 47"/>
              <a:gd name="T15" fmla="*/ 48 h 48"/>
            </a:gdLst>
            <a:ahLst/>
            <a:cxnLst>
              <a:cxn ang="T8">
                <a:pos x="T0" y="T1"/>
              </a:cxn>
              <a:cxn ang="T9">
                <a:pos x="T2" y="T3"/>
              </a:cxn>
              <a:cxn ang="T10">
                <a:pos x="T4" y="T5"/>
              </a:cxn>
              <a:cxn ang="T11">
                <a:pos x="T6" y="T7"/>
              </a:cxn>
            </a:cxnLst>
            <a:rect l="T12" t="T13" r="T14" b="T15"/>
            <a:pathLst>
              <a:path w="47" h="48">
                <a:moveTo>
                  <a:pt x="0" y="0"/>
                </a:moveTo>
                <a:lnTo>
                  <a:pt x="7" y="24"/>
                </a:lnTo>
                <a:lnTo>
                  <a:pt x="23" y="42"/>
                </a:lnTo>
                <a:lnTo>
                  <a:pt x="47" y="48"/>
                </a:lnTo>
              </a:path>
            </a:pathLst>
          </a:custGeom>
          <a:noFill/>
          <a:ln w="7938">
            <a:solidFill>
              <a:srgbClr val="000000"/>
            </a:solidFill>
            <a:round/>
            <a:headEnd/>
            <a:tailEnd/>
          </a:ln>
        </p:spPr>
        <p:txBody>
          <a:bodyPr/>
          <a:lstStyle/>
          <a:p>
            <a:endParaRPr lang="de-DE"/>
          </a:p>
        </p:txBody>
      </p:sp>
      <p:sp>
        <p:nvSpPr>
          <p:cNvPr id="13348" name="Line 35"/>
          <p:cNvSpPr>
            <a:spLocks noChangeShapeType="1"/>
          </p:cNvSpPr>
          <p:nvPr/>
        </p:nvSpPr>
        <p:spPr bwMode="auto">
          <a:xfrm>
            <a:off x="7897092" y="3985372"/>
            <a:ext cx="1169988" cy="1587"/>
          </a:xfrm>
          <a:prstGeom prst="line">
            <a:avLst/>
          </a:prstGeom>
          <a:noFill/>
          <a:ln w="7938">
            <a:solidFill>
              <a:srgbClr val="000000"/>
            </a:solidFill>
            <a:round/>
            <a:headEnd/>
            <a:tailEnd/>
          </a:ln>
        </p:spPr>
        <p:txBody>
          <a:bodyPr/>
          <a:lstStyle/>
          <a:p>
            <a:endParaRPr lang="de-DE"/>
          </a:p>
        </p:txBody>
      </p:sp>
      <p:sp>
        <p:nvSpPr>
          <p:cNvPr id="13349" name="Freeform 36"/>
          <p:cNvSpPr>
            <a:spLocks/>
          </p:cNvSpPr>
          <p:nvPr/>
        </p:nvSpPr>
        <p:spPr bwMode="auto">
          <a:xfrm>
            <a:off x="9067080" y="3985371"/>
            <a:ext cx="42862" cy="44450"/>
          </a:xfrm>
          <a:custGeom>
            <a:avLst/>
            <a:gdLst>
              <a:gd name="T0" fmla="*/ 0 w 27"/>
              <a:gd name="T1" fmla="*/ 0 h 28"/>
              <a:gd name="T2" fmla="*/ 2147483647 w 27"/>
              <a:gd name="T3" fmla="*/ 2147483647 h 28"/>
              <a:gd name="T4" fmla="*/ 2147483647 w 27"/>
              <a:gd name="T5" fmla="*/ 2147483647 h 28"/>
              <a:gd name="T6" fmla="*/ 2147483647 w 27"/>
              <a:gd name="T7" fmla="*/ 2147483647 h 28"/>
              <a:gd name="T8" fmla="*/ 0 60000 65536"/>
              <a:gd name="T9" fmla="*/ 0 60000 65536"/>
              <a:gd name="T10" fmla="*/ 0 60000 65536"/>
              <a:gd name="T11" fmla="*/ 0 60000 65536"/>
              <a:gd name="T12" fmla="*/ 0 w 27"/>
              <a:gd name="T13" fmla="*/ 0 h 28"/>
              <a:gd name="T14" fmla="*/ 27 w 27"/>
              <a:gd name="T15" fmla="*/ 28 h 28"/>
            </a:gdLst>
            <a:ahLst/>
            <a:cxnLst>
              <a:cxn ang="T8">
                <a:pos x="T0" y="T1"/>
              </a:cxn>
              <a:cxn ang="T9">
                <a:pos x="T2" y="T3"/>
              </a:cxn>
              <a:cxn ang="T10">
                <a:pos x="T4" y="T5"/>
              </a:cxn>
              <a:cxn ang="T11">
                <a:pos x="T6" y="T7"/>
              </a:cxn>
            </a:cxnLst>
            <a:rect l="T12" t="T13" r="T14" b="T15"/>
            <a:pathLst>
              <a:path w="27" h="28">
                <a:moveTo>
                  <a:pt x="0" y="0"/>
                </a:moveTo>
                <a:lnTo>
                  <a:pt x="13" y="3"/>
                </a:lnTo>
                <a:lnTo>
                  <a:pt x="23" y="14"/>
                </a:lnTo>
                <a:lnTo>
                  <a:pt x="27" y="28"/>
                </a:lnTo>
              </a:path>
            </a:pathLst>
          </a:custGeom>
          <a:noFill/>
          <a:ln w="7938">
            <a:solidFill>
              <a:srgbClr val="000000"/>
            </a:solidFill>
            <a:round/>
            <a:headEnd/>
            <a:tailEnd/>
          </a:ln>
        </p:spPr>
        <p:txBody>
          <a:bodyPr/>
          <a:lstStyle/>
          <a:p>
            <a:endParaRPr lang="de-DE"/>
          </a:p>
        </p:txBody>
      </p:sp>
      <p:sp>
        <p:nvSpPr>
          <p:cNvPr id="13351" name="Text Box 38"/>
          <p:cNvSpPr txBox="1">
            <a:spLocks noChangeArrowheads="1"/>
          </p:cNvSpPr>
          <p:nvPr/>
        </p:nvSpPr>
        <p:spPr bwMode="auto">
          <a:xfrm>
            <a:off x="3337792" y="4701334"/>
            <a:ext cx="412750" cy="366713"/>
          </a:xfrm>
          <a:prstGeom prst="rect">
            <a:avLst/>
          </a:prstGeom>
          <a:noFill/>
          <a:ln w="9525">
            <a:noFill/>
            <a:miter lim="800000"/>
            <a:headEnd/>
            <a:tailEnd/>
          </a:ln>
        </p:spPr>
        <p:txBody>
          <a:bodyPr wrap="none">
            <a:spAutoFit/>
          </a:bodyPr>
          <a:lstStyle/>
          <a:p>
            <a:pPr eaLnBrk="0" hangingPunct="0"/>
            <a:r>
              <a:rPr lang="en-US">
                <a:latin typeface="Arial" pitchFamily="34" charset="0"/>
              </a:rPr>
              <a:t>…</a:t>
            </a:r>
          </a:p>
        </p:txBody>
      </p:sp>
      <p:sp>
        <p:nvSpPr>
          <p:cNvPr id="13352" name="Text Box 39"/>
          <p:cNvSpPr txBox="1">
            <a:spLocks noChangeArrowheads="1"/>
          </p:cNvSpPr>
          <p:nvPr/>
        </p:nvSpPr>
        <p:spPr bwMode="auto">
          <a:xfrm>
            <a:off x="3871192" y="4701334"/>
            <a:ext cx="412750" cy="366713"/>
          </a:xfrm>
          <a:prstGeom prst="rect">
            <a:avLst/>
          </a:prstGeom>
          <a:noFill/>
          <a:ln w="9525">
            <a:noFill/>
            <a:miter lim="800000"/>
            <a:headEnd/>
            <a:tailEnd/>
          </a:ln>
        </p:spPr>
        <p:txBody>
          <a:bodyPr wrap="none">
            <a:spAutoFit/>
          </a:bodyPr>
          <a:lstStyle/>
          <a:p>
            <a:pPr eaLnBrk="0" hangingPunct="0"/>
            <a:r>
              <a:rPr lang="en-US">
                <a:latin typeface="Arial" pitchFamily="34" charset="0"/>
              </a:rPr>
              <a:t>…</a:t>
            </a:r>
          </a:p>
        </p:txBody>
      </p:sp>
    </p:spTree>
    <p:extLst>
      <p:ext uri="{BB962C8B-B14F-4D97-AF65-F5344CB8AC3E}">
        <p14:creationId xmlns:p14="http://schemas.microsoft.com/office/powerpoint/2010/main" val="120378595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Tasks</a:t>
            </a:r>
          </a:p>
        </p:txBody>
      </p:sp>
      <p:sp>
        <p:nvSpPr>
          <p:cNvPr id="3" name="Content Placeholder 2"/>
          <p:cNvSpPr>
            <a:spLocks noGrp="1"/>
          </p:cNvSpPr>
          <p:nvPr>
            <p:ph idx="1"/>
          </p:nvPr>
        </p:nvSpPr>
        <p:spPr/>
        <p:txBody>
          <a:bodyPr/>
          <a:lstStyle/>
          <a:p>
            <a:pPr marL="285750" indent="-285750">
              <a:buFontTx/>
              <a:buChar char="-"/>
            </a:pPr>
            <a:r>
              <a:rPr lang="en-US" dirty="0"/>
              <a:t>Do we still have the “simple single processor system” today? Think of all the electronic gadgets you use, but also of e.g. embedded systems.</a:t>
            </a:r>
          </a:p>
          <a:p>
            <a:pPr marL="285750" indent="-285750">
              <a:buFontTx/>
              <a:buChar char="-"/>
            </a:pPr>
            <a:r>
              <a:rPr lang="en-US" dirty="0"/>
              <a:t>Even modern architectures of a PC look like a single processor system. Is this really true? </a:t>
            </a:r>
          </a:p>
          <a:p>
            <a:pPr marL="285750" indent="-285750">
              <a:buFontTx/>
              <a:buChar char="-"/>
            </a:pPr>
            <a:r>
              <a:rPr lang="en-US" dirty="0"/>
              <a:t>What about the interconnects – do we still use a single bus? Alternatives?</a:t>
            </a:r>
          </a:p>
          <a:p>
            <a:pPr marL="285750" indent="-285750">
              <a:buFontTx/>
              <a:buChar char="-"/>
            </a:pPr>
            <a:r>
              <a:rPr lang="en-US" dirty="0"/>
              <a:t>What are the advantages of a modular computer system? Disadvantages?</a:t>
            </a:r>
          </a:p>
          <a:p>
            <a:pPr marL="285750" indent="-285750">
              <a:buFontTx/>
              <a:buChar char="-"/>
            </a:pPr>
            <a:r>
              <a:rPr lang="en-US" dirty="0"/>
              <a:t>Don’t get frustrated if you cannot answer all the questions – we want you to start thinking about important issues plus we will discuss everything in the Q&amp;A sessions (and you will find many answers in future lectures during this course).</a:t>
            </a:r>
          </a:p>
        </p:txBody>
      </p:sp>
      <p:sp>
        <p:nvSpPr>
          <p:cNvPr id="4" name="Footer Placeholder 3"/>
          <p:cNvSpPr>
            <a:spLocks noGrp="1"/>
          </p:cNvSpPr>
          <p:nvPr>
            <p:ph type="ftr" sz="quarter" idx="10"/>
          </p:nvPr>
        </p:nvSpPr>
        <p:spPr/>
        <p:txBody>
          <a:bodyPr/>
          <a:lstStyle/>
          <a:p>
            <a:pPr>
              <a:defRPr/>
            </a:pPr>
            <a:r>
              <a:rPr lang="en-US" dirty="0"/>
              <a:t>TI II - Computer Architecture</a:t>
            </a:r>
          </a:p>
        </p:txBody>
      </p:sp>
    </p:spTree>
    <p:extLst>
      <p:ext uri="{BB962C8B-B14F-4D97-AF65-F5344CB8AC3E}">
        <p14:creationId xmlns:p14="http://schemas.microsoft.com/office/powerpoint/2010/main" val="328155114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en-US" dirty="0"/>
              <a:t>The von Neumann Architecture</a:t>
            </a:r>
            <a:br>
              <a:rPr lang="de-DE" dirty="0"/>
            </a:br>
            <a:endParaRPr lang="de-DE" dirty="0"/>
          </a:p>
        </p:txBody>
      </p:sp>
      <p:sp>
        <p:nvSpPr>
          <p:cNvPr id="14339" name="Textplatzhalter 2"/>
          <p:cNvSpPr>
            <a:spLocks noGrp="1"/>
          </p:cNvSpPr>
          <p:nvPr>
            <p:ph type="body" idx="1"/>
          </p:nvPr>
        </p:nvSpPr>
        <p:spPr/>
        <p:txBody>
          <a:bodyPr/>
          <a:lstStyle/>
          <a:p>
            <a:endParaRPr lang="de-DE" dirty="0"/>
          </a:p>
        </p:txBody>
      </p:sp>
      <p:sp>
        <p:nvSpPr>
          <p:cNvPr id="14340" name="Fußzeilenplatzhalter 3"/>
          <p:cNvSpPr>
            <a:spLocks noGrp="1"/>
          </p:cNvSpPr>
          <p:nvPr>
            <p:ph type="ftr" sz="quarter" idx="10"/>
          </p:nvPr>
        </p:nvSpPr>
        <p:spPr>
          <a:noFill/>
        </p:spPr>
        <p:txBody>
          <a:bodyPr/>
          <a:lstStyle/>
          <a:p>
            <a:r>
              <a:rPr lang="en-US"/>
              <a:t>TI II - Computer Architecture</a:t>
            </a:r>
          </a:p>
        </p:txBody>
      </p:sp>
    </p:spTree>
    <p:extLst>
      <p:ext uri="{BB962C8B-B14F-4D97-AF65-F5344CB8AC3E}">
        <p14:creationId xmlns:p14="http://schemas.microsoft.com/office/powerpoint/2010/main" val="28243817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The von Neumann architecture</a:t>
            </a:r>
          </a:p>
        </p:txBody>
      </p:sp>
      <p:sp>
        <p:nvSpPr>
          <p:cNvPr id="15363" name="Rectangle 3"/>
          <p:cNvSpPr>
            <a:spLocks noGrp="1" noChangeArrowheads="1"/>
          </p:cNvSpPr>
          <p:nvPr>
            <p:ph sz="half" idx="1"/>
          </p:nvPr>
        </p:nvSpPr>
        <p:spPr/>
        <p:txBody>
          <a:bodyPr/>
          <a:lstStyle/>
          <a:p>
            <a:r>
              <a:rPr lang="en-US" dirty="0"/>
              <a:t>The von Neumann architecture forms the basis of many hardware architectures presented in this course. </a:t>
            </a:r>
          </a:p>
          <a:p>
            <a:endParaRPr lang="en-US" dirty="0"/>
          </a:p>
          <a:p>
            <a:r>
              <a:rPr lang="en-US" dirty="0"/>
              <a:t>The architecture comprises the following main components</a:t>
            </a:r>
          </a:p>
          <a:p>
            <a:pPr lvl="1"/>
            <a:r>
              <a:rPr lang="en-US" dirty="0"/>
              <a:t>Central processing unit </a:t>
            </a:r>
          </a:p>
          <a:p>
            <a:pPr lvl="2"/>
            <a:r>
              <a:rPr lang="en-US" dirty="0"/>
              <a:t>Control unit</a:t>
            </a:r>
          </a:p>
          <a:p>
            <a:pPr lvl="2"/>
            <a:r>
              <a:rPr lang="en-US" dirty="0"/>
              <a:t>ALU / Operating unit</a:t>
            </a:r>
          </a:p>
          <a:p>
            <a:pPr lvl="1"/>
            <a:r>
              <a:rPr lang="en-US" dirty="0"/>
              <a:t>Memory</a:t>
            </a:r>
          </a:p>
          <a:p>
            <a:pPr lvl="1"/>
            <a:r>
              <a:rPr lang="en-US" dirty="0" err="1"/>
              <a:t>Input/Output</a:t>
            </a:r>
            <a:r>
              <a:rPr lang="en-US" dirty="0"/>
              <a:t> units</a:t>
            </a:r>
          </a:p>
          <a:p>
            <a:pPr lvl="1"/>
            <a:r>
              <a:rPr lang="en-US" dirty="0"/>
              <a:t>Interconnection</a:t>
            </a:r>
          </a:p>
        </p:txBody>
      </p:sp>
      <p:sp>
        <p:nvSpPr>
          <p:cNvPr id="8" name="Inhaltsplatzhalter 7"/>
          <p:cNvSpPr>
            <a:spLocks noGrp="1"/>
          </p:cNvSpPr>
          <p:nvPr>
            <p:ph sz="half" idx="2"/>
          </p:nvPr>
        </p:nvSpPr>
        <p:spPr/>
        <p:txBody>
          <a:bodyPr/>
          <a:lstStyle/>
          <a:p>
            <a:endParaRPr lang="de-DE"/>
          </a:p>
        </p:txBody>
      </p:sp>
      <p:sp>
        <p:nvSpPr>
          <p:cNvPr id="15364" name="Fußzeilenplatzhalter 4"/>
          <p:cNvSpPr>
            <a:spLocks noGrp="1"/>
          </p:cNvSpPr>
          <p:nvPr>
            <p:ph type="ftr" sz="quarter" idx="10"/>
          </p:nvPr>
        </p:nvSpPr>
        <p:spPr/>
        <p:txBody>
          <a:bodyPr/>
          <a:lstStyle/>
          <a:p>
            <a:r>
              <a:rPr lang="en-US"/>
              <a:t>TI II - Computer Architecture</a:t>
            </a:r>
          </a:p>
        </p:txBody>
      </p:sp>
      <p:grpSp>
        <p:nvGrpSpPr>
          <p:cNvPr id="2" name="Gruppieren 25"/>
          <p:cNvGrpSpPr>
            <a:grpSpLocks/>
          </p:cNvGrpSpPr>
          <p:nvPr/>
        </p:nvGrpSpPr>
        <p:grpSpPr bwMode="auto">
          <a:xfrm>
            <a:off x="8040216" y="2829838"/>
            <a:ext cx="2117725" cy="1031875"/>
            <a:chOff x="5749925" y="2889250"/>
            <a:chExt cx="2117725" cy="1031875"/>
          </a:xfrm>
        </p:grpSpPr>
        <p:sp>
          <p:nvSpPr>
            <p:cNvPr id="15381" name="Arc 6"/>
            <p:cNvSpPr>
              <a:spLocks/>
            </p:cNvSpPr>
            <p:nvPr/>
          </p:nvSpPr>
          <p:spPr bwMode="auto">
            <a:xfrm>
              <a:off x="5749925" y="2889250"/>
              <a:ext cx="212725" cy="285750"/>
            </a:xfrm>
            <a:custGeom>
              <a:avLst/>
              <a:gdLst>
                <a:gd name="T0" fmla="*/ 2147483647 w 17358"/>
                <a:gd name="T1" fmla="*/ 2147483647 h 21600"/>
                <a:gd name="T2" fmla="*/ 0 w 17358"/>
                <a:gd name="T3" fmla="*/ 2147483647 h 21600"/>
                <a:gd name="T4" fmla="*/ 2147483647 w 17358"/>
                <a:gd name="T5" fmla="*/ 0 h 21600"/>
                <a:gd name="T6" fmla="*/ 0 60000 65536"/>
                <a:gd name="T7" fmla="*/ 0 60000 65536"/>
                <a:gd name="T8" fmla="*/ 0 60000 65536"/>
                <a:gd name="T9" fmla="*/ 0 w 17358"/>
                <a:gd name="T10" fmla="*/ 0 h 21600"/>
                <a:gd name="T11" fmla="*/ 17358 w 17358"/>
                <a:gd name="T12" fmla="*/ 21600 h 21600"/>
              </a:gdLst>
              <a:ahLst/>
              <a:cxnLst>
                <a:cxn ang="T6">
                  <a:pos x="T0" y="T1"/>
                </a:cxn>
                <a:cxn ang="T7">
                  <a:pos x="T2" y="T3"/>
                </a:cxn>
                <a:cxn ang="T8">
                  <a:pos x="T4" y="T5"/>
                </a:cxn>
              </a:cxnLst>
              <a:rect l="T9" t="T10" r="T11" b="T12"/>
              <a:pathLst>
                <a:path w="17358" h="21600" fill="none" extrusionOk="0">
                  <a:moveTo>
                    <a:pt x="17357" y="19779"/>
                  </a:moveTo>
                  <a:cubicBezTo>
                    <a:pt x="14621" y="20980"/>
                    <a:pt x="11666" y="21599"/>
                    <a:pt x="8679" y="21600"/>
                  </a:cubicBezTo>
                  <a:cubicBezTo>
                    <a:pt x="5691" y="21600"/>
                    <a:pt x="2736" y="20980"/>
                    <a:pt x="0" y="19779"/>
                  </a:cubicBezTo>
                </a:path>
                <a:path w="17358" h="21600" stroke="0" extrusionOk="0">
                  <a:moveTo>
                    <a:pt x="17357" y="19779"/>
                  </a:moveTo>
                  <a:cubicBezTo>
                    <a:pt x="14621" y="20980"/>
                    <a:pt x="11666" y="21599"/>
                    <a:pt x="8679" y="21600"/>
                  </a:cubicBezTo>
                  <a:cubicBezTo>
                    <a:pt x="5691" y="21600"/>
                    <a:pt x="2736" y="20980"/>
                    <a:pt x="0" y="19779"/>
                  </a:cubicBezTo>
                  <a:lnTo>
                    <a:pt x="8679" y="0"/>
                  </a:lnTo>
                  <a:close/>
                </a:path>
              </a:pathLst>
            </a:custGeom>
            <a:solidFill>
              <a:srgbClr val="000000"/>
            </a:solidFill>
            <a:ln w="9525">
              <a:noFill/>
              <a:round/>
              <a:headEnd/>
              <a:tailEnd/>
            </a:ln>
          </p:spPr>
          <p:txBody>
            <a:bodyPr/>
            <a:lstStyle/>
            <a:p>
              <a:endParaRPr lang="de-DE"/>
            </a:p>
          </p:txBody>
        </p:sp>
        <p:sp>
          <p:nvSpPr>
            <p:cNvPr id="15382" name="Line 7"/>
            <p:cNvSpPr>
              <a:spLocks noChangeShapeType="1"/>
            </p:cNvSpPr>
            <p:nvPr/>
          </p:nvSpPr>
          <p:spPr bwMode="auto">
            <a:xfrm>
              <a:off x="5849938" y="3117850"/>
              <a:ext cx="1587" cy="287338"/>
            </a:xfrm>
            <a:prstGeom prst="line">
              <a:avLst/>
            </a:prstGeom>
            <a:noFill/>
            <a:ln w="28575">
              <a:solidFill>
                <a:srgbClr val="000000"/>
              </a:solidFill>
              <a:round/>
              <a:headEnd/>
              <a:tailEnd/>
            </a:ln>
          </p:spPr>
          <p:txBody>
            <a:bodyPr/>
            <a:lstStyle/>
            <a:p>
              <a:endParaRPr lang="de-DE"/>
            </a:p>
          </p:txBody>
        </p:sp>
        <p:sp>
          <p:nvSpPr>
            <p:cNvPr id="15383" name="Arc 8"/>
            <p:cNvSpPr>
              <a:spLocks/>
            </p:cNvSpPr>
            <p:nvPr/>
          </p:nvSpPr>
          <p:spPr bwMode="auto">
            <a:xfrm>
              <a:off x="7654925" y="2889250"/>
              <a:ext cx="212725" cy="285750"/>
            </a:xfrm>
            <a:custGeom>
              <a:avLst/>
              <a:gdLst>
                <a:gd name="T0" fmla="*/ 2147483647 w 17368"/>
                <a:gd name="T1" fmla="*/ 2147483647 h 21600"/>
                <a:gd name="T2" fmla="*/ 0 w 17368"/>
                <a:gd name="T3" fmla="*/ 2147483647 h 21600"/>
                <a:gd name="T4" fmla="*/ 2147483647 w 17368"/>
                <a:gd name="T5" fmla="*/ 0 h 21600"/>
                <a:gd name="T6" fmla="*/ 0 60000 65536"/>
                <a:gd name="T7" fmla="*/ 0 60000 65536"/>
                <a:gd name="T8" fmla="*/ 0 60000 65536"/>
                <a:gd name="T9" fmla="*/ 0 w 17368"/>
                <a:gd name="T10" fmla="*/ 0 h 21600"/>
                <a:gd name="T11" fmla="*/ 17368 w 17368"/>
                <a:gd name="T12" fmla="*/ 21600 h 21600"/>
              </a:gdLst>
              <a:ahLst/>
              <a:cxnLst>
                <a:cxn ang="T6">
                  <a:pos x="T0" y="T1"/>
                </a:cxn>
                <a:cxn ang="T7">
                  <a:pos x="T2" y="T3"/>
                </a:cxn>
                <a:cxn ang="T8">
                  <a:pos x="T4" y="T5"/>
                </a:cxn>
              </a:cxnLst>
              <a:rect l="T9" t="T10" r="T11" b="T12"/>
              <a:pathLst>
                <a:path w="17368" h="21600" fill="none" extrusionOk="0">
                  <a:moveTo>
                    <a:pt x="17367" y="19779"/>
                  </a:moveTo>
                  <a:cubicBezTo>
                    <a:pt x="14631" y="20980"/>
                    <a:pt x="11676" y="21599"/>
                    <a:pt x="8689" y="21600"/>
                  </a:cubicBezTo>
                  <a:cubicBezTo>
                    <a:pt x="5697" y="21600"/>
                    <a:pt x="2738" y="20978"/>
                    <a:pt x="-1" y="19775"/>
                  </a:cubicBezTo>
                </a:path>
                <a:path w="17368" h="21600" stroke="0" extrusionOk="0">
                  <a:moveTo>
                    <a:pt x="17367" y="19779"/>
                  </a:moveTo>
                  <a:cubicBezTo>
                    <a:pt x="14631" y="20980"/>
                    <a:pt x="11676" y="21599"/>
                    <a:pt x="8689" y="21600"/>
                  </a:cubicBezTo>
                  <a:cubicBezTo>
                    <a:pt x="5697" y="21600"/>
                    <a:pt x="2738" y="20978"/>
                    <a:pt x="-1" y="19775"/>
                  </a:cubicBezTo>
                  <a:lnTo>
                    <a:pt x="8689" y="0"/>
                  </a:lnTo>
                  <a:close/>
                </a:path>
              </a:pathLst>
            </a:custGeom>
            <a:solidFill>
              <a:srgbClr val="000000"/>
            </a:solidFill>
            <a:ln w="9525">
              <a:noFill/>
              <a:round/>
              <a:headEnd/>
              <a:tailEnd/>
            </a:ln>
          </p:spPr>
          <p:txBody>
            <a:bodyPr/>
            <a:lstStyle/>
            <a:p>
              <a:endParaRPr lang="de-DE"/>
            </a:p>
          </p:txBody>
        </p:sp>
        <p:sp>
          <p:nvSpPr>
            <p:cNvPr id="15384" name="Line 9"/>
            <p:cNvSpPr>
              <a:spLocks noChangeShapeType="1"/>
            </p:cNvSpPr>
            <p:nvPr/>
          </p:nvSpPr>
          <p:spPr bwMode="auto">
            <a:xfrm>
              <a:off x="7753350" y="3117850"/>
              <a:ext cx="1588" cy="287338"/>
            </a:xfrm>
            <a:prstGeom prst="line">
              <a:avLst/>
            </a:prstGeom>
            <a:noFill/>
            <a:ln w="28575">
              <a:solidFill>
                <a:srgbClr val="000000"/>
              </a:solidFill>
              <a:round/>
              <a:headEnd/>
              <a:tailEnd/>
            </a:ln>
          </p:spPr>
          <p:txBody>
            <a:bodyPr/>
            <a:lstStyle/>
            <a:p>
              <a:endParaRPr lang="de-DE"/>
            </a:p>
          </p:txBody>
        </p:sp>
        <p:sp>
          <p:nvSpPr>
            <p:cNvPr id="15385" name="Line 10"/>
            <p:cNvSpPr>
              <a:spLocks noChangeShapeType="1"/>
            </p:cNvSpPr>
            <p:nvPr/>
          </p:nvSpPr>
          <p:spPr bwMode="auto">
            <a:xfrm>
              <a:off x="5849938" y="3405188"/>
              <a:ext cx="1903412" cy="1587"/>
            </a:xfrm>
            <a:prstGeom prst="line">
              <a:avLst/>
            </a:prstGeom>
            <a:noFill/>
            <a:ln w="28575">
              <a:solidFill>
                <a:srgbClr val="000000"/>
              </a:solidFill>
              <a:round/>
              <a:headEnd/>
              <a:tailEnd/>
            </a:ln>
          </p:spPr>
          <p:txBody>
            <a:bodyPr/>
            <a:lstStyle/>
            <a:p>
              <a:endParaRPr lang="de-DE"/>
            </a:p>
          </p:txBody>
        </p:sp>
        <p:sp>
          <p:nvSpPr>
            <p:cNvPr id="15386" name="Arc 11"/>
            <p:cNvSpPr>
              <a:spLocks/>
            </p:cNvSpPr>
            <p:nvPr/>
          </p:nvSpPr>
          <p:spPr bwMode="auto">
            <a:xfrm>
              <a:off x="6702425" y="3633788"/>
              <a:ext cx="212725" cy="287337"/>
            </a:xfrm>
            <a:custGeom>
              <a:avLst/>
              <a:gdLst>
                <a:gd name="T0" fmla="*/ 0 w 17398"/>
                <a:gd name="T1" fmla="*/ 2147483647 h 21600"/>
                <a:gd name="T2" fmla="*/ 2147483647 w 17398"/>
                <a:gd name="T3" fmla="*/ 2147483647 h 21600"/>
                <a:gd name="T4" fmla="*/ 2147483647 w 17398"/>
                <a:gd name="T5" fmla="*/ 2147483647 h 21600"/>
                <a:gd name="T6" fmla="*/ 0 60000 65536"/>
                <a:gd name="T7" fmla="*/ 0 60000 65536"/>
                <a:gd name="T8" fmla="*/ 0 60000 65536"/>
                <a:gd name="T9" fmla="*/ 0 w 17398"/>
                <a:gd name="T10" fmla="*/ 0 h 21600"/>
                <a:gd name="T11" fmla="*/ 17398 w 17398"/>
                <a:gd name="T12" fmla="*/ 21600 h 21600"/>
              </a:gdLst>
              <a:ahLst/>
              <a:cxnLst>
                <a:cxn ang="T6">
                  <a:pos x="T0" y="T1"/>
                </a:cxn>
                <a:cxn ang="T7">
                  <a:pos x="T2" y="T3"/>
                </a:cxn>
                <a:cxn ang="T8">
                  <a:pos x="T4" y="T5"/>
                </a:cxn>
              </a:cxnLst>
              <a:rect l="T9" t="T10" r="T11" b="T12"/>
              <a:pathLst>
                <a:path w="17398" h="21600" fill="none" extrusionOk="0">
                  <a:moveTo>
                    <a:pt x="-1" y="1831"/>
                  </a:moveTo>
                  <a:cubicBezTo>
                    <a:pt x="2742" y="623"/>
                    <a:pt x="5706" y="-1"/>
                    <a:pt x="8704" y="0"/>
                  </a:cubicBezTo>
                  <a:cubicBezTo>
                    <a:pt x="11697" y="0"/>
                    <a:pt x="14657" y="622"/>
                    <a:pt x="17398" y="1826"/>
                  </a:cubicBezTo>
                </a:path>
                <a:path w="17398" h="21600" stroke="0" extrusionOk="0">
                  <a:moveTo>
                    <a:pt x="-1" y="1831"/>
                  </a:moveTo>
                  <a:cubicBezTo>
                    <a:pt x="2742" y="623"/>
                    <a:pt x="5706" y="-1"/>
                    <a:pt x="8704" y="0"/>
                  </a:cubicBezTo>
                  <a:cubicBezTo>
                    <a:pt x="11697" y="0"/>
                    <a:pt x="14657" y="622"/>
                    <a:pt x="17398" y="1826"/>
                  </a:cubicBezTo>
                  <a:lnTo>
                    <a:pt x="8704" y="21600"/>
                  </a:lnTo>
                  <a:close/>
                </a:path>
              </a:pathLst>
            </a:custGeom>
            <a:solidFill>
              <a:srgbClr val="000000"/>
            </a:solidFill>
            <a:ln w="9525">
              <a:noFill/>
              <a:round/>
              <a:headEnd/>
              <a:tailEnd/>
            </a:ln>
          </p:spPr>
          <p:txBody>
            <a:bodyPr/>
            <a:lstStyle/>
            <a:p>
              <a:endParaRPr lang="de-DE"/>
            </a:p>
          </p:txBody>
        </p:sp>
        <p:sp>
          <p:nvSpPr>
            <p:cNvPr id="15387" name="Line 12"/>
            <p:cNvSpPr>
              <a:spLocks noChangeShapeType="1"/>
            </p:cNvSpPr>
            <p:nvPr/>
          </p:nvSpPr>
          <p:spPr bwMode="auto">
            <a:xfrm>
              <a:off x="6802438" y="3405188"/>
              <a:ext cx="1587" cy="285750"/>
            </a:xfrm>
            <a:prstGeom prst="line">
              <a:avLst/>
            </a:prstGeom>
            <a:noFill/>
            <a:ln w="28575">
              <a:solidFill>
                <a:srgbClr val="000000"/>
              </a:solidFill>
              <a:round/>
              <a:headEnd/>
              <a:tailEnd/>
            </a:ln>
          </p:spPr>
          <p:txBody>
            <a:bodyPr/>
            <a:lstStyle/>
            <a:p>
              <a:endParaRPr lang="de-DE"/>
            </a:p>
          </p:txBody>
        </p:sp>
      </p:grpSp>
      <p:sp>
        <p:nvSpPr>
          <p:cNvPr id="19463" name="Rectangle 13"/>
          <p:cNvSpPr>
            <a:spLocks noChangeArrowheads="1"/>
          </p:cNvSpPr>
          <p:nvPr/>
        </p:nvSpPr>
        <p:spPr bwMode="auto">
          <a:xfrm>
            <a:off x="7438553" y="3874412"/>
            <a:ext cx="3333750" cy="515938"/>
          </a:xfrm>
          <a:prstGeom prst="rect">
            <a:avLst/>
          </a:prstGeom>
          <a:solidFill>
            <a:srgbClr val="FFC000"/>
          </a:solidFill>
          <a:ln w="28575">
            <a:solidFill>
              <a:srgbClr val="000000"/>
            </a:solidFill>
            <a:miter lim="800000"/>
            <a:headEnd/>
            <a:tailEnd/>
          </a:ln>
        </p:spPr>
        <p:txBody>
          <a:bodyPr anchor="ctr" anchorCtr="1"/>
          <a:lstStyle/>
          <a:p>
            <a:pPr algn="ctr" eaLnBrk="0" hangingPunct="0"/>
            <a:r>
              <a:rPr lang="en-US" sz="1600">
                <a:latin typeface="Arial" pitchFamily="34" charset="0"/>
              </a:rPr>
              <a:t>Connection</a:t>
            </a:r>
          </a:p>
        </p:txBody>
      </p:sp>
      <p:sp>
        <p:nvSpPr>
          <p:cNvPr id="19464" name="Rectangle 16"/>
          <p:cNvSpPr>
            <a:spLocks noChangeArrowheads="1"/>
          </p:cNvSpPr>
          <p:nvPr/>
        </p:nvSpPr>
        <p:spPr bwMode="auto">
          <a:xfrm>
            <a:off x="7438553" y="5163462"/>
            <a:ext cx="1428750" cy="1030288"/>
          </a:xfrm>
          <a:prstGeom prst="rect">
            <a:avLst/>
          </a:prstGeom>
          <a:solidFill>
            <a:srgbClr val="92D050"/>
          </a:solidFill>
          <a:ln w="28575">
            <a:solidFill>
              <a:srgbClr val="000000"/>
            </a:solidFill>
            <a:miter lim="800000"/>
            <a:headEnd/>
            <a:tailEnd/>
          </a:ln>
        </p:spPr>
        <p:txBody>
          <a:bodyPr anchor="ctr" anchorCtr="1"/>
          <a:lstStyle/>
          <a:p>
            <a:pPr eaLnBrk="0" hangingPunct="0"/>
            <a:r>
              <a:rPr lang="en-US" sz="1600">
                <a:latin typeface="Arial" pitchFamily="34" charset="0"/>
              </a:rPr>
              <a:t>I/O system</a:t>
            </a:r>
          </a:p>
        </p:txBody>
      </p:sp>
      <p:sp>
        <p:nvSpPr>
          <p:cNvPr id="19465" name="Rectangle 17"/>
          <p:cNvSpPr>
            <a:spLocks noChangeArrowheads="1"/>
          </p:cNvSpPr>
          <p:nvPr/>
        </p:nvSpPr>
        <p:spPr bwMode="auto">
          <a:xfrm>
            <a:off x="9343553" y="5163462"/>
            <a:ext cx="1428750" cy="1030288"/>
          </a:xfrm>
          <a:prstGeom prst="rect">
            <a:avLst/>
          </a:prstGeom>
          <a:solidFill>
            <a:srgbClr val="00B0F0"/>
          </a:solidFill>
          <a:ln w="28575">
            <a:solidFill>
              <a:srgbClr val="000000"/>
            </a:solidFill>
            <a:miter lim="800000"/>
            <a:headEnd/>
            <a:tailEnd/>
          </a:ln>
        </p:spPr>
        <p:txBody>
          <a:bodyPr anchor="ctr" anchorCtr="1"/>
          <a:lstStyle/>
          <a:p>
            <a:pPr eaLnBrk="0" hangingPunct="0"/>
            <a:r>
              <a:rPr lang="en-US" sz="1600">
                <a:latin typeface="Arial" pitchFamily="34" charset="0"/>
              </a:rPr>
              <a:t>Main memory</a:t>
            </a:r>
          </a:p>
        </p:txBody>
      </p:sp>
      <p:sp>
        <p:nvSpPr>
          <p:cNvPr id="15369" name="Rectangle 26"/>
          <p:cNvSpPr>
            <a:spLocks noChangeArrowheads="1"/>
          </p:cNvSpPr>
          <p:nvPr/>
        </p:nvSpPr>
        <p:spPr bwMode="auto">
          <a:xfrm>
            <a:off x="7530629" y="5636538"/>
            <a:ext cx="65" cy="246221"/>
          </a:xfrm>
          <a:prstGeom prst="rect">
            <a:avLst/>
          </a:prstGeom>
          <a:noFill/>
          <a:ln w="9525">
            <a:noFill/>
            <a:miter lim="800000"/>
            <a:headEnd/>
            <a:tailEnd/>
          </a:ln>
        </p:spPr>
        <p:txBody>
          <a:bodyPr wrap="none" lIns="0" tIns="0" rIns="0" bIns="0">
            <a:spAutoFit/>
          </a:bodyPr>
          <a:lstStyle/>
          <a:p>
            <a:pPr eaLnBrk="0" hangingPunct="0"/>
            <a:endParaRPr lang="en-US" sz="1600">
              <a:latin typeface="Arial" pitchFamily="34" charset="0"/>
            </a:endParaRPr>
          </a:p>
        </p:txBody>
      </p:sp>
      <p:sp>
        <p:nvSpPr>
          <p:cNvPr id="15370" name="Rectangle 27"/>
          <p:cNvSpPr>
            <a:spLocks noChangeArrowheads="1"/>
          </p:cNvSpPr>
          <p:nvPr/>
        </p:nvSpPr>
        <p:spPr bwMode="auto">
          <a:xfrm>
            <a:off x="9700741" y="5292051"/>
            <a:ext cx="65" cy="246221"/>
          </a:xfrm>
          <a:prstGeom prst="rect">
            <a:avLst/>
          </a:prstGeom>
          <a:noFill/>
          <a:ln w="9525">
            <a:noFill/>
            <a:miter lim="800000"/>
            <a:headEnd/>
            <a:tailEnd/>
          </a:ln>
        </p:spPr>
        <p:txBody>
          <a:bodyPr wrap="none" lIns="0" tIns="0" rIns="0" bIns="0">
            <a:spAutoFit/>
          </a:bodyPr>
          <a:lstStyle/>
          <a:p>
            <a:pPr eaLnBrk="0" hangingPunct="0"/>
            <a:endParaRPr lang="en-US" sz="1600">
              <a:latin typeface="Arial" pitchFamily="34" charset="0"/>
            </a:endParaRPr>
          </a:p>
        </p:txBody>
      </p:sp>
      <p:sp>
        <p:nvSpPr>
          <p:cNvPr id="15371" name="Rectangle 28"/>
          <p:cNvSpPr>
            <a:spLocks noChangeArrowheads="1"/>
          </p:cNvSpPr>
          <p:nvPr/>
        </p:nvSpPr>
        <p:spPr bwMode="auto">
          <a:xfrm>
            <a:off x="9621366" y="5636538"/>
            <a:ext cx="65" cy="246221"/>
          </a:xfrm>
          <a:prstGeom prst="rect">
            <a:avLst/>
          </a:prstGeom>
          <a:noFill/>
          <a:ln w="9525">
            <a:noFill/>
            <a:miter lim="800000"/>
            <a:headEnd/>
            <a:tailEnd/>
          </a:ln>
        </p:spPr>
        <p:txBody>
          <a:bodyPr wrap="none" lIns="0" tIns="0" rIns="0" bIns="0">
            <a:spAutoFit/>
          </a:bodyPr>
          <a:lstStyle/>
          <a:p>
            <a:pPr eaLnBrk="0" hangingPunct="0"/>
            <a:endParaRPr lang="en-US" sz="1600">
              <a:latin typeface="Arial" pitchFamily="34" charset="0"/>
            </a:endParaRPr>
          </a:p>
        </p:txBody>
      </p:sp>
      <p:grpSp>
        <p:nvGrpSpPr>
          <p:cNvPr id="3" name="Gruppieren 26"/>
          <p:cNvGrpSpPr>
            <a:grpSpLocks/>
          </p:cNvGrpSpPr>
          <p:nvPr/>
        </p:nvGrpSpPr>
        <p:grpSpPr bwMode="auto">
          <a:xfrm>
            <a:off x="7416328" y="1159787"/>
            <a:ext cx="3333750" cy="1670050"/>
            <a:chOff x="5126038" y="1219200"/>
            <a:chExt cx="3333750" cy="1670050"/>
          </a:xfrm>
        </p:grpSpPr>
        <p:sp>
          <p:nvSpPr>
            <p:cNvPr id="19461" name="AutoShape 5"/>
            <p:cNvSpPr>
              <a:spLocks noChangeArrowheads="1"/>
            </p:cNvSpPr>
            <p:nvPr/>
          </p:nvSpPr>
          <p:spPr bwMode="auto">
            <a:xfrm>
              <a:off x="5126038" y="1219200"/>
              <a:ext cx="3333750" cy="1660525"/>
            </a:xfrm>
            <a:prstGeom prst="roundRect">
              <a:avLst>
                <a:gd name="adj" fmla="val 23727"/>
              </a:avLst>
            </a:prstGeom>
            <a:solidFill>
              <a:schemeClr val="accent2">
                <a:lumMod val="40000"/>
                <a:lumOff val="60000"/>
              </a:schemeClr>
            </a:solidFill>
            <a:ln w="28575">
              <a:solidFill>
                <a:srgbClr val="000000"/>
              </a:solidFill>
              <a:round/>
              <a:headEnd/>
              <a:tailEnd/>
            </a:ln>
          </p:spPr>
          <p:txBody>
            <a:bodyPr/>
            <a:lstStyle/>
            <a:p>
              <a:pPr algn="ctr">
                <a:defRPr/>
              </a:pPr>
              <a:endParaRPr lang="de-DE"/>
            </a:p>
          </p:txBody>
        </p:sp>
        <p:sp>
          <p:nvSpPr>
            <p:cNvPr id="15376" name="Rectangle 18"/>
            <p:cNvSpPr>
              <a:spLocks noChangeArrowheads="1"/>
            </p:cNvSpPr>
            <p:nvPr/>
          </p:nvSpPr>
          <p:spPr bwMode="auto">
            <a:xfrm>
              <a:off x="5476875" y="2057400"/>
              <a:ext cx="1038225" cy="244475"/>
            </a:xfrm>
            <a:prstGeom prst="rect">
              <a:avLst/>
            </a:prstGeom>
            <a:noFill/>
            <a:ln w="9525">
              <a:noFill/>
              <a:miter lim="800000"/>
              <a:headEnd/>
              <a:tailEnd/>
            </a:ln>
          </p:spPr>
          <p:txBody>
            <a:bodyPr wrap="none" lIns="0" tIns="0" rIns="0" bIns="0">
              <a:spAutoFit/>
            </a:bodyPr>
            <a:lstStyle/>
            <a:p>
              <a:pPr eaLnBrk="0" hangingPunct="0"/>
              <a:r>
                <a:rPr lang="en-US" sz="1600">
                  <a:latin typeface="Arial" pitchFamily="34" charset="0"/>
                </a:rPr>
                <a:t>Control unit</a:t>
              </a:r>
            </a:p>
          </p:txBody>
        </p:sp>
        <p:sp>
          <p:nvSpPr>
            <p:cNvPr id="15377" name="Rectangle 19"/>
            <p:cNvSpPr>
              <a:spLocks noChangeArrowheads="1"/>
            </p:cNvSpPr>
            <p:nvPr/>
          </p:nvSpPr>
          <p:spPr bwMode="auto">
            <a:xfrm>
              <a:off x="6954838" y="2057400"/>
              <a:ext cx="1276350" cy="244475"/>
            </a:xfrm>
            <a:prstGeom prst="rect">
              <a:avLst/>
            </a:prstGeom>
            <a:noFill/>
            <a:ln w="9525">
              <a:noFill/>
              <a:miter lim="800000"/>
              <a:headEnd/>
              <a:tailEnd/>
            </a:ln>
          </p:spPr>
          <p:txBody>
            <a:bodyPr wrap="none" lIns="0" tIns="0" rIns="0" bIns="0">
              <a:spAutoFit/>
            </a:bodyPr>
            <a:lstStyle/>
            <a:p>
              <a:pPr eaLnBrk="0" hangingPunct="0"/>
              <a:r>
                <a:rPr lang="en-US" sz="1600">
                  <a:latin typeface="Arial" pitchFamily="34" charset="0"/>
                </a:rPr>
                <a:t>Operating unit</a:t>
              </a:r>
            </a:p>
          </p:txBody>
        </p:sp>
        <p:sp>
          <p:nvSpPr>
            <p:cNvPr id="15378" name="Line 29"/>
            <p:cNvSpPr>
              <a:spLocks noChangeShapeType="1"/>
            </p:cNvSpPr>
            <p:nvPr/>
          </p:nvSpPr>
          <p:spPr bwMode="auto">
            <a:xfrm>
              <a:off x="6802438" y="1257300"/>
              <a:ext cx="1587" cy="1631950"/>
            </a:xfrm>
            <a:prstGeom prst="line">
              <a:avLst/>
            </a:prstGeom>
            <a:noFill/>
            <a:ln w="28575">
              <a:solidFill>
                <a:srgbClr val="000000"/>
              </a:solidFill>
              <a:round/>
              <a:headEnd/>
              <a:tailEnd/>
            </a:ln>
          </p:spPr>
          <p:txBody>
            <a:bodyPr/>
            <a:lstStyle/>
            <a:p>
              <a:endParaRPr lang="de-DE"/>
            </a:p>
          </p:txBody>
        </p:sp>
        <p:sp>
          <p:nvSpPr>
            <p:cNvPr id="19472" name="Rectangle 30"/>
            <p:cNvSpPr>
              <a:spLocks noChangeArrowheads="1"/>
            </p:cNvSpPr>
            <p:nvPr/>
          </p:nvSpPr>
          <p:spPr bwMode="auto">
            <a:xfrm>
              <a:off x="6223000" y="1343025"/>
              <a:ext cx="1165225" cy="344488"/>
            </a:xfrm>
            <a:prstGeom prst="rect">
              <a:avLst/>
            </a:prstGeom>
            <a:solidFill>
              <a:schemeClr val="accent2">
                <a:lumMod val="60000"/>
                <a:lumOff val="40000"/>
              </a:schemeClr>
            </a:solidFill>
            <a:ln w="9525">
              <a:solidFill>
                <a:schemeClr val="tx1"/>
              </a:solidFill>
              <a:miter lim="800000"/>
              <a:headEnd/>
              <a:tailEnd/>
            </a:ln>
          </p:spPr>
          <p:txBody>
            <a:bodyPr/>
            <a:lstStyle/>
            <a:p>
              <a:pPr eaLnBrk="0" hangingPunct="0">
                <a:defRPr/>
              </a:pPr>
              <a:r>
                <a:rPr lang="en-US" sz="1600">
                  <a:latin typeface="Arial" pitchFamily="34" charset="0"/>
                </a:rPr>
                <a:t>Processor</a:t>
              </a:r>
            </a:p>
          </p:txBody>
        </p:sp>
        <p:sp>
          <p:nvSpPr>
            <p:cNvPr id="15380" name="Rectangle 31"/>
            <p:cNvSpPr>
              <a:spLocks noChangeArrowheads="1"/>
            </p:cNvSpPr>
            <p:nvPr/>
          </p:nvSpPr>
          <p:spPr bwMode="auto">
            <a:xfrm>
              <a:off x="6326188" y="1316038"/>
              <a:ext cx="65" cy="246221"/>
            </a:xfrm>
            <a:prstGeom prst="rect">
              <a:avLst/>
            </a:prstGeom>
            <a:noFill/>
            <a:ln w="9525">
              <a:noFill/>
              <a:miter lim="800000"/>
              <a:headEnd/>
              <a:tailEnd/>
            </a:ln>
          </p:spPr>
          <p:txBody>
            <a:bodyPr wrap="none" lIns="0" tIns="0" rIns="0" bIns="0">
              <a:spAutoFit/>
            </a:bodyPr>
            <a:lstStyle/>
            <a:p>
              <a:pPr eaLnBrk="0" hangingPunct="0"/>
              <a:endParaRPr lang="en-US" sz="1600">
                <a:latin typeface="Arial" pitchFamily="34" charset="0"/>
              </a:endParaRPr>
            </a:p>
          </p:txBody>
        </p:sp>
      </p:grpSp>
      <p:cxnSp>
        <p:nvCxnSpPr>
          <p:cNvPr id="19474" name="Gerade Verbindung mit Pfeil 32"/>
          <p:cNvCxnSpPr>
            <a:cxnSpLocks noChangeShapeType="1"/>
          </p:cNvCxnSpPr>
          <p:nvPr/>
        </p:nvCxnSpPr>
        <p:spPr bwMode="auto">
          <a:xfrm rot="5400000">
            <a:off x="7754465" y="4763412"/>
            <a:ext cx="787400" cy="0"/>
          </a:xfrm>
          <a:prstGeom prst="straightConnector1">
            <a:avLst/>
          </a:prstGeom>
          <a:noFill/>
          <a:ln w="57150" algn="ctr">
            <a:solidFill>
              <a:schemeClr val="hlink"/>
            </a:solidFill>
            <a:round/>
            <a:headEnd type="triangle" w="med" len="med"/>
            <a:tailEnd type="triangle" w="med" len="med"/>
          </a:ln>
        </p:spPr>
      </p:cxnSp>
      <p:cxnSp>
        <p:nvCxnSpPr>
          <p:cNvPr id="19475" name="Gerade Verbindung mit Pfeil 36"/>
          <p:cNvCxnSpPr>
            <a:cxnSpLocks noChangeShapeType="1"/>
          </p:cNvCxnSpPr>
          <p:nvPr/>
        </p:nvCxnSpPr>
        <p:spPr bwMode="auto">
          <a:xfrm rot="5400000">
            <a:off x="9684072" y="4762619"/>
            <a:ext cx="787400" cy="1587"/>
          </a:xfrm>
          <a:prstGeom prst="straightConnector1">
            <a:avLst/>
          </a:prstGeom>
          <a:noFill/>
          <a:ln w="57150" algn="ctr">
            <a:solidFill>
              <a:schemeClr val="hlink"/>
            </a:solidFill>
            <a:round/>
            <a:headEnd type="triangle" w="med" len="med"/>
            <a:tailEnd type="triangle" w="med" len="med"/>
          </a:ln>
        </p:spPr>
      </p:cxnSp>
    </p:spTree>
    <p:custDataLst>
      <p:tags r:id="rId1"/>
    </p:custDataLst>
    <p:extLst>
      <p:ext uri="{BB962C8B-B14F-4D97-AF65-F5344CB8AC3E}">
        <p14:creationId xmlns:p14="http://schemas.microsoft.com/office/powerpoint/2010/main" val="401998369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t>The von Neumann architecture</a:t>
            </a:r>
          </a:p>
        </p:txBody>
      </p:sp>
      <p:sp>
        <p:nvSpPr>
          <p:cNvPr id="20484" name="Rectangle 3"/>
          <p:cNvSpPr>
            <a:spLocks noGrp="1" noChangeArrowheads="1"/>
          </p:cNvSpPr>
          <p:nvPr>
            <p:ph idx="1"/>
          </p:nvPr>
        </p:nvSpPr>
        <p:spPr/>
        <p:txBody>
          <a:bodyPr/>
          <a:lstStyle/>
          <a:p>
            <a:pPr eaLnBrk="1" hangingPunct="1">
              <a:lnSpc>
                <a:spcPct val="90000"/>
              </a:lnSpc>
            </a:pPr>
            <a:r>
              <a:rPr lang="en-US" b="1" dirty="0"/>
              <a:t>Central control</a:t>
            </a:r>
            <a:r>
              <a:rPr lang="en-US" dirty="0"/>
              <a:t> of the computer</a:t>
            </a:r>
          </a:p>
          <a:p>
            <a:pPr eaLnBrk="1" hangingPunct="1">
              <a:lnSpc>
                <a:spcPct val="90000"/>
              </a:lnSpc>
            </a:pPr>
            <a:endParaRPr lang="en-US" dirty="0"/>
          </a:p>
          <a:p>
            <a:pPr eaLnBrk="1" hangingPunct="1">
              <a:lnSpc>
                <a:spcPct val="90000"/>
              </a:lnSpc>
            </a:pPr>
            <a:r>
              <a:rPr lang="en-US" dirty="0"/>
              <a:t>A computer consists of </a:t>
            </a:r>
            <a:r>
              <a:rPr lang="en-US" b="1" dirty="0"/>
              <a:t>several functional units</a:t>
            </a:r>
            <a:r>
              <a:rPr lang="en-US" dirty="0"/>
              <a:t> (central processing unit, memory, input/output unit, connection) </a:t>
            </a:r>
          </a:p>
          <a:p>
            <a:pPr eaLnBrk="1" hangingPunct="1">
              <a:lnSpc>
                <a:spcPct val="90000"/>
              </a:lnSpc>
            </a:pPr>
            <a:endParaRPr lang="en-US" dirty="0"/>
          </a:p>
          <a:p>
            <a:pPr eaLnBrk="1" hangingPunct="1">
              <a:lnSpc>
                <a:spcPct val="90000"/>
              </a:lnSpc>
            </a:pPr>
            <a:r>
              <a:rPr lang="en-US" dirty="0"/>
              <a:t>The computer is </a:t>
            </a:r>
            <a:r>
              <a:rPr lang="en-US" b="1" dirty="0"/>
              <a:t>not tailored to a single problem</a:t>
            </a:r>
            <a:r>
              <a:rPr lang="en-US" dirty="0"/>
              <a:t> but a general purpose machine. In order to solve a problem a program is stored in the memory (“program controlled universal computer”) – yes, today this sounds so simple…</a:t>
            </a:r>
          </a:p>
          <a:p>
            <a:pPr eaLnBrk="1" hangingPunct="1">
              <a:lnSpc>
                <a:spcPct val="90000"/>
              </a:lnSpc>
            </a:pPr>
            <a:endParaRPr lang="en-US" b="1" dirty="0"/>
          </a:p>
          <a:p>
            <a:pPr eaLnBrk="1" hangingPunct="1">
              <a:lnSpc>
                <a:spcPct val="90000"/>
              </a:lnSpc>
            </a:pPr>
            <a:r>
              <a:rPr lang="en-US" b="1" dirty="0"/>
              <a:t>IMPORTANT</a:t>
            </a:r>
          </a:p>
          <a:p>
            <a:pPr lvl="1" eaLnBrk="1" hangingPunct="1">
              <a:lnSpc>
                <a:spcPct val="90000"/>
              </a:lnSpc>
            </a:pPr>
            <a:r>
              <a:rPr lang="en-US" dirty="0"/>
              <a:t>Instructions (the </a:t>
            </a:r>
            <a:r>
              <a:rPr lang="en-US" dirty="0">
                <a:solidFill>
                  <a:srgbClr val="003399"/>
                </a:solidFill>
              </a:rPr>
              <a:t>program</a:t>
            </a:r>
            <a:r>
              <a:rPr lang="en-US" dirty="0"/>
              <a:t>) and </a:t>
            </a:r>
            <a:r>
              <a:rPr lang="en-US" dirty="0">
                <a:solidFill>
                  <a:srgbClr val="003399"/>
                </a:solidFill>
              </a:rPr>
              <a:t>data</a:t>
            </a:r>
            <a:r>
              <a:rPr lang="en-US" dirty="0"/>
              <a:t> (input and output values) are stored in the </a:t>
            </a:r>
            <a:r>
              <a:rPr lang="en-US" b="1" dirty="0"/>
              <a:t>same</a:t>
            </a:r>
            <a:r>
              <a:rPr lang="en-US" dirty="0"/>
              <a:t> memory.</a:t>
            </a:r>
          </a:p>
          <a:p>
            <a:pPr lvl="1" eaLnBrk="1" hangingPunct="1">
              <a:lnSpc>
                <a:spcPct val="90000"/>
              </a:lnSpc>
            </a:pPr>
            <a:r>
              <a:rPr lang="en-US" dirty="0"/>
              <a:t>The memory consists of </a:t>
            </a:r>
            <a:r>
              <a:rPr lang="en-US" dirty="0">
                <a:solidFill>
                  <a:srgbClr val="003399"/>
                </a:solidFill>
              </a:rPr>
              <a:t>memory cells</a:t>
            </a:r>
            <a:r>
              <a:rPr lang="en-US" dirty="0"/>
              <a:t> with a fixed length, each cell can be addressed individually.</a:t>
            </a:r>
          </a:p>
        </p:txBody>
      </p:sp>
      <p:sp>
        <p:nvSpPr>
          <p:cNvPr id="16386" name="Fußzeilenplatzhalter 3"/>
          <p:cNvSpPr>
            <a:spLocks noGrp="1"/>
          </p:cNvSpPr>
          <p:nvPr>
            <p:ph type="ftr" sz="quarter" idx="10"/>
          </p:nvPr>
        </p:nvSpPr>
        <p:spPr>
          <a:noFill/>
        </p:spPr>
        <p:txBody>
          <a:bodyPr/>
          <a:lstStyle/>
          <a:p>
            <a:r>
              <a:rPr lang="en-US"/>
              <a:t>TI II - Computer Architecture</a:t>
            </a:r>
          </a:p>
        </p:txBody>
      </p:sp>
      <p:graphicFrame>
        <p:nvGraphicFramePr>
          <p:cNvPr id="5" name="Tabelle 4"/>
          <p:cNvGraphicFramePr>
            <a:graphicFrameLocks noGrp="1"/>
          </p:cNvGraphicFramePr>
          <p:nvPr/>
        </p:nvGraphicFramePr>
        <p:xfrm>
          <a:off x="2595563" y="5259388"/>
          <a:ext cx="6840000" cy="741680"/>
        </p:xfrm>
        <a:graphic>
          <a:graphicData uri="http://schemas.openxmlformats.org/drawingml/2006/table">
            <a:tbl>
              <a:tblPr>
                <a:tableStyleId>{5C22544A-7EE6-4342-B048-85BDC9FD1C3A}</a:tableStyleId>
              </a:tblPr>
              <a:tblGrid>
                <a:gridCol w="1080000">
                  <a:extLst>
                    <a:ext uri="{9D8B030D-6E8A-4147-A177-3AD203B41FA5}">
                      <a16:colId xmlns:a16="http://schemas.microsoft.com/office/drawing/2014/main" val="20000"/>
                    </a:ext>
                  </a:extLst>
                </a:gridCol>
                <a:gridCol w="576000">
                  <a:extLst>
                    <a:ext uri="{9D8B030D-6E8A-4147-A177-3AD203B41FA5}">
                      <a16:colId xmlns:a16="http://schemas.microsoft.com/office/drawing/2014/main" val="20001"/>
                    </a:ext>
                  </a:extLst>
                </a:gridCol>
                <a:gridCol w="576000">
                  <a:extLst>
                    <a:ext uri="{9D8B030D-6E8A-4147-A177-3AD203B41FA5}">
                      <a16:colId xmlns:a16="http://schemas.microsoft.com/office/drawing/2014/main" val="20002"/>
                    </a:ext>
                  </a:extLst>
                </a:gridCol>
                <a:gridCol w="576000">
                  <a:extLst>
                    <a:ext uri="{9D8B030D-6E8A-4147-A177-3AD203B41FA5}">
                      <a16:colId xmlns:a16="http://schemas.microsoft.com/office/drawing/2014/main" val="20003"/>
                    </a:ext>
                  </a:extLst>
                </a:gridCol>
                <a:gridCol w="576000">
                  <a:extLst>
                    <a:ext uri="{9D8B030D-6E8A-4147-A177-3AD203B41FA5}">
                      <a16:colId xmlns:a16="http://schemas.microsoft.com/office/drawing/2014/main" val="20004"/>
                    </a:ext>
                  </a:extLst>
                </a:gridCol>
                <a:gridCol w="576000">
                  <a:extLst>
                    <a:ext uri="{9D8B030D-6E8A-4147-A177-3AD203B41FA5}">
                      <a16:colId xmlns:a16="http://schemas.microsoft.com/office/drawing/2014/main" val="20005"/>
                    </a:ext>
                  </a:extLst>
                </a:gridCol>
                <a:gridCol w="576000">
                  <a:extLst>
                    <a:ext uri="{9D8B030D-6E8A-4147-A177-3AD203B41FA5}">
                      <a16:colId xmlns:a16="http://schemas.microsoft.com/office/drawing/2014/main" val="20006"/>
                    </a:ext>
                  </a:extLst>
                </a:gridCol>
                <a:gridCol w="576000">
                  <a:extLst>
                    <a:ext uri="{9D8B030D-6E8A-4147-A177-3AD203B41FA5}">
                      <a16:colId xmlns:a16="http://schemas.microsoft.com/office/drawing/2014/main" val="20007"/>
                    </a:ext>
                  </a:extLst>
                </a:gridCol>
                <a:gridCol w="576000">
                  <a:extLst>
                    <a:ext uri="{9D8B030D-6E8A-4147-A177-3AD203B41FA5}">
                      <a16:colId xmlns:a16="http://schemas.microsoft.com/office/drawing/2014/main" val="20008"/>
                    </a:ext>
                  </a:extLst>
                </a:gridCol>
                <a:gridCol w="576000">
                  <a:extLst>
                    <a:ext uri="{9D8B030D-6E8A-4147-A177-3AD203B41FA5}">
                      <a16:colId xmlns:a16="http://schemas.microsoft.com/office/drawing/2014/main" val="20009"/>
                    </a:ext>
                  </a:extLst>
                </a:gridCol>
                <a:gridCol w="576000">
                  <a:extLst>
                    <a:ext uri="{9D8B030D-6E8A-4147-A177-3AD203B41FA5}">
                      <a16:colId xmlns:a16="http://schemas.microsoft.com/office/drawing/2014/main" val="20010"/>
                    </a:ext>
                  </a:extLst>
                </a:gridCol>
              </a:tblGrid>
              <a:tr h="370840">
                <a:tc>
                  <a:txBody>
                    <a:bodyPr/>
                    <a:lstStyle/>
                    <a:p>
                      <a:r>
                        <a:rPr lang="de-DE" sz="1600" dirty="0"/>
                        <a:t>Memory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de-DE" sz="1400" dirty="0" err="1"/>
                        <a:t>Address</a:t>
                      </a:r>
                      <a:endParaRPr lang="de-DE" sz="1400" dirty="0"/>
                    </a:p>
                  </a:txBody>
                  <a:tcPr>
                    <a:lnT w="12700" cap="flat" cmpd="sng" algn="ctr">
                      <a:noFill/>
                      <a:prstDash val="solid"/>
                      <a:round/>
                      <a:headEnd type="none" w="med" len="med"/>
                      <a:tailEnd type="none" w="med" len="med"/>
                    </a:lnT>
                  </a:tcPr>
                </a:tc>
                <a:tc>
                  <a:txBody>
                    <a:bodyPr/>
                    <a:lstStyle/>
                    <a:p>
                      <a:pPr algn="ctr"/>
                      <a:r>
                        <a:rPr lang="de-DE" sz="1400" dirty="0"/>
                        <a:t>0</a:t>
                      </a:r>
                    </a:p>
                  </a:txBody>
                  <a:tcPr>
                    <a:lnT w="12700" cap="flat" cmpd="sng" algn="ctr">
                      <a:solidFill>
                        <a:schemeClr val="tx1"/>
                      </a:solidFill>
                      <a:prstDash val="solid"/>
                      <a:round/>
                      <a:headEnd type="none" w="med" len="med"/>
                      <a:tailEnd type="none" w="med" len="med"/>
                    </a:lnT>
                  </a:tcPr>
                </a:tc>
                <a:tc>
                  <a:txBody>
                    <a:bodyPr/>
                    <a:lstStyle/>
                    <a:p>
                      <a:pPr algn="ctr"/>
                      <a:r>
                        <a:rPr lang="de-DE" sz="1400" dirty="0"/>
                        <a:t>1</a:t>
                      </a:r>
                    </a:p>
                  </a:txBody>
                  <a:tcPr>
                    <a:lnT w="12700" cap="flat" cmpd="sng" algn="ctr">
                      <a:solidFill>
                        <a:schemeClr val="tx1"/>
                      </a:solidFill>
                      <a:prstDash val="solid"/>
                      <a:round/>
                      <a:headEnd type="none" w="med" len="med"/>
                      <a:tailEnd type="none" w="med" len="med"/>
                    </a:lnT>
                  </a:tcPr>
                </a:tc>
                <a:tc>
                  <a:txBody>
                    <a:bodyPr/>
                    <a:lstStyle/>
                    <a:p>
                      <a:pPr algn="ctr"/>
                      <a:r>
                        <a:rPr lang="de-DE" sz="1400" dirty="0"/>
                        <a:t>2</a:t>
                      </a:r>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r>
                        <a:rPr lang="de-DE" sz="1400" dirty="0"/>
                        <a:t>2</a:t>
                      </a:r>
                      <a:r>
                        <a:rPr lang="de-DE" sz="1400" baseline="30000" dirty="0"/>
                        <a:t>n</a:t>
                      </a:r>
                      <a:r>
                        <a:rPr lang="de-DE" sz="1400" dirty="0"/>
                        <a:t>-1</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14224990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t>The von Neumann architecture</a:t>
            </a:r>
          </a:p>
        </p:txBody>
      </p:sp>
      <p:sp>
        <p:nvSpPr>
          <p:cNvPr id="17412" name="Rectangle 3"/>
          <p:cNvSpPr>
            <a:spLocks noGrp="1" noChangeArrowheads="1"/>
          </p:cNvSpPr>
          <p:nvPr>
            <p:ph idx="1"/>
          </p:nvPr>
        </p:nvSpPr>
        <p:spPr/>
        <p:txBody>
          <a:bodyPr/>
          <a:lstStyle/>
          <a:p>
            <a:pPr eaLnBrk="1" hangingPunct="1"/>
            <a:r>
              <a:rPr lang="en-US" b="1"/>
              <a:t>Processor, central unit</a:t>
            </a:r>
            <a:r>
              <a:rPr lang="en-US"/>
              <a:t> (CPU: "central processing unit")</a:t>
            </a:r>
          </a:p>
          <a:p>
            <a:pPr lvl="1" eaLnBrk="1" hangingPunct="1"/>
            <a:r>
              <a:rPr lang="en-US"/>
              <a:t>Controls the flow and execution of all instructions</a:t>
            </a:r>
          </a:p>
          <a:p>
            <a:pPr eaLnBrk="1" hangingPunct="1"/>
            <a:r>
              <a:rPr lang="en-US" b="1"/>
              <a:t>Control unit</a:t>
            </a:r>
            <a:endParaRPr lang="en-US"/>
          </a:p>
          <a:p>
            <a:pPr lvl="1" eaLnBrk="1" hangingPunct="1"/>
            <a:r>
              <a:rPr lang="en-US"/>
              <a:t>Interprets the CPU instructions</a:t>
            </a:r>
          </a:p>
          <a:p>
            <a:pPr lvl="1" eaLnBrk="1" hangingPunct="1"/>
            <a:r>
              <a:rPr lang="en-US"/>
              <a:t>Generates all control commands for other components</a:t>
            </a:r>
          </a:p>
          <a:p>
            <a:pPr eaLnBrk="1" hangingPunct="1"/>
            <a:r>
              <a:rPr lang="en-US" b="1"/>
              <a:t>Arithmetic Logical Unit (ALU)</a:t>
            </a:r>
          </a:p>
          <a:p>
            <a:pPr lvl="1" eaLnBrk="1" hangingPunct="1"/>
            <a:r>
              <a:rPr lang="en-US"/>
              <a:t>Executes all instructions (I/O and memory instructions with the help of these units)</a:t>
            </a:r>
          </a:p>
          <a:p>
            <a:pPr eaLnBrk="1" hangingPunct="1"/>
            <a:r>
              <a:rPr lang="en-US" b="1"/>
              <a:t>Input/Output system</a:t>
            </a:r>
          </a:p>
          <a:p>
            <a:pPr lvl="1" eaLnBrk="1" hangingPunct="1"/>
            <a:r>
              <a:rPr lang="en-US"/>
              <a:t>Interface to the outside world</a:t>
            </a:r>
          </a:p>
          <a:p>
            <a:pPr lvl="1" eaLnBrk="1" hangingPunct="1"/>
            <a:r>
              <a:rPr lang="en-US"/>
              <a:t>Input and output of program and data</a:t>
            </a:r>
          </a:p>
          <a:p>
            <a:pPr eaLnBrk="1" hangingPunct="1"/>
            <a:r>
              <a:rPr lang="en-US" b="1"/>
              <a:t>Memory</a:t>
            </a:r>
          </a:p>
          <a:p>
            <a:pPr lvl="1" eaLnBrk="1" hangingPunct="1"/>
            <a:r>
              <a:rPr lang="en-US"/>
              <a:t>Storage of data and program as sequence of bits</a:t>
            </a:r>
          </a:p>
          <a:p>
            <a:pPr eaLnBrk="1" hangingPunct="1"/>
            <a:r>
              <a:rPr lang="en-US" b="1"/>
              <a:t>Interconnection</a:t>
            </a:r>
          </a:p>
        </p:txBody>
      </p:sp>
      <p:sp>
        <p:nvSpPr>
          <p:cNvPr id="17410" name="Fußzeilenplatzhalter 3"/>
          <p:cNvSpPr>
            <a:spLocks noGrp="1"/>
          </p:cNvSpPr>
          <p:nvPr>
            <p:ph type="ftr" sz="quarter" idx="10"/>
          </p:nvPr>
        </p:nvSpPr>
        <p:spPr>
          <a:noFill/>
        </p:spPr>
        <p:txBody>
          <a:bodyPr/>
          <a:lstStyle/>
          <a:p>
            <a:r>
              <a:rPr lang="en-US"/>
              <a:t>TI II - Computer Architecture</a:t>
            </a:r>
          </a:p>
        </p:txBody>
      </p:sp>
    </p:spTree>
    <p:extLst>
      <p:ext uri="{BB962C8B-B14F-4D97-AF65-F5344CB8AC3E}">
        <p14:creationId xmlns:p14="http://schemas.microsoft.com/office/powerpoint/2010/main" val="141370986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en-US"/>
              <a:t>Principle of Operation of a Computer</a:t>
            </a:r>
            <a:endParaRPr lang="de-DE" dirty="0"/>
          </a:p>
        </p:txBody>
      </p:sp>
      <p:sp>
        <p:nvSpPr>
          <p:cNvPr id="18435" name="Textplatzhalter 2"/>
          <p:cNvSpPr>
            <a:spLocks noGrp="1"/>
          </p:cNvSpPr>
          <p:nvPr>
            <p:ph type="body" idx="1"/>
          </p:nvPr>
        </p:nvSpPr>
        <p:spPr/>
        <p:txBody>
          <a:bodyPr/>
          <a:lstStyle/>
          <a:p>
            <a:r>
              <a:rPr lang="en-US" dirty="0"/>
              <a:t>The von Neumann Architecture</a:t>
            </a:r>
          </a:p>
          <a:p>
            <a:endParaRPr lang="de-DE" dirty="0"/>
          </a:p>
        </p:txBody>
      </p:sp>
      <p:sp>
        <p:nvSpPr>
          <p:cNvPr id="18436" name="Fußzeilenplatzhalter 3"/>
          <p:cNvSpPr>
            <a:spLocks noGrp="1"/>
          </p:cNvSpPr>
          <p:nvPr>
            <p:ph type="ftr" sz="quarter" idx="10"/>
          </p:nvPr>
        </p:nvSpPr>
        <p:spPr/>
        <p:txBody>
          <a:bodyPr/>
          <a:lstStyle/>
          <a:p>
            <a:r>
              <a:rPr lang="en-US"/>
              <a:t>TI II - Computer Architecture</a:t>
            </a:r>
          </a:p>
        </p:txBody>
      </p:sp>
    </p:spTree>
    <p:extLst>
      <p:ext uri="{BB962C8B-B14F-4D97-AF65-F5344CB8AC3E}">
        <p14:creationId xmlns:p14="http://schemas.microsoft.com/office/powerpoint/2010/main" val="337404266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a:t>Principle of Operation of a Computer</a:t>
            </a:r>
          </a:p>
        </p:txBody>
      </p:sp>
      <p:sp>
        <p:nvSpPr>
          <p:cNvPr id="22532" name="Rectangle 3"/>
          <p:cNvSpPr>
            <a:spLocks noGrp="1" noChangeArrowheads="1"/>
          </p:cNvSpPr>
          <p:nvPr>
            <p:ph idx="1"/>
          </p:nvPr>
        </p:nvSpPr>
        <p:spPr/>
        <p:txBody>
          <a:bodyPr/>
          <a:lstStyle/>
          <a:p>
            <a:pPr eaLnBrk="1" hangingPunct="1">
              <a:lnSpc>
                <a:spcPct val="80000"/>
              </a:lnSpc>
            </a:pPr>
            <a:r>
              <a:rPr lang="en-US" sz="2000" dirty="0"/>
              <a:t>At any time the CPU executes only a </a:t>
            </a:r>
            <a:r>
              <a:rPr lang="en-US" sz="2000" b="1" dirty="0"/>
              <a:t>single instruction</a:t>
            </a:r>
            <a:r>
              <a:rPr lang="en-US" sz="2000" dirty="0"/>
              <a:t>. This instruction can only manipulate a </a:t>
            </a:r>
            <a:r>
              <a:rPr lang="en-US" sz="2000" b="1" dirty="0"/>
              <a:t>single operand</a:t>
            </a:r>
            <a:r>
              <a:rPr lang="en-US" sz="2000" dirty="0"/>
              <a:t>.</a:t>
            </a:r>
          </a:p>
          <a:p>
            <a:pPr lvl="1" eaLnBrk="1" hangingPunct="1">
              <a:lnSpc>
                <a:spcPct val="80000"/>
              </a:lnSpc>
            </a:pPr>
            <a:r>
              <a:rPr lang="en-US" dirty="0"/>
              <a:t>Traditionally, this is called </a:t>
            </a:r>
            <a:r>
              <a:rPr lang="en-US" b="1" dirty="0"/>
              <a:t>SISD</a:t>
            </a:r>
            <a:r>
              <a:rPr lang="en-US" dirty="0"/>
              <a:t> (Single Instruction Single Data).</a:t>
            </a:r>
          </a:p>
          <a:p>
            <a:pPr lvl="1" eaLnBrk="1" hangingPunct="1">
              <a:lnSpc>
                <a:spcPct val="80000"/>
              </a:lnSpc>
            </a:pPr>
            <a:endParaRPr lang="en-US" dirty="0"/>
          </a:p>
          <a:p>
            <a:pPr eaLnBrk="1" hangingPunct="1">
              <a:lnSpc>
                <a:spcPct val="80000"/>
              </a:lnSpc>
            </a:pPr>
            <a:r>
              <a:rPr lang="en-US" sz="2000" b="1" dirty="0"/>
              <a:t>Code and data</a:t>
            </a:r>
            <a:r>
              <a:rPr lang="en-US" sz="2000" dirty="0"/>
              <a:t> are stored in the </a:t>
            </a:r>
            <a:r>
              <a:rPr lang="en-US" sz="2000" b="1" dirty="0"/>
              <a:t>same memory</a:t>
            </a:r>
            <a:r>
              <a:rPr lang="en-US" sz="2000" dirty="0"/>
              <a:t> without any distinction. There are no memory protection mechanisms – programs can destroy each other, programs can access arbitrary data.</a:t>
            </a:r>
          </a:p>
          <a:p>
            <a:pPr eaLnBrk="1" hangingPunct="1">
              <a:lnSpc>
                <a:spcPct val="80000"/>
              </a:lnSpc>
            </a:pPr>
            <a:endParaRPr lang="en-US" sz="2000" dirty="0"/>
          </a:p>
          <a:p>
            <a:pPr eaLnBrk="1" hangingPunct="1">
              <a:lnSpc>
                <a:spcPct val="80000"/>
              </a:lnSpc>
            </a:pPr>
            <a:r>
              <a:rPr lang="en-US" sz="2000" b="1" dirty="0"/>
              <a:t>Memory</a:t>
            </a:r>
            <a:r>
              <a:rPr lang="en-US" sz="2000" dirty="0"/>
              <a:t> </a:t>
            </a:r>
            <a:r>
              <a:rPr lang="en-US" sz="2000" b="1" dirty="0"/>
              <a:t>is unstructured</a:t>
            </a:r>
            <a:r>
              <a:rPr lang="en-US" sz="2000" dirty="0"/>
              <a:t> and is addressed linearly. Interpretation of memory content depends on the context of the current program only.</a:t>
            </a:r>
          </a:p>
          <a:p>
            <a:pPr eaLnBrk="1" hangingPunct="1">
              <a:lnSpc>
                <a:spcPct val="80000"/>
              </a:lnSpc>
            </a:pPr>
            <a:endParaRPr lang="en-US" sz="2000" dirty="0"/>
          </a:p>
          <a:p>
            <a:pPr eaLnBrk="1" hangingPunct="1">
              <a:lnSpc>
                <a:spcPct val="80000"/>
              </a:lnSpc>
            </a:pPr>
            <a:r>
              <a:rPr lang="en-US" sz="2000" b="1" dirty="0"/>
              <a:t>Two phase principle</a:t>
            </a:r>
            <a:r>
              <a:rPr lang="en-US" sz="2000" dirty="0"/>
              <a:t> of instruction processing:</a:t>
            </a:r>
          </a:p>
          <a:p>
            <a:pPr lvl="1" eaLnBrk="1" hangingPunct="1">
              <a:lnSpc>
                <a:spcPct val="80000"/>
              </a:lnSpc>
            </a:pPr>
            <a:r>
              <a:rPr lang="en-US" dirty="0"/>
              <a:t>During the interpretation phase the content of a memory cell is fetched based on a </a:t>
            </a:r>
            <a:r>
              <a:rPr lang="en-US" b="1" dirty="0"/>
              <a:t>program counter</a:t>
            </a:r>
            <a:r>
              <a:rPr lang="en-US" dirty="0"/>
              <a:t>. This content is then interpreted as an instruction (note: this is a pure interpretation!).</a:t>
            </a:r>
          </a:p>
          <a:p>
            <a:pPr lvl="1" eaLnBrk="1" hangingPunct="1">
              <a:lnSpc>
                <a:spcPct val="80000"/>
              </a:lnSpc>
            </a:pPr>
            <a:r>
              <a:rPr lang="en-US" dirty="0"/>
              <a:t>During the execution phase the content of a memory cell is fetched based on the address contained in the instruction. This content is then interpreted as data.</a:t>
            </a:r>
          </a:p>
          <a:p>
            <a:pPr lvl="1" eaLnBrk="1" hangingPunct="1">
              <a:lnSpc>
                <a:spcPct val="80000"/>
              </a:lnSpc>
            </a:pPr>
            <a:endParaRPr lang="en-US" dirty="0"/>
          </a:p>
          <a:p>
            <a:pPr eaLnBrk="1" hangingPunct="1">
              <a:lnSpc>
                <a:spcPct val="80000"/>
              </a:lnSpc>
            </a:pPr>
            <a:r>
              <a:rPr lang="en-US" sz="2000" dirty="0"/>
              <a:t>The instruction flow follows a strict sequential order.</a:t>
            </a:r>
          </a:p>
        </p:txBody>
      </p:sp>
      <p:sp>
        <p:nvSpPr>
          <p:cNvPr id="19458" name="Fußzeilenplatzhalter 3"/>
          <p:cNvSpPr>
            <a:spLocks noGrp="1"/>
          </p:cNvSpPr>
          <p:nvPr>
            <p:ph type="ftr" sz="quarter" idx="10"/>
          </p:nvPr>
        </p:nvSpPr>
        <p:spPr>
          <a:noFill/>
        </p:spPr>
        <p:txBody>
          <a:bodyPr/>
          <a:lstStyle/>
          <a:p>
            <a:r>
              <a:rPr lang="en-US"/>
              <a:t>TI II - Computer Architecture</a:t>
            </a:r>
          </a:p>
        </p:txBody>
      </p:sp>
    </p:spTree>
    <p:custDataLst>
      <p:tags r:id="rId1"/>
    </p:custDataLst>
    <p:extLst>
      <p:ext uri="{BB962C8B-B14F-4D97-AF65-F5344CB8AC3E}">
        <p14:creationId xmlns:p14="http://schemas.microsoft.com/office/powerpoint/2010/main" val="362461981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p:txBody>
          <a:bodyPr/>
          <a:lstStyle/>
          <a:p>
            <a:r>
              <a:rPr lang="en-US" dirty="0"/>
              <a:t>Content</a:t>
            </a:r>
          </a:p>
        </p:txBody>
      </p:sp>
      <p:sp>
        <p:nvSpPr>
          <p:cNvPr id="9219" name="Rectangle 7"/>
          <p:cNvSpPr>
            <a:spLocks noGrp="1" noChangeArrowheads="1"/>
          </p:cNvSpPr>
          <p:nvPr>
            <p:ph sz="half" idx="1"/>
          </p:nvPr>
        </p:nvSpPr>
        <p:spPr>
          <a:noFill/>
          <a:ln w="9525">
            <a:noFill/>
            <a:miter lim="800000"/>
            <a:headEnd/>
            <a:tailEnd/>
          </a:ln>
        </p:spPr>
        <p:txBody>
          <a:bodyPr vert="horz" wrap="square" lIns="0" tIns="0" rIns="0" bIns="0" numCol="1" anchor="t" anchorCtr="0" compatLnSpc="1">
            <a:prstTxWarp prst="textNoShape">
              <a:avLst/>
            </a:prstTxWarp>
          </a:bodyPr>
          <a:lstStyle/>
          <a:p>
            <a:pPr marL="419100" indent="-419100">
              <a:lnSpc>
                <a:spcPct val="90000"/>
              </a:lnSpc>
              <a:buFontTx/>
              <a:buAutoNum type="arabicPeriod"/>
            </a:pPr>
            <a:r>
              <a:rPr lang="en-US" sz="1800" b="1" dirty="0"/>
              <a:t>Introduction</a:t>
            </a:r>
          </a:p>
          <a:p>
            <a:pPr marL="838200" lvl="1" indent="-381000">
              <a:lnSpc>
                <a:spcPct val="90000"/>
              </a:lnSpc>
            </a:pPr>
            <a:r>
              <a:rPr lang="en-US" sz="1600" b="1" dirty="0"/>
              <a:t>Single Processor Systems</a:t>
            </a:r>
          </a:p>
          <a:p>
            <a:pPr marL="838200" lvl="1" indent="-381000">
              <a:lnSpc>
                <a:spcPct val="90000"/>
              </a:lnSpc>
            </a:pPr>
            <a:r>
              <a:rPr lang="en-US" sz="1600" b="1" dirty="0"/>
              <a:t>Historical overview</a:t>
            </a:r>
          </a:p>
          <a:p>
            <a:pPr marL="838200" lvl="1" indent="-381000">
              <a:lnSpc>
                <a:spcPct val="90000"/>
              </a:lnSpc>
            </a:pPr>
            <a:r>
              <a:rPr lang="en-US" sz="1600" b="1" dirty="0"/>
              <a:t>Six-level computer architecture</a:t>
            </a:r>
          </a:p>
          <a:p>
            <a:pPr marL="838200" lvl="1" indent="-381000">
              <a:lnSpc>
                <a:spcPct val="90000"/>
              </a:lnSpc>
            </a:pPr>
            <a:endParaRPr lang="en-US" sz="1600" dirty="0"/>
          </a:p>
          <a:p>
            <a:pPr marL="419100" indent="-419100">
              <a:lnSpc>
                <a:spcPct val="90000"/>
              </a:lnSpc>
              <a:buFontTx/>
              <a:buAutoNum type="arabicPeriod"/>
            </a:pPr>
            <a:r>
              <a:rPr lang="en-US" sz="1800" dirty="0"/>
              <a:t>Data representation and Computer arithmetic</a:t>
            </a:r>
          </a:p>
          <a:p>
            <a:pPr marL="838200" lvl="1" indent="-381000">
              <a:lnSpc>
                <a:spcPct val="90000"/>
              </a:lnSpc>
            </a:pPr>
            <a:r>
              <a:rPr lang="en-US" sz="1600" dirty="0"/>
              <a:t>Data and number representation</a:t>
            </a:r>
          </a:p>
          <a:p>
            <a:pPr marL="838200" lvl="1" indent="-381000">
              <a:lnSpc>
                <a:spcPct val="90000"/>
              </a:lnSpc>
            </a:pPr>
            <a:r>
              <a:rPr lang="en-US" sz="1600" dirty="0"/>
              <a:t>Basic arithmetic</a:t>
            </a:r>
          </a:p>
          <a:p>
            <a:pPr marL="838200" lvl="1" indent="-381000">
              <a:lnSpc>
                <a:spcPct val="90000"/>
              </a:lnSpc>
            </a:pPr>
            <a:endParaRPr lang="en-US" sz="1600" dirty="0"/>
          </a:p>
          <a:p>
            <a:pPr marL="419100" indent="-419100">
              <a:lnSpc>
                <a:spcPct val="90000"/>
              </a:lnSpc>
              <a:buFontTx/>
              <a:buAutoNum type="arabicPeriod"/>
            </a:pPr>
            <a:r>
              <a:rPr lang="en-US" sz="1800" dirty="0"/>
              <a:t>Microarchitecture</a:t>
            </a:r>
          </a:p>
          <a:p>
            <a:pPr marL="838200" lvl="1" indent="-381000">
              <a:lnSpc>
                <a:spcPct val="90000"/>
              </a:lnSpc>
            </a:pPr>
            <a:r>
              <a:rPr lang="en-US" sz="1600" dirty="0"/>
              <a:t>Microprocessor architecture</a:t>
            </a:r>
          </a:p>
          <a:p>
            <a:pPr marL="838200" lvl="1" indent="-381000">
              <a:lnSpc>
                <a:spcPct val="90000"/>
              </a:lnSpc>
            </a:pPr>
            <a:r>
              <a:rPr lang="en-US" sz="1600" dirty="0"/>
              <a:t>Microprogramming</a:t>
            </a:r>
          </a:p>
          <a:p>
            <a:pPr marL="838200" lvl="1" indent="-381000">
              <a:lnSpc>
                <a:spcPct val="90000"/>
              </a:lnSpc>
            </a:pPr>
            <a:r>
              <a:rPr lang="en-US" sz="1600" dirty="0"/>
              <a:t>Pipelining</a:t>
            </a:r>
          </a:p>
          <a:p>
            <a:pPr marL="401240" lvl="2" indent="0">
              <a:buNone/>
            </a:pPr>
            <a:endParaRPr lang="en-US" dirty="0"/>
          </a:p>
        </p:txBody>
      </p:sp>
      <p:sp>
        <p:nvSpPr>
          <p:cNvPr id="5" name="Inhaltsplatzhalter 4"/>
          <p:cNvSpPr>
            <a:spLocks noGrp="1"/>
          </p:cNvSpPr>
          <p:nvPr>
            <p:ph sz="half" idx="2"/>
          </p:nvPr>
        </p:nvSpPr>
        <p:spPr>
          <a:noFill/>
          <a:ln w="9525">
            <a:noFill/>
            <a:miter lim="800000"/>
            <a:headEnd/>
            <a:tailEnd/>
          </a:ln>
        </p:spPr>
        <p:txBody>
          <a:bodyPr vert="horz" wrap="square" lIns="0" tIns="0" rIns="0" bIns="0" numCol="1" anchor="t" anchorCtr="0" compatLnSpc="1">
            <a:prstTxWarp prst="textNoShape">
              <a:avLst/>
            </a:prstTxWarp>
          </a:bodyPr>
          <a:lstStyle/>
          <a:p>
            <a:pPr marL="419100" indent="-419100">
              <a:lnSpc>
                <a:spcPct val="90000"/>
              </a:lnSpc>
              <a:buFont typeface="+mj-lt"/>
              <a:buAutoNum type="arabicPeriod" startAt="4"/>
            </a:pPr>
            <a:r>
              <a:rPr lang="en-US" sz="1800" dirty="0"/>
              <a:t>Instruction Set Architecture</a:t>
            </a:r>
          </a:p>
          <a:p>
            <a:pPr marL="838200" lvl="1" indent="-381000">
              <a:lnSpc>
                <a:spcPct val="90000"/>
              </a:lnSpc>
            </a:pPr>
            <a:r>
              <a:rPr lang="en-US" sz="1600" dirty="0"/>
              <a:t>CISC vs. RISC</a:t>
            </a:r>
          </a:p>
          <a:p>
            <a:pPr marL="838200" lvl="1" indent="-381000">
              <a:lnSpc>
                <a:spcPct val="90000"/>
              </a:lnSpc>
            </a:pPr>
            <a:r>
              <a:rPr lang="en-US" sz="1600" dirty="0"/>
              <a:t>Data types, Addressing, Instructions</a:t>
            </a:r>
          </a:p>
          <a:p>
            <a:pPr marL="838200" lvl="1" indent="-381000">
              <a:lnSpc>
                <a:spcPct val="90000"/>
              </a:lnSpc>
            </a:pPr>
            <a:r>
              <a:rPr lang="en-US" sz="1600" dirty="0"/>
              <a:t>Assembler</a:t>
            </a:r>
          </a:p>
          <a:p>
            <a:pPr marL="838200" lvl="1" indent="-381000">
              <a:lnSpc>
                <a:spcPct val="90000"/>
              </a:lnSpc>
            </a:pPr>
            <a:endParaRPr lang="en-US" sz="1600" dirty="0"/>
          </a:p>
          <a:p>
            <a:pPr marL="419100" indent="-419100">
              <a:lnSpc>
                <a:spcPct val="90000"/>
              </a:lnSpc>
              <a:buFontTx/>
              <a:buAutoNum type="arabicPeriod" startAt="4"/>
            </a:pPr>
            <a:r>
              <a:rPr lang="en-US" sz="1800" dirty="0"/>
              <a:t>Memories</a:t>
            </a:r>
          </a:p>
          <a:p>
            <a:pPr marL="838200" lvl="1" indent="-381000">
              <a:lnSpc>
                <a:spcPct val="90000"/>
              </a:lnSpc>
            </a:pPr>
            <a:r>
              <a:rPr lang="en-US" sz="1600" dirty="0"/>
              <a:t>Hierarchy, Types</a:t>
            </a:r>
          </a:p>
          <a:p>
            <a:pPr marL="838200" lvl="1" indent="-381000">
              <a:lnSpc>
                <a:spcPct val="90000"/>
              </a:lnSpc>
            </a:pPr>
            <a:r>
              <a:rPr lang="en-US" sz="1600" dirty="0"/>
              <a:t>Physical &amp; Virtual Memory</a:t>
            </a:r>
          </a:p>
          <a:p>
            <a:pPr marL="838200" lvl="1" indent="-381000">
              <a:lnSpc>
                <a:spcPct val="90000"/>
              </a:lnSpc>
            </a:pPr>
            <a:r>
              <a:rPr lang="en-US" sz="1600" dirty="0"/>
              <a:t>Segmentation &amp; Paging</a:t>
            </a:r>
          </a:p>
          <a:p>
            <a:pPr marL="838200" lvl="1" indent="-381000">
              <a:lnSpc>
                <a:spcPct val="90000"/>
              </a:lnSpc>
            </a:pPr>
            <a:r>
              <a:rPr lang="en-US" sz="1600" dirty="0"/>
              <a:t>Caches</a:t>
            </a:r>
          </a:p>
          <a:p>
            <a:pPr marL="838200" lvl="1" indent="-381000">
              <a:lnSpc>
                <a:spcPct val="90000"/>
              </a:lnSpc>
            </a:pPr>
            <a:endParaRPr lang="en-US" sz="1600" dirty="0"/>
          </a:p>
          <a:p>
            <a:pPr marL="419100" indent="-419100">
              <a:lnSpc>
                <a:spcPct val="90000"/>
              </a:lnSpc>
              <a:buFontTx/>
              <a:buAutoNum type="arabicPeriod" startAt="4"/>
            </a:pPr>
            <a:endParaRPr lang="en-US" sz="1800" dirty="0"/>
          </a:p>
        </p:txBody>
      </p:sp>
      <p:sp>
        <p:nvSpPr>
          <p:cNvPr id="12293" name="Fußzeilenplatzhalter 3"/>
          <p:cNvSpPr>
            <a:spLocks noGrp="1"/>
          </p:cNvSpPr>
          <p:nvPr>
            <p:ph type="ftr" sz="quarter" idx="10"/>
          </p:nvPr>
        </p:nvSpPr>
        <p:spPr/>
        <p:txBody>
          <a:bodyPr/>
          <a:lstStyle/>
          <a:p>
            <a:r>
              <a:rPr lang="en-US"/>
              <a:t>TI II - Computer Architecture</a:t>
            </a:r>
          </a:p>
        </p:txBody>
      </p:sp>
    </p:spTree>
    <p:custDataLst>
      <p:tags r:id="rId1"/>
    </p:custDataLst>
    <p:extLst>
      <p:ext uri="{BB962C8B-B14F-4D97-AF65-F5344CB8AC3E}">
        <p14:creationId xmlns:p14="http://schemas.microsoft.com/office/powerpoint/2010/main" val="36005603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t>Principle of Operation of a Computer </a:t>
            </a:r>
            <a:r>
              <a:rPr lang="de-DE"/>
              <a:t>Instruction Execution</a:t>
            </a:r>
          </a:p>
        </p:txBody>
      </p:sp>
      <p:sp>
        <p:nvSpPr>
          <p:cNvPr id="19459" name="Content Placeholder 2"/>
          <p:cNvSpPr>
            <a:spLocks noGrp="1"/>
          </p:cNvSpPr>
          <p:nvPr>
            <p:ph idx="1"/>
          </p:nvPr>
        </p:nvSpPr>
        <p:spPr/>
        <p:txBody>
          <a:bodyPr>
            <a:normAutofit lnSpcReduction="10000"/>
          </a:bodyPr>
          <a:lstStyle/>
          <a:p>
            <a:pPr>
              <a:defRPr/>
            </a:pPr>
            <a:r>
              <a:rPr lang="de-DE" dirty="0" err="1"/>
              <a:t>Example</a:t>
            </a:r>
            <a:r>
              <a:rPr lang="de-DE" dirty="0"/>
              <a:t>: </a:t>
            </a:r>
            <a:r>
              <a:rPr lang="de-DE" dirty="0" err="1"/>
              <a:t>interpreter</a:t>
            </a:r>
            <a:r>
              <a:rPr lang="de-DE" dirty="0"/>
              <a:t>(</a:t>
            </a:r>
            <a:r>
              <a:rPr lang="de-DE" dirty="0" err="1"/>
              <a:t>memory</a:t>
            </a:r>
            <a:r>
              <a:rPr lang="de-DE" dirty="0"/>
              <a:t>, 256);</a:t>
            </a:r>
          </a:p>
          <a:p>
            <a:pPr>
              <a:buFontTx/>
              <a:buNone/>
              <a:defRPr/>
            </a:pPr>
            <a:r>
              <a:rPr lang="en-US" sz="1600" dirty="0"/>
              <a:t>	</a:t>
            </a:r>
          </a:p>
          <a:p>
            <a:pPr>
              <a:buFontTx/>
              <a:buNone/>
              <a:defRPr/>
            </a:pPr>
            <a:endParaRPr lang="en-US" sz="1600" dirty="0"/>
          </a:p>
          <a:p>
            <a:pPr>
              <a:buFontTx/>
              <a:buNone/>
              <a:defRPr/>
            </a:pPr>
            <a:endParaRPr lang="en-US" sz="1600" dirty="0"/>
          </a:p>
          <a:p>
            <a:pPr>
              <a:buFontTx/>
              <a:buNone/>
              <a:defRPr/>
            </a:pPr>
            <a:endParaRPr lang="en-US" sz="1600" dirty="0"/>
          </a:p>
          <a:p>
            <a:pPr>
              <a:buFontTx/>
              <a:buNone/>
              <a:defRPr/>
            </a:pPr>
            <a:endParaRPr lang="en-US" sz="1600" dirty="0"/>
          </a:p>
          <a:p>
            <a:pPr>
              <a:defRPr/>
            </a:pPr>
            <a:endParaRPr lang="de-DE" sz="2000" dirty="0"/>
          </a:p>
          <a:p>
            <a:pPr>
              <a:defRPr/>
            </a:pPr>
            <a:r>
              <a:rPr lang="de-DE" sz="2000" dirty="0"/>
              <a:t>Byte </a:t>
            </a:r>
            <a:r>
              <a:rPr lang="de-DE" sz="2000" dirty="0" err="1"/>
              <a:t>sequence</a:t>
            </a:r>
            <a:r>
              <a:rPr lang="de-DE" sz="2000" dirty="0"/>
              <a:t>: 80 0 5 80 1 7 20 2 0 1</a:t>
            </a:r>
          </a:p>
          <a:p>
            <a:pPr>
              <a:defRPr/>
            </a:pPr>
            <a:r>
              <a:rPr lang="de-DE" sz="2000" dirty="0"/>
              <a:t>Bit </a:t>
            </a:r>
            <a:r>
              <a:rPr lang="de-DE" sz="2000" dirty="0" err="1"/>
              <a:t>sequence</a:t>
            </a:r>
            <a:r>
              <a:rPr lang="de-DE" sz="2000" dirty="0"/>
              <a:t>:	01010000 00000000 00000101 </a:t>
            </a:r>
            <a:br>
              <a:rPr lang="de-DE" sz="2000" dirty="0"/>
            </a:br>
            <a:r>
              <a:rPr lang="de-DE" sz="2000" dirty="0"/>
              <a:t>		01010000 00000001 00000111</a:t>
            </a:r>
            <a:br>
              <a:rPr lang="de-DE" sz="2000" dirty="0"/>
            </a:br>
            <a:r>
              <a:rPr lang="de-DE" sz="2000" dirty="0"/>
              <a:t>		00010100 00000010 00000000 00000001</a:t>
            </a:r>
          </a:p>
          <a:p>
            <a:pPr>
              <a:defRPr/>
            </a:pPr>
            <a:r>
              <a:rPr lang="de-DE" sz="2000" dirty="0"/>
              <a:t>Assembler </a:t>
            </a:r>
            <a:r>
              <a:rPr lang="de-DE" sz="2000" dirty="0" err="1"/>
              <a:t>representation</a:t>
            </a:r>
            <a:r>
              <a:rPr lang="de-DE" sz="2000" dirty="0"/>
              <a:t> (MMIX Style)</a:t>
            </a:r>
          </a:p>
          <a:p>
            <a:pPr>
              <a:buFontTx/>
              <a:buNone/>
              <a:defRPr/>
            </a:pPr>
            <a:r>
              <a:rPr lang="en-US" sz="2000" dirty="0"/>
              <a:t>	</a:t>
            </a:r>
            <a:r>
              <a:rPr lang="en-US" dirty="0"/>
              <a:t>LDB	$0,5</a:t>
            </a:r>
          </a:p>
          <a:p>
            <a:pPr>
              <a:buFontTx/>
              <a:buNone/>
              <a:defRPr/>
            </a:pPr>
            <a:r>
              <a:rPr lang="en-US" dirty="0"/>
              <a:t>	LDB	$1,7</a:t>
            </a:r>
          </a:p>
          <a:p>
            <a:pPr>
              <a:buFontTx/>
              <a:buNone/>
              <a:defRPr/>
            </a:pPr>
            <a:r>
              <a:rPr lang="en-US" dirty="0"/>
              <a:t>	ADD	$2,$0,$1</a:t>
            </a:r>
          </a:p>
          <a:p>
            <a:pPr>
              <a:defRPr/>
            </a:pPr>
            <a:r>
              <a:rPr lang="en-US" dirty="0"/>
              <a:t>High-level programming language representation</a:t>
            </a:r>
            <a:br>
              <a:rPr lang="en-US" dirty="0"/>
            </a:br>
            <a:r>
              <a:rPr lang="en-US" dirty="0"/>
              <a:t>	Z = X + Y</a:t>
            </a:r>
          </a:p>
          <a:p>
            <a:pPr>
              <a:defRPr/>
            </a:pPr>
            <a:endParaRPr lang="de-DE" sz="2000" dirty="0"/>
          </a:p>
        </p:txBody>
      </p:sp>
      <p:sp>
        <p:nvSpPr>
          <p:cNvPr id="22532" name="Footer Placeholder 3"/>
          <p:cNvSpPr>
            <a:spLocks noGrp="1"/>
          </p:cNvSpPr>
          <p:nvPr>
            <p:ph type="ftr" sz="quarter" idx="10"/>
          </p:nvPr>
        </p:nvSpPr>
        <p:spPr>
          <a:noFill/>
        </p:spPr>
        <p:txBody>
          <a:bodyPr/>
          <a:lstStyle/>
          <a:p>
            <a:r>
              <a:rPr lang="en-US"/>
              <a:t>TI II - Computer Architecture</a:t>
            </a:r>
          </a:p>
        </p:txBody>
      </p:sp>
      <p:graphicFrame>
        <p:nvGraphicFramePr>
          <p:cNvPr id="5" name="Tabelle 4"/>
          <p:cNvGraphicFramePr>
            <a:graphicFrameLocks noGrp="1"/>
          </p:cNvGraphicFramePr>
          <p:nvPr/>
        </p:nvGraphicFramePr>
        <p:xfrm>
          <a:off x="2166938" y="1428750"/>
          <a:ext cx="6096000" cy="146304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buFontTx/>
                        <a:buNone/>
                      </a:pPr>
                      <a:r>
                        <a:rPr lang="en-US" sz="1800" dirty="0"/>
                        <a:t>memory[256] = 80</a:t>
                      </a:r>
                    </a:p>
                    <a:p>
                      <a:pPr>
                        <a:buFontTx/>
                        <a:buNone/>
                      </a:pPr>
                      <a:r>
                        <a:rPr lang="en-US" sz="1800" dirty="0"/>
                        <a:t>memory[257] = 0</a:t>
                      </a:r>
                    </a:p>
                    <a:p>
                      <a:pPr>
                        <a:buFontTx/>
                        <a:buNone/>
                      </a:pPr>
                      <a:r>
                        <a:rPr lang="en-US" sz="1800" dirty="0"/>
                        <a:t>memory[258] = 5</a:t>
                      </a:r>
                    </a:p>
                    <a:p>
                      <a:pPr>
                        <a:buFontTx/>
                        <a:buNone/>
                      </a:pPr>
                      <a:r>
                        <a:rPr lang="en-US" sz="1800" dirty="0"/>
                        <a:t>memory[259] = 80</a:t>
                      </a:r>
                    </a:p>
                    <a:p>
                      <a:pPr>
                        <a:buFontTx/>
                        <a:buNone/>
                      </a:pPr>
                      <a:r>
                        <a:rPr lang="en-US" sz="1800" dirty="0"/>
                        <a:t>memory[260] = 1</a:t>
                      </a:r>
                      <a:endParaRPr lang="de-DE" b="0" dirty="0"/>
                    </a:p>
                  </a:txBody>
                  <a:tcPr/>
                </a:tc>
                <a:tc>
                  <a:txBody>
                    <a:bodyPr/>
                    <a:lstStyle/>
                    <a:p>
                      <a:pPr>
                        <a:buFontTx/>
                        <a:buNone/>
                      </a:pPr>
                      <a:r>
                        <a:rPr lang="en-US" sz="1800" dirty="0"/>
                        <a:t>memory[261] = 7</a:t>
                      </a:r>
                    </a:p>
                    <a:p>
                      <a:pPr>
                        <a:buFontTx/>
                        <a:buNone/>
                      </a:pPr>
                      <a:r>
                        <a:rPr lang="en-US" sz="1800" dirty="0"/>
                        <a:t>memory[262] = 20</a:t>
                      </a:r>
                    </a:p>
                    <a:p>
                      <a:pPr>
                        <a:buFontTx/>
                        <a:buNone/>
                      </a:pPr>
                      <a:r>
                        <a:rPr lang="en-US" sz="1800" dirty="0"/>
                        <a:t>memory[263] = 2</a:t>
                      </a:r>
                    </a:p>
                    <a:p>
                      <a:pPr>
                        <a:buFontTx/>
                        <a:buNone/>
                      </a:pPr>
                      <a:r>
                        <a:rPr lang="en-US" sz="1800" dirty="0"/>
                        <a:t>memory[264] = 0</a:t>
                      </a:r>
                    </a:p>
                    <a:p>
                      <a:pPr>
                        <a:buFontTx/>
                        <a:buNone/>
                      </a:pPr>
                      <a:r>
                        <a:rPr lang="en-US" sz="1800" dirty="0"/>
                        <a:t>memory[265] = 1</a:t>
                      </a:r>
                      <a:endParaRPr lang="de-DE" b="0" dirty="0"/>
                    </a:p>
                  </a:txBody>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0260123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59">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59">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45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a:t>Pros and Cons of the von Neumann architecture</a:t>
            </a:r>
          </a:p>
        </p:txBody>
      </p:sp>
      <p:sp>
        <p:nvSpPr>
          <p:cNvPr id="23556" name="Rectangle 3"/>
          <p:cNvSpPr>
            <a:spLocks noGrp="1" noChangeArrowheads="1"/>
          </p:cNvSpPr>
          <p:nvPr>
            <p:ph idx="1"/>
          </p:nvPr>
        </p:nvSpPr>
        <p:spPr/>
        <p:txBody>
          <a:bodyPr/>
          <a:lstStyle/>
          <a:p>
            <a:pPr eaLnBrk="1" hangingPunct="1"/>
            <a:r>
              <a:rPr lang="en-US" dirty="0"/>
              <a:t>Advantages</a:t>
            </a:r>
          </a:p>
          <a:p>
            <a:pPr lvl="1" eaLnBrk="1" hangingPunct="1"/>
            <a:r>
              <a:rPr lang="en-US" dirty="0"/>
              <a:t>Principle of minimal hardware requirements</a:t>
            </a:r>
          </a:p>
          <a:p>
            <a:pPr lvl="1" eaLnBrk="1" hangingPunct="1"/>
            <a:r>
              <a:rPr lang="en-US" dirty="0"/>
              <a:t>Principle of minimal memory requirements</a:t>
            </a:r>
          </a:p>
          <a:p>
            <a:pPr lvl="1" eaLnBrk="1" hangingPunct="1"/>
            <a:endParaRPr lang="en-US" dirty="0"/>
          </a:p>
          <a:p>
            <a:pPr eaLnBrk="1" hangingPunct="1"/>
            <a:r>
              <a:rPr lang="en-US" dirty="0"/>
              <a:t>Disadvantages</a:t>
            </a:r>
          </a:p>
          <a:p>
            <a:pPr lvl="1" eaLnBrk="1" hangingPunct="1"/>
            <a:r>
              <a:rPr lang="en-US" dirty="0"/>
              <a:t>The main interconnection (memory </a:t>
            </a:r>
            <a:r>
              <a:rPr lang="en-US" dirty="0">
                <a:sym typeface="Symbol" pitchFamily="18" charset="2"/>
              </a:rPr>
              <a:t></a:t>
            </a:r>
            <a:r>
              <a:rPr lang="en-US" dirty="0"/>
              <a:t> CPU) </a:t>
            </a:r>
            <a:br>
              <a:rPr lang="en-US" dirty="0"/>
            </a:br>
            <a:r>
              <a:rPr lang="en-US" dirty="0"/>
              <a:t>is the central bottleneck: the “</a:t>
            </a:r>
            <a:r>
              <a:rPr lang="en-US" b="1" dirty="0"/>
              <a:t>von Neumann bottleneck</a:t>
            </a:r>
            <a:r>
              <a:rPr lang="en-US" dirty="0"/>
              <a:t>”</a:t>
            </a:r>
            <a:br>
              <a:rPr lang="en-US" dirty="0"/>
            </a:br>
            <a:endParaRPr lang="en-US" dirty="0"/>
          </a:p>
          <a:p>
            <a:pPr lvl="1" eaLnBrk="1" hangingPunct="1"/>
            <a:r>
              <a:rPr lang="en-US" dirty="0"/>
              <a:t>Programs have to take into account the sequential data flow across the von Neumann bottleneck</a:t>
            </a:r>
            <a:br>
              <a:rPr lang="en-US" dirty="0"/>
            </a:br>
            <a:r>
              <a:rPr lang="en-US" dirty="0">
                <a:sym typeface="Symbol" pitchFamily="18" charset="2"/>
              </a:rPr>
              <a:t></a:t>
            </a:r>
            <a:r>
              <a:rPr lang="en-US" dirty="0"/>
              <a:t> Influences on higher programming languages (“intellectual bottleneck”)</a:t>
            </a:r>
            <a:br>
              <a:rPr lang="en-US" dirty="0"/>
            </a:br>
            <a:endParaRPr lang="en-US" dirty="0"/>
          </a:p>
          <a:p>
            <a:pPr lvl="1" eaLnBrk="1" hangingPunct="1"/>
            <a:r>
              <a:rPr lang="en-US" dirty="0"/>
              <a:t>Low structuring of data (a long sequence of bits…)</a:t>
            </a:r>
            <a:br>
              <a:rPr lang="en-US" dirty="0"/>
            </a:br>
            <a:endParaRPr lang="en-US" dirty="0"/>
          </a:p>
          <a:p>
            <a:pPr lvl="1" eaLnBrk="1" hangingPunct="1"/>
            <a:r>
              <a:rPr lang="en-US" dirty="0"/>
              <a:t>The instruction determines the </a:t>
            </a:r>
            <a:r>
              <a:rPr lang="en-US" b="1" dirty="0"/>
              <a:t>operand type</a:t>
            </a:r>
            <a:br>
              <a:rPr lang="en-US" b="1" dirty="0"/>
            </a:br>
            <a:endParaRPr lang="en-US" b="1" dirty="0"/>
          </a:p>
          <a:p>
            <a:pPr lvl="1" eaLnBrk="1" hangingPunct="1"/>
            <a:r>
              <a:rPr lang="en-US" dirty="0"/>
              <a:t>No memory protection</a:t>
            </a:r>
          </a:p>
        </p:txBody>
      </p:sp>
      <p:sp>
        <p:nvSpPr>
          <p:cNvPr id="23554" name="Fußzeilenplatzhalter 3"/>
          <p:cNvSpPr>
            <a:spLocks noGrp="1"/>
          </p:cNvSpPr>
          <p:nvPr>
            <p:ph type="ftr" sz="quarter" idx="10"/>
          </p:nvPr>
        </p:nvSpPr>
        <p:spPr>
          <a:noFill/>
        </p:spPr>
        <p:txBody>
          <a:bodyPr/>
          <a:lstStyle/>
          <a:p>
            <a:r>
              <a:rPr lang="en-US"/>
              <a:t>TI II - Computer Architecture</a:t>
            </a:r>
          </a:p>
        </p:txBody>
      </p:sp>
      <p:pic>
        <p:nvPicPr>
          <p:cNvPr id="23557" name="Grafik 28" descr="von-Neumann.png"/>
          <p:cNvPicPr>
            <a:picLocks noChangeAspect="1"/>
          </p:cNvPicPr>
          <p:nvPr/>
        </p:nvPicPr>
        <p:blipFill>
          <a:blip r:embed="rId4" cstate="print"/>
          <a:srcRect/>
          <a:stretch>
            <a:fillRect/>
          </a:stretch>
        </p:blipFill>
        <p:spPr bwMode="auto">
          <a:xfrm>
            <a:off x="10017657" y="836712"/>
            <a:ext cx="1839912" cy="27527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2776982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a:t>Look around:</a:t>
            </a:r>
            <a:br>
              <a:rPr lang="en-GB"/>
            </a:br>
            <a:r>
              <a:rPr lang="en-GB"/>
              <a:t>Not everything is von Neumann!</a:t>
            </a:r>
          </a:p>
        </p:txBody>
      </p:sp>
      <p:sp>
        <p:nvSpPr>
          <p:cNvPr id="24579" name="Rectangle 3"/>
          <p:cNvSpPr>
            <a:spLocks noGrp="1" noChangeArrowheads="1"/>
          </p:cNvSpPr>
          <p:nvPr>
            <p:ph sz="half" idx="1"/>
          </p:nvPr>
        </p:nvSpPr>
        <p:spPr/>
        <p:txBody>
          <a:bodyPr/>
          <a:lstStyle/>
          <a:p>
            <a:r>
              <a:rPr lang="en-GB" dirty="0"/>
              <a:t>Basic “von Neumann-architecture”: data and program are stored in the same memory</a:t>
            </a:r>
            <a:br>
              <a:rPr lang="en-GB" dirty="0"/>
            </a:br>
            <a:endParaRPr lang="en-GB" dirty="0"/>
          </a:p>
          <a:p>
            <a:r>
              <a:rPr lang="en-GB" dirty="0"/>
              <a:t>Typical for the PC architecture…</a:t>
            </a:r>
          </a:p>
          <a:p>
            <a:pPr lvl="1"/>
            <a:r>
              <a:rPr lang="en-GB" dirty="0"/>
              <a:t>well, depends on your viewpoint…</a:t>
            </a:r>
          </a:p>
          <a:p>
            <a:endParaRPr lang="en-US" dirty="0"/>
          </a:p>
        </p:txBody>
      </p:sp>
      <p:sp>
        <p:nvSpPr>
          <p:cNvPr id="5" name="Inhaltsplatzhalter 4"/>
          <p:cNvSpPr>
            <a:spLocks noGrp="1"/>
          </p:cNvSpPr>
          <p:nvPr>
            <p:ph sz="half" idx="2"/>
          </p:nvPr>
        </p:nvSpPr>
        <p:spPr/>
        <p:txBody>
          <a:bodyPr/>
          <a:lstStyle/>
          <a:p>
            <a:endParaRPr lang="de-DE"/>
          </a:p>
        </p:txBody>
      </p:sp>
      <p:sp>
        <p:nvSpPr>
          <p:cNvPr id="24580" name="Fußzeilenplatzhalter 4"/>
          <p:cNvSpPr>
            <a:spLocks noGrp="1"/>
          </p:cNvSpPr>
          <p:nvPr>
            <p:ph type="ftr" sz="quarter" idx="10"/>
          </p:nvPr>
        </p:nvSpPr>
        <p:spPr/>
        <p:txBody>
          <a:bodyPr/>
          <a:lstStyle/>
          <a:p>
            <a:r>
              <a:rPr lang="en-US"/>
              <a:t>TI II - Computer Architecture</a:t>
            </a:r>
          </a:p>
        </p:txBody>
      </p:sp>
      <p:pic>
        <p:nvPicPr>
          <p:cNvPr id="24581" name="Picture 6" descr="p4"/>
          <p:cNvPicPr>
            <a:picLocks noChangeAspect="1" noChangeArrowheads="1"/>
          </p:cNvPicPr>
          <p:nvPr/>
        </p:nvPicPr>
        <p:blipFill>
          <a:blip r:embed="rId4" cstate="print"/>
          <a:srcRect/>
          <a:stretch>
            <a:fillRect/>
          </a:stretch>
        </p:blipFill>
        <p:spPr bwMode="auto">
          <a:xfrm>
            <a:off x="6506636" y="1317541"/>
            <a:ext cx="5041900" cy="5011737"/>
          </a:xfrm>
          <a:prstGeom prst="rect">
            <a:avLst/>
          </a:prstGeom>
          <a:noFill/>
          <a:ln w="9525">
            <a:noFill/>
            <a:miter lim="800000"/>
            <a:headEnd/>
            <a:tailEnd/>
          </a:ln>
        </p:spPr>
      </p:pic>
      <p:sp>
        <p:nvSpPr>
          <p:cNvPr id="24583" name="Oval 7"/>
          <p:cNvSpPr>
            <a:spLocks noChangeArrowheads="1"/>
          </p:cNvSpPr>
          <p:nvPr/>
        </p:nvSpPr>
        <p:spPr bwMode="auto">
          <a:xfrm>
            <a:off x="8024814" y="1593850"/>
            <a:ext cx="1643062" cy="428625"/>
          </a:xfrm>
          <a:prstGeom prst="ellipse">
            <a:avLst/>
          </a:prstGeom>
          <a:noFill/>
          <a:ln w="50800">
            <a:solidFill>
              <a:srgbClr val="FF0000"/>
            </a:solidFill>
            <a:round/>
            <a:headEnd/>
            <a:tailEnd/>
          </a:ln>
        </p:spPr>
        <p:txBody>
          <a:bodyPr wrap="none" anchor="ctr"/>
          <a:lstStyle/>
          <a:p>
            <a:pPr algn="ctr"/>
            <a:endParaRPr lang="de-DE"/>
          </a:p>
        </p:txBody>
      </p:sp>
      <p:sp>
        <p:nvSpPr>
          <p:cNvPr id="24584" name="Oval 8"/>
          <p:cNvSpPr>
            <a:spLocks noChangeArrowheads="1"/>
          </p:cNvSpPr>
          <p:nvPr/>
        </p:nvSpPr>
        <p:spPr bwMode="auto">
          <a:xfrm>
            <a:off x="8739188" y="5692648"/>
            <a:ext cx="1857375" cy="642938"/>
          </a:xfrm>
          <a:prstGeom prst="ellipse">
            <a:avLst/>
          </a:prstGeom>
          <a:noFill/>
          <a:ln w="50800">
            <a:solidFill>
              <a:srgbClr val="FF0000"/>
            </a:solidFill>
            <a:round/>
            <a:headEnd/>
            <a:tailEnd/>
          </a:ln>
        </p:spPr>
        <p:txBody>
          <a:bodyPr wrap="none" anchor="ctr"/>
          <a:lstStyle/>
          <a:p>
            <a:pPr algn="ctr"/>
            <a:endParaRPr lang="de-DE"/>
          </a:p>
        </p:txBody>
      </p:sp>
    </p:spTree>
    <p:custDataLst>
      <p:tags r:id="rId1"/>
    </p:custDataLst>
    <p:extLst>
      <p:ext uri="{BB962C8B-B14F-4D97-AF65-F5344CB8AC3E}">
        <p14:creationId xmlns:p14="http://schemas.microsoft.com/office/powerpoint/2010/main" val="13049070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GB"/>
              <a:t>Harvard Architecture</a:t>
            </a:r>
          </a:p>
        </p:txBody>
      </p:sp>
      <p:sp>
        <p:nvSpPr>
          <p:cNvPr id="25603" name="Rectangle 3"/>
          <p:cNvSpPr>
            <a:spLocks noGrp="1" noChangeArrowheads="1"/>
          </p:cNvSpPr>
          <p:nvPr>
            <p:ph idx="1"/>
          </p:nvPr>
        </p:nvSpPr>
        <p:spPr/>
        <p:txBody>
          <a:bodyPr/>
          <a:lstStyle/>
          <a:p>
            <a:r>
              <a:rPr lang="en-GB" dirty="0"/>
              <a:t>Classical definition of the Harvard architecture</a:t>
            </a:r>
          </a:p>
          <a:p>
            <a:pPr lvl="1"/>
            <a:r>
              <a:rPr lang="en-GB" dirty="0"/>
              <a:t>Separation of data and program memory</a:t>
            </a:r>
          </a:p>
          <a:p>
            <a:endParaRPr lang="en-GB" dirty="0"/>
          </a:p>
          <a:p>
            <a:r>
              <a:rPr lang="en-GB" dirty="0"/>
              <a:t>Most processors with microarchitecture</a:t>
            </a:r>
          </a:p>
          <a:p>
            <a:pPr lvl="1"/>
            <a:r>
              <a:rPr lang="en-GB" dirty="0"/>
              <a:t>von Neumann from the outside</a:t>
            </a:r>
          </a:p>
          <a:p>
            <a:pPr lvl="1"/>
            <a:r>
              <a:rPr lang="en-GB" dirty="0"/>
              <a:t>Harvard from the inside</a:t>
            </a:r>
          </a:p>
          <a:p>
            <a:pPr lvl="1"/>
            <a:r>
              <a:rPr lang="en-GB" dirty="0"/>
              <a:t>Reason</a:t>
            </a:r>
          </a:p>
          <a:p>
            <a:pPr lvl="2"/>
            <a:r>
              <a:rPr lang="en-GB" dirty="0"/>
              <a:t>Different time scales and locality when caching data and instructions</a:t>
            </a:r>
          </a:p>
          <a:p>
            <a:endParaRPr lang="en-GB" dirty="0"/>
          </a:p>
        </p:txBody>
      </p:sp>
      <p:sp>
        <p:nvSpPr>
          <p:cNvPr id="25604" name="Fußzeilenplatzhalter 3"/>
          <p:cNvSpPr>
            <a:spLocks noGrp="1"/>
          </p:cNvSpPr>
          <p:nvPr>
            <p:ph type="ftr" sz="quarter" idx="10"/>
          </p:nvPr>
        </p:nvSpPr>
        <p:spPr>
          <a:noFill/>
        </p:spPr>
        <p:txBody>
          <a:bodyPr/>
          <a:lstStyle/>
          <a:p>
            <a:r>
              <a:rPr lang="en-US"/>
              <a:t>TI II - Computer Architecture</a:t>
            </a:r>
          </a:p>
        </p:txBody>
      </p:sp>
    </p:spTree>
    <p:extLst>
      <p:ext uri="{BB962C8B-B14F-4D97-AF65-F5344CB8AC3E}">
        <p14:creationId xmlns:p14="http://schemas.microsoft.com/office/powerpoint/2010/main" val="376406537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GB"/>
              <a:t>High-level comparison</a:t>
            </a:r>
          </a:p>
        </p:txBody>
      </p:sp>
      <p:sp>
        <p:nvSpPr>
          <p:cNvPr id="26626" name="Fußzeilenplatzhalter 3"/>
          <p:cNvSpPr>
            <a:spLocks noGrp="1"/>
          </p:cNvSpPr>
          <p:nvPr>
            <p:ph type="ftr" sz="quarter" idx="10"/>
          </p:nvPr>
        </p:nvSpPr>
        <p:spPr>
          <a:noFill/>
        </p:spPr>
        <p:txBody>
          <a:bodyPr/>
          <a:lstStyle/>
          <a:p>
            <a:r>
              <a:rPr lang="en-US"/>
              <a:t>TI II - Computer Architecture</a:t>
            </a:r>
          </a:p>
        </p:txBody>
      </p:sp>
      <p:sp>
        <p:nvSpPr>
          <p:cNvPr id="21508" name="Rectangle 3"/>
          <p:cNvSpPr>
            <a:spLocks noChangeArrowheads="1"/>
          </p:cNvSpPr>
          <p:nvPr/>
        </p:nvSpPr>
        <p:spPr bwMode="auto">
          <a:xfrm>
            <a:off x="6334125" y="2439988"/>
            <a:ext cx="1130300" cy="10080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eaLnBrk="0" hangingPunct="0">
              <a:defRPr/>
            </a:pPr>
            <a:r>
              <a:rPr lang="en-GB" sz="2000">
                <a:latin typeface="Arial" pitchFamily="34" charset="0"/>
              </a:rPr>
              <a:t>CPU</a:t>
            </a:r>
          </a:p>
        </p:txBody>
      </p:sp>
      <p:sp>
        <p:nvSpPr>
          <p:cNvPr id="21509" name="Rectangle 4"/>
          <p:cNvSpPr>
            <a:spLocks noChangeArrowheads="1"/>
          </p:cNvSpPr>
          <p:nvPr/>
        </p:nvSpPr>
        <p:spPr bwMode="auto">
          <a:xfrm>
            <a:off x="3590926" y="2439988"/>
            <a:ext cx="1916113" cy="10080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eaLnBrk="0" hangingPunct="0">
              <a:defRPr/>
            </a:pPr>
            <a:r>
              <a:rPr lang="en-GB" sz="2000">
                <a:latin typeface="Arial" pitchFamily="34" charset="0"/>
              </a:rPr>
              <a:t>general purpose</a:t>
            </a:r>
            <a:br>
              <a:rPr lang="en-GB" sz="2000">
                <a:latin typeface="Arial" pitchFamily="34" charset="0"/>
              </a:rPr>
            </a:br>
            <a:r>
              <a:rPr lang="en-GB" sz="2000">
                <a:latin typeface="Arial" pitchFamily="34" charset="0"/>
              </a:rPr>
              <a:t>memory</a:t>
            </a:r>
          </a:p>
        </p:txBody>
      </p:sp>
      <p:sp>
        <p:nvSpPr>
          <p:cNvPr id="21510" name="Rectangle 5"/>
          <p:cNvSpPr>
            <a:spLocks noChangeArrowheads="1"/>
          </p:cNvSpPr>
          <p:nvPr/>
        </p:nvSpPr>
        <p:spPr bwMode="auto">
          <a:xfrm>
            <a:off x="6334125" y="3806826"/>
            <a:ext cx="1130300" cy="100806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eaLnBrk="0" hangingPunct="0">
              <a:defRPr/>
            </a:pPr>
            <a:r>
              <a:rPr lang="en-GB" sz="2000">
                <a:latin typeface="Arial" pitchFamily="34" charset="0"/>
              </a:rPr>
              <a:t>CPU</a:t>
            </a:r>
          </a:p>
        </p:txBody>
      </p:sp>
      <p:sp>
        <p:nvSpPr>
          <p:cNvPr id="21511" name="Rectangle 6"/>
          <p:cNvSpPr>
            <a:spLocks noChangeArrowheads="1"/>
          </p:cNvSpPr>
          <p:nvPr/>
        </p:nvSpPr>
        <p:spPr bwMode="auto">
          <a:xfrm>
            <a:off x="3608388" y="3789363"/>
            <a:ext cx="1916112" cy="10080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eaLnBrk="0" hangingPunct="0">
              <a:defRPr/>
            </a:pPr>
            <a:r>
              <a:rPr lang="en-GB" sz="2000">
                <a:latin typeface="Arial" pitchFamily="34" charset="0"/>
              </a:rPr>
              <a:t>program</a:t>
            </a:r>
            <a:br>
              <a:rPr lang="en-GB" sz="2000">
                <a:latin typeface="Arial" pitchFamily="34" charset="0"/>
              </a:rPr>
            </a:br>
            <a:r>
              <a:rPr lang="en-GB" sz="2000">
                <a:latin typeface="Arial" pitchFamily="34" charset="0"/>
              </a:rPr>
              <a:t>memory</a:t>
            </a:r>
          </a:p>
        </p:txBody>
      </p:sp>
      <p:sp>
        <p:nvSpPr>
          <p:cNvPr id="21512" name="Rectangle 7"/>
          <p:cNvSpPr>
            <a:spLocks noChangeArrowheads="1"/>
          </p:cNvSpPr>
          <p:nvPr/>
        </p:nvSpPr>
        <p:spPr bwMode="auto">
          <a:xfrm>
            <a:off x="8250238" y="3806826"/>
            <a:ext cx="1917700" cy="100806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eaLnBrk="0" hangingPunct="0">
              <a:defRPr/>
            </a:pPr>
            <a:r>
              <a:rPr lang="en-GB" sz="2000">
                <a:latin typeface="Arial" pitchFamily="34" charset="0"/>
              </a:rPr>
              <a:t>data</a:t>
            </a:r>
            <a:br>
              <a:rPr lang="en-GB" sz="2000">
                <a:latin typeface="Arial" pitchFamily="34" charset="0"/>
              </a:rPr>
            </a:br>
            <a:r>
              <a:rPr lang="en-GB" sz="2000">
                <a:latin typeface="Arial" pitchFamily="34" charset="0"/>
              </a:rPr>
              <a:t>memory</a:t>
            </a:r>
          </a:p>
        </p:txBody>
      </p:sp>
      <p:sp>
        <p:nvSpPr>
          <p:cNvPr id="26633" name="Text Box 8"/>
          <p:cNvSpPr txBox="1">
            <a:spLocks noChangeArrowheads="1"/>
          </p:cNvSpPr>
          <p:nvPr/>
        </p:nvSpPr>
        <p:spPr bwMode="auto">
          <a:xfrm>
            <a:off x="1754188" y="2727326"/>
            <a:ext cx="1765300" cy="396875"/>
          </a:xfrm>
          <a:prstGeom prst="rect">
            <a:avLst/>
          </a:prstGeom>
          <a:noFill/>
          <a:ln w="9525">
            <a:noFill/>
            <a:miter lim="800000"/>
            <a:headEnd/>
            <a:tailEnd/>
          </a:ln>
        </p:spPr>
        <p:txBody>
          <a:bodyPr wrap="none">
            <a:spAutoFit/>
          </a:bodyPr>
          <a:lstStyle/>
          <a:p>
            <a:pPr eaLnBrk="0" hangingPunct="0"/>
            <a:r>
              <a:rPr lang="en-GB" sz="2000">
                <a:latin typeface="Arial" pitchFamily="34" charset="0"/>
              </a:rPr>
              <a:t>von Neumann</a:t>
            </a:r>
          </a:p>
        </p:txBody>
      </p:sp>
      <p:sp>
        <p:nvSpPr>
          <p:cNvPr id="26634" name="Text Box 9"/>
          <p:cNvSpPr txBox="1">
            <a:spLocks noChangeArrowheads="1"/>
          </p:cNvSpPr>
          <p:nvPr/>
        </p:nvSpPr>
        <p:spPr bwMode="auto">
          <a:xfrm>
            <a:off x="1754189" y="4095751"/>
            <a:ext cx="1087437" cy="396875"/>
          </a:xfrm>
          <a:prstGeom prst="rect">
            <a:avLst/>
          </a:prstGeom>
          <a:noFill/>
          <a:ln w="9525">
            <a:noFill/>
            <a:miter lim="800000"/>
            <a:headEnd/>
            <a:tailEnd/>
          </a:ln>
        </p:spPr>
        <p:txBody>
          <a:bodyPr wrap="none">
            <a:spAutoFit/>
          </a:bodyPr>
          <a:lstStyle/>
          <a:p>
            <a:pPr eaLnBrk="0" hangingPunct="0"/>
            <a:r>
              <a:rPr lang="en-GB" sz="2000">
                <a:latin typeface="Arial" pitchFamily="34" charset="0"/>
              </a:rPr>
              <a:t>Harvard</a:t>
            </a:r>
          </a:p>
        </p:txBody>
      </p:sp>
      <p:cxnSp>
        <p:nvCxnSpPr>
          <p:cNvPr id="26635" name="AutoShape 10"/>
          <p:cNvCxnSpPr>
            <a:cxnSpLocks noChangeShapeType="1"/>
            <a:stCxn id="21509" idx="3"/>
            <a:endCxn id="21508" idx="1"/>
          </p:cNvCxnSpPr>
          <p:nvPr/>
        </p:nvCxnSpPr>
        <p:spPr bwMode="auto">
          <a:xfrm>
            <a:off x="5507039" y="2944813"/>
            <a:ext cx="827087" cy="0"/>
          </a:xfrm>
          <a:prstGeom prst="straightConnector1">
            <a:avLst/>
          </a:prstGeom>
          <a:noFill/>
          <a:ln w="9525">
            <a:solidFill>
              <a:schemeClr val="tx1"/>
            </a:solidFill>
            <a:round/>
            <a:headEnd type="triangle" w="med" len="med"/>
            <a:tailEnd type="triangle" w="med" len="med"/>
          </a:ln>
        </p:spPr>
      </p:cxnSp>
      <p:cxnSp>
        <p:nvCxnSpPr>
          <p:cNvPr id="26636" name="AutoShape 11"/>
          <p:cNvCxnSpPr>
            <a:cxnSpLocks noChangeShapeType="1"/>
            <a:stCxn id="21511" idx="3"/>
            <a:endCxn id="21510" idx="1"/>
          </p:cNvCxnSpPr>
          <p:nvPr/>
        </p:nvCxnSpPr>
        <p:spPr bwMode="auto">
          <a:xfrm>
            <a:off x="5524501" y="4294188"/>
            <a:ext cx="809625" cy="17462"/>
          </a:xfrm>
          <a:prstGeom prst="straightConnector1">
            <a:avLst/>
          </a:prstGeom>
          <a:noFill/>
          <a:ln w="9525">
            <a:solidFill>
              <a:schemeClr val="tx1"/>
            </a:solidFill>
            <a:round/>
            <a:headEnd type="triangle" w="med" len="med"/>
            <a:tailEnd type="triangle" w="med" len="med"/>
          </a:ln>
        </p:spPr>
      </p:cxnSp>
      <p:cxnSp>
        <p:nvCxnSpPr>
          <p:cNvPr id="26637" name="AutoShape 12"/>
          <p:cNvCxnSpPr>
            <a:cxnSpLocks noChangeShapeType="1"/>
            <a:stCxn id="21510" idx="3"/>
            <a:endCxn id="21512" idx="1"/>
          </p:cNvCxnSpPr>
          <p:nvPr/>
        </p:nvCxnSpPr>
        <p:spPr bwMode="auto">
          <a:xfrm>
            <a:off x="7464426" y="4311650"/>
            <a:ext cx="785813" cy="0"/>
          </a:xfrm>
          <a:prstGeom prst="straightConnector1">
            <a:avLst/>
          </a:prstGeom>
          <a:noFill/>
          <a:ln w="9525">
            <a:solidFill>
              <a:schemeClr val="tx1"/>
            </a:solidFill>
            <a:round/>
            <a:headEnd type="triangle" w="med" len="med"/>
            <a:tailEnd type="triangle" w="med" len="med"/>
          </a:ln>
        </p:spPr>
      </p:cxnSp>
    </p:spTree>
    <p:extLst>
      <p:ext uri="{BB962C8B-B14F-4D97-AF65-F5344CB8AC3E}">
        <p14:creationId xmlns:p14="http://schemas.microsoft.com/office/powerpoint/2010/main" val="7523767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Tasks</a:t>
            </a:r>
          </a:p>
        </p:txBody>
      </p:sp>
      <p:sp>
        <p:nvSpPr>
          <p:cNvPr id="3" name="Content Placeholder 2"/>
          <p:cNvSpPr>
            <a:spLocks noGrp="1"/>
          </p:cNvSpPr>
          <p:nvPr>
            <p:ph idx="1"/>
          </p:nvPr>
        </p:nvSpPr>
        <p:spPr/>
        <p:txBody>
          <a:bodyPr/>
          <a:lstStyle/>
          <a:p>
            <a:pPr marL="285750" indent="-285750">
              <a:buFontTx/>
              <a:buChar char="-"/>
            </a:pPr>
            <a:r>
              <a:rPr lang="en-US" dirty="0"/>
              <a:t>Name advantages and disadvantages of the von Neumann principle!</a:t>
            </a:r>
          </a:p>
          <a:p>
            <a:pPr marL="285750" indent="-285750">
              <a:buFontTx/>
              <a:buChar char="-"/>
            </a:pPr>
            <a:r>
              <a:rPr lang="en-US" dirty="0"/>
              <a:t>What does it mean that the content of a memory cell is “interpreted”? What are consequences?</a:t>
            </a:r>
          </a:p>
          <a:p>
            <a:pPr marL="285750" indent="-285750">
              <a:buFontTx/>
              <a:buChar char="-"/>
            </a:pPr>
            <a:r>
              <a:rPr lang="en-US" dirty="0"/>
              <a:t>What are the pros and cons of a Harvard architecture?</a:t>
            </a:r>
          </a:p>
          <a:p>
            <a:pPr marL="285750" indent="-285750">
              <a:buFontTx/>
              <a:buChar char="-"/>
            </a:pPr>
            <a:r>
              <a:rPr lang="en-US" dirty="0"/>
              <a:t>Why don’t we have an “all over” Harvard architecture? </a:t>
            </a:r>
          </a:p>
          <a:p>
            <a:pPr marL="285750" indent="-285750">
              <a:buFontTx/>
              <a:buChar char="-"/>
            </a:pPr>
            <a:endParaRPr lang="en-US" dirty="0"/>
          </a:p>
        </p:txBody>
      </p:sp>
      <p:sp>
        <p:nvSpPr>
          <p:cNvPr id="4" name="Footer Placeholder 3"/>
          <p:cNvSpPr>
            <a:spLocks noGrp="1"/>
          </p:cNvSpPr>
          <p:nvPr>
            <p:ph type="ftr" sz="quarter" idx="10"/>
          </p:nvPr>
        </p:nvSpPr>
        <p:spPr/>
        <p:txBody>
          <a:bodyPr/>
          <a:lstStyle/>
          <a:p>
            <a:pPr>
              <a:defRPr/>
            </a:pPr>
            <a:r>
              <a:rPr lang="en-US" dirty="0"/>
              <a:t>TI II - Computer Architecture</a:t>
            </a:r>
          </a:p>
        </p:txBody>
      </p:sp>
    </p:spTree>
    <p:extLst>
      <p:ext uri="{BB962C8B-B14F-4D97-AF65-F5344CB8AC3E}">
        <p14:creationId xmlns:p14="http://schemas.microsoft.com/office/powerpoint/2010/main" val="96723814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r>
              <a:rPr lang="en-US" dirty="0"/>
              <a:t>Micro Computers</a:t>
            </a:r>
            <a:br>
              <a:rPr lang="de-DE" dirty="0"/>
            </a:br>
            <a:endParaRPr lang="de-DE" dirty="0"/>
          </a:p>
        </p:txBody>
      </p:sp>
      <p:sp>
        <p:nvSpPr>
          <p:cNvPr id="27651" name="Textplatzhalter 2"/>
          <p:cNvSpPr>
            <a:spLocks noGrp="1"/>
          </p:cNvSpPr>
          <p:nvPr>
            <p:ph type="body" idx="1"/>
          </p:nvPr>
        </p:nvSpPr>
        <p:spPr/>
        <p:txBody>
          <a:bodyPr/>
          <a:lstStyle/>
          <a:p>
            <a:endParaRPr lang="de-DE" dirty="0"/>
          </a:p>
        </p:txBody>
      </p:sp>
      <p:sp>
        <p:nvSpPr>
          <p:cNvPr id="27652" name="Fußzeilenplatzhalter 3"/>
          <p:cNvSpPr>
            <a:spLocks noGrp="1"/>
          </p:cNvSpPr>
          <p:nvPr>
            <p:ph type="ftr" sz="quarter" idx="10"/>
          </p:nvPr>
        </p:nvSpPr>
        <p:spPr>
          <a:noFill/>
        </p:spPr>
        <p:txBody>
          <a:bodyPr/>
          <a:lstStyle/>
          <a:p>
            <a:r>
              <a:rPr lang="en-US"/>
              <a:t>TI II - Computer Architecture</a:t>
            </a:r>
          </a:p>
        </p:txBody>
      </p:sp>
    </p:spTree>
    <p:extLst>
      <p:ext uri="{BB962C8B-B14F-4D97-AF65-F5344CB8AC3E}">
        <p14:creationId xmlns:p14="http://schemas.microsoft.com/office/powerpoint/2010/main" val="632430581"/>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r>
              <a:rPr lang="en-US" dirty="0"/>
              <a:t>Special purpose micro processors</a:t>
            </a:r>
          </a:p>
        </p:txBody>
      </p:sp>
      <p:sp>
        <p:nvSpPr>
          <p:cNvPr id="28676" name="Rectangle 3"/>
          <p:cNvSpPr>
            <a:spLocks noGrp="1" noChangeArrowheads="1"/>
          </p:cNvSpPr>
          <p:nvPr>
            <p:ph idx="1"/>
          </p:nvPr>
        </p:nvSpPr>
        <p:spPr/>
        <p:txBody>
          <a:bodyPr/>
          <a:lstStyle/>
          <a:p>
            <a:r>
              <a:rPr lang="de-DE" noProof="1"/>
              <a:t>micro processors for special applications exist next to universal microprocessors (standard-micro-processs):</a:t>
            </a:r>
          </a:p>
          <a:p>
            <a:endParaRPr lang="de-DE" noProof="1"/>
          </a:p>
          <a:p>
            <a:pPr lvl="1"/>
            <a:r>
              <a:rPr lang="de-DE" noProof="1"/>
              <a:t> Micro controller</a:t>
            </a:r>
          </a:p>
          <a:p>
            <a:pPr lvl="1"/>
            <a:r>
              <a:rPr lang="de-DE" noProof="1"/>
              <a:t> Signal processors</a:t>
            </a:r>
          </a:p>
          <a:p>
            <a:pPr lvl="1"/>
            <a:r>
              <a:rPr lang="de-DE" noProof="1"/>
              <a:t> Coprocessors</a:t>
            </a:r>
          </a:p>
          <a:p>
            <a:endParaRPr lang="de-DE" dirty="0"/>
          </a:p>
          <a:p>
            <a:endParaRPr lang="en-US" dirty="0"/>
          </a:p>
        </p:txBody>
      </p:sp>
      <p:sp>
        <p:nvSpPr>
          <p:cNvPr id="28674" name="Fußzeilenplatzhalter 3"/>
          <p:cNvSpPr>
            <a:spLocks noGrp="1"/>
          </p:cNvSpPr>
          <p:nvPr>
            <p:ph type="ftr" sz="quarter" idx="10"/>
          </p:nvPr>
        </p:nvSpPr>
        <p:spPr/>
        <p:txBody>
          <a:bodyPr/>
          <a:lstStyle/>
          <a:p>
            <a:r>
              <a:rPr lang="en-US"/>
              <a:t>TI II - Computer Architecture</a:t>
            </a:r>
          </a:p>
        </p:txBody>
      </p:sp>
      <p:pic>
        <p:nvPicPr>
          <p:cNvPr id="28677" name="Picture 5" descr="ESB 034"/>
          <p:cNvPicPr>
            <a:picLocks noChangeAspect="1" noChangeArrowheads="1"/>
          </p:cNvPicPr>
          <p:nvPr/>
        </p:nvPicPr>
        <p:blipFill>
          <a:blip r:embed="rId4" cstate="print">
            <a:clrChange>
              <a:clrFrom>
                <a:srgbClr val="FF0080"/>
              </a:clrFrom>
              <a:clrTo>
                <a:srgbClr val="FF0080">
                  <a:alpha val="0"/>
                </a:srgbClr>
              </a:clrTo>
            </a:clrChange>
          </a:blip>
          <a:srcRect l="10869" t="26108" r="8647" b="44885"/>
          <a:stretch>
            <a:fillRect/>
          </a:stretch>
        </p:blipFill>
        <p:spPr bwMode="auto">
          <a:xfrm rot="-955833">
            <a:off x="2566988" y="2852739"/>
            <a:ext cx="7993062" cy="2160587"/>
          </a:xfrm>
          <a:prstGeom prst="rect">
            <a:avLst/>
          </a:prstGeom>
          <a:noFill/>
          <a:ln w="9525">
            <a:noFill/>
            <a:miter lim="800000"/>
            <a:headEnd/>
            <a:tailEnd/>
          </a:ln>
        </p:spPr>
      </p:pic>
      <p:sp>
        <p:nvSpPr>
          <p:cNvPr id="10" name="Abgerundetes Rechteck 9"/>
          <p:cNvSpPr>
            <a:spLocks noChangeArrowheads="1"/>
          </p:cNvSpPr>
          <p:nvPr/>
        </p:nvSpPr>
        <p:spPr bwMode="auto">
          <a:xfrm rot="-612059">
            <a:off x="2963863" y="4191001"/>
            <a:ext cx="1365250" cy="1058863"/>
          </a:xfrm>
          <a:prstGeom prst="roundRect">
            <a:avLst>
              <a:gd name="adj" fmla="val 16667"/>
            </a:avLst>
          </a:prstGeom>
          <a:noFill/>
          <a:ln w="25400" algn="ctr">
            <a:solidFill>
              <a:srgbClr val="FF0000"/>
            </a:solidFill>
            <a:round/>
            <a:headEnd/>
            <a:tailEnd/>
          </a:ln>
        </p:spPr>
        <p:txBody>
          <a:bodyPr anchor="ctr"/>
          <a:lstStyle/>
          <a:p>
            <a:pPr algn="ctr"/>
            <a:r>
              <a:rPr lang="de-DE" sz="1200" b="1">
                <a:solidFill>
                  <a:srgbClr val="FFFF00"/>
                </a:solidFill>
              </a:rPr>
              <a:t>Antenna</a:t>
            </a:r>
          </a:p>
        </p:txBody>
      </p:sp>
      <p:grpSp>
        <p:nvGrpSpPr>
          <p:cNvPr id="2" name="Gruppieren 22"/>
          <p:cNvGrpSpPr>
            <a:grpSpLocks/>
          </p:cNvGrpSpPr>
          <p:nvPr/>
        </p:nvGrpSpPr>
        <p:grpSpPr bwMode="auto">
          <a:xfrm>
            <a:off x="4167188" y="4268788"/>
            <a:ext cx="1357312" cy="2017712"/>
            <a:chOff x="2652699" y="4268847"/>
            <a:chExt cx="1357322" cy="2017673"/>
          </a:xfrm>
        </p:grpSpPr>
        <p:sp>
          <p:nvSpPr>
            <p:cNvPr id="28713" name="Abgerundetes Rechteck 10"/>
            <p:cNvSpPr>
              <a:spLocks noChangeArrowheads="1"/>
            </p:cNvSpPr>
            <p:nvPr/>
          </p:nvSpPr>
          <p:spPr bwMode="auto">
            <a:xfrm rot="-960499">
              <a:off x="2997264" y="4268847"/>
              <a:ext cx="864970" cy="617238"/>
            </a:xfrm>
            <a:prstGeom prst="roundRect">
              <a:avLst>
                <a:gd name="adj" fmla="val 16667"/>
              </a:avLst>
            </a:prstGeom>
            <a:noFill/>
            <a:ln w="25400" algn="ctr">
              <a:solidFill>
                <a:srgbClr val="FF0000"/>
              </a:solidFill>
              <a:round/>
              <a:headEnd/>
              <a:tailEnd/>
            </a:ln>
          </p:spPr>
          <p:txBody>
            <a:bodyPr anchor="ctr"/>
            <a:lstStyle/>
            <a:p>
              <a:pPr algn="ctr"/>
              <a:r>
                <a:rPr lang="de-DE" sz="1200">
                  <a:solidFill>
                    <a:srgbClr val="FFFF00"/>
                  </a:solidFill>
                </a:rPr>
                <a:t>Transceiver</a:t>
              </a:r>
            </a:p>
          </p:txBody>
        </p:sp>
        <p:sp>
          <p:nvSpPr>
            <p:cNvPr id="28714" name="Abgerundetes Rechteck 12"/>
            <p:cNvSpPr>
              <a:spLocks noChangeArrowheads="1"/>
            </p:cNvSpPr>
            <p:nvPr/>
          </p:nvSpPr>
          <p:spPr bwMode="auto">
            <a:xfrm>
              <a:off x="2652699" y="5500702"/>
              <a:ext cx="1357322" cy="785818"/>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Transceiver</a:t>
              </a:r>
            </a:p>
            <a:p>
              <a:pPr algn="ctr"/>
              <a:r>
                <a:rPr lang="de-DE" sz="1200"/>
                <a:t>TR1001 868MHz</a:t>
              </a:r>
            </a:p>
            <a:p>
              <a:pPr algn="ctr"/>
              <a:r>
                <a:rPr lang="de-DE" sz="1200"/>
                <a:t>19200 bit/s</a:t>
              </a:r>
            </a:p>
          </p:txBody>
        </p:sp>
        <p:cxnSp>
          <p:nvCxnSpPr>
            <p:cNvPr id="28715" name="Gerade Verbindung 21"/>
            <p:cNvCxnSpPr>
              <a:cxnSpLocks noChangeShapeType="1"/>
              <a:stCxn id="28713" idx="2"/>
              <a:endCxn id="28714" idx="0"/>
            </p:cNvCxnSpPr>
            <p:nvPr/>
          </p:nvCxnSpPr>
          <p:spPr bwMode="auto">
            <a:xfrm rot="5400000">
              <a:off x="3109818" y="5095660"/>
              <a:ext cx="626585" cy="183499"/>
            </a:xfrm>
            <a:prstGeom prst="line">
              <a:avLst/>
            </a:prstGeom>
            <a:noFill/>
            <a:ln w="25400" algn="ctr">
              <a:solidFill>
                <a:srgbClr val="FF0000"/>
              </a:solidFill>
              <a:round/>
              <a:headEnd/>
              <a:tailEnd/>
            </a:ln>
          </p:spPr>
        </p:cxnSp>
      </p:grpSp>
      <p:grpSp>
        <p:nvGrpSpPr>
          <p:cNvPr id="3" name="Gruppieren 28"/>
          <p:cNvGrpSpPr>
            <a:grpSpLocks/>
          </p:cNvGrpSpPr>
          <p:nvPr/>
        </p:nvGrpSpPr>
        <p:grpSpPr bwMode="auto">
          <a:xfrm>
            <a:off x="5454650" y="4289426"/>
            <a:ext cx="1498600" cy="1782763"/>
            <a:chOff x="3931381" y="4289245"/>
            <a:chExt cx="1497875" cy="1782961"/>
          </a:xfrm>
        </p:grpSpPr>
        <p:sp>
          <p:nvSpPr>
            <p:cNvPr id="28710" name="Abgerundetes Rechteck 14"/>
            <p:cNvSpPr>
              <a:spLocks noChangeArrowheads="1"/>
            </p:cNvSpPr>
            <p:nvPr/>
          </p:nvSpPr>
          <p:spPr bwMode="auto">
            <a:xfrm rot="-960499">
              <a:off x="3931381" y="4289245"/>
              <a:ext cx="585289" cy="617238"/>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711" name="Abgerundetes Rechteck 23"/>
            <p:cNvSpPr>
              <a:spLocks noChangeArrowheads="1"/>
            </p:cNvSpPr>
            <p:nvPr/>
          </p:nvSpPr>
          <p:spPr bwMode="auto">
            <a:xfrm>
              <a:off x="4071934" y="5500702"/>
              <a:ext cx="1357322" cy="571504"/>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64 kByte </a:t>
              </a:r>
            </a:p>
            <a:p>
              <a:pPr algn="ctr"/>
              <a:r>
                <a:rPr lang="de-DE" sz="1200"/>
                <a:t>Flash memory</a:t>
              </a:r>
            </a:p>
          </p:txBody>
        </p:sp>
        <p:cxnSp>
          <p:nvCxnSpPr>
            <p:cNvPr id="28712" name="Gerade Verbindung 24"/>
            <p:cNvCxnSpPr>
              <a:cxnSpLocks noChangeShapeType="1"/>
              <a:stCxn id="28710" idx="2"/>
              <a:endCxn id="28711" idx="0"/>
            </p:cNvCxnSpPr>
            <p:nvPr/>
          </p:nvCxnSpPr>
          <p:spPr bwMode="auto">
            <a:xfrm rot="16200000" flipH="1">
              <a:off x="4226772" y="4976878"/>
              <a:ext cx="606187" cy="441459"/>
            </a:xfrm>
            <a:prstGeom prst="line">
              <a:avLst/>
            </a:prstGeom>
            <a:noFill/>
            <a:ln w="25400" algn="ctr">
              <a:solidFill>
                <a:srgbClr val="FF0000"/>
              </a:solidFill>
              <a:round/>
              <a:headEnd/>
              <a:tailEnd/>
            </a:ln>
          </p:spPr>
        </p:cxnSp>
      </p:grpSp>
      <p:grpSp>
        <p:nvGrpSpPr>
          <p:cNvPr id="4" name="Gruppieren 37"/>
          <p:cNvGrpSpPr>
            <a:grpSpLocks/>
          </p:cNvGrpSpPr>
          <p:nvPr/>
        </p:nvGrpSpPr>
        <p:grpSpPr bwMode="auto">
          <a:xfrm>
            <a:off x="6167439" y="4214814"/>
            <a:ext cx="2084387" cy="1978025"/>
            <a:chOff x="4559842" y="4237465"/>
            <a:chExt cx="2083874" cy="1977616"/>
          </a:xfrm>
        </p:grpSpPr>
        <p:sp>
          <p:nvSpPr>
            <p:cNvPr id="28707" name="Abgerundetes Rechteck 15"/>
            <p:cNvSpPr>
              <a:spLocks noChangeArrowheads="1"/>
            </p:cNvSpPr>
            <p:nvPr/>
          </p:nvSpPr>
          <p:spPr bwMode="auto">
            <a:xfrm rot="-960499">
              <a:off x="4559842" y="4237465"/>
              <a:ext cx="968030" cy="566029"/>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708" name="Abgerundetes Rechteck 30"/>
            <p:cNvSpPr>
              <a:spLocks noChangeArrowheads="1"/>
            </p:cNvSpPr>
            <p:nvPr/>
          </p:nvSpPr>
          <p:spPr bwMode="auto">
            <a:xfrm>
              <a:off x="5416881" y="5535386"/>
              <a:ext cx="1226835" cy="679695"/>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JTAG Programming Interface</a:t>
              </a:r>
            </a:p>
          </p:txBody>
        </p:sp>
        <p:cxnSp>
          <p:nvCxnSpPr>
            <p:cNvPr id="28709" name="Gerade Verbindung 31"/>
            <p:cNvCxnSpPr>
              <a:cxnSpLocks noChangeShapeType="1"/>
              <a:stCxn id="28707" idx="2"/>
              <a:endCxn id="28708" idx="0"/>
            </p:cNvCxnSpPr>
            <p:nvPr/>
          </p:nvCxnSpPr>
          <p:spPr bwMode="auto">
            <a:xfrm rot="16200000" flipH="1">
              <a:off x="5204667" y="4709754"/>
              <a:ext cx="742866" cy="908396"/>
            </a:xfrm>
            <a:prstGeom prst="line">
              <a:avLst/>
            </a:prstGeom>
            <a:noFill/>
            <a:ln w="25400" algn="ctr">
              <a:solidFill>
                <a:srgbClr val="FF0000"/>
              </a:solidFill>
              <a:round/>
              <a:headEnd/>
              <a:tailEnd/>
            </a:ln>
          </p:spPr>
        </p:cxnSp>
      </p:grpSp>
      <p:grpSp>
        <p:nvGrpSpPr>
          <p:cNvPr id="5" name="Gruppieren 41"/>
          <p:cNvGrpSpPr>
            <a:grpSpLocks/>
          </p:cNvGrpSpPr>
          <p:nvPr/>
        </p:nvGrpSpPr>
        <p:grpSpPr bwMode="auto">
          <a:xfrm>
            <a:off x="7453313" y="3686176"/>
            <a:ext cx="3103562" cy="885825"/>
            <a:chOff x="5897706" y="3685836"/>
            <a:chExt cx="3103450" cy="886172"/>
          </a:xfrm>
        </p:grpSpPr>
        <p:sp>
          <p:nvSpPr>
            <p:cNvPr id="28704" name="Abgerundetes Rechteck 18"/>
            <p:cNvSpPr>
              <a:spLocks noChangeArrowheads="1"/>
            </p:cNvSpPr>
            <p:nvPr/>
          </p:nvSpPr>
          <p:spPr bwMode="auto">
            <a:xfrm rot="-960499">
              <a:off x="5897706" y="3685836"/>
              <a:ext cx="636253" cy="378259"/>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705" name="Abgerundetes Rechteck 35"/>
            <p:cNvSpPr>
              <a:spLocks noChangeArrowheads="1"/>
            </p:cNvSpPr>
            <p:nvPr/>
          </p:nvSpPr>
          <p:spPr bwMode="auto">
            <a:xfrm>
              <a:off x="7643834" y="4214818"/>
              <a:ext cx="1357322" cy="357190"/>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Quartz for FTDI</a:t>
              </a:r>
            </a:p>
          </p:txBody>
        </p:sp>
        <p:cxnSp>
          <p:nvCxnSpPr>
            <p:cNvPr id="28706" name="Gerade Verbindung 36"/>
            <p:cNvCxnSpPr>
              <a:cxnSpLocks noChangeShapeType="1"/>
              <a:stCxn id="28704" idx="2"/>
              <a:endCxn id="28705" idx="1"/>
            </p:cNvCxnSpPr>
            <p:nvPr/>
          </p:nvCxnSpPr>
          <p:spPr bwMode="auto">
            <a:xfrm rot="16200000" flipH="1">
              <a:off x="6787586" y="3537165"/>
              <a:ext cx="336652" cy="1375843"/>
            </a:xfrm>
            <a:prstGeom prst="line">
              <a:avLst/>
            </a:prstGeom>
            <a:noFill/>
            <a:ln w="25400" algn="ctr">
              <a:solidFill>
                <a:srgbClr val="FF0000"/>
              </a:solidFill>
              <a:round/>
              <a:headEnd/>
              <a:tailEnd/>
            </a:ln>
          </p:spPr>
        </p:cxnSp>
      </p:grpSp>
      <p:grpSp>
        <p:nvGrpSpPr>
          <p:cNvPr id="6" name="Gruppieren 49"/>
          <p:cNvGrpSpPr>
            <a:grpSpLocks/>
          </p:cNvGrpSpPr>
          <p:nvPr/>
        </p:nvGrpSpPr>
        <p:grpSpPr bwMode="auto">
          <a:xfrm>
            <a:off x="7075488" y="3978276"/>
            <a:ext cx="3378200" cy="1165225"/>
            <a:chOff x="5551026" y="3977665"/>
            <a:chExt cx="3378692" cy="1165847"/>
          </a:xfrm>
        </p:grpSpPr>
        <p:sp>
          <p:nvSpPr>
            <p:cNvPr id="28701" name="Abgerundetes Rechteck 17"/>
            <p:cNvSpPr>
              <a:spLocks noChangeArrowheads="1"/>
            </p:cNvSpPr>
            <p:nvPr/>
          </p:nvSpPr>
          <p:spPr bwMode="auto">
            <a:xfrm rot="-960499">
              <a:off x="5551026" y="3977665"/>
              <a:ext cx="410548" cy="471110"/>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702" name="Abgerundetes Rechteck 42"/>
            <p:cNvSpPr>
              <a:spLocks noChangeArrowheads="1"/>
            </p:cNvSpPr>
            <p:nvPr/>
          </p:nvSpPr>
          <p:spPr bwMode="auto">
            <a:xfrm>
              <a:off x="7358082" y="4714884"/>
              <a:ext cx="1571636" cy="428628"/>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EEPROM for FTDI</a:t>
              </a:r>
            </a:p>
          </p:txBody>
        </p:sp>
        <p:cxnSp>
          <p:nvCxnSpPr>
            <p:cNvPr id="28703" name="Gerade Verbindung 43"/>
            <p:cNvCxnSpPr>
              <a:cxnSpLocks noChangeShapeType="1"/>
              <a:stCxn id="28701" idx="2"/>
              <a:endCxn id="28702" idx="1"/>
            </p:cNvCxnSpPr>
            <p:nvPr/>
          </p:nvCxnSpPr>
          <p:spPr bwMode="auto">
            <a:xfrm rot="16200000" flipH="1">
              <a:off x="6344893" y="3916008"/>
              <a:ext cx="489557" cy="1536821"/>
            </a:xfrm>
            <a:prstGeom prst="line">
              <a:avLst/>
            </a:prstGeom>
            <a:noFill/>
            <a:ln w="25400" algn="ctr">
              <a:solidFill>
                <a:srgbClr val="FF0000"/>
              </a:solidFill>
              <a:round/>
              <a:headEnd/>
              <a:tailEnd/>
            </a:ln>
          </p:spPr>
        </p:cxnSp>
      </p:grpSp>
      <p:grpSp>
        <p:nvGrpSpPr>
          <p:cNvPr id="7" name="Gruppieren 56"/>
          <p:cNvGrpSpPr>
            <a:grpSpLocks/>
          </p:cNvGrpSpPr>
          <p:nvPr/>
        </p:nvGrpSpPr>
        <p:grpSpPr bwMode="auto">
          <a:xfrm>
            <a:off x="7267575" y="1785938"/>
            <a:ext cx="2400300" cy="1814512"/>
            <a:chOff x="5742863" y="1785926"/>
            <a:chExt cx="2401037" cy="1814068"/>
          </a:xfrm>
        </p:grpSpPr>
        <p:sp>
          <p:nvSpPr>
            <p:cNvPr id="28698" name="Abgerundetes Rechteck 8"/>
            <p:cNvSpPr>
              <a:spLocks noChangeArrowheads="1"/>
            </p:cNvSpPr>
            <p:nvPr/>
          </p:nvSpPr>
          <p:spPr bwMode="auto">
            <a:xfrm rot="-960499">
              <a:off x="5742863" y="2932505"/>
              <a:ext cx="727633" cy="667489"/>
            </a:xfrm>
            <a:prstGeom prst="roundRect">
              <a:avLst>
                <a:gd name="adj" fmla="val 16667"/>
              </a:avLst>
            </a:prstGeom>
            <a:noFill/>
            <a:ln w="25400" algn="ctr">
              <a:solidFill>
                <a:srgbClr val="FF0000"/>
              </a:solidFill>
              <a:round/>
              <a:headEnd/>
              <a:tailEnd/>
            </a:ln>
          </p:spPr>
          <p:txBody>
            <a:bodyPr anchor="ctr"/>
            <a:lstStyle/>
            <a:p>
              <a:pPr algn="ctr"/>
              <a:r>
                <a:rPr lang="de-DE" sz="1200" b="1">
                  <a:solidFill>
                    <a:srgbClr val="FFFF00"/>
                  </a:solidFill>
                </a:rPr>
                <a:t>FTDI</a:t>
              </a:r>
            </a:p>
          </p:txBody>
        </p:sp>
        <p:sp>
          <p:nvSpPr>
            <p:cNvPr id="28699" name="Abgerundetes Rechteck 50"/>
            <p:cNvSpPr>
              <a:spLocks noChangeArrowheads="1"/>
            </p:cNvSpPr>
            <p:nvPr/>
          </p:nvSpPr>
          <p:spPr bwMode="auto">
            <a:xfrm>
              <a:off x="6786578" y="1785926"/>
              <a:ext cx="1357322" cy="500066"/>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FTDI</a:t>
              </a:r>
            </a:p>
            <a:p>
              <a:pPr algn="ctr"/>
              <a:r>
                <a:rPr lang="de-DE" sz="1200"/>
                <a:t>Serial</a:t>
              </a:r>
              <a:r>
                <a:rPr lang="de-DE" sz="1200">
                  <a:sym typeface="Wingdings 3" pitchFamily="18" charset="2"/>
                </a:rPr>
                <a:t></a:t>
              </a:r>
              <a:r>
                <a:rPr lang="de-DE" sz="1200"/>
                <a:t>USB</a:t>
              </a:r>
            </a:p>
          </p:txBody>
        </p:sp>
        <p:cxnSp>
          <p:nvCxnSpPr>
            <p:cNvPr id="28700" name="Gerade Verbindung 51"/>
            <p:cNvCxnSpPr>
              <a:cxnSpLocks noChangeShapeType="1"/>
              <a:stCxn id="28698" idx="3"/>
              <a:endCxn id="28699" idx="2"/>
            </p:cNvCxnSpPr>
            <p:nvPr/>
          </p:nvCxnSpPr>
          <p:spPr bwMode="auto">
            <a:xfrm flipV="1">
              <a:off x="6456388" y="2285992"/>
              <a:ext cx="1008851" cy="879926"/>
            </a:xfrm>
            <a:prstGeom prst="line">
              <a:avLst/>
            </a:prstGeom>
            <a:noFill/>
            <a:ln w="25400" algn="ctr">
              <a:solidFill>
                <a:srgbClr val="FF0000"/>
              </a:solidFill>
              <a:round/>
              <a:headEnd/>
              <a:tailEnd/>
            </a:ln>
          </p:spPr>
        </p:cxnSp>
      </p:grpSp>
      <p:grpSp>
        <p:nvGrpSpPr>
          <p:cNvPr id="8" name="Gruppieren 62"/>
          <p:cNvGrpSpPr>
            <a:grpSpLocks/>
          </p:cNvGrpSpPr>
          <p:nvPr/>
        </p:nvGrpSpPr>
        <p:grpSpPr bwMode="auto">
          <a:xfrm>
            <a:off x="6667501" y="1785938"/>
            <a:ext cx="1571625" cy="1720850"/>
            <a:chOff x="5143504" y="1785926"/>
            <a:chExt cx="1571636" cy="1720385"/>
          </a:xfrm>
        </p:grpSpPr>
        <p:sp>
          <p:nvSpPr>
            <p:cNvPr id="28695" name="Abgerundetes Rechteck 19"/>
            <p:cNvSpPr>
              <a:spLocks noChangeArrowheads="1"/>
            </p:cNvSpPr>
            <p:nvPr/>
          </p:nvSpPr>
          <p:spPr bwMode="auto">
            <a:xfrm rot="-960499">
              <a:off x="5150146" y="2774577"/>
              <a:ext cx="371147" cy="731734"/>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696" name="Abgerundetes Rechteck 57"/>
            <p:cNvSpPr>
              <a:spLocks noChangeArrowheads="1"/>
            </p:cNvSpPr>
            <p:nvPr/>
          </p:nvSpPr>
          <p:spPr bwMode="auto">
            <a:xfrm>
              <a:off x="5143504" y="1785926"/>
              <a:ext cx="1571636" cy="500066"/>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Quartz (Clock) for </a:t>
              </a:r>
            </a:p>
            <a:p>
              <a:pPr algn="ctr"/>
              <a:r>
                <a:rPr lang="de-DE" sz="1200"/>
                <a:t>Processor, 32kHz</a:t>
              </a:r>
            </a:p>
          </p:txBody>
        </p:sp>
        <p:cxnSp>
          <p:nvCxnSpPr>
            <p:cNvPr id="28697" name="Gerade Verbindung 58"/>
            <p:cNvCxnSpPr>
              <a:cxnSpLocks noChangeShapeType="1"/>
              <a:stCxn id="28695" idx="0"/>
              <a:endCxn id="28696" idx="2"/>
            </p:cNvCxnSpPr>
            <p:nvPr/>
          </p:nvCxnSpPr>
          <p:spPr bwMode="auto">
            <a:xfrm rot="5400000" flipH="1" flipV="1">
              <a:off x="5330686" y="2190129"/>
              <a:ext cx="502773" cy="694500"/>
            </a:xfrm>
            <a:prstGeom prst="line">
              <a:avLst/>
            </a:prstGeom>
            <a:noFill/>
            <a:ln w="25400" algn="ctr">
              <a:solidFill>
                <a:srgbClr val="FF0000"/>
              </a:solidFill>
              <a:round/>
              <a:headEnd/>
              <a:tailEnd/>
            </a:ln>
          </p:spPr>
        </p:cxnSp>
      </p:grpSp>
      <p:grpSp>
        <p:nvGrpSpPr>
          <p:cNvPr id="9" name="Gruppieren 68"/>
          <p:cNvGrpSpPr>
            <a:grpSpLocks/>
          </p:cNvGrpSpPr>
          <p:nvPr/>
        </p:nvGrpSpPr>
        <p:grpSpPr bwMode="auto">
          <a:xfrm>
            <a:off x="5238751" y="2143126"/>
            <a:ext cx="1433513" cy="1800225"/>
            <a:chOff x="3714744" y="2143116"/>
            <a:chExt cx="1432901" cy="1800475"/>
          </a:xfrm>
        </p:grpSpPr>
        <p:sp>
          <p:nvSpPr>
            <p:cNvPr id="28692" name="Abgerundetes Rechteck 7"/>
            <p:cNvSpPr>
              <a:spLocks noChangeArrowheads="1"/>
            </p:cNvSpPr>
            <p:nvPr/>
          </p:nvSpPr>
          <p:spPr bwMode="auto">
            <a:xfrm rot="-960499">
              <a:off x="4216811" y="3198642"/>
              <a:ext cx="930834" cy="744949"/>
            </a:xfrm>
            <a:prstGeom prst="roundRect">
              <a:avLst>
                <a:gd name="adj" fmla="val 16667"/>
              </a:avLst>
            </a:prstGeom>
            <a:noFill/>
            <a:ln w="25400" algn="ctr">
              <a:solidFill>
                <a:srgbClr val="FF0000"/>
              </a:solidFill>
              <a:round/>
              <a:headEnd/>
              <a:tailEnd/>
            </a:ln>
          </p:spPr>
          <p:txBody>
            <a:bodyPr anchor="ctr"/>
            <a:lstStyle/>
            <a:p>
              <a:pPr algn="ctr"/>
              <a:r>
                <a:rPr lang="de-DE" sz="1200">
                  <a:solidFill>
                    <a:srgbClr val="FFFF00"/>
                  </a:solidFill>
                </a:rPr>
                <a:t>CPU</a:t>
              </a:r>
            </a:p>
            <a:p>
              <a:pPr algn="ctr"/>
              <a:r>
                <a:rPr lang="de-DE" sz="1200">
                  <a:solidFill>
                    <a:srgbClr val="FFFF00"/>
                  </a:solidFill>
                </a:rPr>
                <a:t>MSP 430</a:t>
              </a:r>
            </a:p>
          </p:txBody>
        </p:sp>
        <p:sp>
          <p:nvSpPr>
            <p:cNvPr id="28693" name="Abgerundetes Rechteck 63"/>
            <p:cNvSpPr>
              <a:spLocks noChangeArrowheads="1"/>
            </p:cNvSpPr>
            <p:nvPr/>
          </p:nvSpPr>
          <p:spPr bwMode="auto">
            <a:xfrm>
              <a:off x="3714744" y="2143116"/>
              <a:ext cx="1357322" cy="500066"/>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Processor</a:t>
              </a:r>
            </a:p>
            <a:p>
              <a:pPr algn="ctr"/>
              <a:r>
                <a:rPr lang="de-DE" sz="1200"/>
                <a:t>MSP 430</a:t>
              </a:r>
            </a:p>
          </p:txBody>
        </p:sp>
        <p:cxnSp>
          <p:nvCxnSpPr>
            <p:cNvPr id="28694" name="Gerade Verbindung 64"/>
            <p:cNvCxnSpPr>
              <a:cxnSpLocks noChangeShapeType="1"/>
              <a:stCxn id="28692" idx="0"/>
              <a:endCxn id="28693" idx="2"/>
            </p:cNvCxnSpPr>
            <p:nvPr/>
          </p:nvCxnSpPr>
          <p:spPr bwMode="auto">
            <a:xfrm rot="16200000" flipV="1">
              <a:off x="4201505" y="2835082"/>
              <a:ext cx="569904" cy="186103"/>
            </a:xfrm>
            <a:prstGeom prst="line">
              <a:avLst/>
            </a:prstGeom>
            <a:noFill/>
            <a:ln w="25400" algn="ctr">
              <a:solidFill>
                <a:srgbClr val="FF0000"/>
              </a:solidFill>
              <a:round/>
              <a:headEnd/>
              <a:tailEnd/>
            </a:ln>
          </p:spPr>
        </p:cxnSp>
      </p:grpSp>
      <p:grpSp>
        <p:nvGrpSpPr>
          <p:cNvPr id="11" name="Gruppieren 74"/>
          <p:cNvGrpSpPr>
            <a:grpSpLocks/>
          </p:cNvGrpSpPr>
          <p:nvPr/>
        </p:nvGrpSpPr>
        <p:grpSpPr bwMode="auto">
          <a:xfrm>
            <a:off x="1738314" y="3214689"/>
            <a:ext cx="3602037" cy="752475"/>
            <a:chOff x="214282" y="3214686"/>
            <a:chExt cx="3602211" cy="752945"/>
          </a:xfrm>
        </p:grpSpPr>
        <p:sp>
          <p:nvSpPr>
            <p:cNvPr id="28689" name="Abgerundetes Rechteck 16"/>
            <p:cNvSpPr>
              <a:spLocks noChangeArrowheads="1"/>
            </p:cNvSpPr>
            <p:nvPr/>
          </p:nvSpPr>
          <p:spPr bwMode="auto">
            <a:xfrm rot="-960499">
              <a:off x="2699567" y="3401602"/>
              <a:ext cx="1116926" cy="566029"/>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690" name="Abgerundetes Rechteck 69"/>
            <p:cNvSpPr>
              <a:spLocks noChangeArrowheads="1"/>
            </p:cNvSpPr>
            <p:nvPr/>
          </p:nvSpPr>
          <p:spPr bwMode="auto">
            <a:xfrm>
              <a:off x="214282" y="3214686"/>
              <a:ext cx="1357322" cy="642942"/>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JTAG</a:t>
              </a:r>
            </a:p>
            <a:p>
              <a:pPr algn="ctr"/>
              <a:r>
                <a:rPr lang="de-DE" sz="800"/>
                <a:t>To program another  scatter node</a:t>
              </a:r>
            </a:p>
          </p:txBody>
        </p:sp>
        <p:cxnSp>
          <p:nvCxnSpPr>
            <p:cNvPr id="28691" name="Gerade Verbindung 70"/>
            <p:cNvCxnSpPr>
              <a:cxnSpLocks noChangeShapeType="1"/>
              <a:stCxn id="28689" idx="0"/>
              <a:endCxn id="28690" idx="3"/>
            </p:cNvCxnSpPr>
            <p:nvPr/>
          </p:nvCxnSpPr>
          <p:spPr bwMode="auto">
            <a:xfrm rot="-5400000" flipH="1" flipV="1">
              <a:off x="2314003" y="2670178"/>
              <a:ext cx="123580" cy="1608377"/>
            </a:xfrm>
            <a:prstGeom prst="line">
              <a:avLst/>
            </a:prstGeom>
            <a:noFill/>
            <a:ln w="25400" algn="ctr">
              <a:solidFill>
                <a:srgbClr val="FF0000"/>
              </a:solidFill>
              <a:round/>
              <a:headEnd/>
              <a:tailEnd/>
            </a:ln>
          </p:spPr>
        </p:cxnSp>
      </p:grpSp>
    </p:spTree>
    <p:custDataLst>
      <p:tags r:id="rId1"/>
    </p:custDataLst>
    <p:extLst>
      <p:ext uri="{BB962C8B-B14F-4D97-AF65-F5344CB8AC3E}">
        <p14:creationId xmlns:p14="http://schemas.microsoft.com/office/powerpoint/2010/main" val="334641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a:t>Definition of a Micro computer system</a:t>
            </a:r>
          </a:p>
        </p:txBody>
      </p:sp>
      <p:sp>
        <p:nvSpPr>
          <p:cNvPr id="28676" name="Rectangle 3"/>
          <p:cNvSpPr>
            <a:spLocks noGrp="1" noChangeArrowheads="1"/>
          </p:cNvSpPr>
          <p:nvPr>
            <p:ph idx="1"/>
          </p:nvPr>
        </p:nvSpPr>
        <p:spPr/>
        <p:txBody>
          <a:bodyPr/>
          <a:lstStyle/>
          <a:p>
            <a:pPr eaLnBrk="1" hangingPunct="1">
              <a:lnSpc>
                <a:spcPct val="90000"/>
              </a:lnSpc>
            </a:pPr>
            <a:r>
              <a:rPr lang="de-DE" noProof="1"/>
              <a:t>Micro processor system: </a:t>
            </a:r>
          </a:p>
          <a:p>
            <a:pPr lvl="1" eaLnBrk="1" hangingPunct="1">
              <a:lnSpc>
                <a:spcPct val="90000"/>
              </a:lnSpc>
            </a:pPr>
            <a:r>
              <a:rPr lang="de-DE" noProof="1"/>
              <a:t>Digital system, using a micro processor as central control and/or arithmetic unit</a:t>
            </a:r>
          </a:p>
          <a:p>
            <a:pPr eaLnBrk="1" hangingPunct="1">
              <a:lnSpc>
                <a:spcPct val="90000"/>
              </a:lnSpc>
            </a:pPr>
            <a:r>
              <a:rPr lang="de-DE" noProof="1"/>
              <a:t>Micro computer:</a:t>
            </a:r>
          </a:p>
          <a:p>
            <a:pPr lvl="1" eaLnBrk="1" hangingPunct="1">
              <a:lnSpc>
                <a:spcPct val="90000"/>
              </a:lnSpc>
            </a:pPr>
            <a:r>
              <a:rPr lang="de-DE" noProof="1"/>
              <a:t>includes a micro processor that communicates with memory, controllers</a:t>
            </a:r>
          </a:p>
          <a:p>
            <a:pPr lvl="1" eaLnBrk="1" hangingPunct="1">
              <a:lnSpc>
                <a:spcPct val="90000"/>
              </a:lnSpc>
              <a:buFontTx/>
              <a:buNone/>
            </a:pPr>
            <a:r>
              <a:rPr lang="de-DE" noProof="1"/>
              <a:t>and interfaces for external devices using the system bus.</a:t>
            </a:r>
          </a:p>
          <a:p>
            <a:pPr eaLnBrk="1" hangingPunct="1">
              <a:lnSpc>
                <a:spcPct val="90000"/>
              </a:lnSpc>
            </a:pPr>
            <a:r>
              <a:rPr lang="de-DE" noProof="1"/>
              <a:t>Special cases of microcomputers:</a:t>
            </a:r>
          </a:p>
          <a:p>
            <a:pPr lvl="1" eaLnBrk="1" hangingPunct="1">
              <a:lnSpc>
                <a:spcPct val="90000"/>
              </a:lnSpc>
            </a:pPr>
            <a:r>
              <a:rPr lang="de-DE" noProof="1"/>
              <a:t>Single-chip microcomputer</a:t>
            </a:r>
          </a:p>
          <a:p>
            <a:pPr lvl="2" eaLnBrk="1" hangingPunct="1">
              <a:lnSpc>
                <a:spcPct val="90000"/>
              </a:lnSpc>
            </a:pPr>
            <a:r>
              <a:rPr lang="de-DE" noProof="1"/>
              <a:t>All components of the microcomputer are located on one chip. </a:t>
            </a:r>
          </a:p>
          <a:p>
            <a:pPr lvl="1" eaLnBrk="1" hangingPunct="1">
              <a:lnSpc>
                <a:spcPct val="90000"/>
              </a:lnSpc>
            </a:pPr>
            <a:r>
              <a:rPr lang="de-DE" noProof="1"/>
              <a:t>Single-circuit microcomputer (dt. Ein-Platinen-Mikrocomputer)</a:t>
            </a:r>
          </a:p>
          <a:p>
            <a:pPr lvl="2" eaLnBrk="1" hangingPunct="1">
              <a:lnSpc>
                <a:spcPct val="90000"/>
              </a:lnSpc>
            </a:pPr>
            <a:r>
              <a:rPr lang="de-DE" noProof="1"/>
              <a:t>All components of the microcomputer are on one circuit board. </a:t>
            </a:r>
          </a:p>
          <a:p>
            <a:pPr eaLnBrk="1" hangingPunct="1">
              <a:lnSpc>
                <a:spcPct val="90000"/>
              </a:lnSpc>
            </a:pPr>
            <a:r>
              <a:rPr lang="de-DE" noProof="1"/>
              <a:t>Microcomputer system:</a:t>
            </a:r>
          </a:p>
          <a:p>
            <a:pPr lvl="1" eaLnBrk="1" hangingPunct="1">
              <a:lnSpc>
                <a:spcPct val="90000"/>
              </a:lnSpc>
            </a:pPr>
            <a:r>
              <a:rPr lang="de-DE" noProof="1"/>
              <a:t>Microcomputer with connected </a:t>
            </a:r>
            <a:r>
              <a:rPr lang="de-DE" b="1" noProof="1"/>
              <a:t>external devices</a:t>
            </a:r>
          </a:p>
          <a:p>
            <a:pPr lvl="1" eaLnBrk="1" hangingPunct="1">
              <a:lnSpc>
                <a:spcPct val="90000"/>
              </a:lnSpc>
            </a:pPr>
            <a:r>
              <a:rPr lang="de-DE" noProof="1"/>
              <a:t>Can be small – think of the Internet of Things!</a:t>
            </a:r>
            <a:endParaRPr lang="en-US" dirty="0"/>
          </a:p>
        </p:txBody>
      </p:sp>
      <p:sp>
        <p:nvSpPr>
          <p:cNvPr id="29698" name="Fußzeilenplatzhalter 3"/>
          <p:cNvSpPr>
            <a:spLocks noGrp="1"/>
          </p:cNvSpPr>
          <p:nvPr>
            <p:ph type="ftr" sz="quarter" idx="10"/>
          </p:nvPr>
        </p:nvSpPr>
        <p:spPr>
          <a:noFill/>
        </p:spPr>
        <p:txBody>
          <a:bodyPr/>
          <a:lstStyle/>
          <a:p>
            <a:r>
              <a:rPr lang="en-US"/>
              <a:t>TI II - Computer Architecture</a:t>
            </a:r>
          </a:p>
        </p:txBody>
      </p:sp>
      <p:pic>
        <p:nvPicPr>
          <p:cNvPr id="30725" name="Picture 5"/>
          <p:cNvPicPr>
            <a:picLocks noChangeAspect="1" noChangeArrowheads="1"/>
          </p:cNvPicPr>
          <p:nvPr/>
        </p:nvPicPr>
        <p:blipFill>
          <a:blip r:embed="rId4" cstate="print"/>
          <a:srcRect/>
          <a:stretch>
            <a:fillRect/>
          </a:stretch>
        </p:blipFill>
        <p:spPr bwMode="auto">
          <a:xfrm>
            <a:off x="8976320" y="1144119"/>
            <a:ext cx="2800350" cy="2143125"/>
          </a:xfrm>
          <a:prstGeom prst="rect">
            <a:avLst/>
          </a:prstGeom>
          <a:noFill/>
          <a:ln w="9525">
            <a:noFill/>
            <a:miter lim="800000"/>
            <a:headEnd/>
            <a:tailEnd/>
          </a:ln>
        </p:spPr>
      </p:pic>
      <p:grpSp>
        <p:nvGrpSpPr>
          <p:cNvPr id="7" name="Group 6"/>
          <p:cNvGrpSpPr/>
          <p:nvPr/>
        </p:nvGrpSpPr>
        <p:grpSpPr>
          <a:xfrm>
            <a:off x="5881916" y="4149081"/>
            <a:ext cx="6089382" cy="2488367"/>
            <a:chOff x="580743" y="1374778"/>
            <a:chExt cx="10857612" cy="443685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743" y="1374778"/>
              <a:ext cx="10857612" cy="4044461"/>
            </a:xfrm>
            <a:prstGeom prst="rect">
              <a:avLst/>
            </a:prstGeom>
          </p:spPr>
        </p:pic>
        <p:sp>
          <p:nvSpPr>
            <p:cNvPr id="9" name="TextBox 8"/>
            <p:cNvSpPr txBox="1"/>
            <p:nvPr/>
          </p:nvSpPr>
          <p:spPr>
            <a:xfrm>
              <a:off x="1194617" y="5262856"/>
              <a:ext cx="5628403" cy="548779"/>
            </a:xfrm>
            <a:prstGeom prst="rect">
              <a:avLst/>
            </a:prstGeom>
            <a:noFill/>
          </p:spPr>
          <p:txBody>
            <a:bodyPr wrap="none" rtlCol="0">
              <a:spAutoFit/>
            </a:bodyPr>
            <a:lstStyle/>
            <a:p>
              <a:r>
                <a:rPr lang="de-DE" sz="700" dirty="0">
                  <a:solidFill>
                    <a:schemeClr val="bg1">
                      <a:lumMod val="65000"/>
                    </a:schemeClr>
                  </a:solidFill>
                </a:rPr>
                <a:t>Source: </a:t>
              </a:r>
              <a:r>
                <a:rPr lang="en-US" sz="700" dirty="0">
                  <a:solidFill>
                    <a:schemeClr val="bg1">
                      <a:lumMod val="65000"/>
                    </a:schemeClr>
                  </a:solidFill>
                </a:rPr>
                <a:t>The </a:t>
              </a:r>
              <a:r>
                <a:rPr lang="en-US" sz="700" dirty="0" err="1">
                  <a:solidFill>
                    <a:schemeClr val="bg1">
                      <a:lumMod val="65000"/>
                    </a:schemeClr>
                  </a:solidFill>
                </a:rPr>
                <a:t>Telecare</a:t>
              </a:r>
              <a:r>
                <a:rPr lang="en-US" sz="700" dirty="0">
                  <a:solidFill>
                    <a:schemeClr val="bg1">
                      <a:lumMod val="65000"/>
                    </a:schemeClr>
                  </a:solidFill>
                </a:rPr>
                <a:t> Blog, </a:t>
              </a:r>
              <a:r>
                <a:rPr lang="en-US" sz="700" dirty="0">
                  <a:solidFill>
                    <a:schemeClr val="bg1">
                      <a:lumMod val="65000"/>
                    </a:schemeClr>
                  </a:solidFill>
                  <a:hlinkClick r:id="rId6"/>
                </a:rPr>
                <a:t>thetelecareblog.blogspot.de</a:t>
              </a:r>
              <a:r>
                <a:rPr lang="en-US" sz="700" dirty="0">
                  <a:solidFill>
                    <a:schemeClr val="bg1">
                      <a:lumMod val="65000"/>
                    </a:schemeClr>
                  </a:solidFill>
                </a:rPr>
                <a:t>, 24.10.14</a:t>
              </a:r>
            </a:p>
            <a:p>
              <a:endParaRPr lang="en-US" sz="700" dirty="0">
                <a:solidFill>
                  <a:schemeClr val="bg1">
                    <a:lumMod val="65000"/>
                  </a:schemeClr>
                </a:solidFill>
              </a:endParaRPr>
            </a:p>
          </p:txBody>
        </p:sp>
        <p:sp>
          <p:nvSpPr>
            <p:cNvPr id="10" name="TextBox 9"/>
            <p:cNvSpPr txBox="1"/>
            <p:nvPr/>
          </p:nvSpPr>
          <p:spPr>
            <a:xfrm>
              <a:off x="1627728" y="2343158"/>
              <a:ext cx="2506478" cy="713412"/>
            </a:xfrm>
            <a:prstGeom prst="rect">
              <a:avLst/>
            </a:prstGeom>
            <a:solidFill>
              <a:schemeClr val="bg1"/>
            </a:solidFill>
          </p:spPr>
          <p:txBody>
            <a:bodyPr wrap="square" rtlCol="0">
              <a:spAutoFit/>
            </a:bodyPr>
            <a:lstStyle/>
            <a:p>
              <a:r>
                <a:rPr lang="de-DE" sz="1000" dirty="0"/>
                <a:t>Cars, </a:t>
              </a:r>
              <a:r>
                <a:rPr lang="de-DE" sz="1000" dirty="0" err="1"/>
                <a:t>animals</a:t>
              </a:r>
              <a:r>
                <a:rPr lang="de-DE" sz="1000" dirty="0"/>
                <a:t>, </a:t>
              </a:r>
              <a:r>
                <a:rPr lang="de-DE" sz="1000" dirty="0" err="1"/>
                <a:t>people</a:t>
              </a:r>
              <a:r>
                <a:rPr lang="de-DE" sz="1000" dirty="0"/>
                <a:t>, </a:t>
              </a:r>
              <a:r>
                <a:rPr lang="en-US" sz="1000" dirty="0"/>
                <a:t>monitoring</a:t>
              </a:r>
              <a:endParaRPr lang="de-DE" sz="1000" dirty="0"/>
            </a:p>
          </p:txBody>
        </p:sp>
        <p:sp>
          <p:nvSpPr>
            <p:cNvPr id="11" name="TextBox 10"/>
            <p:cNvSpPr txBox="1"/>
            <p:nvPr/>
          </p:nvSpPr>
          <p:spPr>
            <a:xfrm>
              <a:off x="1409521" y="4622032"/>
              <a:ext cx="3407570" cy="713412"/>
            </a:xfrm>
            <a:prstGeom prst="rect">
              <a:avLst/>
            </a:prstGeom>
            <a:solidFill>
              <a:schemeClr val="bg1"/>
            </a:solidFill>
          </p:spPr>
          <p:txBody>
            <a:bodyPr wrap="none" rtlCol="0">
              <a:spAutoFit/>
            </a:bodyPr>
            <a:lstStyle/>
            <a:p>
              <a:r>
                <a:rPr lang="de-DE" sz="1000" dirty="0" err="1"/>
                <a:t>Machine-to-machine</a:t>
              </a:r>
              <a:r>
                <a:rPr lang="de-DE" sz="1000" dirty="0"/>
                <a:t> </a:t>
              </a:r>
              <a:r>
                <a:rPr lang="de-DE" sz="1000" dirty="0" err="1"/>
                <a:t>com</a:t>
              </a:r>
              <a:r>
                <a:rPr lang="de-DE" sz="1000" dirty="0"/>
                <a:t>.,</a:t>
              </a:r>
            </a:p>
            <a:p>
              <a:r>
                <a:rPr lang="en-US" sz="1000" dirty="0"/>
                <a:t>Sensor networks</a:t>
              </a:r>
              <a:endParaRPr lang="de-DE" sz="1000" dirty="0"/>
            </a:p>
          </p:txBody>
        </p:sp>
        <p:sp>
          <p:nvSpPr>
            <p:cNvPr id="12" name="TextBox 11"/>
            <p:cNvSpPr txBox="1"/>
            <p:nvPr/>
          </p:nvSpPr>
          <p:spPr>
            <a:xfrm>
              <a:off x="2577792" y="3020450"/>
              <a:ext cx="1595459" cy="740849"/>
            </a:xfrm>
            <a:prstGeom prst="rect">
              <a:avLst/>
            </a:prstGeom>
            <a:solidFill>
              <a:schemeClr val="bg1"/>
            </a:solidFill>
          </p:spPr>
          <p:txBody>
            <a:bodyPr wrap="none" rtlCol="0">
              <a:spAutoFit/>
            </a:bodyPr>
            <a:lstStyle/>
            <a:p>
              <a:r>
                <a:rPr lang="de-DE" sz="1000" dirty="0"/>
                <a:t>Embedded</a:t>
              </a:r>
            </a:p>
            <a:p>
              <a:r>
                <a:rPr lang="en-US" sz="1000" dirty="0"/>
                <a:t>systems</a:t>
              </a:r>
              <a:endParaRPr lang="de-DE" sz="1000" dirty="0"/>
            </a:p>
          </p:txBody>
        </p:sp>
        <p:sp>
          <p:nvSpPr>
            <p:cNvPr id="13" name="TextBox 12"/>
            <p:cNvSpPr txBox="1"/>
            <p:nvPr/>
          </p:nvSpPr>
          <p:spPr>
            <a:xfrm>
              <a:off x="4013120" y="4770739"/>
              <a:ext cx="2179850" cy="439022"/>
            </a:xfrm>
            <a:prstGeom prst="rect">
              <a:avLst/>
            </a:prstGeom>
            <a:solidFill>
              <a:schemeClr val="bg1"/>
            </a:solidFill>
          </p:spPr>
          <p:txBody>
            <a:bodyPr wrap="square" rtlCol="0">
              <a:spAutoFit/>
            </a:bodyPr>
            <a:lstStyle/>
            <a:p>
              <a:r>
                <a:rPr lang="de-DE" sz="1000" dirty="0" err="1"/>
                <a:t>Everyday</a:t>
              </a:r>
              <a:r>
                <a:rPr lang="de-DE" sz="1000" dirty="0"/>
                <a:t> </a:t>
              </a:r>
              <a:r>
                <a:rPr lang="de-DE" sz="1000" dirty="0" err="1"/>
                <a:t>things</a:t>
              </a:r>
              <a:endParaRPr lang="de-DE" sz="1000" dirty="0"/>
            </a:p>
          </p:txBody>
        </p:sp>
        <p:sp>
          <p:nvSpPr>
            <p:cNvPr id="14" name="TextBox 13"/>
            <p:cNvSpPr txBox="1"/>
            <p:nvPr/>
          </p:nvSpPr>
          <p:spPr>
            <a:xfrm>
              <a:off x="6192970" y="4792564"/>
              <a:ext cx="2498656" cy="439022"/>
            </a:xfrm>
            <a:prstGeom prst="rect">
              <a:avLst/>
            </a:prstGeom>
            <a:solidFill>
              <a:schemeClr val="bg1"/>
            </a:solidFill>
          </p:spPr>
          <p:txBody>
            <a:bodyPr wrap="none" rtlCol="0">
              <a:spAutoFit/>
            </a:bodyPr>
            <a:lstStyle/>
            <a:p>
              <a:r>
                <a:rPr lang="de-DE" sz="1000" dirty="0"/>
                <a:t>Smart Home / City</a:t>
              </a:r>
            </a:p>
          </p:txBody>
        </p:sp>
        <p:sp>
          <p:nvSpPr>
            <p:cNvPr id="15" name="TextBox 14"/>
            <p:cNvSpPr txBox="1"/>
            <p:nvPr/>
          </p:nvSpPr>
          <p:spPr>
            <a:xfrm>
              <a:off x="8595412" y="4792563"/>
              <a:ext cx="2105013" cy="452742"/>
            </a:xfrm>
            <a:prstGeom prst="rect">
              <a:avLst/>
            </a:prstGeom>
            <a:solidFill>
              <a:schemeClr val="bg1"/>
            </a:solidFill>
          </p:spPr>
          <p:txBody>
            <a:bodyPr wrap="square" rtlCol="0">
              <a:spAutoFit/>
            </a:bodyPr>
            <a:lstStyle/>
            <a:p>
              <a:r>
                <a:rPr lang="de-DE" sz="1000" dirty="0" err="1"/>
                <a:t>Health</a:t>
              </a:r>
              <a:r>
                <a:rPr lang="de-DE" sz="1000" dirty="0"/>
                <a:t> care</a:t>
              </a:r>
            </a:p>
          </p:txBody>
        </p:sp>
        <p:sp>
          <p:nvSpPr>
            <p:cNvPr id="16" name="TextBox 15"/>
            <p:cNvSpPr txBox="1"/>
            <p:nvPr/>
          </p:nvSpPr>
          <p:spPr>
            <a:xfrm>
              <a:off x="4336990" y="2296991"/>
              <a:ext cx="1609673" cy="439022"/>
            </a:xfrm>
            <a:prstGeom prst="rect">
              <a:avLst/>
            </a:prstGeom>
            <a:solidFill>
              <a:schemeClr val="bg1"/>
            </a:solidFill>
          </p:spPr>
          <p:txBody>
            <a:bodyPr wrap="square" rtlCol="0">
              <a:spAutoFit/>
            </a:bodyPr>
            <a:lstStyle/>
            <a:p>
              <a:r>
                <a:rPr lang="de-DE" sz="1000" dirty="0" err="1"/>
                <a:t>Agriculture</a:t>
              </a:r>
              <a:endParaRPr lang="de-DE" sz="1000" dirty="0"/>
            </a:p>
          </p:txBody>
        </p:sp>
        <p:sp>
          <p:nvSpPr>
            <p:cNvPr id="17" name="TextBox 16"/>
            <p:cNvSpPr txBox="1"/>
            <p:nvPr/>
          </p:nvSpPr>
          <p:spPr>
            <a:xfrm>
              <a:off x="6192970" y="2296991"/>
              <a:ext cx="1609673" cy="452742"/>
            </a:xfrm>
            <a:prstGeom prst="rect">
              <a:avLst/>
            </a:prstGeom>
            <a:solidFill>
              <a:schemeClr val="bg1"/>
            </a:solidFill>
          </p:spPr>
          <p:txBody>
            <a:bodyPr wrap="square" rtlCol="0">
              <a:spAutoFit/>
            </a:bodyPr>
            <a:lstStyle/>
            <a:p>
              <a:r>
                <a:rPr lang="de-DE" sz="1000" dirty="0" err="1"/>
                <a:t>Energy</a:t>
              </a:r>
              <a:endParaRPr lang="de-DE" sz="1000" dirty="0"/>
            </a:p>
          </p:txBody>
        </p:sp>
        <p:sp>
          <p:nvSpPr>
            <p:cNvPr id="18" name="TextBox 17"/>
            <p:cNvSpPr txBox="1"/>
            <p:nvPr/>
          </p:nvSpPr>
          <p:spPr>
            <a:xfrm>
              <a:off x="7706606" y="2297966"/>
              <a:ext cx="1609673" cy="987800"/>
            </a:xfrm>
            <a:prstGeom prst="rect">
              <a:avLst/>
            </a:prstGeom>
            <a:solidFill>
              <a:schemeClr val="bg1"/>
            </a:solidFill>
          </p:spPr>
          <p:txBody>
            <a:bodyPr wrap="square" rtlCol="0">
              <a:spAutoFit/>
            </a:bodyPr>
            <a:lstStyle/>
            <a:p>
              <a:r>
                <a:rPr lang="de-DE" sz="1000" dirty="0"/>
                <a:t>Security,</a:t>
              </a:r>
            </a:p>
            <a:p>
              <a:r>
                <a:rPr lang="de-DE" sz="1000" dirty="0" err="1"/>
                <a:t>surveillance</a:t>
              </a:r>
              <a:endParaRPr lang="de-DE" sz="1000" dirty="0"/>
            </a:p>
          </p:txBody>
        </p:sp>
        <p:sp>
          <p:nvSpPr>
            <p:cNvPr id="19" name="TextBox 18"/>
            <p:cNvSpPr txBox="1"/>
            <p:nvPr/>
          </p:nvSpPr>
          <p:spPr>
            <a:xfrm>
              <a:off x="9146999" y="2322774"/>
              <a:ext cx="1609673" cy="987800"/>
            </a:xfrm>
            <a:prstGeom prst="rect">
              <a:avLst/>
            </a:prstGeom>
            <a:solidFill>
              <a:schemeClr val="bg1"/>
            </a:solidFill>
          </p:spPr>
          <p:txBody>
            <a:bodyPr wrap="square" rtlCol="0">
              <a:spAutoFit/>
            </a:bodyPr>
            <a:lstStyle/>
            <a:p>
              <a:r>
                <a:rPr lang="de-DE" sz="1000" dirty="0"/>
                <a:t>Building </a:t>
              </a:r>
              <a:r>
                <a:rPr lang="de-DE" sz="1000" dirty="0" err="1"/>
                <a:t>automation</a:t>
              </a:r>
              <a:endParaRPr lang="de-DE" sz="1000" dirty="0"/>
            </a:p>
          </p:txBody>
        </p:sp>
        <p:sp>
          <p:nvSpPr>
            <p:cNvPr id="20" name="TextBox 19"/>
            <p:cNvSpPr txBox="1"/>
            <p:nvPr/>
          </p:nvSpPr>
          <p:spPr>
            <a:xfrm>
              <a:off x="7706606" y="2950008"/>
              <a:ext cx="3221370" cy="452742"/>
            </a:xfrm>
            <a:prstGeom prst="rect">
              <a:avLst/>
            </a:prstGeom>
            <a:solidFill>
              <a:schemeClr val="bg1"/>
            </a:solidFill>
          </p:spPr>
          <p:txBody>
            <a:bodyPr wrap="square" rtlCol="0">
              <a:spAutoFit/>
            </a:bodyPr>
            <a:lstStyle/>
            <a:p>
              <a:endParaRPr lang="de-DE" sz="1000" dirty="0"/>
            </a:p>
          </p:txBody>
        </p:sp>
      </p:grpSp>
    </p:spTree>
    <p:custDataLst>
      <p:tags r:id="rId1"/>
    </p:custDataLst>
    <p:extLst>
      <p:ext uri="{BB962C8B-B14F-4D97-AF65-F5344CB8AC3E}">
        <p14:creationId xmlns:p14="http://schemas.microsoft.com/office/powerpoint/2010/main" val="2905762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676">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676">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76">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en-US"/>
              <a:t>Basic concept of a micro computer</a:t>
            </a:r>
          </a:p>
        </p:txBody>
      </p:sp>
      <p:sp>
        <p:nvSpPr>
          <p:cNvPr id="30724" name="Rectangle 3"/>
          <p:cNvSpPr>
            <a:spLocks noGrp="1" noChangeArrowheads="1"/>
          </p:cNvSpPr>
          <p:nvPr>
            <p:ph idx="1"/>
          </p:nvPr>
        </p:nvSpPr>
        <p:spPr/>
        <p:txBody>
          <a:bodyPr/>
          <a:lstStyle/>
          <a:p>
            <a:pPr eaLnBrk="1" hangingPunct="1"/>
            <a:r>
              <a:rPr lang="en-US"/>
              <a:t>The IBM PC is a modified von Neumann architecture and was introduced by IBM fall 1981.</a:t>
            </a:r>
          </a:p>
          <a:p>
            <a:pPr eaLnBrk="1" hangingPunct="1"/>
            <a:r>
              <a:rPr lang="en-US"/>
              <a:t>The interconnection structure was realized by a </a:t>
            </a:r>
            <a:r>
              <a:rPr lang="en-US" b="1"/>
              <a:t>bus</a:t>
            </a:r>
            <a:r>
              <a:rPr lang="en-US"/>
              <a:t>. </a:t>
            </a:r>
          </a:p>
          <a:p>
            <a:pPr lvl="1" eaLnBrk="1" hangingPunct="1"/>
            <a:r>
              <a:rPr lang="en-US"/>
              <a:t>The bus connects the CPU with the main memory, several controllers and the input/output system.</a:t>
            </a:r>
          </a:p>
        </p:txBody>
      </p:sp>
      <p:sp>
        <p:nvSpPr>
          <p:cNvPr id="30722" name="Fußzeilenplatzhalter 3"/>
          <p:cNvSpPr>
            <a:spLocks noGrp="1"/>
          </p:cNvSpPr>
          <p:nvPr>
            <p:ph type="ftr" sz="quarter" idx="10"/>
          </p:nvPr>
        </p:nvSpPr>
        <p:spPr>
          <a:noFill/>
        </p:spPr>
        <p:txBody>
          <a:bodyPr/>
          <a:lstStyle/>
          <a:p>
            <a:r>
              <a:rPr lang="en-US"/>
              <a:t>TI II - Computer Architecture</a:t>
            </a:r>
          </a:p>
        </p:txBody>
      </p:sp>
      <p:grpSp>
        <p:nvGrpSpPr>
          <p:cNvPr id="30725" name="Gruppieren 45"/>
          <p:cNvGrpSpPr>
            <a:grpSpLocks/>
          </p:cNvGrpSpPr>
          <p:nvPr/>
        </p:nvGrpSpPr>
        <p:grpSpPr bwMode="auto">
          <a:xfrm>
            <a:off x="3003551" y="3308350"/>
            <a:ext cx="6164263" cy="2692400"/>
            <a:chOff x="1444625" y="3092450"/>
            <a:chExt cx="6164263" cy="2692400"/>
          </a:xfrm>
        </p:grpSpPr>
        <p:sp>
          <p:nvSpPr>
            <p:cNvPr id="28677" name="AutoShape 4"/>
            <p:cNvSpPr>
              <a:spLocks noChangeArrowheads="1"/>
            </p:cNvSpPr>
            <p:nvPr/>
          </p:nvSpPr>
          <p:spPr bwMode="auto">
            <a:xfrm>
              <a:off x="1444625" y="3249613"/>
              <a:ext cx="914400" cy="2535237"/>
            </a:xfrm>
            <a:prstGeom prst="roundRect">
              <a:avLst>
                <a:gd name="adj" fmla="val 24491"/>
              </a:avLst>
            </a:prstGeom>
            <a:solidFill>
              <a:schemeClr val="accent2">
                <a:lumMod val="40000"/>
                <a:lumOff val="60000"/>
              </a:schemeClr>
            </a:solidFill>
            <a:ln w="20638">
              <a:solidFill>
                <a:srgbClr val="000000"/>
              </a:solidFill>
              <a:round/>
              <a:headEnd/>
              <a:tailEnd/>
            </a:ln>
          </p:spPr>
          <p:txBody>
            <a:bodyPr/>
            <a:lstStyle/>
            <a:p>
              <a:pPr algn="ctr">
                <a:defRPr/>
              </a:pPr>
              <a:endParaRPr lang="de-DE"/>
            </a:p>
          </p:txBody>
        </p:sp>
        <p:sp>
          <p:nvSpPr>
            <p:cNvPr id="28678" name="Rectangle 5"/>
            <p:cNvSpPr>
              <a:spLocks noChangeArrowheads="1"/>
            </p:cNvSpPr>
            <p:nvPr/>
          </p:nvSpPr>
          <p:spPr bwMode="auto">
            <a:xfrm>
              <a:off x="2662238" y="4275138"/>
              <a:ext cx="1238250" cy="671512"/>
            </a:xfrm>
            <a:prstGeom prst="rect">
              <a:avLst/>
            </a:prstGeom>
            <a:solidFill>
              <a:schemeClr val="accent2">
                <a:lumMod val="40000"/>
                <a:lumOff val="60000"/>
              </a:schemeClr>
            </a:solidFill>
            <a:ln w="20638">
              <a:solidFill>
                <a:srgbClr val="000000"/>
              </a:solidFill>
              <a:miter lim="800000"/>
              <a:headEnd/>
              <a:tailEnd/>
            </a:ln>
          </p:spPr>
          <p:txBody>
            <a:bodyPr/>
            <a:lstStyle/>
            <a:p>
              <a:pPr algn="ctr">
                <a:defRPr/>
              </a:pPr>
              <a:endParaRPr lang="de-DE"/>
            </a:p>
          </p:txBody>
        </p:sp>
        <p:sp>
          <p:nvSpPr>
            <p:cNvPr id="30728" name="Arc 6"/>
            <p:cNvSpPr>
              <a:spLocks/>
            </p:cNvSpPr>
            <p:nvPr/>
          </p:nvSpPr>
          <p:spPr bwMode="auto">
            <a:xfrm>
              <a:off x="6465888" y="4076700"/>
              <a:ext cx="136525" cy="188913"/>
            </a:xfrm>
            <a:custGeom>
              <a:avLst/>
              <a:gdLst>
                <a:gd name="T0" fmla="*/ 0 w 17472"/>
                <a:gd name="T1" fmla="*/ 2147483647 h 21600"/>
                <a:gd name="T2" fmla="*/ 2147483647 w 17472"/>
                <a:gd name="T3" fmla="*/ 2147483647 h 21600"/>
                <a:gd name="T4" fmla="*/ 2147483647 w 17472"/>
                <a:gd name="T5" fmla="*/ 2147483647 h 21600"/>
                <a:gd name="T6" fmla="*/ 0 60000 65536"/>
                <a:gd name="T7" fmla="*/ 0 60000 65536"/>
                <a:gd name="T8" fmla="*/ 0 60000 65536"/>
                <a:gd name="T9" fmla="*/ 0 w 17472"/>
                <a:gd name="T10" fmla="*/ 0 h 21600"/>
                <a:gd name="T11" fmla="*/ 17472 w 17472"/>
                <a:gd name="T12" fmla="*/ 21600 h 21600"/>
              </a:gdLst>
              <a:ahLst/>
              <a:cxnLst>
                <a:cxn ang="T6">
                  <a:pos x="T0" y="T1"/>
                </a:cxn>
                <a:cxn ang="T7">
                  <a:pos x="T2" y="T3"/>
                </a:cxn>
                <a:cxn ang="T8">
                  <a:pos x="T4" y="T5"/>
                </a:cxn>
              </a:cxnLst>
              <a:rect l="T9" t="T10" r="T11" b="T12"/>
              <a:pathLst>
                <a:path w="17472" h="21600" fill="none" extrusionOk="0">
                  <a:moveTo>
                    <a:pt x="0" y="1848"/>
                  </a:moveTo>
                  <a:cubicBezTo>
                    <a:pt x="2753" y="629"/>
                    <a:pt x="5731" y="-1"/>
                    <a:pt x="8743" y="0"/>
                  </a:cubicBezTo>
                  <a:cubicBezTo>
                    <a:pt x="11749" y="0"/>
                    <a:pt x="14722" y="627"/>
                    <a:pt x="17471" y="1842"/>
                  </a:cubicBezTo>
                </a:path>
                <a:path w="17472" h="21600" stroke="0" extrusionOk="0">
                  <a:moveTo>
                    <a:pt x="0" y="1848"/>
                  </a:moveTo>
                  <a:cubicBezTo>
                    <a:pt x="2753" y="629"/>
                    <a:pt x="5731" y="-1"/>
                    <a:pt x="8743" y="0"/>
                  </a:cubicBezTo>
                  <a:cubicBezTo>
                    <a:pt x="11749" y="0"/>
                    <a:pt x="14722" y="627"/>
                    <a:pt x="17471" y="1842"/>
                  </a:cubicBezTo>
                  <a:lnTo>
                    <a:pt x="8743" y="21600"/>
                  </a:lnTo>
                  <a:close/>
                </a:path>
              </a:pathLst>
            </a:custGeom>
            <a:solidFill>
              <a:srgbClr val="000000"/>
            </a:solidFill>
            <a:ln w="9525">
              <a:noFill/>
              <a:round/>
              <a:headEnd/>
              <a:tailEnd/>
            </a:ln>
          </p:spPr>
          <p:txBody>
            <a:bodyPr/>
            <a:lstStyle/>
            <a:p>
              <a:endParaRPr lang="de-DE"/>
            </a:p>
          </p:txBody>
        </p:sp>
        <p:sp>
          <p:nvSpPr>
            <p:cNvPr id="30729" name="Line 7"/>
            <p:cNvSpPr>
              <a:spLocks noChangeShapeType="1"/>
            </p:cNvSpPr>
            <p:nvPr/>
          </p:nvSpPr>
          <p:spPr bwMode="auto">
            <a:xfrm>
              <a:off x="6515100" y="3910013"/>
              <a:ext cx="1588" cy="187325"/>
            </a:xfrm>
            <a:prstGeom prst="line">
              <a:avLst/>
            </a:prstGeom>
            <a:noFill/>
            <a:ln w="20638">
              <a:solidFill>
                <a:srgbClr val="000000"/>
              </a:solidFill>
              <a:round/>
              <a:headEnd/>
              <a:tailEnd/>
            </a:ln>
          </p:spPr>
          <p:txBody>
            <a:bodyPr/>
            <a:lstStyle/>
            <a:p>
              <a:endParaRPr lang="de-DE"/>
            </a:p>
          </p:txBody>
        </p:sp>
        <p:sp>
          <p:nvSpPr>
            <p:cNvPr id="30730" name="Arc 8"/>
            <p:cNvSpPr>
              <a:spLocks/>
            </p:cNvSpPr>
            <p:nvPr/>
          </p:nvSpPr>
          <p:spPr bwMode="auto">
            <a:xfrm>
              <a:off x="3382963" y="4076700"/>
              <a:ext cx="138112" cy="188913"/>
            </a:xfrm>
            <a:custGeom>
              <a:avLst/>
              <a:gdLst>
                <a:gd name="T0" fmla="*/ 0 w 17394"/>
                <a:gd name="T1" fmla="*/ 2147483647 h 21600"/>
                <a:gd name="T2" fmla="*/ 2147483647 w 17394"/>
                <a:gd name="T3" fmla="*/ 2147483647 h 21600"/>
                <a:gd name="T4" fmla="*/ 2147483647 w 17394"/>
                <a:gd name="T5" fmla="*/ 2147483647 h 21600"/>
                <a:gd name="T6" fmla="*/ 0 60000 65536"/>
                <a:gd name="T7" fmla="*/ 0 60000 65536"/>
                <a:gd name="T8" fmla="*/ 0 60000 65536"/>
                <a:gd name="T9" fmla="*/ 0 w 17394"/>
                <a:gd name="T10" fmla="*/ 0 h 21600"/>
                <a:gd name="T11" fmla="*/ 17394 w 17394"/>
                <a:gd name="T12" fmla="*/ 21600 h 21600"/>
              </a:gdLst>
              <a:ahLst/>
              <a:cxnLst>
                <a:cxn ang="T6">
                  <a:pos x="T0" y="T1"/>
                </a:cxn>
                <a:cxn ang="T7">
                  <a:pos x="T2" y="T3"/>
                </a:cxn>
                <a:cxn ang="T8">
                  <a:pos x="T4" y="T5"/>
                </a:cxn>
              </a:cxnLst>
              <a:rect l="T9" t="T10" r="T11" b="T12"/>
              <a:pathLst>
                <a:path w="17394" h="21600" fill="none" extrusionOk="0">
                  <a:moveTo>
                    <a:pt x="0" y="1828"/>
                  </a:moveTo>
                  <a:cubicBezTo>
                    <a:pt x="2741" y="622"/>
                    <a:pt x="5702" y="-1"/>
                    <a:pt x="8697" y="0"/>
                  </a:cubicBezTo>
                  <a:cubicBezTo>
                    <a:pt x="11691" y="0"/>
                    <a:pt x="14652" y="622"/>
                    <a:pt x="17393" y="1828"/>
                  </a:cubicBezTo>
                </a:path>
                <a:path w="17394" h="21600" stroke="0" extrusionOk="0">
                  <a:moveTo>
                    <a:pt x="0" y="1828"/>
                  </a:moveTo>
                  <a:cubicBezTo>
                    <a:pt x="2741" y="622"/>
                    <a:pt x="5702" y="-1"/>
                    <a:pt x="8697" y="0"/>
                  </a:cubicBezTo>
                  <a:cubicBezTo>
                    <a:pt x="11691" y="0"/>
                    <a:pt x="14652" y="622"/>
                    <a:pt x="17393" y="1828"/>
                  </a:cubicBezTo>
                  <a:lnTo>
                    <a:pt x="8697" y="21600"/>
                  </a:lnTo>
                  <a:close/>
                </a:path>
              </a:pathLst>
            </a:custGeom>
            <a:solidFill>
              <a:srgbClr val="000000"/>
            </a:solidFill>
            <a:ln w="9525">
              <a:noFill/>
              <a:round/>
              <a:headEnd/>
              <a:tailEnd/>
            </a:ln>
          </p:spPr>
          <p:txBody>
            <a:bodyPr/>
            <a:lstStyle/>
            <a:p>
              <a:endParaRPr lang="de-DE"/>
            </a:p>
          </p:txBody>
        </p:sp>
        <p:sp>
          <p:nvSpPr>
            <p:cNvPr id="30731" name="Line 9"/>
            <p:cNvSpPr>
              <a:spLocks noChangeShapeType="1"/>
            </p:cNvSpPr>
            <p:nvPr/>
          </p:nvSpPr>
          <p:spPr bwMode="auto">
            <a:xfrm>
              <a:off x="3433763" y="3910013"/>
              <a:ext cx="1587" cy="187325"/>
            </a:xfrm>
            <a:prstGeom prst="line">
              <a:avLst/>
            </a:prstGeom>
            <a:noFill/>
            <a:ln w="20638">
              <a:solidFill>
                <a:srgbClr val="000000"/>
              </a:solidFill>
              <a:round/>
              <a:headEnd/>
              <a:tailEnd/>
            </a:ln>
          </p:spPr>
          <p:txBody>
            <a:bodyPr/>
            <a:lstStyle/>
            <a:p>
              <a:endParaRPr lang="de-DE"/>
            </a:p>
          </p:txBody>
        </p:sp>
        <p:sp>
          <p:nvSpPr>
            <p:cNvPr id="30732" name="Arc 10"/>
            <p:cNvSpPr>
              <a:spLocks/>
            </p:cNvSpPr>
            <p:nvPr/>
          </p:nvSpPr>
          <p:spPr bwMode="auto">
            <a:xfrm>
              <a:off x="7351713" y="4475163"/>
              <a:ext cx="257175" cy="225425"/>
            </a:xfrm>
            <a:custGeom>
              <a:avLst/>
              <a:gdLst>
                <a:gd name="T0" fmla="*/ 2147483647 w 21600"/>
                <a:gd name="T1" fmla="*/ 2147483647 h 17283"/>
                <a:gd name="T2" fmla="*/ 2147483647 w 21600"/>
                <a:gd name="T3" fmla="*/ 0 h 17283"/>
                <a:gd name="T4" fmla="*/ 2147483647 w 21600"/>
                <a:gd name="T5" fmla="*/ 2147483647 h 17283"/>
                <a:gd name="T6" fmla="*/ 0 60000 65536"/>
                <a:gd name="T7" fmla="*/ 0 60000 65536"/>
                <a:gd name="T8" fmla="*/ 0 60000 65536"/>
                <a:gd name="T9" fmla="*/ 0 w 21600"/>
                <a:gd name="T10" fmla="*/ 0 h 17283"/>
                <a:gd name="T11" fmla="*/ 21600 w 21600"/>
                <a:gd name="T12" fmla="*/ 17283 h 17283"/>
              </a:gdLst>
              <a:ahLst/>
              <a:cxnLst>
                <a:cxn ang="T6">
                  <a:pos x="T0" y="T1"/>
                </a:cxn>
                <a:cxn ang="T7">
                  <a:pos x="T2" y="T3"/>
                </a:cxn>
                <a:cxn ang="T8">
                  <a:pos x="T4" y="T5"/>
                </a:cxn>
              </a:cxnLst>
              <a:rect l="T9" t="T10" r="T11" b="T12"/>
              <a:pathLst>
                <a:path w="21600" h="17283" fill="none" extrusionOk="0">
                  <a:moveTo>
                    <a:pt x="1765" y="17282"/>
                  </a:moveTo>
                  <a:cubicBezTo>
                    <a:pt x="600" y="14582"/>
                    <a:pt x="0" y="11672"/>
                    <a:pt x="0" y="8731"/>
                  </a:cubicBezTo>
                  <a:cubicBezTo>
                    <a:pt x="-1" y="5724"/>
                    <a:pt x="627" y="2750"/>
                    <a:pt x="1843" y="0"/>
                  </a:cubicBezTo>
                </a:path>
                <a:path w="21600" h="17283" stroke="0" extrusionOk="0">
                  <a:moveTo>
                    <a:pt x="1765" y="17282"/>
                  </a:moveTo>
                  <a:cubicBezTo>
                    <a:pt x="600" y="14582"/>
                    <a:pt x="0" y="11672"/>
                    <a:pt x="0" y="8731"/>
                  </a:cubicBezTo>
                  <a:cubicBezTo>
                    <a:pt x="-1" y="5724"/>
                    <a:pt x="627" y="2750"/>
                    <a:pt x="1843" y="0"/>
                  </a:cubicBezTo>
                  <a:lnTo>
                    <a:pt x="21600" y="8731"/>
                  </a:lnTo>
                  <a:close/>
                </a:path>
              </a:pathLst>
            </a:custGeom>
            <a:solidFill>
              <a:srgbClr val="000000"/>
            </a:solidFill>
            <a:ln w="9525">
              <a:noFill/>
              <a:round/>
              <a:headEnd/>
              <a:tailEnd/>
            </a:ln>
          </p:spPr>
          <p:txBody>
            <a:bodyPr/>
            <a:lstStyle/>
            <a:p>
              <a:endParaRPr lang="de-DE"/>
            </a:p>
          </p:txBody>
        </p:sp>
        <p:sp>
          <p:nvSpPr>
            <p:cNvPr id="30733" name="Arc 11"/>
            <p:cNvSpPr>
              <a:spLocks/>
            </p:cNvSpPr>
            <p:nvPr/>
          </p:nvSpPr>
          <p:spPr bwMode="auto">
            <a:xfrm>
              <a:off x="6981825" y="4473575"/>
              <a:ext cx="257175" cy="228600"/>
            </a:xfrm>
            <a:custGeom>
              <a:avLst/>
              <a:gdLst>
                <a:gd name="T0" fmla="*/ 2147483647 w 21600"/>
                <a:gd name="T1" fmla="*/ 0 h 17497"/>
                <a:gd name="T2" fmla="*/ 2147483647 w 21600"/>
                <a:gd name="T3" fmla="*/ 2147483647 h 17497"/>
                <a:gd name="T4" fmla="*/ 0 w 21600"/>
                <a:gd name="T5" fmla="*/ 2147483647 h 17497"/>
                <a:gd name="T6" fmla="*/ 0 60000 65536"/>
                <a:gd name="T7" fmla="*/ 0 60000 65536"/>
                <a:gd name="T8" fmla="*/ 0 60000 65536"/>
                <a:gd name="T9" fmla="*/ 0 w 21600"/>
                <a:gd name="T10" fmla="*/ 0 h 17497"/>
                <a:gd name="T11" fmla="*/ 21600 w 21600"/>
                <a:gd name="T12" fmla="*/ 17497 h 17497"/>
              </a:gdLst>
              <a:ahLst/>
              <a:cxnLst>
                <a:cxn ang="T6">
                  <a:pos x="T0" y="T1"/>
                </a:cxn>
                <a:cxn ang="T7">
                  <a:pos x="T2" y="T3"/>
                </a:cxn>
                <a:cxn ang="T8">
                  <a:pos x="T4" y="T5"/>
                </a:cxn>
              </a:cxnLst>
              <a:rect l="T9" t="T10" r="T11" b="T12"/>
              <a:pathLst>
                <a:path w="21600" h="17497" fill="none" extrusionOk="0">
                  <a:moveTo>
                    <a:pt x="19708" y="0"/>
                  </a:moveTo>
                  <a:cubicBezTo>
                    <a:pt x="20955" y="2780"/>
                    <a:pt x="21600" y="5792"/>
                    <a:pt x="21600" y="8839"/>
                  </a:cubicBezTo>
                  <a:cubicBezTo>
                    <a:pt x="21600" y="11819"/>
                    <a:pt x="20983" y="14766"/>
                    <a:pt x="19788" y="17496"/>
                  </a:cubicBezTo>
                </a:path>
                <a:path w="21600" h="17497" stroke="0" extrusionOk="0">
                  <a:moveTo>
                    <a:pt x="19708" y="0"/>
                  </a:moveTo>
                  <a:cubicBezTo>
                    <a:pt x="20955" y="2780"/>
                    <a:pt x="21600" y="5792"/>
                    <a:pt x="21600" y="8839"/>
                  </a:cubicBezTo>
                  <a:cubicBezTo>
                    <a:pt x="21600" y="11819"/>
                    <a:pt x="20983" y="14766"/>
                    <a:pt x="19788" y="17496"/>
                  </a:cubicBezTo>
                  <a:lnTo>
                    <a:pt x="0" y="8839"/>
                  </a:lnTo>
                  <a:close/>
                </a:path>
              </a:pathLst>
            </a:custGeom>
            <a:solidFill>
              <a:srgbClr val="000000"/>
            </a:solidFill>
            <a:ln w="9525">
              <a:noFill/>
              <a:round/>
              <a:headEnd/>
              <a:tailEnd/>
            </a:ln>
          </p:spPr>
          <p:txBody>
            <a:bodyPr/>
            <a:lstStyle/>
            <a:p>
              <a:endParaRPr lang="de-DE"/>
            </a:p>
          </p:txBody>
        </p:sp>
        <p:sp>
          <p:nvSpPr>
            <p:cNvPr id="30734" name="Line 12"/>
            <p:cNvSpPr>
              <a:spLocks noChangeShapeType="1"/>
            </p:cNvSpPr>
            <p:nvPr/>
          </p:nvSpPr>
          <p:spPr bwMode="auto">
            <a:xfrm>
              <a:off x="7199313" y="4600575"/>
              <a:ext cx="171450" cy="1588"/>
            </a:xfrm>
            <a:prstGeom prst="line">
              <a:avLst/>
            </a:prstGeom>
            <a:noFill/>
            <a:ln w="41275">
              <a:solidFill>
                <a:srgbClr val="000000"/>
              </a:solidFill>
              <a:round/>
              <a:headEnd/>
              <a:tailEnd/>
            </a:ln>
          </p:spPr>
          <p:txBody>
            <a:bodyPr/>
            <a:lstStyle/>
            <a:p>
              <a:endParaRPr lang="de-DE"/>
            </a:p>
          </p:txBody>
        </p:sp>
        <p:sp>
          <p:nvSpPr>
            <p:cNvPr id="30735" name="Arc 13"/>
            <p:cNvSpPr>
              <a:spLocks/>
            </p:cNvSpPr>
            <p:nvPr/>
          </p:nvSpPr>
          <p:spPr bwMode="auto">
            <a:xfrm>
              <a:off x="2370138" y="5362575"/>
              <a:ext cx="171450" cy="150813"/>
            </a:xfrm>
            <a:custGeom>
              <a:avLst/>
              <a:gdLst>
                <a:gd name="T0" fmla="*/ 2147483647 w 21600"/>
                <a:gd name="T1" fmla="*/ 0 h 17382"/>
                <a:gd name="T2" fmla="*/ 2147483647 w 21600"/>
                <a:gd name="T3" fmla="*/ 2147483647 h 17382"/>
                <a:gd name="T4" fmla="*/ 0 w 21600"/>
                <a:gd name="T5" fmla="*/ 2147483647 h 17382"/>
                <a:gd name="T6" fmla="*/ 0 60000 65536"/>
                <a:gd name="T7" fmla="*/ 0 60000 65536"/>
                <a:gd name="T8" fmla="*/ 0 60000 65536"/>
                <a:gd name="T9" fmla="*/ 0 w 21600"/>
                <a:gd name="T10" fmla="*/ 0 h 17382"/>
                <a:gd name="T11" fmla="*/ 21600 w 21600"/>
                <a:gd name="T12" fmla="*/ 17382 h 17382"/>
              </a:gdLst>
              <a:ahLst/>
              <a:cxnLst>
                <a:cxn ang="T6">
                  <a:pos x="T0" y="T1"/>
                </a:cxn>
                <a:cxn ang="T7">
                  <a:pos x="T2" y="T3"/>
                </a:cxn>
                <a:cxn ang="T8">
                  <a:pos x="T4" y="T5"/>
                </a:cxn>
              </a:cxnLst>
              <a:rect l="T9" t="T10" r="T11" b="T12"/>
              <a:pathLst>
                <a:path w="21600" h="17382" fill="none" extrusionOk="0">
                  <a:moveTo>
                    <a:pt x="19771" y="-1"/>
                  </a:moveTo>
                  <a:cubicBezTo>
                    <a:pt x="20977" y="2741"/>
                    <a:pt x="21600" y="5703"/>
                    <a:pt x="21600" y="8698"/>
                  </a:cubicBezTo>
                  <a:cubicBezTo>
                    <a:pt x="21600" y="11687"/>
                    <a:pt x="20979" y="14644"/>
                    <a:pt x="19777" y="17381"/>
                  </a:cubicBezTo>
                </a:path>
                <a:path w="21600" h="17382" stroke="0" extrusionOk="0">
                  <a:moveTo>
                    <a:pt x="19771" y="-1"/>
                  </a:moveTo>
                  <a:cubicBezTo>
                    <a:pt x="20977" y="2741"/>
                    <a:pt x="21600" y="5703"/>
                    <a:pt x="21600" y="8698"/>
                  </a:cubicBezTo>
                  <a:cubicBezTo>
                    <a:pt x="21600" y="11687"/>
                    <a:pt x="20979" y="14644"/>
                    <a:pt x="19777" y="17381"/>
                  </a:cubicBezTo>
                  <a:lnTo>
                    <a:pt x="0" y="8698"/>
                  </a:lnTo>
                  <a:close/>
                </a:path>
              </a:pathLst>
            </a:custGeom>
            <a:solidFill>
              <a:srgbClr val="000000"/>
            </a:solidFill>
            <a:ln w="9525">
              <a:noFill/>
              <a:round/>
              <a:headEnd/>
              <a:tailEnd/>
            </a:ln>
          </p:spPr>
          <p:txBody>
            <a:bodyPr/>
            <a:lstStyle/>
            <a:p>
              <a:endParaRPr lang="de-DE"/>
            </a:p>
          </p:txBody>
        </p:sp>
        <p:sp>
          <p:nvSpPr>
            <p:cNvPr id="30736" name="Line 14"/>
            <p:cNvSpPr>
              <a:spLocks noChangeShapeType="1"/>
            </p:cNvSpPr>
            <p:nvPr/>
          </p:nvSpPr>
          <p:spPr bwMode="auto">
            <a:xfrm>
              <a:off x="2482850" y="5437188"/>
              <a:ext cx="3879850" cy="1587"/>
            </a:xfrm>
            <a:prstGeom prst="line">
              <a:avLst/>
            </a:prstGeom>
            <a:noFill/>
            <a:ln w="20638">
              <a:solidFill>
                <a:srgbClr val="000000"/>
              </a:solidFill>
              <a:round/>
              <a:headEnd/>
              <a:tailEnd/>
            </a:ln>
          </p:spPr>
          <p:txBody>
            <a:bodyPr/>
            <a:lstStyle/>
            <a:p>
              <a:endParaRPr lang="de-DE"/>
            </a:p>
          </p:txBody>
        </p:sp>
        <p:sp>
          <p:nvSpPr>
            <p:cNvPr id="30737" name="Arc 15"/>
            <p:cNvSpPr>
              <a:spLocks/>
            </p:cNvSpPr>
            <p:nvPr/>
          </p:nvSpPr>
          <p:spPr bwMode="auto">
            <a:xfrm>
              <a:off x="3230563" y="4935538"/>
              <a:ext cx="138112" cy="188912"/>
            </a:xfrm>
            <a:custGeom>
              <a:avLst/>
              <a:gdLst>
                <a:gd name="T0" fmla="*/ 2147483647 w 17394"/>
                <a:gd name="T1" fmla="*/ 2147483647 h 21600"/>
                <a:gd name="T2" fmla="*/ 0 w 17394"/>
                <a:gd name="T3" fmla="*/ 2147483647 h 21600"/>
                <a:gd name="T4" fmla="*/ 2147483647 w 17394"/>
                <a:gd name="T5" fmla="*/ 0 h 21600"/>
                <a:gd name="T6" fmla="*/ 0 60000 65536"/>
                <a:gd name="T7" fmla="*/ 0 60000 65536"/>
                <a:gd name="T8" fmla="*/ 0 60000 65536"/>
                <a:gd name="T9" fmla="*/ 0 w 17394"/>
                <a:gd name="T10" fmla="*/ 0 h 21600"/>
                <a:gd name="T11" fmla="*/ 17394 w 17394"/>
                <a:gd name="T12" fmla="*/ 21600 h 21600"/>
              </a:gdLst>
              <a:ahLst/>
              <a:cxnLst>
                <a:cxn ang="T6">
                  <a:pos x="T0" y="T1"/>
                </a:cxn>
                <a:cxn ang="T7">
                  <a:pos x="T2" y="T3"/>
                </a:cxn>
                <a:cxn ang="T8">
                  <a:pos x="T4" y="T5"/>
                </a:cxn>
              </a:cxnLst>
              <a:rect l="T9" t="T10" r="T11" b="T12"/>
              <a:pathLst>
                <a:path w="17394" h="21600" fill="none" extrusionOk="0">
                  <a:moveTo>
                    <a:pt x="17393" y="19771"/>
                  </a:moveTo>
                  <a:cubicBezTo>
                    <a:pt x="14652" y="20977"/>
                    <a:pt x="11691" y="21599"/>
                    <a:pt x="8697" y="21600"/>
                  </a:cubicBezTo>
                  <a:cubicBezTo>
                    <a:pt x="5702" y="21600"/>
                    <a:pt x="2741" y="20977"/>
                    <a:pt x="0" y="19771"/>
                  </a:cubicBezTo>
                </a:path>
                <a:path w="17394" h="21600" stroke="0" extrusionOk="0">
                  <a:moveTo>
                    <a:pt x="17393" y="19771"/>
                  </a:moveTo>
                  <a:cubicBezTo>
                    <a:pt x="14652" y="20977"/>
                    <a:pt x="11691" y="21599"/>
                    <a:pt x="8697" y="21600"/>
                  </a:cubicBezTo>
                  <a:cubicBezTo>
                    <a:pt x="5702" y="21600"/>
                    <a:pt x="2741" y="20977"/>
                    <a:pt x="0" y="19771"/>
                  </a:cubicBezTo>
                  <a:lnTo>
                    <a:pt x="8697" y="0"/>
                  </a:lnTo>
                  <a:close/>
                </a:path>
              </a:pathLst>
            </a:custGeom>
            <a:solidFill>
              <a:srgbClr val="000000"/>
            </a:solidFill>
            <a:ln w="9525">
              <a:noFill/>
              <a:round/>
              <a:headEnd/>
              <a:tailEnd/>
            </a:ln>
          </p:spPr>
          <p:txBody>
            <a:bodyPr/>
            <a:lstStyle/>
            <a:p>
              <a:endParaRPr lang="de-DE"/>
            </a:p>
          </p:txBody>
        </p:sp>
        <p:sp>
          <p:nvSpPr>
            <p:cNvPr id="30738" name="Line 16"/>
            <p:cNvSpPr>
              <a:spLocks noChangeShapeType="1"/>
            </p:cNvSpPr>
            <p:nvPr/>
          </p:nvSpPr>
          <p:spPr bwMode="auto">
            <a:xfrm>
              <a:off x="3281363" y="5081588"/>
              <a:ext cx="1587" cy="355600"/>
            </a:xfrm>
            <a:prstGeom prst="line">
              <a:avLst/>
            </a:prstGeom>
            <a:noFill/>
            <a:ln w="20638">
              <a:solidFill>
                <a:srgbClr val="000000"/>
              </a:solidFill>
              <a:round/>
              <a:headEnd/>
              <a:tailEnd/>
            </a:ln>
          </p:spPr>
          <p:txBody>
            <a:bodyPr/>
            <a:lstStyle/>
            <a:p>
              <a:endParaRPr lang="de-DE"/>
            </a:p>
          </p:txBody>
        </p:sp>
        <p:sp>
          <p:nvSpPr>
            <p:cNvPr id="30739" name="Arc 17"/>
            <p:cNvSpPr>
              <a:spLocks/>
            </p:cNvSpPr>
            <p:nvPr/>
          </p:nvSpPr>
          <p:spPr bwMode="auto">
            <a:xfrm>
              <a:off x="6294438" y="4935538"/>
              <a:ext cx="136525" cy="188912"/>
            </a:xfrm>
            <a:custGeom>
              <a:avLst/>
              <a:gdLst>
                <a:gd name="T0" fmla="*/ 2147483647 w 17458"/>
                <a:gd name="T1" fmla="*/ 2147483647 h 21600"/>
                <a:gd name="T2" fmla="*/ 0 w 17458"/>
                <a:gd name="T3" fmla="*/ 2147483647 h 21600"/>
                <a:gd name="T4" fmla="*/ 2147483647 w 17458"/>
                <a:gd name="T5" fmla="*/ 0 h 21600"/>
                <a:gd name="T6" fmla="*/ 0 60000 65536"/>
                <a:gd name="T7" fmla="*/ 0 60000 65536"/>
                <a:gd name="T8" fmla="*/ 0 60000 65536"/>
                <a:gd name="T9" fmla="*/ 0 w 17458"/>
                <a:gd name="T10" fmla="*/ 0 h 21600"/>
                <a:gd name="T11" fmla="*/ 17458 w 17458"/>
                <a:gd name="T12" fmla="*/ 21600 h 21600"/>
              </a:gdLst>
              <a:ahLst/>
              <a:cxnLst>
                <a:cxn ang="T6">
                  <a:pos x="T0" y="T1"/>
                </a:cxn>
                <a:cxn ang="T7">
                  <a:pos x="T2" y="T3"/>
                </a:cxn>
                <a:cxn ang="T8">
                  <a:pos x="T4" y="T5"/>
                </a:cxn>
              </a:cxnLst>
              <a:rect l="T9" t="T10" r="T11" b="T12"/>
              <a:pathLst>
                <a:path w="17458" h="21600" fill="none" extrusionOk="0">
                  <a:moveTo>
                    <a:pt x="17457" y="19757"/>
                  </a:moveTo>
                  <a:cubicBezTo>
                    <a:pt x="14708" y="20972"/>
                    <a:pt x="11735" y="21599"/>
                    <a:pt x="8729" y="21600"/>
                  </a:cubicBezTo>
                  <a:cubicBezTo>
                    <a:pt x="5722" y="21600"/>
                    <a:pt x="2749" y="20972"/>
                    <a:pt x="0" y="19757"/>
                  </a:cubicBezTo>
                </a:path>
                <a:path w="17458" h="21600" stroke="0" extrusionOk="0">
                  <a:moveTo>
                    <a:pt x="17457" y="19757"/>
                  </a:moveTo>
                  <a:cubicBezTo>
                    <a:pt x="14708" y="20972"/>
                    <a:pt x="11735" y="21599"/>
                    <a:pt x="8729" y="21600"/>
                  </a:cubicBezTo>
                  <a:cubicBezTo>
                    <a:pt x="5722" y="21600"/>
                    <a:pt x="2749" y="20972"/>
                    <a:pt x="0" y="19757"/>
                  </a:cubicBezTo>
                  <a:lnTo>
                    <a:pt x="8729" y="0"/>
                  </a:lnTo>
                  <a:close/>
                </a:path>
              </a:pathLst>
            </a:custGeom>
            <a:solidFill>
              <a:srgbClr val="000000"/>
            </a:solidFill>
            <a:ln w="9525">
              <a:noFill/>
              <a:round/>
              <a:headEnd/>
              <a:tailEnd/>
            </a:ln>
          </p:spPr>
          <p:txBody>
            <a:bodyPr/>
            <a:lstStyle/>
            <a:p>
              <a:endParaRPr lang="de-DE"/>
            </a:p>
          </p:txBody>
        </p:sp>
        <p:sp>
          <p:nvSpPr>
            <p:cNvPr id="30740" name="Line 18"/>
            <p:cNvSpPr>
              <a:spLocks noChangeShapeType="1"/>
            </p:cNvSpPr>
            <p:nvPr/>
          </p:nvSpPr>
          <p:spPr bwMode="auto">
            <a:xfrm>
              <a:off x="6362700" y="5081588"/>
              <a:ext cx="1588" cy="355600"/>
            </a:xfrm>
            <a:prstGeom prst="line">
              <a:avLst/>
            </a:prstGeom>
            <a:noFill/>
            <a:ln w="20638">
              <a:solidFill>
                <a:srgbClr val="000000"/>
              </a:solidFill>
              <a:round/>
              <a:headEnd/>
              <a:tailEnd/>
            </a:ln>
          </p:spPr>
          <p:txBody>
            <a:bodyPr/>
            <a:lstStyle/>
            <a:p>
              <a:endParaRPr lang="de-DE"/>
            </a:p>
          </p:txBody>
        </p:sp>
        <p:sp>
          <p:nvSpPr>
            <p:cNvPr id="30741" name="Rectangle 19"/>
            <p:cNvSpPr>
              <a:spLocks noChangeArrowheads="1"/>
            </p:cNvSpPr>
            <p:nvPr/>
          </p:nvSpPr>
          <p:spPr bwMode="auto">
            <a:xfrm>
              <a:off x="1722438" y="4370388"/>
              <a:ext cx="407163"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CPU</a:t>
              </a:r>
              <a:endParaRPr lang="de-DE" sz="1600">
                <a:latin typeface="Arial" pitchFamily="34" charset="0"/>
              </a:endParaRPr>
            </a:p>
          </p:txBody>
        </p:sp>
        <p:sp>
          <p:nvSpPr>
            <p:cNvPr id="30742" name="Rectangle 20"/>
            <p:cNvSpPr>
              <a:spLocks noChangeArrowheads="1"/>
            </p:cNvSpPr>
            <p:nvPr/>
          </p:nvSpPr>
          <p:spPr bwMode="auto">
            <a:xfrm>
              <a:off x="3054350" y="4327525"/>
              <a:ext cx="418384"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Main</a:t>
              </a:r>
              <a:endParaRPr lang="de-DE" sz="1600">
                <a:latin typeface="Arial" pitchFamily="34" charset="0"/>
              </a:endParaRPr>
            </a:p>
          </p:txBody>
        </p:sp>
        <p:sp>
          <p:nvSpPr>
            <p:cNvPr id="30743" name="Rectangle 21"/>
            <p:cNvSpPr>
              <a:spLocks noChangeArrowheads="1"/>
            </p:cNvSpPr>
            <p:nvPr/>
          </p:nvSpPr>
          <p:spPr bwMode="auto">
            <a:xfrm>
              <a:off x="2997200" y="4557713"/>
              <a:ext cx="695703"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memory</a:t>
              </a:r>
              <a:endParaRPr lang="de-DE" sz="1600">
                <a:latin typeface="Arial" pitchFamily="34" charset="0"/>
              </a:endParaRPr>
            </a:p>
          </p:txBody>
        </p:sp>
        <p:sp>
          <p:nvSpPr>
            <p:cNvPr id="28695" name="Rectangle 22"/>
            <p:cNvSpPr>
              <a:spLocks noChangeArrowheads="1"/>
            </p:cNvSpPr>
            <p:nvPr/>
          </p:nvSpPr>
          <p:spPr bwMode="auto">
            <a:xfrm>
              <a:off x="5743575" y="4275138"/>
              <a:ext cx="1238250" cy="671512"/>
            </a:xfrm>
            <a:prstGeom prst="rect">
              <a:avLst/>
            </a:prstGeom>
            <a:solidFill>
              <a:schemeClr val="accent2">
                <a:lumMod val="60000"/>
                <a:lumOff val="40000"/>
              </a:schemeClr>
            </a:solidFill>
            <a:ln w="20638">
              <a:solidFill>
                <a:srgbClr val="000000"/>
              </a:solidFill>
              <a:miter lim="800000"/>
              <a:headEnd/>
              <a:tailEnd/>
            </a:ln>
          </p:spPr>
          <p:txBody>
            <a:bodyPr/>
            <a:lstStyle/>
            <a:p>
              <a:pPr algn="ctr">
                <a:defRPr/>
              </a:pPr>
              <a:endParaRPr lang="de-DE"/>
            </a:p>
          </p:txBody>
        </p:sp>
        <p:sp>
          <p:nvSpPr>
            <p:cNvPr id="30745" name="Rectangle 23"/>
            <p:cNvSpPr>
              <a:spLocks noChangeArrowheads="1"/>
            </p:cNvSpPr>
            <p:nvPr/>
          </p:nvSpPr>
          <p:spPr bwMode="auto">
            <a:xfrm>
              <a:off x="6048375" y="4343400"/>
              <a:ext cx="533800"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Input/ </a:t>
              </a:r>
              <a:endParaRPr lang="de-DE" sz="1600">
                <a:latin typeface="Arial" pitchFamily="34" charset="0"/>
              </a:endParaRPr>
            </a:p>
          </p:txBody>
        </p:sp>
        <p:sp>
          <p:nvSpPr>
            <p:cNvPr id="30746" name="Rectangle 24"/>
            <p:cNvSpPr>
              <a:spLocks noChangeArrowheads="1"/>
            </p:cNvSpPr>
            <p:nvPr/>
          </p:nvSpPr>
          <p:spPr bwMode="auto">
            <a:xfrm>
              <a:off x="6057900" y="4557713"/>
              <a:ext cx="535403"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output</a:t>
              </a:r>
              <a:endParaRPr lang="de-DE" sz="1600">
                <a:latin typeface="Arial" pitchFamily="34" charset="0"/>
              </a:endParaRPr>
            </a:p>
          </p:txBody>
        </p:sp>
        <p:sp>
          <p:nvSpPr>
            <p:cNvPr id="30747" name="Rectangle 25"/>
            <p:cNvSpPr>
              <a:spLocks noChangeArrowheads="1"/>
            </p:cNvSpPr>
            <p:nvPr/>
          </p:nvSpPr>
          <p:spPr bwMode="auto">
            <a:xfrm>
              <a:off x="5145088" y="3595688"/>
              <a:ext cx="771045"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Data bus</a:t>
              </a:r>
              <a:endParaRPr lang="de-DE" sz="1600">
                <a:latin typeface="Arial" pitchFamily="34" charset="0"/>
              </a:endParaRPr>
            </a:p>
          </p:txBody>
        </p:sp>
        <p:sp>
          <p:nvSpPr>
            <p:cNvPr id="30748" name="Rectangle 26"/>
            <p:cNvSpPr>
              <a:spLocks noChangeArrowheads="1"/>
            </p:cNvSpPr>
            <p:nvPr/>
          </p:nvSpPr>
          <p:spPr bwMode="auto">
            <a:xfrm>
              <a:off x="5145088" y="3092450"/>
              <a:ext cx="1070806"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Address bus</a:t>
              </a:r>
              <a:endParaRPr lang="de-DE" sz="1600">
                <a:latin typeface="Arial" pitchFamily="34" charset="0"/>
              </a:endParaRPr>
            </a:p>
          </p:txBody>
        </p:sp>
        <p:sp>
          <p:nvSpPr>
            <p:cNvPr id="30749" name="Rectangle 27"/>
            <p:cNvSpPr>
              <a:spLocks noChangeArrowheads="1"/>
            </p:cNvSpPr>
            <p:nvPr/>
          </p:nvSpPr>
          <p:spPr bwMode="auto">
            <a:xfrm>
              <a:off x="5145088" y="5457825"/>
              <a:ext cx="985847"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Control bus</a:t>
              </a:r>
              <a:endParaRPr lang="de-DE" sz="1600">
                <a:latin typeface="Arial" pitchFamily="34" charset="0"/>
              </a:endParaRPr>
            </a:p>
          </p:txBody>
        </p:sp>
        <p:sp>
          <p:nvSpPr>
            <p:cNvPr id="30750" name="Arc 28"/>
            <p:cNvSpPr>
              <a:spLocks/>
            </p:cNvSpPr>
            <p:nvPr/>
          </p:nvSpPr>
          <p:spPr bwMode="auto">
            <a:xfrm>
              <a:off x="7332663" y="3805238"/>
              <a:ext cx="257175" cy="225425"/>
            </a:xfrm>
            <a:custGeom>
              <a:avLst/>
              <a:gdLst>
                <a:gd name="T0" fmla="*/ 2147483647 w 21600"/>
                <a:gd name="T1" fmla="*/ 2147483647 h 17283"/>
                <a:gd name="T2" fmla="*/ 2147483647 w 21600"/>
                <a:gd name="T3" fmla="*/ 0 h 17283"/>
                <a:gd name="T4" fmla="*/ 2147483647 w 21600"/>
                <a:gd name="T5" fmla="*/ 2147483647 h 17283"/>
                <a:gd name="T6" fmla="*/ 0 60000 65536"/>
                <a:gd name="T7" fmla="*/ 0 60000 65536"/>
                <a:gd name="T8" fmla="*/ 0 60000 65536"/>
                <a:gd name="T9" fmla="*/ 0 w 21600"/>
                <a:gd name="T10" fmla="*/ 0 h 17283"/>
                <a:gd name="T11" fmla="*/ 21600 w 21600"/>
                <a:gd name="T12" fmla="*/ 17283 h 17283"/>
              </a:gdLst>
              <a:ahLst/>
              <a:cxnLst>
                <a:cxn ang="T6">
                  <a:pos x="T0" y="T1"/>
                </a:cxn>
                <a:cxn ang="T7">
                  <a:pos x="T2" y="T3"/>
                </a:cxn>
                <a:cxn ang="T8">
                  <a:pos x="T4" y="T5"/>
                </a:cxn>
              </a:cxnLst>
              <a:rect l="T9" t="T10" r="T11" b="T12"/>
              <a:pathLst>
                <a:path w="21600" h="17283" fill="none" extrusionOk="0">
                  <a:moveTo>
                    <a:pt x="1765" y="17282"/>
                  </a:moveTo>
                  <a:cubicBezTo>
                    <a:pt x="600" y="14582"/>
                    <a:pt x="0" y="11672"/>
                    <a:pt x="0" y="8731"/>
                  </a:cubicBezTo>
                  <a:cubicBezTo>
                    <a:pt x="-1" y="5724"/>
                    <a:pt x="627" y="2750"/>
                    <a:pt x="1843" y="0"/>
                  </a:cubicBezTo>
                </a:path>
                <a:path w="21600" h="17283" stroke="0" extrusionOk="0">
                  <a:moveTo>
                    <a:pt x="1765" y="17282"/>
                  </a:moveTo>
                  <a:cubicBezTo>
                    <a:pt x="600" y="14582"/>
                    <a:pt x="0" y="11672"/>
                    <a:pt x="0" y="8731"/>
                  </a:cubicBezTo>
                  <a:cubicBezTo>
                    <a:pt x="-1" y="5724"/>
                    <a:pt x="627" y="2750"/>
                    <a:pt x="1843" y="0"/>
                  </a:cubicBezTo>
                  <a:lnTo>
                    <a:pt x="21600" y="8731"/>
                  </a:lnTo>
                  <a:close/>
                </a:path>
              </a:pathLst>
            </a:custGeom>
            <a:solidFill>
              <a:srgbClr val="000000"/>
            </a:solidFill>
            <a:ln w="9525">
              <a:noFill/>
              <a:round/>
              <a:headEnd/>
              <a:tailEnd/>
            </a:ln>
          </p:spPr>
          <p:txBody>
            <a:bodyPr/>
            <a:lstStyle/>
            <a:p>
              <a:endParaRPr lang="de-DE"/>
            </a:p>
          </p:txBody>
        </p:sp>
        <p:sp>
          <p:nvSpPr>
            <p:cNvPr id="30751" name="Arc 29"/>
            <p:cNvSpPr>
              <a:spLocks/>
            </p:cNvSpPr>
            <p:nvPr/>
          </p:nvSpPr>
          <p:spPr bwMode="auto">
            <a:xfrm>
              <a:off x="2378075" y="3803650"/>
              <a:ext cx="257175" cy="228600"/>
            </a:xfrm>
            <a:custGeom>
              <a:avLst/>
              <a:gdLst>
                <a:gd name="T0" fmla="*/ 2147483647 w 21600"/>
                <a:gd name="T1" fmla="*/ 0 h 17456"/>
                <a:gd name="T2" fmla="*/ 2147483647 w 21600"/>
                <a:gd name="T3" fmla="*/ 2147483647 h 17456"/>
                <a:gd name="T4" fmla="*/ 0 w 21600"/>
                <a:gd name="T5" fmla="*/ 2147483647 h 17456"/>
                <a:gd name="T6" fmla="*/ 0 60000 65536"/>
                <a:gd name="T7" fmla="*/ 0 60000 65536"/>
                <a:gd name="T8" fmla="*/ 0 60000 65536"/>
                <a:gd name="T9" fmla="*/ 0 w 21600"/>
                <a:gd name="T10" fmla="*/ 0 h 17456"/>
                <a:gd name="T11" fmla="*/ 21600 w 21600"/>
                <a:gd name="T12" fmla="*/ 17456 h 17456"/>
              </a:gdLst>
              <a:ahLst/>
              <a:cxnLst>
                <a:cxn ang="T6">
                  <a:pos x="T0" y="T1"/>
                </a:cxn>
                <a:cxn ang="T7">
                  <a:pos x="T2" y="T3"/>
                </a:cxn>
                <a:cxn ang="T8">
                  <a:pos x="T4" y="T5"/>
                </a:cxn>
              </a:cxnLst>
              <a:rect l="T9" t="T10" r="T11" b="T12"/>
              <a:pathLst>
                <a:path w="21600" h="17456" fill="none" extrusionOk="0">
                  <a:moveTo>
                    <a:pt x="19718" y="-1"/>
                  </a:moveTo>
                  <a:cubicBezTo>
                    <a:pt x="20958" y="2774"/>
                    <a:pt x="21600" y="5778"/>
                    <a:pt x="21600" y="8818"/>
                  </a:cubicBezTo>
                  <a:cubicBezTo>
                    <a:pt x="21600" y="11790"/>
                    <a:pt x="20986" y="14731"/>
                    <a:pt x="19797" y="17455"/>
                  </a:cubicBezTo>
                </a:path>
                <a:path w="21600" h="17456" stroke="0" extrusionOk="0">
                  <a:moveTo>
                    <a:pt x="19718" y="-1"/>
                  </a:moveTo>
                  <a:cubicBezTo>
                    <a:pt x="20958" y="2774"/>
                    <a:pt x="21600" y="5778"/>
                    <a:pt x="21600" y="8818"/>
                  </a:cubicBezTo>
                  <a:cubicBezTo>
                    <a:pt x="21600" y="11790"/>
                    <a:pt x="20986" y="14731"/>
                    <a:pt x="19797" y="17455"/>
                  </a:cubicBezTo>
                  <a:lnTo>
                    <a:pt x="0" y="8818"/>
                  </a:lnTo>
                  <a:close/>
                </a:path>
              </a:pathLst>
            </a:custGeom>
            <a:solidFill>
              <a:srgbClr val="000000"/>
            </a:solidFill>
            <a:ln w="9525">
              <a:noFill/>
              <a:round/>
              <a:headEnd/>
              <a:tailEnd/>
            </a:ln>
          </p:spPr>
          <p:txBody>
            <a:bodyPr/>
            <a:lstStyle/>
            <a:p>
              <a:endParaRPr lang="de-DE"/>
            </a:p>
          </p:txBody>
        </p:sp>
        <p:sp>
          <p:nvSpPr>
            <p:cNvPr id="30752" name="Line 30"/>
            <p:cNvSpPr>
              <a:spLocks noChangeShapeType="1"/>
            </p:cNvSpPr>
            <p:nvPr/>
          </p:nvSpPr>
          <p:spPr bwMode="auto">
            <a:xfrm>
              <a:off x="2578100" y="3930650"/>
              <a:ext cx="4773613" cy="1588"/>
            </a:xfrm>
            <a:prstGeom prst="line">
              <a:avLst/>
            </a:prstGeom>
            <a:noFill/>
            <a:ln w="41275">
              <a:solidFill>
                <a:srgbClr val="000000"/>
              </a:solidFill>
              <a:round/>
              <a:headEnd/>
              <a:tailEnd/>
            </a:ln>
          </p:spPr>
          <p:txBody>
            <a:bodyPr/>
            <a:lstStyle/>
            <a:p>
              <a:endParaRPr lang="de-DE"/>
            </a:p>
          </p:txBody>
        </p:sp>
        <p:sp>
          <p:nvSpPr>
            <p:cNvPr id="30753" name="Arc 31"/>
            <p:cNvSpPr>
              <a:spLocks/>
            </p:cNvSpPr>
            <p:nvPr/>
          </p:nvSpPr>
          <p:spPr bwMode="auto">
            <a:xfrm>
              <a:off x="7332663" y="3303588"/>
              <a:ext cx="257175" cy="225425"/>
            </a:xfrm>
            <a:custGeom>
              <a:avLst/>
              <a:gdLst>
                <a:gd name="T0" fmla="*/ 2147483647 w 21600"/>
                <a:gd name="T1" fmla="*/ 2147483647 h 17283"/>
                <a:gd name="T2" fmla="*/ 2147483647 w 21600"/>
                <a:gd name="T3" fmla="*/ 0 h 17283"/>
                <a:gd name="T4" fmla="*/ 2147483647 w 21600"/>
                <a:gd name="T5" fmla="*/ 2147483647 h 17283"/>
                <a:gd name="T6" fmla="*/ 0 60000 65536"/>
                <a:gd name="T7" fmla="*/ 0 60000 65536"/>
                <a:gd name="T8" fmla="*/ 0 60000 65536"/>
                <a:gd name="T9" fmla="*/ 0 w 21600"/>
                <a:gd name="T10" fmla="*/ 0 h 17283"/>
                <a:gd name="T11" fmla="*/ 21600 w 21600"/>
                <a:gd name="T12" fmla="*/ 17283 h 17283"/>
              </a:gdLst>
              <a:ahLst/>
              <a:cxnLst>
                <a:cxn ang="T6">
                  <a:pos x="T0" y="T1"/>
                </a:cxn>
                <a:cxn ang="T7">
                  <a:pos x="T2" y="T3"/>
                </a:cxn>
                <a:cxn ang="T8">
                  <a:pos x="T4" y="T5"/>
                </a:cxn>
              </a:cxnLst>
              <a:rect l="T9" t="T10" r="T11" b="T12"/>
              <a:pathLst>
                <a:path w="21600" h="17283" fill="none" extrusionOk="0">
                  <a:moveTo>
                    <a:pt x="1765" y="17282"/>
                  </a:moveTo>
                  <a:cubicBezTo>
                    <a:pt x="600" y="14582"/>
                    <a:pt x="0" y="11672"/>
                    <a:pt x="0" y="8731"/>
                  </a:cubicBezTo>
                  <a:cubicBezTo>
                    <a:pt x="-1" y="5724"/>
                    <a:pt x="627" y="2750"/>
                    <a:pt x="1843" y="0"/>
                  </a:cubicBezTo>
                </a:path>
                <a:path w="21600" h="17283" stroke="0" extrusionOk="0">
                  <a:moveTo>
                    <a:pt x="1765" y="17282"/>
                  </a:moveTo>
                  <a:cubicBezTo>
                    <a:pt x="600" y="14582"/>
                    <a:pt x="0" y="11672"/>
                    <a:pt x="0" y="8731"/>
                  </a:cubicBezTo>
                  <a:cubicBezTo>
                    <a:pt x="-1" y="5724"/>
                    <a:pt x="627" y="2750"/>
                    <a:pt x="1843" y="0"/>
                  </a:cubicBezTo>
                  <a:lnTo>
                    <a:pt x="21600" y="8731"/>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30754" name="Rectangle 32"/>
            <p:cNvSpPr>
              <a:spLocks noChangeArrowheads="1"/>
            </p:cNvSpPr>
            <p:nvPr/>
          </p:nvSpPr>
          <p:spPr bwMode="auto">
            <a:xfrm>
              <a:off x="2330450" y="3386138"/>
              <a:ext cx="5040313" cy="41275"/>
            </a:xfrm>
            <a:prstGeom prst="rect">
              <a:avLst/>
            </a:prstGeom>
            <a:blipFill dpi="0" rotWithShape="0">
              <a:blip r:embed="rId3" cstate="print"/>
              <a:srcRect/>
              <a:tile tx="0" ty="0" sx="100000" sy="100000" flip="none" algn="tl"/>
            </a:blipFill>
            <a:ln w="9525">
              <a:noFill/>
              <a:miter lim="800000"/>
              <a:headEnd/>
              <a:tailEnd/>
            </a:ln>
          </p:spPr>
          <p:txBody>
            <a:bodyPr/>
            <a:lstStyle/>
            <a:p>
              <a:pPr algn="ctr"/>
              <a:endParaRPr lang="de-DE"/>
            </a:p>
          </p:txBody>
        </p:sp>
        <p:sp>
          <p:nvSpPr>
            <p:cNvPr id="30755" name="Arc 33"/>
            <p:cNvSpPr>
              <a:spLocks/>
            </p:cNvSpPr>
            <p:nvPr/>
          </p:nvSpPr>
          <p:spPr bwMode="auto">
            <a:xfrm>
              <a:off x="3079750" y="4076700"/>
              <a:ext cx="138113" cy="188913"/>
            </a:xfrm>
            <a:custGeom>
              <a:avLst/>
              <a:gdLst>
                <a:gd name="T0" fmla="*/ 0 w 17472"/>
                <a:gd name="T1" fmla="*/ 2147483647 h 21600"/>
                <a:gd name="T2" fmla="*/ 2147483647 w 17472"/>
                <a:gd name="T3" fmla="*/ 2147483647 h 21600"/>
                <a:gd name="T4" fmla="*/ 2147483647 w 17472"/>
                <a:gd name="T5" fmla="*/ 2147483647 h 21600"/>
                <a:gd name="T6" fmla="*/ 0 60000 65536"/>
                <a:gd name="T7" fmla="*/ 0 60000 65536"/>
                <a:gd name="T8" fmla="*/ 0 60000 65536"/>
                <a:gd name="T9" fmla="*/ 0 w 17472"/>
                <a:gd name="T10" fmla="*/ 0 h 21600"/>
                <a:gd name="T11" fmla="*/ 17472 w 17472"/>
                <a:gd name="T12" fmla="*/ 21600 h 21600"/>
              </a:gdLst>
              <a:ahLst/>
              <a:cxnLst>
                <a:cxn ang="T6">
                  <a:pos x="T0" y="T1"/>
                </a:cxn>
                <a:cxn ang="T7">
                  <a:pos x="T2" y="T3"/>
                </a:cxn>
                <a:cxn ang="T8">
                  <a:pos x="T4" y="T5"/>
                </a:cxn>
              </a:cxnLst>
              <a:rect l="T9" t="T10" r="T11" b="T12"/>
              <a:pathLst>
                <a:path w="17472" h="21600" fill="none" extrusionOk="0">
                  <a:moveTo>
                    <a:pt x="0" y="1848"/>
                  </a:moveTo>
                  <a:cubicBezTo>
                    <a:pt x="2753" y="629"/>
                    <a:pt x="5731" y="-1"/>
                    <a:pt x="8743" y="0"/>
                  </a:cubicBezTo>
                  <a:cubicBezTo>
                    <a:pt x="11749" y="0"/>
                    <a:pt x="14722" y="627"/>
                    <a:pt x="17471" y="1842"/>
                  </a:cubicBezTo>
                </a:path>
                <a:path w="17472" h="21600" stroke="0" extrusionOk="0">
                  <a:moveTo>
                    <a:pt x="0" y="1848"/>
                  </a:moveTo>
                  <a:cubicBezTo>
                    <a:pt x="2753" y="629"/>
                    <a:pt x="5731" y="-1"/>
                    <a:pt x="8743" y="0"/>
                  </a:cubicBezTo>
                  <a:cubicBezTo>
                    <a:pt x="11749" y="0"/>
                    <a:pt x="14722" y="627"/>
                    <a:pt x="17471" y="1842"/>
                  </a:cubicBezTo>
                  <a:lnTo>
                    <a:pt x="8743" y="21600"/>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30756" name="Rectangle 34"/>
            <p:cNvSpPr>
              <a:spLocks noChangeArrowheads="1"/>
            </p:cNvSpPr>
            <p:nvPr/>
          </p:nvSpPr>
          <p:spPr bwMode="auto">
            <a:xfrm>
              <a:off x="3128963" y="3406775"/>
              <a:ext cx="19050" cy="712788"/>
            </a:xfrm>
            <a:prstGeom prst="rect">
              <a:avLst/>
            </a:prstGeom>
            <a:blipFill dpi="0" rotWithShape="0">
              <a:blip r:embed="rId3" cstate="print"/>
              <a:srcRect/>
              <a:tile tx="0" ty="0" sx="100000" sy="100000" flip="none" algn="tl"/>
            </a:blipFill>
            <a:ln w="9525">
              <a:noFill/>
              <a:miter lim="800000"/>
              <a:headEnd/>
              <a:tailEnd/>
            </a:ln>
          </p:spPr>
          <p:txBody>
            <a:bodyPr/>
            <a:lstStyle/>
            <a:p>
              <a:pPr algn="ctr"/>
              <a:endParaRPr lang="de-DE"/>
            </a:p>
          </p:txBody>
        </p:sp>
        <p:sp>
          <p:nvSpPr>
            <p:cNvPr id="30757" name="Arc 35"/>
            <p:cNvSpPr>
              <a:spLocks/>
            </p:cNvSpPr>
            <p:nvPr/>
          </p:nvSpPr>
          <p:spPr bwMode="auto">
            <a:xfrm>
              <a:off x="6142038" y="4076700"/>
              <a:ext cx="136525" cy="188913"/>
            </a:xfrm>
            <a:custGeom>
              <a:avLst/>
              <a:gdLst>
                <a:gd name="T0" fmla="*/ 0 w 17394"/>
                <a:gd name="T1" fmla="*/ 2147483647 h 21600"/>
                <a:gd name="T2" fmla="*/ 2147483647 w 17394"/>
                <a:gd name="T3" fmla="*/ 2147483647 h 21600"/>
                <a:gd name="T4" fmla="*/ 2147483647 w 17394"/>
                <a:gd name="T5" fmla="*/ 2147483647 h 21600"/>
                <a:gd name="T6" fmla="*/ 0 60000 65536"/>
                <a:gd name="T7" fmla="*/ 0 60000 65536"/>
                <a:gd name="T8" fmla="*/ 0 60000 65536"/>
                <a:gd name="T9" fmla="*/ 0 w 17394"/>
                <a:gd name="T10" fmla="*/ 0 h 21600"/>
                <a:gd name="T11" fmla="*/ 17394 w 17394"/>
                <a:gd name="T12" fmla="*/ 21600 h 21600"/>
              </a:gdLst>
              <a:ahLst/>
              <a:cxnLst>
                <a:cxn ang="T6">
                  <a:pos x="T0" y="T1"/>
                </a:cxn>
                <a:cxn ang="T7">
                  <a:pos x="T2" y="T3"/>
                </a:cxn>
                <a:cxn ang="T8">
                  <a:pos x="T4" y="T5"/>
                </a:cxn>
              </a:cxnLst>
              <a:rect l="T9" t="T10" r="T11" b="T12"/>
              <a:pathLst>
                <a:path w="17394" h="21600" fill="none" extrusionOk="0">
                  <a:moveTo>
                    <a:pt x="0" y="1828"/>
                  </a:moveTo>
                  <a:cubicBezTo>
                    <a:pt x="2741" y="622"/>
                    <a:pt x="5702" y="-1"/>
                    <a:pt x="8697" y="0"/>
                  </a:cubicBezTo>
                  <a:cubicBezTo>
                    <a:pt x="11691" y="0"/>
                    <a:pt x="14652" y="622"/>
                    <a:pt x="17393" y="1828"/>
                  </a:cubicBezTo>
                </a:path>
                <a:path w="17394" h="21600" stroke="0" extrusionOk="0">
                  <a:moveTo>
                    <a:pt x="0" y="1828"/>
                  </a:moveTo>
                  <a:cubicBezTo>
                    <a:pt x="2741" y="622"/>
                    <a:pt x="5702" y="-1"/>
                    <a:pt x="8697" y="0"/>
                  </a:cubicBezTo>
                  <a:cubicBezTo>
                    <a:pt x="11691" y="0"/>
                    <a:pt x="14652" y="622"/>
                    <a:pt x="17393" y="1828"/>
                  </a:cubicBezTo>
                  <a:lnTo>
                    <a:pt x="8697" y="21600"/>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30758" name="Rectangle 36"/>
            <p:cNvSpPr>
              <a:spLocks noChangeArrowheads="1"/>
            </p:cNvSpPr>
            <p:nvPr/>
          </p:nvSpPr>
          <p:spPr bwMode="auto">
            <a:xfrm>
              <a:off x="6191250" y="3406775"/>
              <a:ext cx="19050" cy="712788"/>
            </a:xfrm>
            <a:prstGeom prst="rect">
              <a:avLst/>
            </a:prstGeom>
            <a:blipFill dpi="0" rotWithShape="0">
              <a:blip r:embed="rId3" cstate="print"/>
              <a:srcRect/>
              <a:tile tx="0" ty="0" sx="100000" sy="100000" flip="none" algn="tl"/>
            </a:blipFill>
            <a:ln w="9525">
              <a:noFill/>
              <a:miter lim="800000"/>
              <a:headEnd/>
              <a:tailEnd/>
            </a:ln>
          </p:spPr>
          <p:txBody>
            <a:bodyPr/>
            <a:lstStyle/>
            <a:p>
              <a:pPr algn="ctr"/>
              <a:endParaRPr lang="de-DE"/>
            </a:p>
          </p:txBody>
        </p:sp>
        <p:sp>
          <p:nvSpPr>
            <p:cNvPr id="28710" name="Rectangle 37"/>
            <p:cNvSpPr>
              <a:spLocks noChangeArrowheads="1"/>
            </p:cNvSpPr>
            <p:nvPr/>
          </p:nvSpPr>
          <p:spPr bwMode="auto">
            <a:xfrm>
              <a:off x="4202113" y="4275138"/>
              <a:ext cx="1238250" cy="671512"/>
            </a:xfrm>
            <a:prstGeom prst="rect">
              <a:avLst/>
            </a:prstGeom>
            <a:solidFill>
              <a:schemeClr val="accent2">
                <a:lumMod val="60000"/>
                <a:lumOff val="40000"/>
              </a:schemeClr>
            </a:solidFill>
            <a:ln w="20638">
              <a:solidFill>
                <a:srgbClr val="000000"/>
              </a:solidFill>
              <a:miter lim="800000"/>
              <a:headEnd/>
              <a:tailEnd/>
            </a:ln>
          </p:spPr>
          <p:txBody>
            <a:bodyPr/>
            <a:lstStyle/>
            <a:p>
              <a:pPr algn="ctr">
                <a:defRPr/>
              </a:pPr>
              <a:endParaRPr lang="de-DE"/>
            </a:p>
          </p:txBody>
        </p:sp>
        <p:sp>
          <p:nvSpPr>
            <p:cNvPr id="30760" name="Rectangle 38"/>
            <p:cNvSpPr>
              <a:spLocks noChangeArrowheads="1"/>
            </p:cNvSpPr>
            <p:nvPr/>
          </p:nvSpPr>
          <p:spPr bwMode="auto">
            <a:xfrm>
              <a:off x="4360863" y="4419600"/>
              <a:ext cx="932948"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Controllers</a:t>
              </a:r>
              <a:endParaRPr lang="de-DE" sz="1600">
                <a:latin typeface="Arial" pitchFamily="34" charset="0"/>
              </a:endParaRPr>
            </a:p>
          </p:txBody>
        </p:sp>
        <p:sp>
          <p:nvSpPr>
            <p:cNvPr id="30761" name="Arc 39"/>
            <p:cNvSpPr>
              <a:spLocks/>
            </p:cNvSpPr>
            <p:nvPr/>
          </p:nvSpPr>
          <p:spPr bwMode="auto">
            <a:xfrm>
              <a:off x="4772025" y="4935538"/>
              <a:ext cx="138113" cy="188912"/>
            </a:xfrm>
            <a:custGeom>
              <a:avLst/>
              <a:gdLst>
                <a:gd name="T0" fmla="*/ 2147483647 w 17472"/>
                <a:gd name="T1" fmla="*/ 2147483647 h 21600"/>
                <a:gd name="T2" fmla="*/ 0 w 17472"/>
                <a:gd name="T3" fmla="*/ 2147483647 h 21600"/>
                <a:gd name="T4" fmla="*/ 2147483647 w 17472"/>
                <a:gd name="T5" fmla="*/ 0 h 21600"/>
                <a:gd name="T6" fmla="*/ 0 60000 65536"/>
                <a:gd name="T7" fmla="*/ 0 60000 65536"/>
                <a:gd name="T8" fmla="*/ 0 60000 65536"/>
                <a:gd name="T9" fmla="*/ 0 w 17472"/>
                <a:gd name="T10" fmla="*/ 0 h 21600"/>
                <a:gd name="T11" fmla="*/ 17472 w 17472"/>
                <a:gd name="T12" fmla="*/ 21600 h 21600"/>
              </a:gdLst>
              <a:ahLst/>
              <a:cxnLst>
                <a:cxn ang="T6">
                  <a:pos x="T0" y="T1"/>
                </a:cxn>
                <a:cxn ang="T7">
                  <a:pos x="T2" y="T3"/>
                </a:cxn>
                <a:cxn ang="T8">
                  <a:pos x="T4" y="T5"/>
                </a:cxn>
              </a:cxnLst>
              <a:rect l="T9" t="T10" r="T11" b="T12"/>
              <a:pathLst>
                <a:path w="17472" h="21600" fill="none" extrusionOk="0">
                  <a:moveTo>
                    <a:pt x="17471" y="19757"/>
                  </a:moveTo>
                  <a:cubicBezTo>
                    <a:pt x="14722" y="20972"/>
                    <a:pt x="11749" y="21599"/>
                    <a:pt x="8743" y="21600"/>
                  </a:cubicBezTo>
                  <a:cubicBezTo>
                    <a:pt x="5731" y="21600"/>
                    <a:pt x="2753" y="20970"/>
                    <a:pt x="0" y="19751"/>
                  </a:cubicBezTo>
                </a:path>
                <a:path w="17472" h="21600" stroke="0" extrusionOk="0">
                  <a:moveTo>
                    <a:pt x="17471" y="19757"/>
                  </a:moveTo>
                  <a:cubicBezTo>
                    <a:pt x="14722" y="20972"/>
                    <a:pt x="11749" y="21599"/>
                    <a:pt x="8743" y="21600"/>
                  </a:cubicBezTo>
                  <a:cubicBezTo>
                    <a:pt x="5731" y="21600"/>
                    <a:pt x="2753" y="20970"/>
                    <a:pt x="0" y="19751"/>
                  </a:cubicBezTo>
                  <a:lnTo>
                    <a:pt x="8743" y="0"/>
                  </a:lnTo>
                  <a:close/>
                </a:path>
              </a:pathLst>
            </a:custGeom>
            <a:solidFill>
              <a:srgbClr val="000000"/>
            </a:solidFill>
            <a:ln w="9525">
              <a:noFill/>
              <a:round/>
              <a:headEnd/>
              <a:tailEnd/>
            </a:ln>
          </p:spPr>
          <p:txBody>
            <a:bodyPr/>
            <a:lstStyle/>
            <a:p>
              <a:endParaRPr lang="de-DE"/>
            </a:p>
          </p:txBody>
        </p:sp>
        <p:sp>
          <p:nvSpPr>
            <p:cNvPr id="30762" name="Line 40"/>
            <p:cNvSpPr>
              <a:spLocks noChangeShapeType="1"/>
            </p:cNvSpPr>
            <p:nvPr/>
          </p:nvSpPr>
          <p:spPr bwMode="auto">
            <a:xfrm>
              <a:off x="4821238" y="5081588"/>
              <a:ext cx="1587" cy="355600"/>
            </a:xfrm>
            <a:prstGeom prst="line">
              <a:avLst/>
            </a:prstGeom>
            <a:noFill/>
            <a:ln w="20638">
              <a:solidFill>
                <a:srgbClr val="000000"/>
              </a:solidFill>
              <a:round/>
              <a:headEnd/>
              <a:tailEnd/>
            </a:ln>
          </p:spPr>
          <p:txBody>
            <a:bodyPr/>
            <a:lstStyle/>
            <a:p>
              <a:endParaRPr lang="de-DE"/>
            </a:p>
          </p:txBody>
        </p:sp>
        <p:sp>
          <p:nvSpPr>
            <p:cNvPr id="30763" name="Arc 41"/>
            <p:cNvSpPr>
              <a:spLocks/>
            </p:cNvSpPr>
            <p:nvPr/>
          </p:nvSpPr>
          <p:spPr bwMode="auto">
            <a:xfrm>
              <a:off x="4924425" y="4076700"/>
              <a:ext cx="136525" cy="188913"/>
            </a:xfrm>
            <a:custGeom>
              <a:avLst/>
              <a:gdLst>
                <a:gd name="T0" fmla="*/ 0 w 17394"/>
                <a:gd name="T1" fmla="*/ 2147483647 h 21600"/>
                <a:gd name="T2" fmla="*/ 2147483647 w 17394"/>
                <a:gd name="T3" fmla="*/ 2147483647 h 21600"/>
                <a:gd name="T4" fmla="*/ 2147483647 w 17394"/>
                <a:gd name="T5" fmla="*/ 2147483647 h 21600"/>
                <a:gd name="T6" fmla="*/ 0 60000 65536"/>
                <a:gd name="T7" fmla="*/ 0 60000 65536"/>
                <a:gd name="T8" fmla="*/ 0 60000 65536"/>
                <a:gd name="T9" fmla="*/ 0 w 17394"/>
                <a:gd name="T10" fmla="*/ 0 h 21600"/>
                <a:gd name="T11" fmla="*/ 17394 w 17394"/>
                <a:gd name="T12" fmla="*/ 21600 h 21600"/>
              </a:gdLst>
              <a:ahLst/>
              <a:cxnLst>
                <a:cxn ang="T6">
                  <a:pos x="T0" y="T1"/>
                </a:cxn>
                <a:cxn ang="T7">
                  <a:pos x="T2" y="T3"/>
                </a:cxn>
                <a:cxn ang="T8">
                  <a:pos x="T4" y="T5"/>
                </a:cxn>
              </a:cxnLst>
              <a:rect l="T9" t="T10" r="T11" b="T12"/>
              <a:pathLst>
                <a:path w="17394" h="21600" fill="none" extrusionOk="0">
                  <a:moveTo>
                    <a:pt x="0" y="1828"/>
                  </a:moveTo>
                  <a:cubicBezTo>
                    <a:pt x="2741" y="622"/>
                    <a:pt x="5702" y="-1"/>
                    <a:pt x="8697" y="0"/>
                  </a:cubicBezTo>
                  <a:cubicBezTo>
                    <a:pt x="11691" y="0"/>
                    <a:pt x="14652" y="622"/>
                    <a:pt x="17393" y="1828"/>
                  </a:cubicBezTo>
                </a:path>
                <a:path w="17394" h="21600" stroke="0" extrusionOk="0">
                  <a:moveTo>
                    <a:pt x="0" y="1828"/>
                  </a:moveTo>
                  <a:cubicBezTo>
                    <a:pt x="2741" y="622"/>
                    <a:pt x="5702" y="-1"/>
                    <a:pt x="8697" y="0"/>
                  </a:cubicBezTo>
                  <a:cubicBezTo>
                    <a:pt x="11691" y="0"/>
                    <a:pt x="14652" y="622"/>
                    <a:pt x="17393" y="1828"/>
                  </a:cubicBezTo>
                  <a:lnTo>
                    <a:pt x="8697" y="21600"/>
                  </a:lnTo>
                  <a:close/>
                </a:path>
              </a:pathLst>
            </a:custGeom>
            <a:solidFill>
              <a:srgbClr val="000000"/>
            </a:solidFill>
            <a:ln w="9525">
              <a:noFill/>
              <a:round/>
              <a:headEnd/>
              <a:tailEnd/>
            </a:ln>
          </p:spPr>
          <p:txBody>
            <a:bodyPr/>
            <a:lstStyle/>
            <a:p>
              <a:endParaRPr lang="de-DE"/>
            </a:p>
          </p:txBody>
        </p:sp>
        <p:sp>
          <p:nvSpPr>
            <p:cNvPr id="30764" name="Line 42"/>
            <p:cNvSpPr>
              <a:spLocks noChangeShapeType="1"/>
            </p:cNvSpPr>
            <p:nvPr/>
          </p:nvSpPr>
          <p:spPr bwMode="auto">
            <a:xfrm>
              <a:off x="4973638" y="3910013"/>
              <a:ext cx="1587" cy="187325"/>
            </a:xfrm>
            <a:prstGeom prst="line">
              <a:avLst/>
            </a:prstGeom>
            <a:noFill/>
            <a:ln w="20638">
              <a:solidFill>
                <a:srgbClr val="000000"/>
              </a:solidFill>
              <a:round/>
              <a:headEnd/>
              <a:tailEnd/>
            </a:ln>
          </p:spPr>
          <p:txBody>
            <a:bodyPr/>
            <a:lstStyle/>
            <a:p>
              <a:endParaRPr lang="de-DE"/>
            </a:p>
          </p:txBody>
        </p:sp>
        <p:sp>
          <p:nvSpPr>
            <p:cNvPr id="30765" name="Arc 43"/>
            <p:cNvSpPr>
              <a:spLocks/>
            </p:cNvSpPr>
            <p:nvPr/>
          </p:nvSpPr>
          <p:spPr bwMode="auto">
            <a:xfrm>
              <a:off x="4614863" y="4076700"/>
              <a:ext cx="127000" cy="188913"/>
            </a:xfrm>
            <a:custGeom>
              <a:avLst/>
              <a:gdLst>
                <a:gd name="T0" fmla="*/ 0 w 17171"/>
                <a:gd name="T1" fmla="*/ 2147483647 h 21600"/>
                <a:gd name="T2" fmla="*/ 2147483647 w 17171"/>
                <a:gd name="T3" fmla="*/ 2147483647 h 21600"/>
                <a:gd name="T4" fmla="*/ 2147483647 w 17171"/>
                <a:gd name="T5" fmla="*/ 2147483647 h 21600"/>
                <a:gd name="T6" fmla="*/ 0 60000 65536"/>
                <a:gd name="T7" fmla="*/ 0 60000 65536"/>
                <a:gd name="T8" fmla="*/ 0 60000 65536"/>
                <a:gd name="T9" fmla="*/ 0 w 17171"/>
                <a:gd name="T10" fmla="*/ 0 h 21600"/>
                <a:gd name="T11" fmla="*/ 17171 w 17171"/>
                <a:gd name="T12" fmla="*/ 21600 h 21600"/>
              </a:gdLst>
              <a:ahLst/>
              <a:cxnLst>
                <a:cxn ang="T6">
                  <a:pos x="T0" y="T1"/>
                </a:cxn>
                <a:cxn ang="T7">
                  <a:pos x="T2" y="T3"/>
                </a:cxn>
                <a:cxn ang="T8">
                  <a:pos x="T4" y="T5"/>
                </a:cxn>
              </a:cxnLst>
              <a:rect l="T9" t="T10" r="T11" b="T12"/>
              <a:pathLst>
                <a:path w="17171" h="21600" fill="none" extrusionOk="0">
                  <a:moveTo>
                    <a:pt x="0" y="1822"/>
                  </a:moveTo>
                  <a:cubicBezTo>
                    <a:pt x="2737" y="620"/>
                    <a:pt x="5693" y="-1"/>
                    <a:pt x="8683" y="0"/>
                  </a:cubicBezTo>
                  <a:cubicBezTo>
                    <a:pt x="11600" y="0"/>
                    <a:pt x="14487" y="591"/>
                    <a:pt x="17170" y="1737"/>
                  </a:cubicBezTo>
                </a:path>
                <a:path w="17171" h="21600" stroke="0" extrusionOk="0">
                  <a:moveTo>
                    <a:pt x="0" y="1822"/>
                  </a:moveTo>
                  <a:cubicBezTo>
                    <a:pt x="2737" y="620"/>
                    <a:pt x="5693" y="-1"/>
                    <a:pt x="8683" y="0"/>
                  </a:cubicBezTo>
                  <a:cubicBezTo>
                    <a:pt x="11600" y="0"/>
                    <a:pt x="14487" y="591"/>
                    <a:pt x="17170" y="1737"/>
                  </a:cubicBezTo>
                  <a:lnTo>
                    <a:pt x="8683" y="21600"/>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30766" name="Rectangle 44"/>
            <p:cNvSpPr>
              <a:spLocks noChangeArrowheads="1"/>
            </p:cNvSpPr>
            <p:nvPr/>
          </p:nvSpPr>
          <p:spPr bwMode="auto">
            <a:xfrm>
              <a:off x="4670425" y="3406775"/>
              <a:ext cx="19050" cy="712788"/>
            </a:xfrm>
            <a:prstGeom prst="rect">
              <a:avLst/>
            </a:prstGeom>
            <a:blipFill dpi="0" rotWithShape="0">
              <a:blip r:embed="rId3" cstate="print"/>
              <a:srcRect/>
              <a:tile tx="0" ty="0" sx="100000" sy="100000" flip="none" algn="tl"/>
            </a:blipFill>
            <a:ln w="9525">
              <a:noFill/>
              <a:miter lim="800000"/>
              <a:headEnd/>
              <a:tailEnd/>
            </a:ln>
          </p:spPr>
          <p:txBody>
            <a:bodyPr/>
            <a:lstStyle/>
            <a:p>
              <a:pPr algn="ctr"/>
              <a:endParaRPr lang="de-DE"/>
            </a:p>
          </p:txBody>
        </p:sp>
      </p:grpSp>
    </p:spTree>
    <p:extLst>
      <p:ext uri="{BB962C8B-B14F-4D97-AF65-F5344CB8AC3E}">
        <p14:creationId xmlns:p14="http://schemas.microsoft.com/office/powerpoint/2010/main" val="42006648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r>
              <a:rPr lang="en-US" dirty="0"/>
              <a:t>Single Processor Systems</a:t>
            </a:r>
            <a:br>
              <a:rPr lang="de-DE" dirty="0"/>
            </a:br>
            <a:endParaRPr lang="de-DE" dirty="0"/>
          </a:p>
        </p:txBody>
      </p:sp>
      <p:sp>
        <p:nvSpPr>
          <p:cNvPr id="7171" name="Textplatzhalter 2"/>
          <p:cNvSpPr>
            <a:spLocks noGrp="1"/>
          </p:cNvSpPr>
          <p:nvPr>
            <p:ph type="body" idx="1"/>
          </p:nvPr>
        </p:nvSpPr>
        <p:spPr/>
        <p:txBody>
          <a:bodyPr/>
          <a:lstStyle/>
          <a:p>
            <a:endParaRPr lang="de-DE" dirty="0"/>
          </a:p>
        </p:txBody>
      </p:sp>
      <p:sp>
        <p:nvSpPr>
          <p:cNvPr id="7172" name="Fußzeilenplatzhalter 3"/>
          <p:cNvSpPr>
            <a:spLocks noGrp="1"/>
          </p:cNvSpPr>
          <p:nvPr>
            <p:ph type="ftr" sz="quarter" idx="10"/>
          </p:nvPr>
        </p:nvSpPr>
        <p:spPr>
          <a:noFill/>
        </p:spPr>
        <p:txBody>
          <a:bodyPr/>
          <a:lstStyle/>
          <a:p>
            <a:r>
              <a:rPr lang="en-US"/>
              <a:t>TI II - Computer Architecture</a:t>
            </a:r>
          </a:p>
        </p:txBody>
      </p:sp>
    </p:spTree>
    <p:extLst>
      <p:ext uri="{BB962C8B-B14F-4D97-AF65-F5344CB8AC3E}">
        <p14:creationId xmlns:p14="http://schemas.microsoft.com/office/powerpoint/2010/main" val="4143607383"/>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dirty="0"/>
              <a:t>Components of a Computer</a:t>
            </a:r>
          </a:p>
        </p:txBody>
      </p:sp>
      <p:sp>
        <p:nvSpPr>
          <p:cNvPr id="33796" name="Rectangle 3"/>
          <p:cNvSpPr>
            <a:spLocks noGrp="1" noChangeArrowheads="1"/>
          </p:cNvSpPr>
          <p:nvPr>
            <p:ph idx="1"/>
          </p:nvPr>
        </p:nvSpPr>
        <p:spPr/>
        <p:txBody>
          <a:bodyPr/>
          <a:lstStyle/>
          <a:p>
            <a:pPr eaLnBrk="1" hangingPunct="1"/>
            <a:r>
              <a:rPr lang="de-DE" noProof="1"/>
              <a:t>Hardware: all mechanical and electronic components</a:t>
            </a:r>
          </a:p>
          <a:p>
            <a:pPr eaLnBrk="1" hangingPunct="1"/>
            <a:r>
              <a:rPr lang="de-DE" noProof="1"/>
              <a:t>Software: all programms running on the computer</a:t>
            </a:r>
          </a:p>
          <a:p>
            <a:pPr eaLnBrk="1" hangingPunct="1"/>
            <a:r>
              <a:rPr lang="de-DE" noProof="1"/>
              <a:t>Firmware: micro-programs stored in ROM, somewhere in-between SW and HW</a:t>
            </a:r>
          </a:p>
          <a:p>
            <a:pPr eaLnBrk="1" hangingPunct="1"/>
            <a:endParaRPr lang="de-DE" noProof="1"/>
          </a:p>
          <a:p>
            <a:pPr eaLnBrk="1" hangingPunct="1"/>
            <a:endParaRPr lang="de-DE" noProof="1"/>
          </a:p>
          <a:p>
            <a:pPr eaLnBrk="1" hangingPunct="1"/>
            <a:endParaRPr lang="de-DE" noProof="1"/>
          </a:p>
          <a:p>
            <a:pPr eaLnBrk="1" hangingPunct="1"/>
            <a:endParaRPr lang="de-DE" noProof="1"/>
          </a:p>
          <a:p>
            <a:pPr eaLnBrk="1" hangingPunct="1"/>
            <a:endParaRPr lang="de-DE" noProof="1"/>
          </a:p>
          <a:p>
            <a:pPr eaLnBrk="1" hangingPunct="1"/>
            <a:endParaRPr lang="de-DE" noProof="1"/>
          </a:p>
          <a:p>
            <a:pPr eaLnBrk="1" hangingPunct="1"/>
            <a:endParaRPr lang="de-DE" noProof="1"/>
          </a:p>
          <a:p>
            <a:pPr eaLnBrk="1" hangingPunct="1"/>
            <a:endParaRPr lang="de-DE" noProof="1"/>
          </a:p>
          <a:p>
            <a:pPr eaLnBrk="1" hangingPunct="1"/>
            <a:endParaRPr lang="de-DE" noProof="1"/>
          </a:p>
          <a:p>
            <a:pPr eaLnBrk="1" hangingPunct="1"/>
            <a:endParaRPr lang="de-DE" noProof="1"/>
          </a:p>
          <a:p>
            <a:pPr eaLnBrk="1" hangingPunct="1">
              <a:buFont typeface="Wingdings 3" pitchFamily="18" charset="2"/>
              <a:buChar char="Æ"/>
            </a:pPr>
            <a:r>
              <a:rPr lang="de-DE" noProof="1"/>
              <a:t>Research: Where to place a function – software or hardware?</a:t>
            </a:r>
          </a:p>
          <a:p>
            <a:pPr eaLnBrk="1" hangingPunct="1">
              <a:buFont typeface="Wingdings 3" pitchFamily="18" charset="2"/>
              <a:buChar char="Æ"/>
            </a:pPr>
            <a:r>
              <a:rPr lang="de-DE" noProof="1"/>
              <a:t>Hardware and Software are logically equivalent!</a:t>
            </a:r>
            <a:endParaRPr lang="en-US" dirty="0"/>
          </a:p>
        </p:txBody>
      </p:sp>
      <p:sp>
        <p:nvSpPr>
          <p:cNvPr id="32770" name="Fußzeilenplatzhalter 3"/>
          <p:cNvSpPr>
            <a:spLocks noGrp="1"/>
          </p:cNvSpPr>
          <p:nvPr>
            <p:ph type="ftr" sz="quarter" idx="10"/>
          </p:nvPr>
        </p:nvSpPr>
        <p:spPr>
          <a:noFill/>
        </p:spPr>
        <p:txBody>
          <a:bodyPr/>
          <a:lstStyle/>
          <a:p>
            <a:r>
              <a:rPr lang="en-US"/>
              <a:t>TI II - Computer Architecture</a:t>
            </a:r>
          </a:p>
        </p:txBody>
      </p:sp>
      <p:grpSp>
        <p:nvGrpSpPr>
          <p:cNvPr id="32773" name="Gruppieren 15"/>
          <p:cNvGrpSpPr>
            <a:grpSpLocks/>
          </p:cNvGrpSpPr>
          <p:nvPr/>
        </p:nvGrpSpPr>
        <p:grpSpPr bwMode="auto">
          <a:xfrm>
            <a:off x="2590800" y="2928938"/>
            <a:ext cx="6460395" cy="1847850"/>
            <a:chOff x="1066800" y="4438670"/>
            <a:chExt cx="6460395" cy="1847850"/>
          </a:xfrm>
        </p:grpSpPr>
        <p:grpSp>
          <p:nvGrpSpPr>
            <p:cNvPr id="32774" name="Gruppieren 13"/>
            <p:cNvGrpSpPr>
              <a:grpSpLocks/>
            </p:cNvGrpSpPr>
            <p:nvPr/>
          </p:nvGrpSpPr>
          <p:grpSpPr bwMode="auto">
            <a:xfrm>
              <a:off x="3444875" y="4438670"/>
              <a:ext cx="1800225" cy="1847850"/>
              <a:chOff x="3444875" y="4389438"/>
              <a:chExt cx="1800225" cy="1847850"/>
            </a:xfrm>
          </p:grpSpPr>
          <p:sp>
            <p:nvSpPr>
              <p:cNvPr id="32780" name="Rectangle 5"/>
              <p:cNvSpPr>
                <a:spLocks noChangeArrowheads="1"/>
              </p:cNvSpPr>
              <p:nvPr/>
            </p:nvSpPr>
            <p:spPr bwMode="auto">
              <a:xfrm>
                <a:off x="3444875" y="4389438"/>
                <a:ext cx="1800225" cy="1847850"/>
              </a:xfrm>
              <a:prstGeom prst="rect">
                <a:avLst/>
              </a:prstGeom>
              <a:solidFill>
                <a:srgbClr val="FFFFFF"/>
              </a:solidFill>
              <a:ln w="12700">
                <a:solidFill>
                  <a:schemeClr val="tx1"/>
                </a:solidFill>
                <a:miter lim="800000"/>
                <a:headEnd/>
                <a:tailEnd/>
              </a:ln>
            </p:spPr>
            <p:txBody>
              <a:bodyPr wrap="none" anchor="ctr"/>
              <a:lstStyle/>
              <a:p>
                <a:pPr algn="ctr"/>
                <a:endParaRPr lang="de-DE"/>
              </a:p>
            </p:txBody>
          </p:sp>
          <p:sp>
            <p:nvSpPr>
              <p:cNvPr id="32781" name="Rectangle 6"/>
              <p:cNvSpPr>
                <a:spLocks noChangeArrowheads="1"/>
              </p:cNvSpPr>
              <p:nvPr/>
            </p:nvSpPr>
            <p:spPr bwMode="auto">
              <a:xfrm>
                <a:off x="3444875" y="4389438"/>
                <a:ext cx="1800225" cy="762000"/>
              </a:xfrm>
              <a:prstGeom prst="rect">
                <a:avLst/>
              </a:prstGeom>
              <a:solidFill>
                <a:srgbClr val="FFCC99"/>
              </a:solidFill>
              <a:ln w="12700">
                <a:solidFill>
                  <a:schemeClr val="tx1"/>
                </a:solidFill>
                <a:miter lim="800000"/>
                <a:headEnd/>
                <a:tailEnd/>
              </a:ln>
            </p:spPr>
            <p:txBody>
              <a:bodyPr wrap="none" anchor="ctr"/>
              <a:lstStyle/>
              <a:p>
                <a:pPr algn="ctr"/>
                <a:endParaRPr lang="de-DE"/>
              </a:p>
            </p:txBody>
          </p:sp>
          <p:sp>
            <p:nvSpPr>
              <p:cNvPr id="32782" name="Text Box 7"/>
              <p:cNvSpPr txBox="1">
                <a:spLocks noChangeArrowheads="1"/>
              </p:cNvSpPr>
              <p:nvPr/>
            </p:nvSpPr>
            <p:spPr bwMode="auto">
              <a:xfrm>
                <a:off x="3648075" y="4541838"/>
                <a:ext cx="1387475" cy="457200"/>
              </a:xfrm>
              <a:prstGeom prst="rect">
                <a:avLst/>
              </a:prstGeom>
              <a:noFill/>
              <a:ln w="12700">
                <a:noFill/>
                <a:miter lim="800000"/>
                <a:headEnd/>
                <a:tailEnd/>
              </a:ln>
            </p:spPr>
            <p:txBody>
              <a:bodyPr wrap="none">
                <a:spAutoFit/>
              </a:bodyPr>
              <a:lstStyle/>
              <a:p>
                <a:pPr eaLnBrk="0" hangingPunct="0"/>
                <a:r>
                  <a:rPr lang="de-DE" sz="2400">
                    <a:latin typeface="Arial" pitchFamily="34" charset="0"/>
                  </a:rPr>
                  <a:t>Software</a:t>
                </a:r>
              </a:p>
            </p:txBody>
          </p:sp>
          <p:sp>
            <p:nvSpPr>
              <p:cNvPr id="32783" name="Text Box 8"/>
              <p:cNvSpPr txBox="1">
                <a:spLocks noChangeArrowheads="1"/>
              </p:cNvSpPr>
              <p:nvPr/>
            </p:nvSpPr>
            <p:spPr bwMode="auto">
              <a:xfrm>
                <a:off x="3587750" y="5303838"/>
                <a:ext cx="1520825" cy="830263"/>
              </a:xfrm>
              <a:prstGeom prst="rect">
                <a:avLst/>
              </a:prstGeom>
              <a:noFill/>
              <a:ln w="12700">
                <a:noFill/>
                <a:miter lim="800000"/>
                <a:headEnd/>
                <a:tailEnd/>
              </a:ln>
            </p:spPr>
            <p:txBody>
              <a:bodyPr wrap="none">
                <a:spAutoFit/>
              </a:bodyPr>
              <a:lstStyle/>
              <a:p>
                <a:pPr eaLnBrk="0" hangingPunct="0"/>
                <a:r>
                  <a:rPr lang="de-DE" sz="2400">
                    <a:latin typeface="Arial" pitchFamily="34" charset="0"/>
                  </a:rPr>
                  <a:t>Firmware</a:t>
                </a:r>
              </a:p>
              <a:p>
                <a:pPr eaLnBrk="0" hangingPunct="0"/>
                <a:r>
                  <a:rPr lang="de-DE" sz="2400">
                    <a:latin typeface="Arial" pitchFamily="34" charset="0"/>
                  </a:rPr>
                  <a:t>Hardware</a:t>
                </a:r>
              </a:p>
            </p:txBody>
          </p:sp>
        </p:grpSp>
        <p:grpSp>
          <p:nvGrpSpPr>
            <p:cNvPr id="32775" name="Gruppieren 14"/>
            <p:cNvGrpSpPr>
              <a:grpSpLocks/>
            </p:cNvGrpSpPr>
            <p:nvPr/>
          </p:nvGrpSpPr>
          <p:grpSpPr bwMode="auto">
            <a:xfrm>
              <a:off x="1066800" y="5133995"/>
              <a:ext cx="6460395" cy="461665"/>
              <a:chOff x="1066800" y="5084763"/>
              <a:chExt cx="6460395" cy="461665"/>
            </a:xfrm>
          </p:grpSpPr>
          <p:sp>
            <p:nvSpPr>
              <p:cNvPr id="32776" name="Line 9"/>
              <p:cNvSpPr>
                <a:spLocks noChangeShapeType="1"/>
              </p:cNvSpPr>
              <p:nvPr/>
            </p:nvSpPr>
            <p:spPr bwMode="auto">
              <a:xfrm>
                <a:off x="2359025" y="5313363"/>
                <a:ext cx="1095375" cy="0"/>
              </a:xfrm>
              <a:prstGeom prst="line">
                <a:avLst/>
              </a:prstGeom>
              <a:noFill/>
              <a:ln w="57150">
                <a:solidFill>
                  <a:srgbClr val="808080"/>
                </a:solidFill>
                <a:round/>
                <a:headEnd/>
                <a:tailEnd type="triangle" w="med" len="med"/>
              </a:ln>
            </p:spPr>
            <p:txBody>
              <a:bodyPr/>
              <a:lstStyle/>
              <a:p>
                <a:endParaRPr lang="de-DE"/>
              </a:p>
            </p:txBody>
          </p:sp>
          <p:sp>
            <p:nvSpPr>
              <p:cNvPr id="32777" name="Line 10"/>
              <p:cNvSpPr>
                <a:spLocks noChangeShapeType="1"/>
              </p:cNvSpPr>
              <p:nvPr/>
            </p:nvSpPr>
            <p:spPr bwMode="auto">
              <a:xfrm>
                <a:off x="5273675" y="5313363"/>
                <a:ext cx="1095375" cy="0"/>
              </a:xfrm>
              <a:prstGeom prst="line">
                <a:avLst/>
              </a:prstGeom>
              <a:noFill/>
              <a:ln w="57150">
                <a:solidFill>
                  <a:srgbClr val="808080"/>
                </a:solidFill>
                <a:round/>
                <a:headEnd/>
                <a:tailEnd type="triangle" w="med" len="med"/>
              </a:ln>
            </p:spPr>
            <p:txBody>
              <a:bodyPr/>
              <a:lstStyle/>
              <a:p>
                <a:endParaRPr lang="de-DE"/>
              </a:p>
            </p:txBody>
          </p:sp>
          <p:sp>
            <p:nvSpPr>
              <p:cNvPr id="32778" name="Text Box 11"/>
              <p:cNvSpPr txBox="1">
                <a:spLocks noChangeArrowheads="1"/>
              </p:cNvSpPr>
              <p:nvPr/>
            </p:nvSpPr>
            <p:spPr bwMode="auto">
              <a:xfrm>
                <a:off x="1066800" y="5084763"/>
                <a:ext cx="853119" cy="461665"/>
              </a:xfrm>
              <a:prstGeom prst="rect">
                <a:avLst/>
              </a:prstGeom>
              <a:noFill/>
              <a:ln w="12700">
                <a:noFill/>
                <a:miter lim="800000"/>
                <a:headEnd/>
                <a:tailEnd/>
              </a:ln>
            </p:spPr>
            <p:txBody>
              <a:bodyPr wrap="none">
                <a:spAutoFit/>
              </a:bodyPr>
              <a:lstStyle/>
              <a:p>
                <a:pPr eaLnBrk="0" hangingPunct="0"/>
                <a:r>
                  <a:rPr lang="de-DE" sz="2400" dirty="0" err="1">
                    <a:latin typeface="Arial" pitchFamily="34" charset="0"/>
                  </a:rPr>
                  <a:t>input</a:t>
                </a:r>
                <a:endParaRPr lang="de-DE" sz="2400" dirty="0">
                  <a:latin typeface="Arial" pitchFamily="34" charset="0"/>
                </a:endParaRPr>
              </a:p>
            </p:txBody>
          </p:sp>
          <p:sp>
            <p:nvSpPr>
              <p:cNvPr id="32779" name="Text Box 12"/>
              <p:cNvSpPr txBox="1">
                <a:spLocks noChangeArrowheads="1"/>
              </p:cNvSpPr>
              <p:nvPr/>
            </p:nvSpPr>
            <p:spPr bwMode="auto">
              <a:xfrm>
                <a:off x="6486525" y="5084763"/>
                <a:ext cx="1040670" cy="461665"/>
              </a:xfrm>
              <a:prstGeom prst="rect">
                <a:avLst/>
              </a:prstGeom>
              <a:noFill/>
              <a:ln w="12700">
                <a:noFill/>
                <a:miter lim="800000"/>
                <a:headEnd/>
                <a:tailEnd/>
              </a:ln>
            </p:spPr>
            <p:txBody>
              <a:bodyPr wrap="none">
                <a:spAutoFit/>
              </a:bodyPr>
              <a:lstStyle/>
              <a:p>
                <a:pPr eaLnBrk="0" hangingPunct="0"/>
                <a:r>
                  <a:rPr lang="de-DE" sz="2400" dirty="0" err="1">
                    <a:latin typeface="Arial" pitchFamily="34" charset="0"/>
                  </a:rPr>
                  <a:t>output</a:t>
                </a:r>
                <a:endParaRPr lang="de-DE" sz="2400" dirty="0">
                  <a:latin typeface="Arial" pitchFamily="34" charset="0"/>
                </a:endParaRPr>
              </a:p>
            </p:txBody>
          </p:sp>
        </p:grpSp>
      </p:grpSp>
    </p:spTree>
    <p:custDataLst>
      <p:tags r:id="rId1"/>
    </p:custDataLst>
    <p:extLst>
      <p:ext uri="{BB962C8B-B14F-4D97-AF65-F5344CB8AC3E}">
        <p14:creationId xmlns:p14="http://schemas.microsoft.com/office/powerpoint/2010/main" val="34756734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DE" dirty="0" err="1"/>
              <a:t>History</a:t>
            </a:r>
            <a:r>
              <a:rPr lang="de-DE" dirty="0"/>
              <a:t> </a:t>
            </a:r>
            <a:r>
              <a:rPr lang="de-DE" dirty="0" err="1"/>
              <a:t>of</a:t>
            </a:r>
            <a:r>
              <a:rPr lang="de-DE" dirty="0"/>
              <a:t> Computers</a:t>
            </a:r>
            <a:br>
              <a:rPr lang="de-DE" dirty="0"/>
            </a:br>
            <a:endParaRPr lang="de-DE" dirty="0"/>
          </a:p>
        </p:txBody>
      </p:sp>
      <p:sp>
        <p:nvSpPr>
          <p:cNvPr id="2" name="Inhaltsplatzhalter 1"/>
          <p:cNvSpPr>
            <a:spLocks noGrp="1"/>
          </p:cNvSpPr>
          <p:nvPr>
            <p:ph idx="1"/>
          </p:nvPr>
        </p:nvSpPr>
        <p:spPr/>
        <p:txBody>
          <a:bodyPr/>
          <a:lstStyle/>
          <a:p>
            <a:r>
              <a:rPr lang="de-DE" dirty="0"/>
              <a:t>See for </a:t>
            </a:r>
            <a:r>
              <a:rPr lang="de-DE" dirty="0" err="1"/>
              <a:t>example</a:t>
            </a:r>
            <a:r>
              <a:rPr lang="de-DE" dirty="0"/>
              <a:t>:</a:t>
            </a:r>
          </a:p>
          <a:p>
            <a:pPr marL="285750" indent="-285750">
              <a:buFont typeface="Arial" panose="020B0604020202020204" pitchFamily="34" charset="0"/>
              <a:buChar char="•"/>
            </a:pPr>
            <a:r>
              <a:rPr lang="de-DE" dirty="0">
                <a:hlinkClick r:id="rId3"/>
              </a:rPr>
              <a:t>http://www.computerhistory.org/</a:t>
            </a:r>
            <a:endParaRPr lang="de-DE" dirty="0"/>
          </a:p>
          <a:p>
            <a:pPr marL="285750" indent="-285750">
              <a:buFont typeface="Arial" panose="020B0604020202020204" pitchFamily="34" charset="0"/>
              <a:buChar char="•"/>
            </a:pPr>
            <a:r>
              <a:rPr lang="de-DE" dirty="0">
                <a:hlinkClick r:id="rId4"/>
              </a:rPr>
              <a:t>http://en.wikipedia.org/wiki/History_of_computing_hardware</a:t>
            </a:r>
            <a:endParaRPr lang="de-DE" dirty="0"/>
          </a:p>
        </p:txBody>
      </p:sp>
      <p:sp>
        <p:nvSpPr>
          <p:cNvPr id="33796" name="Fußzeilenplatzhalter 3"/>
          <p:cNvSpPr>
            <a:spLocks noGrp="1"/>
          </p:cNvSpPr>
          <p:nvPr>
            <p:ph type="ftr" sz="quarter" idx="10"/>
          </p:nvPr>
        </p:nvSpPr>
        <p:spPr>
          <a:noFill/>
        </p:spPr>
        <p:txBody>
          <a:bodyPr/>
          <a:lstStyle/>
          <a:p>
            <a:r>
              <a:rPr lang="en-US"/>
              <a:t>TI II - Computer Architecture</a:t>
            </a:r>
          </a:p>
        </p:txBody>
      </p:sp>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128" y="1144119"/>
            <a:ext cx="4818112" cy="3613584"/>
          </a:xfrm>
          <a:prstGeom prst="rect">
            <a:avLst/>
          </a:prstGeom>
        </p:spPr>
      </p:pic>
      <p:sp>
        <p:nvSpPr>
          <p:cNvPr id="4" name="Textfeld 3"/>
          <p:cNvSpPr txBox="1"/>
          <p:nvPr/>
        </p:nvSpPr>
        <p:spPr>
          <a:xfrm>
            <a:off x="7176120" y="4710997"/>
            <a:ext cx="3241593" cy="338554"/>
          </a:xfrm>
          <a:prstGeom prst="rect">
            <a:avLst/>
          </a:prstGeom>
          <a:noFill/>
        </p:spPr>
        <p:txBody>
          <a:bodyPr wrap="none" rtlCol="0">
            <a:spAutoFit/>
          </a:bodyPr>
          <a:lstStyle/>
          <a:p>
            <a:r>
              <a:rPr lang="de-DE" sz="800" dirty="0">
                <a:latin typeface="+mn-lt"/>
              </a:rPr>
              <a:t>„Computer </a:t>
            </a:r>
            <a:r>
              <a:rPr lang="de-DE" sz="800" dirty="0" err="1">
                <a:latin typeface="+mn-lt"/>
              </a:rPr>
              <a:t>history</a:t>
            </a:r>
            <a:r>
              <a:rPr lang="de-DE" sz="800" dirty="0">
                <a:latin typeface="+mn-lt"/>
              </a:rPr>
              <a:t> </a:t>
            </a:r>
            <a:r>
              <a:rPr lang="de-DE" sz="800" dirty="0" err="1">
                <a:latin typeface="+mn-lt"/>
              </a:rPr>
              <a:t>museum</a:t>
            </a:r>
            <a:r>
              <a:rPr lang="de-DE" sz="800" dirty="0">
                <a:latin typeface="+mn-lt"/>
              </a:rPr>
              <a:t>“ </a:t>
            </a:r>
            <a:r>
              <a:rPr lang="de-DE" sz="800" dirty="0" err="1">
                <a:latin typeface="+mn-lt"/>
              </a:rPr>
              <a:t>by</a:t>
            </a:r>
            <a:r>
              <a:rPr lang="de-DE" sz="800" dirty="0">
                <a:latin typeface="+mn-lt"/>
              </a:rPr>
              <a:t> </a:t>
            </a:r>
            <a:r>
              <a:rPr lang="de-DE" sz="800" dirty="0" err="1">
                <a:latin typeface="+mn-lt"/>
              </a:rPr>
              <a:t>Dzou</a:t>
            </a:r>
            <a:r>
              <a:rPr lang="de-DE" sz="800" dirty="0">
                <a:latin typeface="+mn-lt"/>
              </a:rPr>
              <a:t> - </a:t>
            </a:r>
            <a:r>
              <a:rPr lang="de-DE" sz="800" dirty="0" err="1">
                <a:latin typeface="+mn-lt"/>
              </a:rPr>
              <a:t>en.wikipedia</a:t>
            </a:r>
            <a:r>
              <a:rPr lang="de-DE" sz="800" dirty="0">
                <a:latin typeface="+mn-lt"/>
              </a:rPr>
              <a:t> / CC BY-SA 3.0</a:t>
            </a:r>
          </a:p>
          <a:p>
            <a:endParaRPr lang="de-DE" sz="800" dirty="0">
              <a:latin typeface="+mn-lt"/>
            </a:endParaRPr>
          </a:p>
        </p:txBody>
      </p:sp>
      <p:pic>
        <p:nvPicPr>
          <p:cNvPr id="8" name="Picture 3" descr="erste-anzeige"/>
          <p:cNvPicPr>
            <a:picLocks noChangeAspect="1" noChangeArrowheads="1"/>
          </p:cNvPicPr>
          <p:nvPr/>
        </p:nvPicPr>
        <p:blipFill>
          <a:blip r:embed="rId6" cstate="print"/>
          <a:srcRect/>
          <a:stretch>
            <a:fillRect/>
          </a:stretch>
        </p:blipFill>
        <p:spPr bwMode="auto">
          <a:xfrm>
            <a:off x="1271464" y="2564904"/>
            <a:ext cx="4176836" cy="2704501"/>
          </a:xfrm>
          <a:prstGeom prst="rect">
            <a:avLst/>
          </a:prstGeom>
          <a:noFill/>
          <a:ln w="9525">
            <a:noFill/>
            <a:miter lim="800000"/>
            <a:headEnd/>
            <a:tailEnd/>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p:cNvSpPr>
            <a:spLocks noGrp="1"/>
          </p:cNvSpPr>
          <p:nvPr>
            <p:ph type="title"/>
          </p:nvPr>
        </p:nvSpPr>
        <p:spPr/>
        <p:txBody>
          <a:bodyPr/>
          <a:lstStyle/>
          <a:p>
            <a:r>
              <a:rPr lang="de-DE" dirty="0"/>
              <a:t>Performance </a:t>
            </a:r>
            <a:r>
              <a:rPr lang="de-DE" dirty="0" err="1"/>
              <a:t>of</a:t>
            </a:r>
            <a:r>
              <a:rPr lang="de-DE" dirty="0"/>
              <a:t> </a:t>
            </a:r>
            <a:r>
              <a:rPr lang="de-DE" dirty="0" err="1"/>
              <a:t>Processors</a:t>
            </a:r>
            <a:endParaRPr lang="de-DE" dirty="0"/>
          </a:p>
        </p:txBody>
      </p:sp>
      <p:sp>
        <p:nvSpPr>
          <p:cNvPr id="62467" name="Textplatzhalter 2"/>
          <p:cNvSpPr>
            <a:spLocks noGrp="1"/>
          </p:cNvSpPr>
          <p:nvPr>
            <p:ph type="body" idx="1"/>
          </p:nvPr>
        </p:nvSpPr>
        <p:spPr/>
        <p:txBody>
          <a:bodyPr/>
          <a:lstStyle/>
          <a:p>
            <a:endParaRPr lang="de-DE" dirty="0"/>
          </a:p>
        </p:txBody>
      </p:sp>
      <p:sp>
        <p:nvSpPr>
          <p:cNvPr id="62468" name="Fußzeilenplatzhalter 3"/>
          <p:cNvSpPr>
            <a:spLocks noGrp="1"/>
          </p:cNvSpPr>
          <p:nvPr>
            <p:ph type="ftr" sz="quarter" idx="10"/>
          </p:nvPr>
        </p:nvSpPr>
        <p:spPr>
          <a:noFill/>
        </p:spPr>
        <p:txBody>
          <a:bodyPr/>
          <a:lstStyle/>
          <a:p>
            <a:r>
              <a:rPr lang="en-US"/>
              <a:t>TI II - Computer Architecture</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pPr eaLnBrk="1" hangingPunct="1"/>
            <a:r>
              <a:rPr lang="en-US" dirty="0"/>
              <a:t>Moore’s Law applied to CPUs</a:t>
            </a:r>
          </a:p>
        </p:txBody>
      </p:sp>
      <p:sp>
        <p:nvSpPr>
          <p:cNvPr id="63490" name="Fußzeilenplatzhalter 2"/>
          <p:cNvSpPr>
            <a:spLocks noGrp="1"/>
          </p:cNvSpPr>
          <p:nvPr>
            <p:ph type="ftr" sz="quarter" idx="10"/>
          </p:nvPr>
        </p:nvSpPr>
        <p:spPr>
          <a:noFill/>
        </p:spPr>
        <p:txBody>
          <a:bodyPr/>
          <a:lstStyle/>
          <a:p>
            <a:r>
              <a:rPr lang="en-US"/>
              <a:t>TI II - Computer Architecture</a:t>
            </a:r>
          </a:p>
        </p:txBody>
      </p:sp>
      <p:sp>
        <p:nvSpPr>
          <p:cNvPr id="63512" name="Text Box 23"/>
          <p:cNvSpPr txBox="1">
            <a:spLocks noChangeArrowheads="1"/>
          </p:cNvSpPr>
          <p:nvPr/>
        </p:nvSpPr>
        <p:spPr bwMode="auto">
          <a:xfrm>
            <a:off x="3553519" y="6311250"/>
            <a:ext cx="4190571" cy="338554"/>
          </a:xfrm>
          <a:prstGeom prst="rect">
            <a:avLst/>
          </a:prstGeom>
          <a:noFill/>
          <a:ln w="9525">
            <a:noFill/>
            <a:miter lim="800000"/>
            <a:headEnd/>
            <a:tailEnd/>
          </a:ln>
        </p:spPr>
        <p:txBody>
          <a:bodyPr wrap="none">
            <a:spAutoFit/>
          </a:bodyPr>
          <a:lstStyle/>
          <a:p>
            <a:pPr eaLnBrk="0" hangingPunct="0"/>
            <a:r>
              <a:rPr lang="de-DE" sz="1600" dirty="0">
                <a:latin typeface="Arial" pitchFamily="34" charset="0"/>
              </a:rPr>
              <a:t>„Every 18 </a:t>
            </a:r>
            <a:r>
              <a:rPr lang="de-DE" sz="1600" dirty="0" err="1">
                <a:latin typeface="Arial" pitchFamily="34" charset="0"/>
              </a:rPr>
              <a:t>months</a:t>
            </a:r>
            <a:r>
              <a:rPr lang="de-DE" sz="1600" dirty="0">
                <a:latin typeface="Arial" pitchFamily="34" charset="0"/>
              </a:rPr>
              <a:t> </a:t>
            </a:r>
            <a:r>
              <a:rPr lang="de-DE" sz="1600" dirty="0" err="1">
                <a:latin typeface="Arial" pitchFamily="34" charset="0"/>
              </a:rPr>
              <a:t>the</a:t>
            </a:r>
            <a:r>
              <a:rPr lang="de-DE" sz="1600" dirty="0">
                <a:latin typeface="Arial" pitchFamily="34" charset="0"/>
              </a:rPr>
              <a:t> </a:t>
            </a:r>
            <a:r>
              <a:rPr lang="de-DE" sz="1600" dirty="0" err="1">
                <a:latin typeface="Arial" pitchFamily="34" charset="0"/>
              </a:rPr>
              <a:t>performance</a:t>
            </a:r>
            <a:r>
              <a:rPr lang="de-DE" sz="1600" dirty="0">
                <a:latin typeface="Arial" pitchFamily="34" charset="0"/>
              </a:rPr>
              <a:t> </a:t>
            </a:r>
            <a:r>
              <a:rPr lang="de-DE" sz="1600" dirty="0" err="1">
                <a:latin typeface="Arial" pitchFamily="34" charset="0"/>
              </a:rPr>
              <a:t>doubles</a:t>
            </a:r>
            <a:r>
              <a:rPr lang="de-DE" sz="1600" dirty="0">
                <a:latin typeface="Arial" pitchFamily="34" charset="0"/>
              </a:rPr>
              <a:t>“</a:t>
            </a:r>
          </a:p>
        </p:txBody>
      </p:sp>
      <p:pic>
        <p:nvPicPr>
          <p:cNvPr id="5122" name="Picture 2" descr="http://cdn.overclock.net/4/40/40a21d1b_Moores_La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0489" y="1227738"/>
            <a:ext cx="7359302" cy="5083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7752184" y="6091409"/>
            <a:ext cx="1361270" cy="261610"/>
          </a:xfrm>
          <a:prstGeom prst="rect">
            <a:avLst/>
          </a:prstGeom>
          <a:noFill/>
        </p:spPr>
        <p:txBody>
          <a:bodyPr wrap="none" rtlCol="0">
            <a:spAutoFit/>
          </a:bodyPr>
          <a:lstStyle/>
          <a:p>
            <a:r>
              <a:rPr lang="de-DE" sz="1050" dirty="0">
                <a:latin typeface="+mn-lt"/>
              </a:rPr>
              <a:t>www.overclock.net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120 </a:t>
            </a:r>
            <a:r>
              <a:rPr lang="de-DE" dirty="0" err="1"/>
              <a:t>Years</a:t>
            </a:r>
            <a:r>
              <a:rPr lang="de-DE" dirty="0"/>
              <a:t> </a:t>
            </a:r>
            <a:r>
              <a:rPr lang="de-DE" dirty="0" err="1"/>
              <a:t>of</a:t>
            </a:r>
            <a:r>
              <a:rPr lang="de-DE" dirty="0"/>
              <a:t> Moore</a:t>
            </a:r>
            <a:r>
              <a:rPr lang="en-US" dirty="0"/>
              <a:t>’</a:t>
            </a:r>
            <a:r>
              <a:rPr lang="de-DE" dirty="0"/>
              <a:t>s Law</a:t>
            </a:r>
          </a:p>
        </p:txBody>
      </p:sp>
      <p:sp>
        <p:nvSpPr>
          <p:cNvPr id="3" name="Fußzeilenplatzhalter 2"/>
          <p:cNvSpPr>
            <a:spLocks noGrp="1"/>
          </p:cNvSpPr>
          <p:nvPr>
            <p:ph type="ftr" sz="quarter" idx="10"/>
          </p:nvPr>
        </p:nvSpPr>
        <p:spPr/>
        <p:txBody>
          <a:bodyPr/>
          <a:lstStyle/>
          <a:p>
            <a:pPr>
              <a:defRPr/>
            </a:pPr>
            <a:r>
              <a:rPr lang="en-US"/>
              <a:t>TI II - Computer Architecture</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061466"/>
            <a:ext cx="9453015" cy="5594932"/>
          </a:xfrm>
          <a:prstGeom prst="rect">
            <a:avLst/>
          </a:prstGeom>
        </p:spPr>
      </p:pic>
    </p:spTree>
    <p:extLst>
      <p:ext uri="{BB962C8B-B14F-4D97-AF65-F5344CB8AC3E}">
        <p14:creationId xmlns:p14="http://schemas.microsoft.com/office/powerpoint/2010/main" val="1955718894"/>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5"/>
          <p:cNvSpPr>
            <a:spLocks noGrp="1" noChangeArrowheads="1"/>
          </p:cNvSpPr>
          <p:nvPr>
            <p:ph type="title"/>
          </p:nvPr>
        </p:nvSpPr>
        <p:spPr/>
        <p:txBody>
          <a:bodyPr/>
          <a:lstStyle/>
          <a:p>
            <a:pPr eaLnBrk="1" hangingPunct="1"/>
            <a:r>
              <a:rPr lang="de-DE"/>
              <a:t>Performance increase, price decrease</a:t>
            </a:r>
            <a:endParaRPr lang="en-US"/>
          </a:p>
        </p:txBody>
      </p:sp>
      <p:sp>
        <p:nvSpPr>
          <p:cNvPr id="64514" name="Fußzeilenplatzhalter 2"/>
          <p:cNvSpPr>
            <a:spLocks noGrp="1"/>
          </p:cNvSpPr>
          <p:nvPr>
            <p:ph type="ftr" sz="quarter" idx="10"/>
          </p:nvPr>
        </p:nvSpPr>
        <p:spPr>
          <a:noFill/>
        </p:spPr>
        <p:txBody>
          <a:bodyPr/>
          <a:lstStyle/>
          <a:p>
            <a:r>
              <a:rPr lang="en-US"/>
              <a:t>TI II - Computer Architecture</a:t>
            </a:r>
          </a:p>
        </p:txBody>
      </p:sp>
      <p:pic>
        <p:nvPicPr>
          <p:cNvPr id="64515" name="Picture 3"/>
          <p:cNvPicPr>
            <a:picLocks noChangeAspect="1" noChangeArrowheads="1"/>
          </p:cNvPicPr>
          <p:nvPr/>
        </p:nvPicPr>
        <p:blipFill>
          <a:blip r:embed="rId3" cstate="print"/>
          <a:srcRect/>
          <a:stretch>
            <a:fillRect/>
          </a:stretch>
        </p:blipFill>
        <p:spPr bwMode="auto">
          <a:xfrm>
            <a:off x="1639889" y="1214438"/>
            <a:ext cx="8912225" cy="3852862"/>
          </a:xfrm>
          <a:prstGeom prst="rect">
            <a:avLst/>
          </a:prstGeom>
          <a:noFill/>
          <a:ln w="9525">
            <a:noFill/>
            <a:miter lim="800000"/>
            <a:headEnd/>
            <a:tailEnd/>
          </a:ln>
        </p:spPr>
      </p:pic>
      <p:sp>
        <p:nvSpPr>
          <p:cNvPr id="64516" name="Text Box 4"/>
          <p:cNvSpPr txBox="1">
            <a:spLocks noChangeArrowheads="1"/>
          </p:cNvSpPr>
          <p:nvPr/>
        </p:nvSpPr>
        <p:spPr bwMode="auto">
          <a:xfrm>
            <a:off x="7678738" y="5357814"/>
            <a:ext cx="2989262" cy="523875"/>
          </a:xfrm>
          <a:prstGeom prst="rect">
            <a:avLst/>
          </a:prstGeom>
          <a:noFill/>
          <a:ln w="9525">
            <a:noFill/>
            <a:miter lim="800000"/>
            <a:headEnd/>
            <a:tailEnd/>
          </a:ln>
        </p:spPr>
        <p:txBody>
          <a:bodyPr wrap="none">
            <a:spAutoFit/>
          </a:bodyPr>
          <a:lstStyle/>
          <a:p>
            <a:pPr algn="r" eaLnBrk="0" hangingPunct="0"/>
            <a:r>
              <a:rPr lang="en-US" sz="1400" i="1">
                <a:latin typeface="Arial" pitchFamily="34" charset="0"/>
              </a:rPr>
              <a:t>Source: Patterson, Hennessy, </a:t>
            </a:r>
          </a:p>
          <a:p>
            <a:pPr algn="r" eaLnBrk="0" hangingPunct="0"/>
            <a:r>
              <a:rPr lang="en-US" sz="1400" i="1">
                <a:latin typeface="Arial" pitchFamily="34" charset="0"/>
              </a:rPr>
              <a:t>Computer Organization and Design</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de-DE" dirty="0" err="1"/>
              <a:t>Example</a:t>
            </a:r>
            <a:r>
              <a:rPr lang="de-DE" dirty="0"/>
              <a:t> </a:t>
            </a:r>
            <a:r>
              <a:rPr lang="de-DE" dirty="0" err="1"/>
              <a:t>Processor</a:t>
            </a:r>
            <a:r>
              <a:rPr lang="de-DE" dirty="0"/>
              <a:t>: Intel Core i9</a:t>
            </a:r>
          </a:p>
        </p:txBody>
      </p:sp>
      <p:sp>
        <p:nvSpPr>
          <p:cNvPr id="65540" name="Rectangle 3"/>
          <p:cNvSpPr>
            <a:spLocks noGrp="1" noChangeArrowheads="1"/>
          </p:cNvSpPr>
          <p:nvPr>
            <p:ph idx="1"/>
          </p:nvPr>
        </p:nvSpPr>
        <p:spPr/>
        <p:txBody>
          <a:bodyPr/>
          <a:lstStyle/>
          <a:p>
            <a:pPr eaLnBrk="1" hangingPunct="1"/>
            <a:r>
              <a:rPr lang="de-DE" dirty="0" err="1"/>
              <a:t>Up</a:t>
            </a:r>
            <a:r>
              <a:rPr lang="de-DE" dirty="0"/>
              <a:t> </a:t>
            </a:r>
            <a:r>
              <a:rPr lang="de-DE" dirty="0" err="1"/>
              <a:t>to</a:t>
            </a:r>
            <a:r>
              <a:rPr lang="de-DE" dirty="0"/>
              <a:t> 18 </a:t>
            </a:r>
            <a:r>
              <a:rPr lang="de-DE" dirty="0" err="1"/>
              <a:t>cores</a:t>
            </a:r>
            <a:endParaRPr lang="de-DE" dirty="0"/>
          </a:p>
          <a:p>
            <a:pPr eaLnBrk="1" hangingPunct="1"/>
            <a:r>
              <a:rPr lang="de-DE" dirty="0" err="1"/>
              <a:t>Up</a:t>
            </a:r>
            <a:r>
              <a:rPr lang="de-DE" dirty="0"/>
              <a:t> </a:t>
            </a:r>
            <a:r>
              <a:rPr lang="de-DE" dirty="0" err="1"/>
              <a:t>to</a:t>
            </a:r>
            <a:r>
              <a:rPr lang="de-DE" dirty="0"/>
              <a:t> $2000</a:t>
            </a:r>
          </a:p>
          <a:p>
            <a:r>
              <a:rPr lang="de-DE" dirty="0" err="1"/>
              <a:t>Up</a:t>
            </a:r>
            <a:r>
              <a:rPr lang="de-DE" dirty="0"/>
              <a:t> </a:t>
            </a:r>
            <a:r>
              <a:rPr lang="de-DE" dirty="0" err="1"/>
              <a:t>to</a:t>
            </a:r>
            <a:r>
              <a:rPr lang="de-DE" dirty="0"/>
              <a:t> 1.3 </a:t>
            </a:r>
            <a:r>
              <a:rPr lang="de-DE" dirty="0" err="1"/>
              <a:t>Tflop</a:t>
            </a:r>
            <a:r>
              <a:rPr lang="de-DE" dirty="0"/>
              <a:t>/s dual </a:t>
            </a:r>
            <a:r>
              <a:rPr lang="de-DE" dirty="0" err="1"/>
              <a:t>precision</a:t>
            </a:r>
            <a:endParaRPr lang="de-DE" dirty="0"/>
          </a:p>
          <a:p>
            <a:r>
              <a:rPr lang="de-DE" dirty="0" err="1"/>
              <a:t>Up</a:t>
            </a:r>
            <a:r>
              <a:rPr lang="de-DE" dirty="0"/>
              <a:t> </a:t>
            </a:r>
            <a:r>
              <a:rPr lang="de-DE" dirty="0" err="1"/>
              <a:t>to</a:t>
            </a:r>
            <a:r>
              <a:rPr lang="de-DE" dirty="0"/>
              <a:t> 165 W TDP</a:t>
            </a:r>
          </a:p>
          <a:p>
            <a:pPr eaLnBrk="1" hangingPunct="1"/>
            <a:endParaRPr lang="de-DE" dirty="0"/>
          </a:p>
        </p:txBody>
      </p:sp>
      <p:sp>
        <p:nvSpPr>
          <p:cNvPr id="65538" name="Fußzeilenplatzhalter 3"/>
          <p:cNvSpPr>
            <a:spLocks noGrp="1"/>
          </p:cNvSpPr>
          <p:nvPr>
            <p:ph type="ftr" sz="quarter" idx="10"/>
          </p:nvPr>
        </p:nvSpPr>
        <p:spPr>
          <a:noFill/>
        </p:spPr>
        <p:txBody>
          <a:bodyPr/>
          <a:lstStyle/>
          <a:p>
            <a:r>
              <a:rPr lang="en-US"/>
              <a:t>TI II - Computer Architecture</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040" y="753959"/>
            <a:ext cx="5400600" cy="5736714"/>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33" y="3268231"/>
            <a:ext cx="5057494" cy="3395340"/>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Overclocking</a:t>
            </a:r>
            <a:r>
              <a:rPr lang="de-DE" dirty="0"/>
              <a:t> </a:t>
            </a:r>
            <a:r>
              <a:rPr lang="de-DE" dirty="0" err="1"/>
              <a:t>of</a:t>
            </a:r>
            <a:r>
              <a:rPr lang="de-DE" dirty="0"/>
              <a:t> i9-7980XE</a:t>
            </a:r>
          </a:p>
        </p:txBody>
      </p:sp>
      <p:sp>
        <p:nvSpPr>
          <p:cNvPr id="3" name="Inhaltsplatzhalter 2"/>
          <p:cNvSpPr>
            <a:spLocks noGrp="1"/>
          </p:cNvSpPr>
          <p:nvPr>
            <p:ph idx="1"/>
          </p:nvPr>
        </p:nvSpPr>
        <p:spPr/>
        <p:txBody>
          <a:bodyPr/>
          <a:lstStyle/>
          <a:p>
            <a:r>
              <a:rPr lang="de-DE" dirty="0">
                <a:sym typeface="Wingdings" panose="05000000000000000000" pitchFamily="2" charset="2"/>
              </a:rPr>
              <a:t> 1000 W!</a:t>
            </a:r>
            <a:endParaRPr lang="de-DE" dirty="0"/>
          </a:p>
          <a:p>
            <a:r>
              <a:rPr lang="de-DE" dirty="0"/>
              <a:t>Limits?</a:t>
            </a:r>
          </a:p>
          <a:p>
            <a:r>
              <a:rPr lang="de-DE" dirty="0" err="1"/>
              <a:t>Useful</a:t>
            </a:r>
            <a:r>
              <a:rPr lang="de-DE" dirty="0"/>
              <a:t>?</a:t>
            </a:r>
          </a:p>
          <a:p>
            <a:r>
              <a:rPr lang="de-DE" dirty="0" err="1"/>
              <a:t>How</a:t>
            </a:r>
            <a:r>
              <a:rPr lang="de-DE" dirty="0"/>
              <a:t> </a:t>
            </a:r>
            <a:r>
              <a:rPr lang="de-DE" dirty="0" err="1"/>
              <a:t>to</a:t>
            </a:r>
            <a:r>
              <a:rPr lang="de-DE" dirty="0"/>
              <a:t> </a:t>
            </a:r>
            <a:r>
              <a:rPr lang="de-DE" dirty="0" err="1"/>
              <a:t>go</a:t>
            </a:r>
            <a:r>
              <a:rPr lang="de-DE" dirty="0"/>
              <a:t> </a:t>
            </a:r>
            <a:r>
              <a:rPr lang="de-DE" dirty="0" err="1"/>
              <a:t>even</a:t>
            </a:r>
            <a:r>
              <a:rPr lang="de-DE" dirty="0"/>
              <a:t> </a:t>
            </a:r>
            <a:r>
              <a:rPr lang="de-DE" dirty="0" err="1"/>
              <a:t>faster</a:t>
            </a:r>
            <a:r>
              <a:rPr lang="de-DE" dirty="0"/>
              <a:t>?</a:t>
            </a:r>
          </a:p>
        </p:txBody>
      </p:sp>
      <p:sp>
        <p:nvSpPr>
          <p:cNvPr id="4" name="Fußzeilenplatzhalter 3"/>
          <p:cNvSpPr>
            <a:spLocks noGrp="1"/>
          </p:cNvSpPr>
          <p:nvPr>
            <p:ph type="ftr" sz="quarter" idx="10"/>
          </p:nvPr>
        </p:nvSpPr>
        <p:spPr/>
        <p:txBody>
          <a:bodyPr/>
          <a:lstStyle/>
          <a:p>
            <a:pPr>
              <a:defRPr/>
            </a:pPr>
            <a:r>
              <a:rPr lang="en-US"/>
              <a:t>TI II - Computer Architecture</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1144119"/>
            <a:ext cx="3869605" cy="5182925"/>
          </a:xfrm>
          <a:prstGeom prst="rect">
            <a:avLst/>
          </a:prstGeom>
        </p:spPr>
      </p:pic>
    </p:spTree>
    <p:extLst>
      <p:ext uri="{BB962C8B-B14F-4D97-AF65-F5344CB8AC3E}">
        <p14:creationId xmlns:p14="http://schemas.microsoft.com/office/powerpoint/2010/main" val="384230662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Yet</a:t>
            </a:r>
            <a:r>
              <a:rPr lang="de-DE" dirty="0"/>
              <a:t> </a:t>
            </a:r>
            <a:r>
              <a:rPr lang="de-DE" dirty="0" err="1"/>
              <a:t>another</a:t>
            </a:r>
            <a:r>
              <a:rPr lang="de-DE" dirty="0"/>
              <a:t> </a:t>
            </a:r>
            <a:r>
              <a:rPr lang="de-DE" dirty="0" err="1"/>
              <a:t>Example</a:t>
            </a:r>
            <a:r>
              <a:rPr lang="de-DE" dirty="0"/>
              <a:t>: High Performance for 500€ - Xbox Series X</a:t>
            </a:r>
          </a:p>
        </p:txBody>
      </p:sp>
      <p:sp>
        <p:nvSpPr>
          <p:cNvPr id="3" name="Fußzeilenplatzhalter 2"/>
          <p:cNvSpPr>
            <a:spLocks noGrp="1"/>
          </p:cNvSpPr>
          <p:nvPr>
            <p:ph type="ftr" sz="quarter" idx="10"/>
          </p:nvPr>
        </p:nvSpPr>
        <p:spPr/>
        <p:txBody>
          <a:bodyPr/>
          <a:lstStyle/>
          <a:p>
            <a:pPr>
              <a:defRPr/>
            </a:pPr>
            <a:r>
              <a:rPr lang="en-US"/>
              <a:t>TI II - Computer Architecture</a:t>
            </a:r>
          </a:p>
        </p:txBody>
      </p:sp>
      <p:pic>
        <p:nvPicPr>
          <p:cNvPr id="819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94" y="2060848"/>
            <a:ext cx="5474398" cy="3070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672064" y="1922972"/>
            <a:ext cx="4866873" cy="3345975"/>
          </a:xfrm>
          <a:prstGeom prst="rect">
            <a:avLst/>
          </a:prstGeom>
        </p:spPr>
      </p:pic>
      <p:sp>
        <p:nvSpPr>
          <p:cNvPr id="7" name="TextBox 6"/>
          <p:cNvSpPr txBox="1"/>
          <p:nvPr/>
        </p:nvSpPr>
        <p:spPr>
          <a:xfrm>
            <a:off x="10344472" y="5268947"/>
            <a:ext cx="1418978" cy="261610"/>
          </a:xfrm>
          <a:prstGeom prst="rect">
            <a:avLst/>
          </a:prstGeom>
          <a:noFill/>
        </p:spPr>
        <p:txBody>
          <a:bodyPr wrap="none" rtlCol="0">
            <a:spAutoFit/>
          </a:bodyPr>
          <a:lstStyle/>
          <a:p>
            <a:r>
              <a:rPr lang="en-US" sz="1050" dirty="0">
                <a:hlinkClick r:id="rId4"/>
              </a:rPr>
              <a:t>www.mobiflip.de</a:t>
            </a:r>
            <a:r>
              <a:rPr lang="en-US" sz="1050" dirty="0"/>
              <a:t> </a:t>
            </a:r>
          </a:p>
        </p:txBody>
      </p:sp>
      <p:sp>
        <p:nvSpPr>
          <p:cNvPr id="9" name="TextBox 8"/>
          <p:cNvSpPr txBox="1"/>
          <p:nvPr/>
        </p:nvSpPr>
        <p:spPr>
          <a:xfrm>
            <a:off x="4379714" y="5120808"/>
            <a:ext cx="1564852" cy="253916"/>
          </a:xfrm>
          <a:prstGeom prst="rect">
            <a:avLst/>
          </a:prstGeom>
          <a:noFill/>
        </p:spPr>
        <p:txBody>
          <a:bodyPr wrap="none" rtlCol="0">
            <a:spAutoFit/>
          </a:bodyPr>
          <a:lstStyle/>
          <a:p>
            <a:r>
              <a:rPr lang="en-US" sz="1050" dirty="0">
                <a:hlinkClick r:id="rId4"/>
              </a:rPr>
              <a:t>www.eurogamer.de</a:t>
            </a:r>
            <a:r>
              <a:rPr lang="en-US" sz="1050" dirty="0"/>
              <a:t> </a:t>
            </a:r>
          </a:p>
        </p:txBody>
      </p:sp>
    </p:spTree>
    <p:extLst>
      <p:ext uri="{BB962C8B-B14F-4D97-AF65-F5344CB8AC3E}">
        <p14:creationId xmlns:p14="http://schemas.microsoft.com/office/powerpoint/2010/main" val="97580521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Physical</a:t>
            </a:r>
            <a:r>
              <a:rPr lang="de-DE" dirty="0"/>
              <a:t> Layout – Xbox </a:t>
            </a:r>
            <a:r>
              <a:rPr lang="de-DE" dirty="0" err="1"/>
              <a:t>One</a:t>
            </a:r>
            <a:r>
              <a:rPr lang="de-DE" dirty="0"/>
              <a:t> X</a:t>
            </a:r>
          </a:p>
        </p:txBody>
      </p:sp>
      <p:sp>
        <p:nvSpPr>
          <p:cNvPr id="3" name="Fußzeilenplatzhalter 2"/>
          <p:cNvSpPr>
            <a:spLocks noGrp="1"/>
          </p:cNvSpPr>
          <p:nvPr>
            <p:ph type="ftr" sz="quarter" idx="10"/>
          </p:nvPr>
        </p:nvSpPr>
        <p:spPr/>
        <p:txBody>
          <a:bodyPr/>
          <a:lstStyle/>
          <a:p>
            <a:pPr>
              <a:defRPr/>
            </a:pPr>
            <a:r>
              <a:rPr lang="en-US"/>
              <a:t>TI II - Computer Architecture</a:t>
            </a:r>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22389" t="9449" r="7643" b="14952"/>
          <a:stretch/>
        </p:blipFill>
        <p:spPr>
          <a:xfrm>
            <a:off x="1991544" y="1176020"/>
            <a:ext cx="7200800" cy="5184576"/>
          </a:xfrm>
          <a:prstGeom prst="rect">
            <a:avLst/>
          </a:prstGeom>
        </p:spPr>
      </p:pic>
    </p:spTree>
    <p:extLst>
      <p:ext uri="{BB962C8B-B14F-4D97-AF65-F5344CB8AC3E}">
        <p14:creationId xmlns:p14="http://schemas.microsoft.com/office/powerpoint/2010/main" val="230077047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r>
              <a:rPr lang="de-DE" dirty="0"/>
              <a:t>Computer System – </a:t>
            </a:r>
            <a:r>
              <a:rPr lang="de-DE" dirty="0" err="1"/>
              <a:t>the</a:t>
            </a:r>
            <a:r>
              <a:rPr lang="de-DE" dirty="0"/>
              <a:t> </a:t>
            </a:r>
            <a:r>
              <a:rPr lang="de-DE" dirty="0" err="1"/>
              <a:t>old</a:t>
            </a:r>
            <a:r>
              <a:rPr lang="de-DE" dirty="0"/>
              <a:t> </a:t>
            </a:r>
            <a:r>
              <a:rPr lang="de-DE" dirty="0" err="1"/>
              <a:t>days</a:t>
            </a:r>
            <a:r>
              <a:rPr lang="de-DE" dirty="0"/>
              <a:t> …</a:t>
            </a:r>
          </a:p>
        </p:txBody>
      </p:sp>
      <p:sp>
        <p:nvSpPr>
          <p:cNvPr id="8195" name="Fußzeilenplatzhalter 2"/>
          <p:cNvSpPr>
            <a:spLocks noGrp="1"/>
          </p:cNvSpPr>
          <p:nvPr>
            <p:ph type="ftr" sz="quarter" idx="10"/>
          </p:nvPr>
        </p:nvSpPr>
        <p:spPr>
          <a:noFill/>
        </p:spPr>
        <p:txBody>
          <a:bodyPr/>
          <a:lstStyle/>
          <a:p>
            <a:r>
              <a:rPr lang="en-US"/>
              <a:t>TI II - Computer Architecture</a:t>
            </a:r>
          </a:p>
        </p:txBody>
      </p:sp>
      <p:pic>
        <p:nvPicPr>
          <p:cNvPr id="205828" name="Picture 4"/>
          <p:cNvPicPr>
            <a:picLocks noChangeAspect="1" noChangeArrowheads="1"/>
          </p:cNvPicPr>
          <p:nvPr/>
        </p:nvPicPr>
        <p:blipFill>
          <a:blip r:embed="rId4" cstate="print"/>
          <a:srcRect/>
          <a:stretch>
            <a:fillRect/>
          </a:stretch>
        </p:blipFill>
        <p:spPr bwMode="auto">
          <a:xfrm>
            <a:off x="3287688" y="1146166"/>
            <a:ext cx="2928937" cy="2343150"/>
          </a:xfrm>
          <a:prstGeom prst="rect">
            <a:avLst/>
          </a:prstGeom>
          <a:noFill/>
          <a:ln w="9525">
            <a:noFill/>
            <a:miter lim="800000"/>
            <a:headEnd/>
            <a:tailEnd/>
          </a:ln>
        </p:spPr>
      </p:pic>
      <p:pic>
        <p:nvPicPr>
          <p:cNvPr id="205829" name="Picture 5"/>
          <p:cNvPicPr>
            <a:picLocks noChangeAspect="1" noChangeArrowheads="1"/>
          </p:cNvPicPr>
          <p:nvPr/>
        </p:nvPicPr>
        <p:blipFill>
          <a:blip r:embed="rId5" cstate="print"/>
          <a:srcRect/>
          <a:stretch>
            <a:fillRect/>
          </a:stretch>
        </p:blipFill>
        <p:spPr bwMode="auto">
          <a:xfrm>
            <a:off x="7032104" y="1897291"/>
            <a:ext cx="4395787" cy="4572000"/>
          </a:xfrm>
          <a:prstGeom prst="rect">
            <a:avLst/>
          </a:prstGeom>
          <a:noFill/>
          <a:ln w="9525">
            <a:noFill/>
            <a:miter lim="800000"/>
            <a:headEnd/>
            <a:tailEnd/>
          </a:ln>
        </p:spPr>
      </p:pic>
      <p:pic>
        <p:nvPicPr>
          <p:cNvPr id="205831" name="Picture 7"/>
          <p:cNvPicPr>
            <a:picLocks noChangeAspect="1" noChangeArrowheads="1"/>
          </p:cNvPicPr>
          <p:nvPr/>
        </p:nvPicPr>
        <p:blipFill>
          <a:blip r:embed="rId6" cstate="print"/>
          <a:srcRect/>
          <a:stretch>
            <a:fillRect/>
          </a:stretch>
        </p:blipFill>
        <p:spPr bwMode="auto">
          <a:xfrm>
            <a:off x="1631504" y="3643313"/>
            <a:ext cx="4143375" cy="285908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935357232"/>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Internal </a:t>
            </a:r>
            <a:r>
              <a:rPr lang="de-DE" dirty="0" err="1"/>
              <a:t>Structure</a:t>
            </a:r>
            <a:r>
              <a:rPr lang="de-DE" dirty="0"/>
              <a:t> – Xbox </a:t>
            </a:r>
            <a:r>
              <a:rPr lang="de-DE" dirty="0" err="1"/>
              <a:t>One</a:t>
            </a:r>
            <a:r>
              <a:rPr lang="de-DE" dirty="0"/>
              <a:t> X</a:t>
            </a:r>
          </a:p>
        </p:txBody>
      </p:sp>
      <p:sp>
        <p:nvSpPr>
          <p:cNvPr id="3" name="Fußzeilenplatzhalter 2"/>
          <p:cNvSpPr>
            <a:spLocks noGrp="1"/>
          </p:cNvSpPr>
          <p:nvPr>
            <p:ph type="ftr" sz="quarter" idx="10"/>
          </p:nvPr>
        </p:nvSpPr>
        <p:spPr/>
        <p:txBody>
          <a:bodyPr/>
          <a:lstStyle/>
          <a:p>
            <a:pPr>
              <a:defRPr/>
            </a:pPr>
            <a:r>
              <a:rPr lang="en-US"/>
              <a:t>TI II - Computer Architecture</a:t>
            </a:r>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8068" b="14234"/>
          <a:stretch/>
        </p:blipFill>
        <p:spPr>
          <a:xfrm>
            <a:off x="767408" y="1144119"/>
            <a:ext cx="10291678" cy="5328592"/>
          </a:xfrm>
          <a:prstGeom prst="rect">
            <a:avLst/>
          </a:prstGeom>
        </p:spPr>
      </p:pic>
    </p:spTree>
    <p:extLst>
      <p:ext uri="{BB962C8B-B14F-4D97-AF65-F5344CB8AC3E}">
        <p14:creationId xmlns:p14="http://schemas.microsoft.com/office/powerpoint/2010/main" val="1954150889"/>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Many</a:t>
            </a:r>
            <a:r>
              <a:rPr lang="de-DE" dirty="0"/>
              <a:t> Interfaces – Xbox </a:t>
            </a:r>
            <a:r>
              <a:rPr lang="de-DE" dirty="0" err="1"/>
              <a:t>One</a:t>
            </a:r>
            <a:r>
              <a:rPr lang="de-DE" dirty="0"/>
              <a:t> X</a:t>
            </a:r>
          </a:p>
        </p:txBody>
      </p:sp>
      <p:sp>
        <p:nvSpPr>
          <p:cNvPr id="3" name="Fußzeilenplatzhalter 2"/>
          <p:cNvSpPr>
            <a:spLocks noGrp="1"/>
          </p:cNvSpPr>
          <p:nvPr>
            <p:ph type="ftr" sz="quarter" idx="10"/>
          </p:nvPr>
        </p:nvSpPr>
        <p:spPr/>
        <p:txBody>
          <a:bodyPr/>
          <a:lstStyle/>
          <a:p>
            <a:pPr>
              <a:defRPr/>
            </a:pPr>
            <a:r>
              <a:rPr lang="en-US"/>
              <a:t>TI II - Computer Architecture</a:t>
            </a:r>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l="19957" t="12600" r="4478" b="14951"/>
          <a:stretch/>
        </p:blipFill>
        <p:spPr>
          <a:xfrm>
            <a:off x="3215680" y="1065100"/>
            <a:ext cx="7776865" cy="4968552"/>
          </a:xfrm>
          <a:prstGeom prst="rect">
            <a:avLst/>
          </a:prstGeom>
        </p:spPr>
      </p:pic>
      <p:sp>
        <p:nvSpPr>
          <p:cNvPr id="6" name="Textfeld 5"/>
          <p:cNvSpPr txBox="1"/>
          <p:nvPr/>
        </p:nvSpPr>
        <p:spPr>
          <a:xfrm>
            <a:off x="334433" y="5954632"/>
            <a:ext cx="9943684" cy="646331"/>
          </a:xfrm>
          <a:prstGeom prst="rect">
            <a:avLst/>
          </a:prstGeom>
          <a:noFill/>
        </p:spPr>
        <p:txBody>
          <a:bodyPr wrap="none" rtlCol="0">
            <a:spAutoFit/>
          </a:bodyPr>
          <a:lstStyle/>
          <a:p>
            <a:r>
              <a:rPr lang="de-DE" b="1" dirty="0" err="1">
                <a:solidFill>
                  <a:schemeClr val="accent2">
                    <a:lumMod val="50000"/>
                  </a:schemeClr>
                </a:solidFill>
                <a:latin typeface="+mn-lt"/>
              </a:rPr>
              <a:t>Totally</a:t>
            </a:r>
            <a:r>
              <a:rPr lang="de-DE" b="1" dirty="0">
                <a:solidFill>
                  <a:schemeClr val="accent2">
                    <a:lumMod val="50000"/>
                  </a:schemeClr>
                </a:solidFill>
                <a:latin typeface="+mn-lt"/>
              </a:rPr>
              <a:t> </a:t>
            </a:r>
            <a:r>
              <a:rPr lang="de-DE" b="1" dirty="0" err="1">
                <a:solidFill>
                  <a:schemeClr val="accent2">
                    <a:lumMod val="50000"/>
                  </a:schemeClr>
                </a:solidFill>
                <a:latin typeface="+mn-lt"/>
              </a:rPr>
              <a:t>confused</a:t>
            </a:r>
            <a:r>
              <a:rPr lang="de-DE" b="1" dirty="0">
                <a:solidFill>
                  <a:schemeClr val="accent2">
                    <a:lumMod val="50000"/>
                  </a:schemeClr>
                </a:solidFill>
                <a:latin typeface="+mn-lt"/>
              </a:rPr>
              <a:t>? At </a:t>
            </a:r>
            <a:r>
              <a:rPr lang="de-DE" b="1" dirty="0" err="1">
                <a:solidFill>
                  <a:schemeClr val="accent2">
                    <a:lumMod val="50000"/>
                  </a:schemeClr>
                </a:solidFill>
                <a:latin typeface="+mn-lt"/>
              </a:rPr>
              <a:t>the</a:t>
            </a:r>
            <a:r>
              <a:rPr lang="de-DE" b="1" dirty="0">
                <a:solidFill>
                  <a:schemeClr val="accent2">
                    <a:lumMod val="50000"/>
                  </a:schemeClr>
                </a:solidFill>
                <a:latin typeface="+mn-lt"/>
              </a:rPr>
              <a:t> end </a:t>
            </a:r>
            <a:r>
              <a:rPr lang="de-DE" b="1" dirty="0" err="1">
                <a:solidFill>
                  <a:schemeClr val="accent2">
                    <a:lumMod val="50000"/>
                  </a:schemeClr>
                </a:solidFill>
                <a:latin typeface="+mn-lt"/>
              </a:rPr>
              <a:t>of</a:t>
            </a:r>
            <a:r>
              <a:rPr lang="de-DE" b="1" dirty="0">
                <a:solidFill>
                  <a:schemeClr val="accent2">
                    <a:lumMod val="50000"/>
                  </a:schemeClr>
                </a:solidFill>
                <a:latin typeface="+mn-lt"/>
              </a:rPr>
              <a:t> </a:t>
            </a:r>
            <a:r>
              <a:rPr lang="de-DE" b="1" dirty="0" err="1">
                <a:solidFill>
                  <a:schemeClr val="accent2">
                    <a:lumMod val="50000"/>
                  </a:schemeClr>
                </a:solidFill>
                <a:latin typeface="+mn-lt"/>
              </a:rPr>
              <a:t>the</a:t>
            </a:r>
            <a:r>
              <a:rPr lang="de-DE" b="1" dirty="0">
                <a:solidFill>
                  <a:schemeClr val="accent2">
                    <a:lumMod val="50000"/>
                  </a:schemeClr>
                </a:solidFill>
                <a:latin typeface="+mn-lt"/>
              </a:rPr>
              <a:t> </a:t>
            </a:r>
            <a:r>
              <a:rPr lang="de-DE" b="1" dirty="0" err="1">
                <a:solidFill>
                  <a:schemeClr val="accent2">
                    <a:lumMod val="50000"/>
                  </a:schemeClr>
                </a:solidFill>
                <a:latin typeface="+mn-lt"/>
              </a:rPr>
              <a:t>course</a:t>
            </a:r>
            <a:r>
              <a:rPr lang="de-DE" b="1" dirty="0">
                <a:solidFill>
                  <a:schemeClr val="accent2">
                    <a:lumMod val="50000"/>
                  </a:schemeClr>
                </a:solidFill>
                <a:latin typeface="+mn-lt"/>
              </a:rPr>
              <a:t> </a:t>
            </a:r>
            <a:r>
              <a:rPr lang="de-DE" b="1" dirty="0" err="1">
                <a:solidFill>
                  <a:schemeClr val="accent2">
                    <a:lumMod val="50000"/>
                  </a:schemeClr>
                </a:solidFill>
                <a:latin typeface="+mn-lt"/>
              </a:rPr>
              <a:t>you</a:t>
            </a:r>
            <a:r>
              <a:rPr lang="de-DE" b="1" dirty="0">
                <a:solidFill>
                  <a:schemeClr val="accent2">
                    <a:lumMod val="50000"/>
                  </a:schemeClr>
                </a:solidFill>
                <a:latin typeface="+mn-lt"/>
              </a:rPr>
              <a:t> will </a:t>
            </a:r>
            <a:r>
              <a:rPr lang="de-DE" b="1" dirty="0" err="1">
                <a:solidFill>
                  <a:schemeClr val="accent2">
                    <a:lumMod val="50000"/>
                  </a:schemeClr>
                </a:solidFill>
                <a:latin typeface="+mn-lt"/>
              </a:rPr>
              <a:t>understand</a:t>
            </a:r>
            <a:r>
              <a:rPr lang="de-DE" b="1" dirty="0">
                <a:solidFill>
                  <a:schemeClr val="accent2">
                    <a:lumMod val="50000"/>
                  </a:schemeClr>
                </a:solidFill>
                <a:latin typeface="+mn-lt"/>
              </a:rPr>
              <a:t> </a:t>
            </a:r>
            <a:r>
              <a:rPr lang="de-DE" b="1" dirty="0" err="1">
                <a:solidFill>
                  <a:schemeClr val="accent2">
                    <a:lumMod val="50000"/>
                  </a:schemeClr>
                </a:solidFill>
                <a:latin typeface="+mn-lt"/>
              </a:rPr>
              <a:t>the</a:t>
            </a:r>
            <a:r>
              <a:rPr lang="de-DE" b="1" dirty="0">
                <a:solidFill>
                  <a:schemeClr val="accent2">
                    <a:lumMod val="50000"/>
                  </a:schemeClr>
                </a:solidFill>
                <a:latin typeface="+mn-lt"/>
              </a:rPr>
              <a:t> </a:t>
            </a:r>
            <a:r>
              <a:rPr lang="de-DE" b="1" dirty="0" err="1">
                <a:solidFill>
                  <a:schemeClr val="accent2">
                    <a:lumMod val="50000"/>
                  </a:schemeClr>
                </a:solidFill>
                <a:latin typeface="+mn-lt"/>
              </a:rPr>
              <a:t>basic</a:t>
            </a:r>
            <a:r>
              <a:rPr lang="de-DE" b="1" dirty="0">
                <a:solidFill>
                  <a:schemeClr val="accent2">
                    <a:lumMod val="50000"/>
                  </a:schemeClr>
                </a:solidFill>
                <a:latin typeface="+mn-lt"/>
              </a:rPr>
              <a:t> </a:t>
            </a:r>
            <a:r>
              <a:rPr lang="de-DE" b="1" dirty="0" err="1">
                <a:solidFill>
                  <a:schemeClr val="accent2">
                    <a:lumMod val="50000"/>
                  </a:schemeClr>
                </a:solidFill>
                <a:latin typeface="+mn-lt"/>
              </a:rPr>
              <a:t>principles</a:t>
            </a:r>
            <a:r>
              <a:rPr lang="de-DE" b="1" dirty="0">
                <a:solidFill>
                  <a:schemeClr val="accent2">
                    <a:lumMod val="50000"/>
                  </a:schemeClr>
                </a:solidFill>
                <a:latin typeface="+mn-lt"/>
              </a:rPr>
              <a:t> </a:t>
            </a:r>
            <a:r>
              <a:rPr lang="de-DE" b="1" dirty="0" err="1">
                <a:solidFill>
                  <a:schemeClr val="accent2">
                    <a:lumMod val="50000"/>
                  </a:schemeClr>
                </a:solidFill>
                <a:latin typeface="+mn-lt"/>
              </a:rPr>
              <a:t>even</a:t>
            </a:r>
            <a:r>
              <a:rPr lang="de-DE" b="1" dirty="0">
                <a:solidFill>
                  <a:schemeClr val="accent2">
                    <a:lumMod val="50000"/>
                  </a:schemeClr>
                </a:solidFill>
                <a:latin typeface="+mn-lt"/>
              </a:rPr>
              <a:t> </a:t>
            </a:r>
          </a:p>
          <a:p>
            <a:r>
              <a:rPr lang="de-DE" b="1" dirty="0" err="1">
                <a:solidFill>
                  <a:schemeClr val="accent2">
                    <a:lumMod val="50000"/>
                  </a:schemeClr>
                </a:solidFill>
                <a:latin typeface="+mn-lt"/>
              </a:rPr>
              <a:t>behind</a:t>
            </a:r>
            <a:r>
              <a:rPr lang="de-DE" b="1" dirty="0">
                <a:solidFill>
                  <a:schemeClr val="accent2">
                    <a:lumMod val="50000"/>
                  </a:schemeClr>
                </a:solidFill>
                <a:latin typeface="+mn-lt"/>
              </a:rPr>
              <a:t> </a:t>
            </a:r>
            <a:r>
              <a:rPr lang="de-DE" b="1" dirty="0" err="1">
                <a:solidFill>
                  <a:schemeClr val="accent2">
                    <a:lumMod val="50000"/>
                  </a:schemeClr>
                </a:solidFill>
                <a:latin typeface="+mn-lt"/>
              </a:rPr>
              <a:t>these</a:t>
            </a:r>
            <a:r>
              <a:rPr lang="de-DE" b="1" dirty="0">
                <a:solidFill>
                  <a:schemeClr val="accent2">
                    <a:lumMod val="50000"/>
                  </a:schemeClr>
                </a:solidFill>
                <a:latin typeface="+mn-lt"/>
              </a:rPr>
              <a:t> </a:t>
            </a:r>
            <a:r>
              <a:rPr lang="de-DE" b="1" dirty="0" err="1">
                <a:solidFill>
                  <a:schemeClr val="accent2">
                    <a:lumMod val="50000"/>
                  </a:schemeClr>
                </a:solidFill>
                <a:latin typeface="+mn-lt"/>
              </a:rPr>
              <a:t>state-of-the</a:t>
            </a:r>
            <a:r>
              <a:rPr lang="de-DE" b="1" dirty="0">
                <a:solidFill>
                  <a:schemeClr val="accent2">
                    <a:lumMod val="50000"/>
                  </a:schemeClr>
                </a:solidFill>
                <a:latin typeface="+mn-lt"/>
              </a:rPr>
              <a:t> </a:t>
            </a:r>
            <a:r>
              <a:rPr lang="de-DE" b="1" dirty="0" err="1">
                <a:solidFill>
                  <a:schemeClr val="accent2">
                    <a:lumMod val="50000"/>
                  </a:schemeClr>
                </a:solidFill>
                <a:latin typeface="+mn-lt"/>
              </a:rPr>
              <a:t>art</a:t>
            </a:r>
            <a:r>
              <a:rPr lang="de-DE" b="1" dirty="0">
                <a:solidFill>
                  <a:schemeClr val="accent2">
                    <a:lumMod val="50000"/>
                  </a:schemeClr>
                </a:solidFill>
                <a:latin typeface="+mn-lt"/>
              </a:rPr>
              <a:t> </a:t>
            </a:r>
            <a:r>
              <a:rPr lang="de-DE" b="1" dirty="0" err="1">
                <a:solidFill>
                  <a:schemeClr val="accent2">
                    <a:lumMod val="50000"/>
                  </a:schemeClr>
                </a:solidFill>
                <a:latin typeface="+mn-lt"/>
              </a:rPr>
              <a:t>systems</a:t>
            </a:r>
            <a:r>
              <a:rPr lang="de-DE" b="1" dirty="0">
                <a:solidFill>
                  <a:schemeClr val="accent2">
                    <a:lumMod val="50000"/>
                  </a:schemeClr>
                </a:solidFill>
                <a:latin typeface="+mn-lt"/>
              </a:rPr>
              <a:t>!</a:t>
            </a:r>
          </a:p>
        </p:txBody>
      </p:sp>
    </p:spTree>
    <p:extLst>
      <p:ext uri="{BB962C8B-B14F-4D97-AF65-F5344CB8AC3E}">
        <p14:creationId xmlns:p14="http://schemas.microsoft.com/office/powerpoint/2010/main" val="330496558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Tasks</a:t>
            </a:r>
          </a:p>
        </p:txBody>
      </p:sp>
      <p:sp>
        <p:nvSpPr>
          <p:cNvPr id="3" name="Content Placeholder 2"/>
          <p:cNvSpPr>
            <a:spLocks noGrp="1"/>
          </p:cNvSpPr>
          <p:nvPr>
            <p:ph idx="1"/>
          </p:nvPr>
        </p:nvSpPr>
        <p:spPr/>
        <p:txBody>
          <a:bodyPr/>
          <a:lstStyle/>
          <a:p>
            <a:pPr marL="285750" indent="-285750">
              <a:buFontTx/>
              <a:buChar char="-"/>
            </a:pPr>
            <a:r>
              <a:rPr lang="en-US" dirty="0"/>
              <a:t>What is the most common type of a microcomputer? Where is it used?</a:t>
            </a:r>
          </a:p>
          <a:p>
            <a:pPr marL="285750" indent="-285750">
              <a:buFontTx/>
              <a:buChar char="-"/>
            </a:pPr>
            <a:r>
              <a:rPr lang="en-US"/>
              <a:t>What </a:t>
            </a:r>
            <a:r>
              <a:rPr lang="en-US" dirty="0"/>
              <a:t>does Moore’s Law tell us? Is it still valid? Check </a:t>
            </a:r>
            <a:r>
              <a:rPr lang="de-DE" dirty="0">
                <a:hlinkClick r:id="rId2"/>
              </a:rPr>
              <a:t>https://en.wikipedia.org/wiki/Moore%27s_law</a:t>
            </a:r>
            <a:endParaRPr lang="de-DE" dirty="0"/>
          </a:p>
          <a:p>
            <a:pPr marL="285750" indent="-285750">
              <a:buFontTx/>
              <a:buChar char="-"/>
            </a:pPr>
            <a:r>
              <a:rPr lang="en-US" dirty="0"/>
              <a:t>What could be one key idea to speed-up systems (processors, computers</a:t>
            </a:r>
            <a:r>
              <a:rPr lang="en-US"/>
              <a:t>, …)? </a:t>
            </a:r>
            <a:endParaRPr lang="en-US" dirty="0"/>
          </a:p>
          <a:p>
            <a:pPr marL="285750" indent="-285750">
              <a:buFontTx/>
              <a:buChar char="-"/>
            </a:pPr>
            <a:endParaRPr lang="en-US" dirty="0"/>
          </a:p>
        </p:txBody>
      </p:sp>
      <p:sp>
        <p:nvSpPr>
          <p:cNvPr id="4" name="Footer Placeholder 3"/>
          <p:cNvSpPr>
            <a:spLocks noGrp="1"/>
          </p:cNvSpPr>
          <p:nvPr>
            <p:ph type="ftr" sz="quarter" idx="10"/>
          </p:nvPr>
        </p:nvSpPr>
        <p:spPr/>
        <p:txBody>
          <a:bodyPr/>
          <a:lstStyle/>
          <a:p>
            <a:pPr>
              <a:defRPr/>
            </a:pPr>
            <a:r>
              <a:rPr lang="en-US" dirty="0"/>
              <a:t>TI II - Computer Architecture</a:t>
            </a:r>
          </a:p>
        </p:txBody>
      </p:sp>
    </p:spTree>
    <p:extLst>
      <p:ext uri="{BB962C8B-B14F-4D97-AF65-F5344CB8AC3E}">
        <p14:creationId xmlns:p14="http://schemas.microsoft.com/office/powerpoint/2010/main" val="1299304564"/>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p:cNvSpPr>
            <a:spLocks noGrp="1"/>
          </p:cNvSpPr>
          <p:nvPr>
            <p:ph type="title"/>
          </p:nvPr>
        </p:nvSpPr>
        <p:spPr/>
        <p:txBody>
          <a:bodyPr/>
          <a:lstStyle/>
          <a:p>
            <a:r>
              <a:rPr lang="en-US" dirty="0"/>
              <a:t>What is Computer Architecture?</a:t>
            </a:r>
            <a:br>
              <a:rPr lang="de-DE" dirty="0"/>
            </a:br>
            <a:endParaRPr lang="de-DE" dirty="0"/>
          </a:p>
        </p:txBody>
      </p:sp>
      <p:sp>
        <p:nvSpPr>
          <p:cNvPr id="69635" name="Textplatzhalter 2"/>
          <p:cNvSpPr>
            <a:spLocks noGrp="1"/>
          </p:cNvSpPr>
          <p:nvPr>
            <p:ph type="body" idx="1"/>
          </p:nvPr>
        </p:nvSpPr>
        <p:spPr/>
        <p:txBody>
          <a:bodyPr/>
          <a:lstStyle/>
          <a:p>
            <a:endParaRPr lang="de-DE" dirty="0"/>
          </a:p>
        </p:txBody>
      </p:sp>
      <p:sp>
        <p:nvSpPr>
          <p:cNvPr id="69636" name="Fußzeilenplatzhalter 3"/>
          <p:cNvSpPr>
            <a:spLocks noGrp="1"/>
          </p:cNvSpPr>
          <p:nvPr>
            <p:ph type="ftr" sz="quarter" idx="10"/>
          </p:nvPr>
        </p:nvSpPr>
        <p:spPr>
          <a:noFill/>
        </p:spPr>
        <p:txBody>
          <a:bodyPr/>
          <a:lstStyle/>
          <a:p>
            <a:r>
              <a:rPr lang="en-US"/>
              <a:t>TI II - Computer Architecture</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4"/>
          <p:cNvSpPr>
            <a:spLocks noGrp="1" noChangeArrowheads="1"/>
          </p:cNvSpPr>
          <p:nvPr>
            <p:ph type="title"/>
          </p:nvPr>
        </p:nvSpPr>
        <p:spPr/>
        <p:txBody>
          <a:bodyPr/>
          <a:lstStyle/>
          <a:p>
            <a:pPr eaLnBrk="1" hangingPunct="1"/>
            <a:r>
              <a:rPr lang="en-US"/>
              <a:t>What is Computer Architecture?</a:t>
            </a:r>
          </a:p>
        </p:txBody>
      </p:sp>
      <p:sp>
        <p:nvSpPr>
          <p:cNvPr id="69636" name="Rectangle 5"/>
          <p:cNvSpPr>
            <a:spLocks noGrp="1" noChangeArrowheads="1"/>
          </p:cNvSpPr>
          <p:nvPr>
            <p:ph idx="1"/>
          </p:nvPr>
        </p:nvSpPr>
        <p:spPr/>
        <p:txBody>
          <a:bodyPr/>
          <a:lstStyle/>
          <a:p>
            <a:pPr eaLnBrk="1" hangingPunct="1"/>
            <a:r>
              <a:rPr lang="en-US" dirty="0"/>
              <a:t>Different opinions exist</a:t>
            </a:r>
          </a:p>
          <a:p>
            <a:pPr lvl="1" eaLnBrk="1" hangingPunct="1"/>
            <a:r>
              <a:rPr lang="en-US" dirty="0"/>
              <a:t>Hardware structure, components, interfaces</a:t>
            </a:r>
          </a:p>
          <a:p>
            <a:pPr lvl="1" eaLnBrk="1" hangingPunct="1"/>
            <a:r>
              <a:rPr lang="en-US" dirty="0"/>
              <a:t>Basic operation principle, applications</a:t>
            </a:r>
          </a:p>
          <a:p>
            <a:pPr lvl="1" eaLnBrk="1" hangingPunct="1"/>
            <a:r>
              <a:rPr lang="en-US" dirty="0"/>
              <a:t>Only external view</a:t>
            </a:r>
          </a:p>
          <a:p>
            <a:pPr lvl="1" eaLnBrk="1" hangingPunct="1"/>
            <a:r>
              <a:rPr lang="en-US" dirty="0"/>
              <a:t>Internal and external view</a:t>
            </a:r>
          </a:p>
          <a:p>
            <a:pPr lvl="1" eaLnBrk="1" hangingPunct="1"/>
            <a:r>
              <a:rPr lang="en-US" dirty="0"/>
              <a:t>…</a:t>
            </a:r>
          </a:p>
          <a:p>
            <a:pPr eaLnBrk="1" hangingPunct="1"/>
            <a:endParaRPr lang="en-US" dirty="0"/>
          </a:p>
          <a:p>
            <a:pPr eaLnBrk="1" hangingPunct="1"/>
            <a:r>
              <a:rPr lang="en-US" sz="2000" dirty="0"/>
              <a:t>Computer architecture is NOT (only) the standard PC architecture! </a:t>
            </a:r>
          </a:p>
          <a:p>
            <a:pPr lvl="1" eaLnBrk="1" hangingPunct="1"/>
            <a:r>
              <a:rPr lang="en-US" dirty="0"/>
              <a:t>The vast majority of computers are embedded systems, specialized solutions</a:t>
            </a:r>
          </a:p>
          <a:p>
            <a:pPr lvl="1" eaLnBrk="1" hangingPunct="1"/>
            <a:r>
              <a:rPr lang="en-US" dirty="0"/>
              <a:t>One size does NOT fit it all</a:t>
            </a:r>
          </a:p>
          <a:p>
            <a:pPr lvl="1" eaLnBrk="1" hangingPunct="1"/>
            <a:endParaRPr lang="en-US" dirty="0"/>
          </a:p>
          <a:p>
            <a:pPr lvl="2">
              <a:buFont typeface="Wingdings 3" pitchFamily="18" charset="2"/>
              <a:buChar char="Æ"/>
            </a:pPr>
            <a:r>
              <a:rPr lang="en-US" dirty="0">
                <a:sym typeface="Symbol" pitchFamily="18" charset="2"/>
              </a:rPr>
              <a:t>    Should be: Computer Architecture</a:t>
            </a:r>
            <a:r>
              <a:rPr lang="en-US" b="1" u="sng" dirty="0">
                <a:sym typeface="Symbol" pitchFamily="18" charset="2"/>
              </a:rPr>
              <a:t>s</a:t>
            </a:r>
          </a:p>
          <a:p>
            <a:pPr eaLnBrk="1" hangingPunct="1"/>
            <a:endParaRPr lang="en-US" dirty="0"/>
          </a:p>
          <a:p>
            <a:pPr eaLnBrk="1" hangingPunct="1"/>
            <a:endParaRPr lang="en-US" dirty="0"/>
          </a:p>
        </p:txBody>
      </p:sp>
      <p:sp>
        <p:nvSpPr>
          <p:cNvPr id="70658" name="Fußzeilenplatzhalter 3"/>
          <p:cNvSpPr>
            <a:spLocks noGrp="1"/>
          </p:cNvSpPr>
          <p:nvPr>
            <p:ph type="ftr" sz="quarter" idx="10"/>
          </p:nvPr>
        </p:nvSpPr>
        <p:spPr>
          <a:noFill/>
        </p:spPr>
        <p:txBody>
          <a:bodyPr/>
          <a:lstStyle/>
          <a:p>
            <a:r>
              <a:rPr lang="en-US"/>
              <a:t>TI II - Computer Architecture</a:t>
            </a:r>
          </a:p>
        </p:txBody>
      </p:sp>
    </p:spTree>
    <p:custDataLst>
      <p:tags r:id="rId1"/>
    </p:custData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4"/>
          <p:cNvSpPr>
            <a:spLocks noGrp="1" noChangeArrowheads="1"/>
          </p:cNvSpPr>
          <p:nvPr>
            <p:ph type="title"/>
          </p:nvPr>
        </p:nvSpPr>
        <p:spPr/>
        <p:txBody>
          <a:bodyPr/>
          <a:lstStyle/>
          <a:p>
            <a:pPr eaLnBrk="1" hangingPunct="1"/>
            <a:r>
              <a:rPr lang="en-US"/>
              <a:t>Amdahl, Blaauw and Brooks 1967</a:t>
            </a:r>
          </a:p>
        </p:txBody>
      </p:sp>
      <p:sp>
        <p:nvSpPr>
          <p:cNvPr id="70660" name="Rectangle 5"/>
          <p:cNvSpPr>
            <a:spLocks noGrp="1" noChangeArrowheads="1"/>
          </p:cNvSpPr>
          <p:nvPr>
            <p:ph idx="1"/>
          </p:nvPr>
        </p:nvSpPr>
        <p:spPr/>
        <p:txBody>
          <a:bodyPr/>
          <a:lstStyle/>
          <a:p>
            <a:pPr eaLnBrk="1" hangingPunct="1"/>
            <a:r>
              <a:rPr lang="en-US"/>
              <a:t>“Computer architecture is defined as the attributes and behavior of a computer as seen by a </a:t>
            </a:r>
            <a:r>
              <a:rPr lang="en-US">
                <a:solidFill>
                  <a:srgbClr val="C00000"/>
                </a:solidFill>
              </a:rPr>
              <a:t>machine-language programmer</a:t>
            </a:r>
            <a:r>
              <a:rPr lang="en-US"/>
              <a:t>. This definition includes the instruction set, instruction formats, operation codes, addressing modes, and all registers and memory locations that may be directly manipulated by a machine language programmer.</a:t>
            </a:r>
          </a:p>
          <a:p>
            <a:pPr eaLnBrk="1" hangingPunct="1"/>
            <a:endParaRPr lang="en-US"/>
          </a:p>
          <a:p>
            <a:pPr eaLnBrk="1" hangingPunct="1"/>
            <a:r>
              <a:rPr lang="en-US"/>
              <a:t>Implementation is defined as the actual hardware structure, logic design, and data path organization of a particular embodiment of the architecture.“</a:t>
            </a:r>
          </a:p>
          <a:p>
            <a:pPr eaLnBrk="1" hangingPunct="1"/>
            <a:endParaRPr lang="en-US"/>
          </a:p>
        </p:txBody>
      </p:sp>
      <p:sp>
        <p:nvSpPr>
          <p:cNvPr id="71682" name="Fußzeilenplatzhalter 3"/>
          <p:cNvSpPr>
            <a:spLocks noGrp="1"/>
          </p:cNvSpPr>
          <p:nvPr>
            <p:ph type="ftr" sz="quarter" idx="10"/>
          </p:nvPr>
        </p:nvSpPr>
        <p:spPr>
          <a:noFill/>
        </p:spPr>
        <p:txBody>
          <a:bodyPr/>
          <a:lstStyle/>
          <a:p>
            <a:r>
              <a:rPr lang="en-US"/>
              <a:t>TI II - Computer Architecture</a:t>
            </a:r>
          </a:p>
        </p:txBody>
      </p:sp>
    </p:spTree>
    <p:custDataLst>
      <p:tags r:id="rId1"/>
    </p:custData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t>Another view: processor architecture</a:t>
            </a:r>
          </a:p>
        </p:txBody>
      </p:sp>
      <p:sp>
        <p:nvSpPr>
          <p:cNvPr id="71684" name="Rectangle 3"/>
          <p:cNvSpPr>
            <a:spLocks noGrp="1" noChangeArrowheads="1"/>
          </p:cNvSpPr>
          <p:nvPr>
            <p:ph idx="1"/>
          </p:nvPr>
        </p:nvSpPr>
        <p:spPr/>
        <p:txBody>
          <a:bodyPr/>
          <a:lstStyle/>
          <a:p>
            <a:pPr eaLnBrk="1" hangingPunct="1">
              <a:lnSpc>
                <a:spcPct val="90000"/>
              </a:lnSpc>
            </a:pPr>
            <a:r>
              <a:rPr lang="en-US" sz="2000"/>
              <a:t>The processor architecture (Instruction Set Architecture) comprises the description of attributes and functions of a system as seen from a </a:t>
            </a:r>
            <a:r>
              <a:rPr lang="en-US" sz="2000">
                <a:solidFill>
                  <a:srgbClr val="C00000"/>
                </a:solidFill>
              </a:rPr>
              <a:t>machine language programmer</a:t>
            </a:r>
            <a:r>
              <a:rPr lang="en-US" sz="2000"/>
              <a:t>’s point of view.</a:t>
            </a:r>
          </a:p>
          <a:p>
            <a:pPr eaLnBrk="1" hangingPunct="1">
              <a:lnSpc>
                <a:spcPct val="90000"/>
              </a:lnSpc>
            </a:pPr>
            <a:endParaRPr lang="en-US" sz="2000"/>
          </a:p>
          <a:p>
            <a:pPr eaLnBrk="1" hangingPunct="1">
              <a:lnSpc>
                <a:spcPct val="90000"/>
              </a:lnSpc>
            </a:pPr>
            <a:r>
              <a:rPr lang="en-US" sz="2000"/>
              <a:t>The specification of the processor architecture comprises:</a:t>
            </a:r>
          </a:p>
          <a:p>
            <a:pPr lvl="1" eaLnBrk="1" hangingPunct="1">
              <a:lnSpc>
                <a:spcPct val="90000"/>
              </a:lnSpc>
            </a:pPr>
            <a:r>
              <a:rPr lang="en-US"/>
              <a:t>instruction set </a:t>
            </a:r>
          </a:p>
          <a:p>
            <a:pPr lvl="1" eaLnBrk="1" hangingPunct="1">
              <a:lnSpc>
                <a:spcPct val="90000"/>
              </a:lnSpc>
            </a:pPr>
            <a:r>
              <a:rPr lang="en-US"/>
              <a:t>instruction formats</a:t>
            </a:r>
          </a:p>
          <a:p>
            <a:pPr lvl="1" eaLnBrk="1" hangingPunct="1">
              <a:lnSpc>
                <a:spcPct val="90000"/>
              </a:lnSpc>
            </a:pPr>
            <a:r>
              <a:rPr lang="en-US"/>
              <a:t>addressing modes </a:t>
            </a:r>
          </a:p>
          <a:p>
            <a:pPr lvl="1" eaLnBrk="1" hangingPunct="1">
              <a:lnSpc>
                <a:spcPct val="90000"/>
              </a:lnSpc>
            </a:pPr>
            <a:r>
              <a:rPr lang="en-US"/>
              <a:t>interrupt handling </a:t>
            </a:r>
          </a:p>
          <a:p>
            <a:pPr lvl="1" eaLnBrk="1" hangingPunct="1">
              <a:lnSpc>
                <a:spcPct val="90000"/>
              </a:lnSpc>
            </a:pPr>
            <a:r>
              <a:rPr lang="en-US"/>
              <a:t>logical address space</a:t>
            </a:r>
          </a:p>
          <a:p>
            <a:pPr lvl="1" eaLnBrk="1" hangingPunct="1">
              <a:lnSpc>
                <a:spcPct val="90000"/>
              </a:lnSpc>
            </a:pPr>
            <a:r>
              <a:rPr lang="en-US"/>
              <a:t>Register/memory model (as far as a programmer can access it)</a:t>
            </a:r>
          </a:p>
          <a:p>
            <a:pPr eaLnBrk="1" hangingPunct="1">
              <a:lnSpc>
                <a:spcPct val="90000"/>
              </a:lnSpc>
            </a:pPr>
            <a:endParaRPr lang="en-US" sz="2000"/>
          </a:p>
          <a:p>
            <a:pPr eaLnBrk="1" hangingPunct="1">
              <a:lnSpc>
                <a:spcPct val="90000"/>
              </a:lnSpc>
            </a:pPr>
            <a:r>
              <a:rPr lang="en-US" sz="2000"/>
              <a:t>The processor architecture does not describe details of the implementation or hardware – </a:t>
            </a:r>
            <a:r>
              <a:rPr lang="en-US" sz="2000">
                <a:solidFill>
                  <a:srgbClr val="C00000"/>
                </a:solidFill>
              </a:rPr>
              <a:t>all internal operations and components are explicitly excluded</a:t>
            </a:r>
            <a:r>
              <a:rPr lang="en-US" sz="2000"/>
              <a:t>.</a:t>
            </a:r>
          </a:p>
        </p:txBody>
      </p:sp>
      <p:sp>
        <p:nvSpPr>
          <p:cNvPr id="72706" name="Fußzeilenplatzhalter 3"/>
          <p:cNvSpPr>
            <a:spLocks noGrp="1"/>
          </p:cNvSpPr>
          <p:nvPr>
            <p:ph type="ftr" sz="quarter" idx="10"/>
          </p:nvPr>
        </p:nvSpPr>
        <p:spPr>
          <a:noFill/>
        </p:spPr>
        <p:txBody>
          <a:bodyPr/>
          <a:lstStyle/>
          <a:p>
            <a:r>
              <a:rPr lang="en-US"/>
              <a:t>TI II - Computer Architecture</a:t>
            </a:r>
          </a:p>
        </p:txBody>
      </p:sp>
    </p:spTree>
    <p:custDataLst>
      <p:tags r:id="rId1"/>
    </p:custData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6"/>
          <p:cNvSpPr>
            <a:spLocks noGrp="1" noChangeArrowheads="1"/>
          </p:cNvSpPr>
          <p:nvPr>
            <p:ph type="title"/>
          </p:nvPr>
        </p:nvSpPr>
        <p:spPr/>
        <p:txBody>
          <a:bodyPr/>
          <a:lstStyle/>
          <a:p>
            <a:pPr eaLnBrk="1" hangingPunct="1"/>
            <a:r>
              <a:rPr lang="en-US"/>
              <a:t>From the architects of the DEC Alpha microprocessor 1992</a:t>
            </a:r>
          </a:p>
        </p:txBody>
      </p:sp>
      <p:sp>
        <p:nvSpPr>
          <p:cNvPr id="72708" name="Rectangle 7"/>
          <p:cNvSpPr>
            <a:spLocks noGrp="1" noChangeArrowheads="1"/>
          </p:cNvSpPr>
          <p:nvPr>
            <p:ph idx="1"/>
          </p:nvPr>
        </p:nvSpPr>
        <p:spPr/>
        <p:txBody>
          <a:bodyPr/>
          <a:lstStyle/>
          <a:p>
            <a:pPr eaLnBrk="1" hangingPunct="1"/>
            <a:r>
              <a:rPr lang="en-US"/>
              <a:t>„Thus, the architecture is a document that describes the behavior of all possible implementations; an implementation is typically a single computer chip. </a:t>
            </a:r>
          </a:p>
          <a:p>
            <a:pPr eaLnBrk="1" hangingPunct="1"/>
            <a:endParaRPr lang="en-US"/>
          </a:p>
          <a:p>
            <a:pPr eaLnBrk="1" hangingPunct="1"/>
            <a:r>
              <a:rPr lang="en-US"/>
              <a:t>The architecture and software written to the architecture are intended to last several decades, while individual implementations will have much shorter lifetimes. </a:t>
            </a:r>
          </a:p>
          <a:p>
            <a:pPr eaLnBrk="1" hangingPunct="1"/>
            <a:endParaRPr lang="en-US"/>
          </a:p>
          <a:p>
            <a:pPr eaLnBrk="1" hangingPunct="1"/>
            <a:r>
              <a:rPr lang="en-US"/>
              <a:t>The architecture must therefore carefully describe the behavior that a machine-language programmer sees, but must not describe the means by which a particular implementation achieves that behavior.“</a:t>
            </a:r>
          </a:p>
        </p:txBody>
      </p:sp>
      <p:sp>
        <p:nvSpPr>
          <p:cNvPr id="73730" name="Fußzeilenplatzhalter 3"/>
          <p:cNvSpPr>
            <a:spLocks noGrp="1"/>
          </p:cNvSpPr>
          <p:nvPr>
            <p:ph type="ftr" sz="quarter" idx="10"/>
          </p:nvPr>
        </p:nvSpPr>
        <p:spPr>
          <a:noFill/>
        </p:spPr>
        <p:txBody>
          <a:bodyPr/>
          <a:lstStyle/>
          <a:p>
            <a:r>
              <a:rPr lang="en-US"/>
              <a:t>TI II - Computer Architecture</a:t>
            </a:r>
          </a:p>
        </p:txBody>
      </p:sp>
    </p:spTree>
    <p:custDataLst>
      <p:tags r:id="rId1"/>
    </p:custData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4"/>
          <p:cNvSpPr>
            <a:spLocks noGrp="1" noChangeArrowheads="1"/>
          </p:cNvSpPr>
          <p:nvPr>
            <p:ph type="title"/>
          </p:nvPr>
        </p:nvSpPr>
        <p:spPr/>
        <p:txBody>
          <a:bodyPr/>
          <a:lstStyle/>
          <a:p>
            <a:pPr eaLnBrk="1" hangingPunct="1"/>
            <a:r>
              <a:rPr lang="en-US"/>
              <a:t>Processor micro architecture</a:t>
            </a:r>
          </a:p>
        </p:txBody>
      </p:sp>
      <p:sp>
        <p:nvSpPr>
          <p:cNvPr id="73732" name="Rectangle 5"/>
          <p:cNvSpPr>
            <a:spLocks noGrp="1" noChangeArrowheads="1"/>
          </p:cNvSpPr>
          <p:nvPr>
            <p:ph idx="1"/>
          </p:nvPr>
        </p:nvSpPr>
        <p:spPr/>
        <p:txBody>
          <a:bodyPr/>
          <a:lstStyle/>
          <a:p>
            <a:pPr eaLnBrk="1" hangingPunct="1">
              <a:lnSpc>
                <a:spcPct val="90000"/>
              </a:lnSpc>
            </a:pPr>
            <a:r>
              <a:rPr lang="en-US" sz="2000" dirty="0"/>
              <a:t>An </a:t>
            </a:r>
            <a:r>
              <a:rPr lang="en-US" sz="2000" b="1" dirty="0"/>
              <a:t>implementation</a:t>
            </a:r>
            <a:r>
              <a:rPr lang="en-US" sz="2000" dirty="0"/>
              <a:t> (micro architecture) describes the hardware structure, all data paths, the internal logic etc. of a certain realization of the processor architecture, thus a real microprocessor.  </a:t>
            </a:r>
          </a:p>
          <a:p>
            <a:pPr eaLnBrk="1" hangingPunct="1">
              <a:lnSpc>
                <a:spcPct val="90000"/>
              </a:lnSpc>
            </a:pPr>
            <a:endParaRPr lang="en-US" sz="2000" dirty="0"/>
          </a:p>
          <a:p>
            <a:pPr eaLnBrk="1" hangingPunct="1">
              <a:lnSpc>
                <a:spcPct val="90000"/>
              </a:lnSpc>
            </a:pPr>
            <a:r>
              <a:rPr lang="en-US" sz="2000" dirty="0"/>
              <a:t>The </a:t>
            </a:r>
            <a:r>
              <a:rPr lang="en-US" sz="2000" b="1" dirty="0"/>
              <a:t>micro architecture</a:t>
            </a:r>
            <a:r>
              <a:rPr lang="en-US" sz="2000" dirty="0"/>
              <a:t> defines: </a:t>
            </a:r>
          </a:p>
          <a:p>
            <a:pPr lvl="1" eaLnBrk="1" hangingPunct="1">
              <a:lnSpc>
                <a:spcPct val="90000"/>
              </a:lnSpc>
            </a:pPr>
            <a:r>
              <a:rPr lang="en-US" dirty="0"/>
              <a:t>Number and stages of pipelines </a:t>
            </a:r>
          </a:p>
          <a:p>
            <a:pPr lvl="1" eaLnBrk="1" hangingPunct="1">
              <a:lnSpc>
                <a:spcPct val="90000"/>
              </a:lnSpc>
            </a:pPr>
            <a:r>
              <a:rPr lang="en-US" dirty="0"/>
              <a:t>Usage of super scalar technology</a:t>
            </a:r>
          </a:p>
          <a:p>
            <a:pPr lvl="1" eaLnBrk="1" hangingPunct="1">
              <a:lnSpc>
                <a:spcPct val="90000"/>
              </a:lnSpc>
            </a:pPr>
            <a:r>
              <a:rPr lang="en-US" dirty="0"/>
              <a:t>Number of internal functional units (ALUs)</a:t>
            </a:r>
          </a:p>
          <a:p>
            <a:pPr lvl="1" eaLnBrk="1" hangingPunct="1">
              <a:lnSpc>
                <a:spcPct val="90000"/>
              </a:lnSpc>
            </a:pPr>
            <a:r>
              <a:rPr lang="en-US" dirty="0"/>
              <a:t>Organization of cache memory</a:t>
            </a:r>
          </a:p>
          <a:p>
            <a:pPr eaLnBrk="1" hangingPunct="1">
              <a:lnSpc>
                <a:spcPct val="90000"/>
              </a:lnSpc>
            </a:pPr>
            <a:endParaRPr lang="en-US" sz="2000" dirty="0"/>
          </a:p>
          <a:p>
            <a:pPr eaLnBrk="1" hangingPunct="1">
              <a:lnSpc>
                <a:spcPct val="90000"/>
              </a:lnSpc>
            </a:pPr>
            <a:r>
              <a:rPr lang="en-US" sz="2000" dirty="0"/>
              <a:t>The definition of a </a:t>
            </a:r>
            <a:r>
              <a:rPr lang="en-US" sz="2000" b="1" dirty="0"/>
              <a:t>processor architecture</a:t>
            </a:r>
            <a:r>
              <a:rPr lang="en-US" sz="2000" dirty="0"/>
              <a:t> (ISA, instruction set architecture) enables the use of programs independent of a certain internal implementation of a microprocessor.</a:t>
            </a:r>
          </a:p>
          <a:p>
            <a:pPr eaLnBrk="1" hangingPunct="1">
              <a:lnSpc>
                <a:spcPct val="90000"/>
              </a:lnSpc>
            </a:pPr>
            <a:r>
              <a:rPr lang="en-US" sz="2000" dirty="0"/>
              <a:t> </a:t>
            </a:r>
          </a:p>
          <a:p>
            <a:pPr eaLnBrk="1" hangingPunct="1">
              <a:lnSpc>
                <a:spcPct val="90000"/>
              </a:lnSpc>
            </a:pPr>
            <a:r>
              <a:rPr lang="en-US" sz="2000" dirty="0"/>
              <a:t>All microprocessors following the same processor architecture specification are called “</a:t>
            </a:r>
            <a:r>
              <a:rPr lang="en-US" sz="2000" b="1" dirty="0"/>
              <a:t>binary compatible</a:t>
            </a:r>
            <a:r>
              <a:rPr lang="en-US" sz="2000" dirty="0"/>
              <a:t>” (i.e., the same binaries run on them).</a:t>
            </a:r>
          </a:p>
        </p:txBody>
      </p:sp>
      <p:sp>
        <p:nvSpPr>
          <p:cNvPr id="74754" name="Fußzeilenplatzhalter 3"/>
          <p:cNvSpPr>
            <a:spLocks noGrp="1"/>
          </p:cNvSpPr>
          <p:nvPr>
            <p:ph type="ftr" sz="quarter" idx="10"/>
          </p:nvPr>
        </p:nvSpPr>
        <p:spPr>
          <a:noFill/>
        </p:spPr>
        <p:txBody>
          <a:bodyPr/>
          <a:lstStyle/>
          <a:p>
            <a:r>
              <a:rPr lang="en-US"/>
              <a:t>TI II - Computer Architecture</a:t>
            </a:r>
          </a:p>
        </p:txBody>
      </p:sp>
    </p:spTree>
    <p:custDataLst>
      <p:tags r:id="rId1"/>
    </p:custData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p:cNvSpPr>
            <a:spLocks noGrp="1"/>
          </p:cNvSpPr>
          <p:nvPr>
            <p:ph type="title"/>
          </p:nvPr>
        </p:nvSpPr>
        <p:spPr/>
        <p:txBody>
          <a:bodyPr/>
          <a:lstStyle/>
          <a:p>
            <a:r>
              <a:rPr lang="en-US" dirty="0"/>
              <a:t>Classification of Computers</a:t>
            </a:r>
            <a:br>
              <a:rPr lang="de-DE" dirty="0"/>
            </a:br>
            <a:endParaRPr lang="de-DE" dirty="0"/>
          </a:p>
        </p:txBody>
      </p:sp>
      <p:sp>
        <p:nvSpPr>
          <p:cNvPr id="75779" name="Textplatzhalter 2"/>
          <p:cNvSpPr>
            <a:spLocks noGrp="1"/>
          </p:cNvSpPr>
          <p:nvPr>
            <p:ph type="body" idx="1"/>
          </p:nvPr>
        </p:nvSpPr>
        <p:spPr/>
        <p:txBody>
          <a:bodyPr/>
          <a:lstStyle/>
          <a:p>
            <a:endParaRPr lang="de-DE" dirty="0"/>
          </a:p>
        </p:txBody>
      </p:sp>
      <p:sp>
        <p:nvSpPr>
          <p:cNvPr id="75780" name="Fußzeilenplatzhalter 3"/>
          <p:cNvSpPr>
            <a:spLocks noGrp="1"/>
          </p:cNvSpPr>
          <p:nvPr>
            <p:ph type="ftr" sz="quarter" idx="10"/>
          </p:nvPr>
        </p:nvSpPr>
        <p:spPr>
          <a:noFill/>
        </p:spPr>
        <p:txBody>
          <a:bodyPr/>
          <a:lstStyle/>
          <a:p>
            <a:r>
              <a:rPr lang="en-US"/>
              <a:t>TI II - Computer Architecture</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dirty="0"/>
              <a:t>Computer System – </a:t>
            </a:r>
            <a:r>
              <a:rPr lang="de-DE" dirty="0" err="1"/>
              <a:t>very</a:t>
            </a:r>
            <a:r>
              <a:rPr lang="de-DE" dirty="0"/>
              <a:t> </a:t>
            </a:r>
            <a:r>
              <a:rPr lang="de-DE" dirty="0" err="1"/>
              <a:t>old</a:t>
            </a:r>
            <a:r>
              <a:rPr lang="de-DE" dirty="0"/>
              <a:t> </a:t>
            </a:r>
            <a:r>
              <a:rPr lang="de-DE" dirty="0" err="1"/>
              <a:t>days</a:t>
            </a:r>
            <a:endParaRPr lang="de-DE" dirty="0"/>
          </a:p>
        </p:txBody>
      </p:sp>
      <p:sp>
        <p:nvSpPr>
          <p:cNvPr id="9219" name="Fußzeilenplatzhalter 2"/>
          <p:cNvSpPr>
            <a:spLocks noGrp="1"/>
          </p:cNvSpPr>
          <p:nvPr>
            <p:ph type="ftr" sz="quarter" idx="10"/>
          </p:nvPr>
        </p:nvSpPr>
        <p:spPr>
          <a:noFill/>
        </p:spPr>
        <p:txBody>
          <a:bodyPr/>
          <a:lstStyle/>
          <a:p>
            <a:r>
              <a:rPr lang="en-US"/>
              <a:t>TI II - Computer Architecture</a:t>
            </a:r>
          </a:p>
        </p:txBody>
      </p:sp>
      <p:pic>
        <p:nvPicPr>
          <p:cNvPr id="4" name="Picture 8"/>
          <p:cNvPicPr>
            <a:picLocks noChangeAspect="1" noChangeArrowheads="1"/>
          </p:cNvPicPr>
          <p:nvPr/>
        </p:nvPicPr>
        <p:blipFill>
          <a:blip r:embed="rId4" cstate="print"/>
          <a:srcRect/>
          <a:stretch>
            <a:fillRect/>
          </a:stretch>
        </p:blipFill>
        <p:spPr bwMode="auto">
          <a:xfrm>
            <a:off x="1487488" y="1874592"/>
            <a:ext cx="3597275" cy="3286125"/>
          </a:xfrm>
          <a:prstGeom prst="rect">
            <a:avLst/>
          </a:prstGeom>
          <a:noFill/>
          <a:ln w="9525">
            <a:noFill/>
            <a:miter lim="800000"/>
            <a:headEnd/>
            <a:tailEnd/>
          </a:ln>
        </p:spPr>
      </p:pic>
      <p:pic>
        <p:nvPicPr>
          <p:cNvPr id="5" name="Picture 9"/>
          <p:cNvPicPr>
            <a:picLocks noChangeAspect="1" noChangeArrowheads="1"/>
          </p:cNvPicPr>
          <p:nvPr/>
        </p:nvPicPr>
        <p:blipFill>
          <a:blip r:embed="rId5" cstate="print"/>
          <a:srcRect/>
          <a:stretch>
            <a:fillRect/>
          </a:stretch>
        </p:blipFill>
        <p:spPr bwMode="auto">
          <a:xfrm>
            <a:off x="5738813" y="1143000"/>
            <a:ext cx="4756150" cy="48133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253000188"/>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p:txBody>
          <a:bodyPr/>
          <a:lstStyle/>
          <a:p>
            <a:pPr eaLnBrk="1" hangingPunct="1"/>
            <a:r>
              <a:rPr lang="en-US"/>
              <a:t>Classification of Computers: Levels of and techniques for parallelism</a:t>
            </a:r>
          </a:p>
        </p:txBody>
      </p:sp>
      <p:sp>
        <p:nvSpPr>
          <p:cNvPr id="75780" name="Rectangle 3"/>
          <p:cNvSpPr>
            <a:spLocks noGrp="1" noChangeArrowheads="1"/>
          </p:cNvSpPr>
          <p:nvPr>
            <p:ph idx="1"/>
          </p:nvPr>
        </p:nvSpPr>
        <p:spPr/>
        <p:txBody>
          <a:bodyPr/>
          <a:lstStyle/>
          <a:p>
            <a:pPr eaLnBrk="1" hangingPunct="1">
              <a:lnSpc>
                <a:spcPct val="90000"/>
              </a:lnSpc>
            </a:pPr>
            <a:r>
              <a:rPr lang="en-US" dirty="0"/>
              <a:t>How to classify those many different systems, different architectures?</a:t>
            </a:r>
          </a:p>
          <a:p>
            <a:pPr lvl="1" eaLnBrk="1" hangingPunct="1">
              <a:lnSpc>
                <a:spcPct val="90000"/>
              </a:lnSpc>
            </a:pPr>
            <a:r>
              <a:rPr lang="en-US" dirty="0"/>
              <a:t>By hardware? Changes too fast…</a:t>
            </a:r>
          </a:p>
          <a:p>
            <a:pPr lvl="1" eaLnBrk="1" hangingPunct="1">
              <a:lnSpc>
                <a:spcPct val="90000"/>
              </a:lnSpc>
            </a:pPr>
            <a:r>
              <a:rPr lang="en-US" dirty="0"/>
              <a:t>By software? Can run on many systems…</a:t>
            </a:r>
          </a:p>
          <a:p>
            <a:pPr lvl="1" eaLnBrk="1" hangingPunct="1">
              <a:lnSpc>
                <a:spcPct val="90000"/>
              </a:lnSpc>
            </a:pPr>
            <a:r>
              <a:rPr lang="en-US" dirty="0"/>
              <a:t>By size? Price? ???</a:t>
            </a:r>
          </a:p>
          <a:p>
            <a:pPr lvl="1" eaLnBrk="1" hangingPunct="1">
              <a:lnSpc>
                <a:spcPct val="90000"/>
              </a:lnSpc>
            </a:pPr>
            <a:r>
              <a:rPr lang="en-US" dirty="0"/>
              <a:t>Here: by parallelism supported</a:t>
            </a:r>
          </a:p>
          <a:p>
            <a:pPr lvl="1" eaLnBrk="1" hangingPunct="1">
              <a:lnSpc>
                <a:spcPct val="90000"/>
              </a:lnSpc>
            </a:pPr>
            <a:endParaRPr lang="en-US" dirty="0"/>
          </a:p>
          <a:p>
            <a:pPr eaLnBrk="1" hangingPunct="1">
              <a:lnSpc>
                <a:spcPct val="90000"/>
              </a:lnSpc>
            </a:pPr>
            <a:r>
              <a:rPr lang="en-US" dirty="0"/>
              <a:t>A parallel program can be seen as a partially ordered set of instructions. The order is given by the </a:t>
            </a:r>
            <a:r>
              <a:rPr lang="en-US" dirty="0">
                <a:solidFill>
                  <a:srgbClr val="C00000"/>
                </a:solidFill>
              </a:rPr>
              <a:t>dependencies among the instructions</a:t>
            </a:r>
            <a:r>
              <a:rPr lang="en-US" dirty="0"/>
              <a:t>. </a:t>
            </a:r>
            <a:r>
              <a:rPr lang="en-US" dirty="0">
                <a:solidFill>
                  <a:srgbClr val="C00000"/>
                </a:solidFill>
              </a:rPr>
              <a:t>Independent instructions</a:t>
            </a:r>
            <a:r>
              <a:rPr lang="en-US" dirty="0"/>
              <a:t> can be executed in </a:t>
            </a:r>
            <a:r>
              <a:rPr lang="en-US" dirty="0">
                <a:solidFill>
                  <a:srgbClr val="C00000"/>
                </a:solidFill>
              </a:rPr>
              <a:t>parallel</a:t>
            </a:r>
            <a:r>
              <a:rPr lang="en-US" dirty="0"/>
              <a:t>.</a:t>
            </a:r>
          </a:p>
          <a:p>
            <a:pPr eaLnBrk="1" hangingPunct="1">
              <a:lnSpc>
                <a:spcPct val="90000"/>
              </a:lnSpc>
            </a:pPr>
            <a:endParaRPr lang="en-US" dirty="0"/>
          </a:p>
          <a:p>
            <a:pPr eaLnBrk="1" hangingPunct="1">
              <a:lnSpc>
                <a:spcPct val="90000"/>
              </a:lnSpc>
            </a:pPr>
            <a:r>
              <a:rPr lang="en-US" dirty="0"/>
              <a:t>Levels of parallelism: within a program / a set of programs</a:t>
            </a:r>
          </a:p>
          <a:p>
            <a:pPr eaLnBrk="1" hangingPunct="1">
              <a:lnSpc>
                <a:spcPct val="90000"/>
              </a:lnSpc>
            </a:pPr>
            <a:endParaRPr lang="en-US" dirty="0"/>
          </a:p>
          <a:p>
            <a:pPr eaLnBrk="1" hangingPunct="1">
              <a:lnSpc>
                <a:spcPct val="90000"/>
              </a:lnSpc>
            </a:pPr>
            <a:r>
              <a:rPr lang="en-US" dirty="0"/>
              <a:t>Techniques for parallelism: implemented in hardware</a:t>
            </a:r>
          </a:p>
        </p:txBody>
      </p:sp>
      <p:sp>
        <p:nvSpPr>
          <p:cNvPr id="76802" name="Fußzeilenplatzhalter 3"/>
          <p:cNvSpPr>
            <a:spLocks noGrp="1"/>
          </p:cNvSpPr>
          <p:nvPr>
            <p:ph type="ftr" sz="quarter" idx="10"/>
          </p:nvPr>
        </p:nvSpPr>
        <p:spPr>
          <a:noFill/>
        </p:spPr>
        <p:txBody>
          <a:bodyPr/>
          <a:lstStyle/>
          <a:p>
            <a:r>
              <a:rPr lang="en-US"/>
              <a:t>TI II - Computer Architecture</a:t>
            </a:r>
          </a:p>
        </p:txBody>
      </p:sp>
    </p:spTree>
    <p:custDataLst>
      <p:tags r:id="rId1"/>
    </p:custData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p:txBody>
          <a:bodyPr/>
          <a:lstStyle/>
          <a:p>
            <a:pPr eaLnBrk="1" hangingPunct="1"/>
            <a:r>
              <a:rPr lang="en-US" dirty="0"/>
              <a:t>Classification of Computers: 5 levels of parallelism</a:t>
            </a:r>
          </a:p>
        </p:txBody>
      </p:sp>
      <p:sp>
        <p:nvSpPr>
          <p:cNvPr id="76804" name="Rectangle 3"/>
          <p:cNvSpPr>
            <a:spLocks noGrp="1" noChangeArrowheads="1"/>
          </p:cNvSpPr>
          <p:nvPr>
            <p:ph idx="1"/>
          </p:nvPr>
        </p:nvSpPr>
        <p:spPr/>
        <p:txBody>
          <a:bodyPr/>
          <a:lstStyle/>
          <a:p>
            <a:pPr eaLnBrk="1" hangingPunct="1"/>
            <a:r>
              <a:rPr lang="en-US" sz="2000" dirty="0"/>
              <a:t>Program level</a:t>
            </a:r>
          </a:p>
          <a:p>
            <a:pPr eaLnBrk="1" hangingPunct="1"/>
            <a:endParaRPr lang="en-US" sz="2000" dirty="0"/>
          </a:p>
          <a:p>
            <a:pPr eaLnBrk="1" hangingPunct="1"/>
            <a:r>
              <a:rPr lang="en-US" sz="2000" dirty="0"/>
              <a:t>Process level (or task level)</a:t>
            </a:r>
          </a:p>
          <a:p>
            <a:pPr lvl="1" eaLnBrk="1" hangingPunct="1"/>
            <a:r>
              <a:rPr lang="en-US" dirty="0"/>
              <a:t>Tasks (heavy weighted processes, coarse-grained tasks) </a:t>
            </a:r>
          </a:p>
          <a:p>
            <a:pPr eaLnBrk="1" hangingPunct="1"/>
            <a:endParaRPr lang="en-US" sz="2000" dirty="0"/>
          </a:p>
          <a:p>
            <a:pPr eaLnBrk="1" hangingPunct="1"/>
            <a:r>
              <a:rPr lang="en-US" sz="2000" dirty="0"/>
              <a:t>Block level</a:t>
            </a:r>
          </a:p>
          <a:p>
            <a:pPr lvl="1" eaLnBrk="1" hangingPunct="1"/>
            <a:r>
              <a:rPr lang="en-US" dirty="0"/>
              <a:t>Threads, Light-Weighted Processes</a:t>
            </a:r>
            <a:br>
              <a:rPr lang="en-US" dirty="0"/>
            </a:br>
            <a:r>
              <a:rPr lang="en-US" dirty="0"/>
              <a:t> </a:t>
            </a:r>
          </a:p>
          <a:p>
            <a:pPr eaLnBrk="1" hangingPunct="1"/>
            <a:r>
              <a:rPr lang="en-US" sz="2000" dirty="0"/>
              <a:t>Instruction level</a:t>
            </a:r>
          </a:p>
          <a:p>
            <a:pPr lvl="1" eaLnBrk="1" hangingPunct="1"/>
            <a:r>
              <a:rPr lang="en-US" dirty="0"/>
              <a:t>Basic instructions (of the chosen language, of the instruction set)</a:t>
            </a:r>
          </a:p>
          <a:p>
            <a:pPr eaLnBrk="1" hangingPunct="1"/>
            <a:endParaRPr lang="en-US" sz="2000" dirty="0"/>
          </a:p>
          <a:p>
            <a:pPr eaLnBrk="1" hangingPunct="1"/>
            <a:r>
              <a:rPr lang="en-US" sz="2000" dirty="0"/>
              <a:t>Sub-operation level</a:t>
            </a:r>
          </a:p>
          <a:p>
            <a:pPr lvl="1" eaLnBrk="1" hangingPunct="1"/>
            <a:r>
              <a:rPr lang="en-US" dirty="0"/>
              <a:t>Basic instructions of a language/an instruction set can be divided into sub-operations/micro operations by a compiler/the processor (e.g., classical PC processors use micro instructions internally)</a:t>
            </a:r>
          </a:p>
        </p:txBody>
      </p:sp>
      <p:sp>
        <p:nvSpPr>
          <p:cNvPr id="77826" name="Fußzeilenplatzhalter 3"/>
          <p:cNvSpPr>
            <a:spLocks noGrp="1"/>
          </p:cNvSpPr>
          <p:nvPr>
            <p:ph type="ftr" sz="quarter" idx="10"/>
          </p:nvPr>
        </p:nvSpPr>
        <p:spPr>
          <a:noFill/>
        </p:spPr>
        <p:txBody>
          <a:bodyPr/>
          <a:lstStyle/>
          <a:p>
            <a:r>
              <a:rPr lang="en-US"/>
              <a:t>TI II - Computer Architecture</a:t>
            </a:r>
          </a:p>
        </p:txBody>
      </p:sp>
    </p:spTree>
    <p:custDataLst>
      <p:tags r:id="rId1"/>
    </p:custData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3"/>
          <p:cNvSpPr>
            <a:spLocks noGrp="1" noChangeArrowheads="1"/>
          </p:cNvSpPr>
          <p:nvPr>
            <p:ph type="title"/>
          </p:nvPr>
        </p:nvSpPr>
        <p:spPr/>
        <p:txBody>
          <a:bodyPr/>
          <a:lstStyle/>
          <a:p>
            <a:pPr eaLnBrk="1" hangingPunct="1"/>
            <a:r>
              <a:rPr lang="en-US"/>
              <a:t>Level of parallelism and granularity</a:t>
            </a:r>
          </a:p>
        </p:txBody>
      </p:sp>
      <p:sp>
        <p:nvSpPr>
          <p:cNvPr id="77827" name="Rectangle 2"/>
          <p:cNvSpPr>
            <a:spLocks noGrp="1" noChangeArrowheads="1"/>
          </p:cNvSpPr>
          <p:nvPr>
            <p:ph idx="1"/>
          </p:nvPr>
        </p:nvSpPr>
        <p:spPr/>
        <p:txBody>
          <a:bodyPr/>
          <a:lstStyle/>
          <a:p>
            <a:pPr eaLnBrk="1" hangingPunct="1"/>
            <a:r>
              <a:rPr lang="en-US" dirty="0"/>
              <a:t>The </a:t>
            </a:r>
            <a:r>
              <a:rPr lang="en-US" b="1" dirty="0"/>
              <a:t>granularity</a:t>
            </a:r>
            <a:r>
              <a:rPr lang="en-US" dirty="0"/>
              <a:t> depends on the relation of computation effort over communication or synchronization effort</a:t>
            </a:r>
            <a:br>
              <a:rPr lang="en-US" dirty="0"/>
            </a:br>
            <a:br>
              <a:rPr lang="en-US" dirty="0"/>
            </a:br>
            <a:endParaRPr lang="en-US" dirty="0"/>
          </a:p>
          <a:p>
            <a:pPr eaLnBrk="1" hangingPunct="1"/>
            <a:r>
              <a:rPr lang="en-US" dirty="0"/>
              <a:t>Typically, program, process, and thread level are considered as </a:t>
            </a:r>
            <a:r>
              <a:rPr lang="en-US" b="1" dirty="0"/>
              <a:t>large grained</a:t>
            </a:r>
            <a:r>
              <a:rPr lang="en-US" dirty="0"/>
              <a:t> parallelism</a:t>
            </a:r>
          </a:p>
          <a:p>
            <a:pPr eaLnBrk="1" hangingPunct="1"/>
            <a:endParaRPr lang="en-US" dirty="0"/>
          </a:p>
          <a:p>
            <a:pPr eaLnBrk="1" hangingPunct="1"/>
            <a:r>
              <a:rPr lang="en-US" dirty="0"/>
              <a:t>Thus, instruction and sub-operation level may support </a:t>
            </a:r>
            <a:br>
              <a:rPr lang="en-US" dirty="0"/>
            </a:br>
            <a:r>
              <a:rPr lang="en-US" b="1" dirty="0"/>
              <a:t>fine grained</a:t>
            </a:r>
            <a:r>
              <a:rPr lang="en-US" dirty="0"/>
              <a:t> parallelism </a:t>
            </a:r>
          </a:p>
          <a:p>
            <a:pPr eaLnBrk="1" hangingPunct="1"/>
            <a:endParaRPr lang="en-US" dirty="0"/>
          </a:p>
          <a:p>
            <a:pPr eaLnBrk="1" hangingPunct="1"/>
            <a:r>
              <a:rPr lang="en-US" dirty="0"/>
              <a:t>Sometimes, the block or thread level is considered as medium grained</a:t>
            </a:r>
          </a:p>
        </p:txBody>
      </p:sp>
      <p:sp>
        <p:nvSpPr>
          <p:cNvPr id="78850" name="Fußzeilenplatzhalter 3"/>
          <p:cNvSpPr>
            <a:spLocks noGrp="1"/>
          </p:cNvSpPr>
          <p:nvPr>
            <p:ph type="ftr" sz="quarter" idx="10"/>
          </p:nvPr>
        </p:nvSpPr>
        <p:spPr>
          <a:noFill/>
        </p:spPr>
        <p:txBody>
          <a:bodyPr/>
          <a:lstStyle/>
          <a:p>
            <a:r>
              <a:rPr lang="en-US"/>
              <a:t>TI II - Computer Architecture</a:t>
            </a:r>
          </a:p>
        </p:txBody>
      </p:sp>
    </p:spTree>
    <p:custDataLst>
      <p:tags r:id="rId1"/>
    </p:custData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p:txBody>
          <a:bodyPr/>
          <a:lstStyle/>
          <a:p>
            <a:pPr eaLnBrk="1" hangingPunct="1"/>
            <a:r>
              <a:rPr lang="en-US"/>
              <a:t>Techniques of parallelism vs. </a:t>
            </a:r>
            <a:br>
              <a:rPr lang="en-US"/>
            </a:br>
            <a:r>
              <a:rPr lang="en-US"/>
              <a:t>levels of parallelism</a:t>
            </a:r>
          </a:p>
        </p:txBody>
      </p:sp>
      <p:sp>
        <p:nvSpPr>
          <p:cNvPr id="79874" name="Fußzeilenplatzhalter 2"/>
          <p:cNvSpPr>
            <a:spLocks noGrp="1"/>
          </p:cNvSpPr>
          <p:nvPr>
            <p:ph type="ftr" sz="quarter" idx="10"/>
          </p:nvPr>
        </p:nvSpPr>
        <p:spPr>
          <a:noFill/>
        </p:spPr>
        <p:txBody>
          <a:bodyPr/>
          <a:lstStyle/>
          <a:p>
            <a:r>
              <a:rPr lang="en-US"/>
              <a:t>TI II - Computer Architecture</a:t>
            </a:r>
          </a:p>
        </p:txBody>
      </p:sp>
      <p:grpSp>
        <p:nvGrpSpPr>
          <p:cNvPr id="79876" name="Gruppieren 65"/>
          <p:cNvGrpSpPr>
            <a:grpSpLocks/>
          </p:cNvGrpSpPr>
          <p:nvPr/>
        </p:nvGrpSpPr>
        <p:grpSpPr bwMode="auto">
          <a:xfrm>
            <a:off x="1979614" y="1052514"/>
            <a:ext cx="8474075" cy="5305425"/>
            <a:chOff x="455613" y="1052513"/>
            <a:chExt cx="8474105" cy="5305425"/>
          </a:xfrm>
        </p:grpSpPr>
        <p:sp>
          <p:nvSpPr>
            <p:cNvPr id="79877" name="Rectangle 3"/>
            <p:cNvSpPr>
              <a:spLocks noChangeArrowheads="1"/>
            </p:cNvSpPr>
            <p:nvPr/>
          </p:nvSpPr>
          <p:spPr bwMode="auto">
            <a:xfrm>
              <a:off x="669927" y="1488032"/>
              <a:ext cx="1559273" cy="369332"/>
            </a:xfrm>
            <a:prstGeom prst="rect">
              <a:avLst/>
            </a:prstGeom>
            <a:noFill/>
            <a:ln w="9525">
              <a:noFill/>
              <a:miter lim="800000"/>
              <a:headEnd/>
              <a:tailEnd/>
            </a:ln>
          </p:spPr>
          <p:txBody>
            <a:bodyPr wrap="none" lIns="0" tIns="0" rIns="0" bIns="0">
              <a:spAutoFit/>
            </a:bodyPr>
            <a:lstStyle/>
            <a:p>
              <a:pPr eaLnBrk="0" hangingPunct="0"/>
              <a:r>
                <a:rPr lang="en-US" sz="2400">
                  <a:solidFill>
                    <a:srgbClr val="000000"/>
                  </a:solidFill>
                  <a:latin typeface="Arial" pitchFamily="34" charset="0"/>
                </a:rPr>
                <a:t>Techniques</a:t>
              </a:r>
              <a:endParaRPr lang="en-US">
                <a:latin typeface="Arial" pitchFamily="34" charset="0"/>
              </a:endParaRPr>
            </a:p>
          </p:txBody>
        </p:sp>
        <p:sp>
          <p:nvSpPr>
            <p:cNvPr id="79878" name="Rectangle 4"/>
            <p:cNvSpPr>
              <a:spLocks noChangeArrowheads="1"/>
            </p:cNvSpPr>
            <p:nvPr/>
          </p:nvSpPr>
          <p:spPr bwMode="auto">
            <a:xfrm rot="19800000">
              <a:off x="4599250" y="1510427"/>
              <a:ext cx="1264774" cy="246221"/>
            </a:xfrm>
            <a:prstGeom prst="rect">
              <a:avLst/>
            </a:prstGeom>
            <a:noFill/>
            <a:ln w="9525">
              <a:noFill/>
              <a:miter lim="800000"/>
              <a:headEnd/>
              <a:tailEnd/>
            </a:ln>
          </p:spPr>
          <p:txBody>
            <a:bodyPr wrap="none" lIns="0" tIns="0" rIns="0" bIns="0">
              <a:spAutoFit/>
            </a:bodyPr>
            <a:lstStyle/>
            <a:p>
              <a:pPr eaLnBrk="0" hangingPunct="0"/>
              <a:r>
                <a:rPr lang="en-US" sz="1600">
                  <a:solidFill>
                    <a:srgbClr val="000000"/>
                  </a:solidFill>
                  <a:latin typeface="Arial" pitchFamily="34" charset="0"/>
                </a:rPr>
                <a:t>Program level</a:t>
              </a:r>
              <a:endParaRPr lang="en-US">
                <a:latin typeface="Arial" pitchFamily="34" charset="0"/>
              </a:endParaRPr>
            </a:p>
          </p:txBody>
        </p:sp>
        <p:sp>
          <p:nvSpPr>
            <p:cNvPr id="79879" name="Rectangle 5"/>
            <p:cNvSpPr>
              <a:spLocks noChangeArrowheads="1"/>
            </p:cNvSpPr>
            <p:nvPr/>
          </p:nvSpPr>
          <p:spPr bwMode="auto">
            <a:xfrm rot="19800000">
              <a:off x="5199550" y="1519952"/>
              <a:ext cx="1218286" cy="246221"/>
            </a:xfrm>
            <a:prstGeom prst="rect">
              <a:avLst/>
            </a:prstGeom>
            <a:noFill/>
            <a:ln w="9525">
              <a:noFill/>
              <a:miter lim="800000"/>
              <a:headEnd/>
              <a:tailEnd/>
            </a:ln>
          </p:spPr>
          <p:txBody>
            <a:bodyPr wrap="none" lIns="0" tIns="0" rIns="0" bIns="0">
              <a:spAutoFit/>
            </a:bodyPr>
            <a:lstStyle/>
            <a:p>
              <a:pPr eaLnBrk="0" hangingPunct="0"/>
              <a:r>
                <a:rPr lang="en-US" sz="1600">
                  <a:solidFill>
                    <a:srgbClr val="000000"/>
                  </a:solidFill>
                  <a:latin typeface="Arial" pitchFamily="34" charset="0"/>
                </a:rPr>
                <a:t>Process level</a:t>
              </a:r>
              <a:endParaRPr lang="en-US">
                <a:latin typeface="Arial" pitchFamily="34" charset="0"/>
              </a:endParaRPr>
            </a:p>
          </p:txBody>
        </p:sp>
        <p:sp>
          <p:nvSpPr>
            <p:cNvPr id="79880" name="Rectangle 6"/>
            <p:cNvSpPr>
              <a:spLocks noChangeArrowheads="1"/>
            </p:cNvSpPr>
            <p:nvPr/>
          </p:nvSpPr>
          <p:spPr bwMode="auto">
            <a:xfrm rot="19800000">
              <a:off x="5810313" y="1586627"/>
              <a:ext cx="977835" cy="246221"/>
            </a:xfrm>
            <a:prstGeom prst="rect">
              <a:avLst/>
            </a:prstGeom>
            <a:noFill/>
            <a:ln w="9525">
              <a:noFill/>
              <a:miter lim="800000"/>
              <a:headEnd/>
              <a:tailEnd/>
            </a:ln>
          </p:spPr>
          <p:txBody>
            <a:bodyPr wrap="none" lIns="0" tIns="0" rIns="0" bIns="0">
              <a:spAutoFit/>
            </a:bodyPr>
            <a:lstStyle/>
            <a:p>
              <a:pPr eaLnBrk="0" hangingPunct="0"/>
              <a:r>
                <a:rPr lang="en-US" sz="1600">
                  <a:solidFill>
                    <a:srgbClr val="000000"/>
                  </a:solidFill>
                  <a:latin typeface="Arial" pitchFamily="34" charset="0"/>
                </a:rPr>
                <a:t>Block level</a:t>
              </a:r>
              <a:endParaRPr lang="en-US">
                <a:latin typeface="Arial" pitchFamily="34" charset="0"/>
              </a:endParaRPr>
            </a:p>
          </p:txBody>
        </p:sp>
        <p:sp>
          <p:nvSpPr>
            <p:cNvPr id="79881" name="Rectangle 7"/>
            <p:cNvSpPr>
              <a:spLocks noChangeArrowheads="1"/>
            </p:cNvSpPr>
            <p:nvPr/>
          </p:nvSpPr>
          <p:spPr bwMode="auto">
            <a:xfrm rot="19800000">
              <a:off x="6376475" y="1467565"/>
              <a:ext cx="1425075" cy="246221"/>
            </a:xfrm>
            <a:prstGeom prst="rect">
              <a:avLst/>
            </a:prstGeom>
            <a:noFill/>
            <a:ln w="9525">
              <a:noFill/>
              <a:miter lim="800000"/>
              <a:headEnd/>
              <a:tailEnd/>
            </a:ln>
          </p:spPr>
          <p:txBody>
            <a:bodyPr wrap="none" lIns="0" tIns="0" rIns="0" bIns="0">
              <a:spAutoFit/>
            </a:bodyPr>
            <a:lstStyle/>
            <a:p>
              <a:pPr eaLnBrk="0" hangingPunct="0"/>
              <a:r>
                <a:rPr lang="en-US" sz="1600">
                  <a:solidFill>
                    <a:srgbClr val="000000"/>
                  </a:solidFill>
                  <a:latin typeface="Arial" pitchFamily="34" charset="0"/>
                </a:rPr>
                <a:t>Instruction level</a:t>
              </a:r>
              <a:endParaRPr lang="en-US">
                <a:latin typeface="Arial" pitchFamily="34" charset="0"/>
              </a:endParaRPr>
            </a:p>
          </p:txBody>
        </p:sp>
        <p:sp>
          <p:nvSpPr>
            <p:cNvPr id="79882" name="Rectangle 8"/>
            <p:cNvSpPr>
              <a:spLocks noChangeArrowheads="1"/>
            </p:cNvSpPr>
            <p:nvPr/>
          </p:nvSpPr>
          <p:spPr bwMode="auto">
            <a:xfrm rot="19800000">
              <a:off x="6951093" y="1378665"/>
              <a:ext cx="1764913" cy="246221"/>
            </a:xfrm>
            <a:prstGeom prst="rect">
              <a:avLst/>
            </a:prstGeom>
            <a:noFill/>
            <a:ln w="9525">
              <a:noFill/>
              <a:miter lim="800000"/>
              <a:headEnd/>
              <a:tailEnd/>
            </a:ln>
          </p:spPr>
          <p:txBody>
            <a:bodyPr wrap="none" lIns="0" tIns="0" rIns="0" bIns="0">
              <a:spAutoFit/>
            </a:bodyPr>
            <a:lstStyle/>
            <a:p>
              <a:pPr eaLnBrk="0" hangingPunct="0"/>
              <a:r>
                <a:rPr lang="en-US" sz="1600">
                  <a:solidFill>
                    <a:srgbClr val="000000"/>
                  </a:solidFill>
                  <a:latin typeface="Arial" pitchFamily="34" charset="0"/>
                </a:rPr>
                <a:t>Sub-operation level</a:t>
              </a:r>
              <a:endParaRPr lang="en-US">
                <a:latin typeface="Arial" pitchFamily="34" charset="0"/>
              </a:endParaRPr>
            </a:p>
          </p:txBody>
        </p:sp>
        <p:sp>
          <p:nvSpPr>
            <p:cNvPr id="79883" name="Line 9"/>
            <p:cNvSpPr>
              <a:spLocks noChangeShapeType="1"/>
            </p:cNvSpPr>
            <p:nvPr/>
          </p:nvSpPr>
          <p:spPr bwMode="auto">
            <a:xfrm flipV="1">
              <a:off x="4264056" y="1052513"/>
              <a:ext cx="1668462" cy="1012825"/>
            </a:xfrm>
            <a:prstGeom prst="line">
              <a:avLst/>
            </a:prstGeom>
            <a:noFill/>
            <a:ln w="14288" cap="rnd">
              <a:solidFill>
                <a:srgbClr val="000000"/>
              </a:solidFill>
              <a:round/>
              <a:headEnd/>
              <a:tailEnd/>
            </a:ln>
          </p:spPr>
          <p:txBody>
            <a:bodyPr/>
            <a:lstStyle/>
            <a:p>
              <a:endParaRPr lang="de-DE"/>
            </a:p>
          </p:txBody>
        </p:sp>
        <p:sp>
          <p:nvSpPr>
            <p:cNvPr id="79884" name="Line 10"/>
            <p:cNvSpPr>
              <a:spLocks noChangeShapeType="1"/>
            </p:cNvSpPr>
            <p:nvPr/>
          </p:nvSpPr>
          <p:spPr bwMode="auto">
            <a:xfrm flipV="1">
              <a:off x="4862543" y="1052513"/>
              <a:ext cx="1666875" cy="1012825"/>
            </a:xfrm>
            <a:prstGeom prst="line">
              <a:avLst/>
            </a:prstGeom>
            <a:noFill/>
            <a:ln w="14288" cap="rnd">
              <a:solidFill>
                <a:srgbClr val="000000"/>
              </a:solidFill>
              <a:round/>
              <a:headEnd/>
              <a:tailEnd/>
            </a:ln>
          </p:spPr>
          <p:txBody>
            <a:bodyPr/>
            <a:lstStyle/>
            <a:p>
              <a:endParaRPr lang="de-DE"/>
            </a:p>
          </p:txBody>
        </p:sp>
        <p:sp>
          <p:nvSpPr>
            <p:cNvPr id="79885" name="Line 11"/>
            <p:cNvSpPr>
              <a:spLocks noChangeShapeType="1"/>
            </p:cNvSpPr>
            <p:nvPr/>
          </p:nvSpPr>
          <p:spPr bwMode="auto">
            <a:xfrm flipV="1">
              <a:off x="5457856" y="1052513"/>
              <a:ext cx="1668462" cy="1012825"/>
            </a:xfrm>
            <a:prstGeom prst="line">
              <a:avLst/>
            </a:prstGeom>
            <a:noFill/>
            <a:ln w="14288" cap="rnd">
              <a:solidFill>
                <a:srgbClr val="000000"/>
              </a:solidFill>
              <a:round/>
              <a:headEnd/>
              <a:tailEnd/>
            </a:ln>
          </p:spPr>
          <p:txBody>
            <a:bodyPr/>
            <a:lstStyle/>
            <a:p>
              <a:endParaRPr lang="de-DE"/>
            </a:p>
          </p:txBody>
        </p:sp>
        <p:sp>
          <p:nvSpPr>
            <p:cNvPr id="79886" name="Line 12"/>
            <p:cNvSpPr>
              <a:spLocks noChangeShapeType="1"/>
            </p:cNvSpPr>
            <p:nvPr/>
          </p:nvSpPr>
          <p:spPr bwMode="auto">
            <a:xfrm flipV="1">
              <a:off x="6054756" y="1052513"/>
              <a:ext cx="1668462" cy="1012825"/>
            </a:xfrm>
            <a:prstGeom prst="line">
              <a:avLst/>
            </a:prstGeom>
            <a:noFill/>
            <a:ln w="14288" cap="rnd">
              <a:solidFill>
                <a:srgbClr val="000000"/>
              </a:solidFill>
              <a:round/>
              <a:headEnd/>
              <a:tailEnd/>
            </a:ln>
          </p:spPr>
          <p:txBody>
            <a:bodyPr/>
            <a:lstStyle/>
            <a:p>
              <a:endParaRPr lang="de-DE"/>
            </a:p>
          </p:txBody>
        </p:sp>
        <p:sp>
          <p:nvSpPr>
            <p:cNvPr id="79887" name="Line 13"/>
            <p:cNvSpPr>
              <a:spLocks noChangeShapeType="1"/>
            </p:cNvSpPr>
            <p:nvPr/>
          </p:nvSpPr>
          <p:spPr bwMode="auto">
            <a:xfrm flipV="1">
              <a:off x="6653243" y="1052513"/>
              <a:ext cx="1666875" cy="1012825"/>
            </a:xfrm>
            <a:prstGeom prst="line">
              <a:avLst/>
            </a:prstGeom>
            <a:noFill/>
            <a:ln w="14288" cap="rnd">
              <a:solidFill>
                <a:srgbClr val="000000"/>
              </a:solidFill>
              <a:round/>
              <a:headEnd/>
              <a:tailEnd/>
            </a:ln>
          </p:spPr>
          <p:txBody>
            <a:bodyPr/>
            <a:lstStyle/>
            <a:p>
              <a:endParaRPr lang="de-DE"/>
            </a:p>
          </p:txBody>
        </p:sp>
        <p:sp>
          <p:nvSpPr>
            <p:cNvPr id="79888" name="Line 14"/>
            <p:cNvSpPr>
              <a:spLocks noChangeShapeType="1"/>
            </p:cNvSpPr>
            <p:nvPr/>
          </p:nvSpPr>
          <p:spPr bwMode="auto">
            <a:xfrm flipV="1">
              <a:off x="7262843" y="1052513"/>
              <a:ext cx="1666875" cy="1012825"/>
            </a:xfrm>
            <a:prstGeom prst="line">
              <a:avLst/>
            </a:prstGeom>
            <a:noFill/>
            <a:ln w="14288" cap="rnd">
              <a:solidFill>
                <a:srgbClr val="000000"/>
              </a:solidFill>
              <a:round/>
              <a:headEnd/>
              <a:tailEnd/>
            </a:ln>
          </p:spPr>
          <p:txBody>
            <a:bodyPr/>
            <a:lstStyle/>
            <a:p>
              <a:endParaRPr lang="de-DE"/>
            </a:p>
          </p:txBody>
        </p:sp>
        <p:sp>
          <p:nvSpPr>
            <p:cNvPr id="79889" name="Rectangle 15"/>
            <p:cNvSpPr>
              <a:spLocks noChangeArrowheads="1"/>
            </p:cNvSpPr>
            <p:nvPr/>
          </p:nvSpPr>
          <p:spPr bwMode="auto">
            <a:xfrm>
              <a:off x="598489" y="2132013"/>
              <a:ext cx="2960757" cy="261610"/>
            </a:xfrm>
            <a:prstGeom prst="rect">
              <a:avLst/>
            </a:prstGeom>
            <a:noFill/>
            <a:ln w="9525">
              <a:noFill/>
              <a:miter lim="800000"/>
              <a:headEnd/>
              <a:tailEnd/>
            </a:ln>
          </p:spPr>
          <p:txBody>
            <a:bodyPr wrap="none" lIns="0" tIns="0" rIns="0" bIns="0">
              <a:spAutoFit/>
            </a:bodyPr>
            <a:lstStyle/>
            <a:p>
              <a:pPr eaLnBrk="0" hangingPunct="0"/>
              <a:r>
                <a:rPr lang="en-US" sz="1700" b="1">
                  <a:solidFill>
                    <a:srgbClr val="000000"/>
                  </a:solidFill>
                  <a:latin typeface="Arial" pitchFamily="34" charset="0"/>
                </a:rPr>
                <a:t>Loosely coupled computers </a:t>
              </a:r>
              <a:endParaRPr lang="en-US" sz="1600">
                <a:latin typeface="Arial" pitchFamily="34" charset="0"/>
              </a:endParaRPr>
            </a:p>
          </p:txBody>
        </p:sp>
        <p:sp>
          <p:nvSpPr>
            <p:cNvPr id="79890" name="Rectangle 16"/>
            <p:cNvSpPr>
              <a:spLocks noChangeArrowheads="1"/>
            </p:cNvSpPr>
            <p:nvPr/>
          </p:nvSpPr>
          <p:spPr bwMode="auto">
            <a:xfrm>
              <a:off x="598489" y="2398713"/>
              <a:ext cx="1253552" cy="215444"/>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Arial" pitchFamily="34" charset="0"/>
                </a:rPr>
                <a:t>Grid Computing</a:t>
              </a:r>
              <a:endParaRPr lang="en-US" sz="1600" dirty="0">
                <a:latin typeface="Arial" pitchFamily="34" charset="0"/>
              </a:endParaRPr>
            </a:p>
          </p:txBody>
        </p:sp>
        <p:sp>
          <p:nvSpPr>
            <p:cNvPr id="79891" name="Rectangle 17"/>
            <p:cNvSpPr>
              <a:spLocks noChangeArrowheads="1"/>
            </p:cNvSpPr>
            <p:nvPr/>
          </p:nvSpPr>
          <p:spPr bwMode="auto">
            <a:xfrm>
              <a:off x="4530756" y="2398713"/>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892" name="Rectangle 18"/>
            <p:cNvSpPr>
              <a:spLocks noChangeArrowheads="1"/>
            </p:cNvSpPr>
            <p:nvPr/>
          </p:nvSpPr>
          <p:spPr bwMode="auto">
            <a:xfrm>
              <a:off x="5129243" y="2398713"/>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893" name="Rectangle 19"/>
            <p:cNvSpPr>
              <a:spLocks noChangeArrowheads="1"/>
            </p:cNvSpPr>
            <p:nvPr/>
          </p:nvSpPr>
          <p:spPr bwMode="auto">
            <a:xfrm>
              <a:off x="598489" y="2625725"/>
              <a:ext cx="1569282"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Workstation-Cluster</a:t>
              </a:r>
              <a:endParaRPr lang="en-US" sz="1600">
                <a:latin typeface="Arial" pitchFamily="34" charset="0"/>
              </a:endParaRPr>
            </a:p>
          </p:txBody>
        </p:sp>
        <p:sp>
          <p:nvSpPr>
            <p:cNvPr id="79894" name="Rectangle 20"/>
            <p:cNvSpPr>
              <a:spLocks noChangeArrowheads="1"/>
            </p:cNvSpPr>
            <p:nvPr/>
          </p:nvSpPr>
          <p:spPr bwMode="auto">
            <a:xfrm>
              <a:off x="4530756" y="262572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895" name="Rectangle 21"/>
            <p:cNvSpPr>
              <a:spLocks noChangeArrowheads="1"/>
            </p:cNvSpPr>
            <p:nvPr/>
          </p:nvSpPr>
          <p:spPr bwMode="auto">
            <a:xfrm>
              <a:off x="5129243" y="262572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896" name="Rectangle 22"/>
            <p:cNvSpPr>
              <a:spLocks noChangeArrowheads="1"/>
            </p:cNvSpPr>
            <p:nvPr/>
          </p:nvSpPr>
          <p:spPr bwMode="auto">
            <a:xfrm>
              <a:off x="598489" y="2905125"/>
              <a:ext cx="3507382" cy="261610"/>
            </a:xfrm>
            <a:prstGeom prst="rect">
              <a:avLst/>
            </a:prstGeom>
            <a:noFill/>
            <a:ln w="9525">
              <a:noFill/>
              <a:miter lim="800000"/>
              <a:headEnd/>
              <a:tailEnd/>
            </a:ln>
          </p:spPr>
          <p:txBody>
            <a:bodyPr wrap="none" lIns="0" tIns="0" rIns="0" bIns="0">
              <a:spAutoFit/>
            </a:bodyPr>
            <a:lstStyle/>
            <a:p>
              <a:pPr eaLnBrk="0" hangingPunct="0"/>
              <a:r>
                <a:rPr lang="en-US" sz="1700" b="1">
                  <a:solidFill>
                    <a:srgbClr val="000000"/>
                  </a:solidFill>
                  <a:latin typeface="Arial" pitchFamily="34" charset="0"/>
                </a:rPr>
                <a:t>Coupled multi processor systems</a:t>
              </a:r>
              <a:endParaRPr lang="en-US" sz="1600">
                <a:latin typeface="Arial" pitchFamily="34" charset="0"/>
              </a:endParaRPr>
            </a:p>
          </p:txBody>
        </p:sp>
        <p:sp>
          <p:nvSpPr>
            <p:cNvPr id="79897" name="Rectangle 23"/>
            <p:cNvSpPr>
              <a:spLocks noChangeArrowheads="1"/>
            </p:cNvSpPr>
            <p:nvPr/>
          </p:nvSpPr>
          <p:spPr bwMode="auto">
            <a:xfrm>
              <a:off x="598489" y="3171825"/>
              <a:ext cx="1402633"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Message coupled</a:t>
              </a:r>
              <a:endParaRPr lang="en-US" sz="1600">
                <a:latin typeface="Arial" pitchFamily="34" charset="0"/>
              </a:endParaRPr>
            </a:p>
          </p:txBody>
        </p:sp>
        <p:sp>
          <p:nvSpPr>
            <p:cNvPr id="79898" name="Rectangle 24"/>
            <p:cNvSpPr>
              <a:spLocks noChangeArrowheads="1"/>
            </p:cNvSpPr>
            <p:nvPr/>
          </p:nvSpPr>
          <p:spPr bwMode="auto">
            <a:xfrm>
              <a:off x="4530756" y="317182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899" name="Rectangle 25"/>
            <p:cNvSpPr>
              <a:spLocks noChangeArrowheads="1"/>
            </p:cNvSpPr>
            <p:nvPr/>
          </p:nvSpPr>
          <p:spPr bwMode="auto">
            <a:xfrm>
              <a:off x="5129243" y="317182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0" name="Rectangle 26"/>
            <p:cNvSpPr>
              <a:spLocks noChangeArrowheads="1"/>
            </p:cNvSpPr>
            <p:nvPr/>
          </p:nvSpPr>
          <p:spPr bwMode="auto">
            <a:xfrm>
              <a:off x="598489" y="3398838"/>
              <a:ext cx="1880330"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Memory coupled (SMP)</a:t>
              </a:r>
              <a:endParaRPr lang="en-US" sz="1600">
                <a:latin typeface="Arial" pitchFamily="34" charset="0"/>
              </a:endParaRPr>
            </a:p>
          </p:txBody>
        </p:sp>
        <p:sp>
          <p:nvSpPr>
            <p:cNvPr id="79901" name="Rectangle 27"/>
            <p:cNvSpPr>
              <a:spLocks noChangeArrowheads="1"/>
            </p:cNvSpPr>
            <p:nvPr/>
          </p:nvSpPr>
          <p:spPr bwMode="auto">
            <a:xfrm>
              <a:off x="4530756" y="3398838"/>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2" name="Rectangle 28"/>
            <p:cNvSpPr>
              <a:spLocks noChangeArrowheads="1"/>
            </p:cNvSpPr>
            <p:nvPr/>
          </p:nvSpPr>
          <p:spPr bwMode="auto">
            <a:xfrm>
              <a:off x="5129243" y="3398838"/>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3" name="Rectangle 29"/>
            <p:cNvSpPr>
              <a:spLocks noChangeArrowheads="1"/>
            </p:cNvSpPr>
            <p:nvPr/>
          </p:nvSpPr>
          <p:spPr bwMode="auto">
            <a:xfrm>
              <a:off x="5724556" y="3398838"/>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4" name="Rectangle 30"/>
            <p:cNvSpPr>
              <a:spLocks noChangeArrowheads="1"/>
            </p:cNvSpPr>
            <p:nvPr/>
          </p:nvSpPr>
          <p:spPr bwMode="auto">
            <a:xfrm>
              <a:off x="598489" y="3625850"/>
              <a:ext cx="1889948"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Memory coupled (DSM)</a:t>
              </a:r>
              <a:endParaRPr lang="en-US" sz="1600">
                <a:latin typeface="Arial" pitchFamily="34" charset="0"/>
              </a:endParaRPr>
            </a:p>
          </p:txBody>
        </p:sp>
        <p:sp>
          <p:nvSpPr>
            <p:cNvPr id="79905" name="Rectangle 31"/>
            <p:cNvSpPr>
              <a:spLocks noChangeArrowheads="1"/>
            </p:cNvSpPr>
            <p:nvPr/>
          </p:nvSpPr>
          <p:spPr bwMode="auto">
            <a:xfrm>
              <a:off x="4530756" y="3625850"/>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6" name="Rectangle 32"/>
            <p:cNvSpPr>
              <a:spLocks noChangeArrowheads="1"/>
            </p:cNvSpPr>
            <p:nvPr/>
          </p:nvSpPr>
          <p:spPr bwMode="auto">
            <a:xfrm>
              <a:off x="5129243" y="3625850"/>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7" name="Rectangle 33"/>
            <p:cNvSpPr>
              <a:spLocks noChangeArrowheads="1"/>
            </p:cNvSpPr>
            <p:nvPr/>
          </p:nvSpPr>
          <p:spPr bwMode="auto">
            <a:xfrm>
              <a:off x="5724556" y="3625850"/>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8" name="Rectangle 34"/>
            <p:cNvSpPr>
              <a:spLocks noChangeArrowheads="1"/>
            </p:cNvSpPr>
            <p:nvPr/>
          </p:nvSpPr>
          <p:spPr bwMode="auto">
            <a:xfrm>
              <a:off x="598489" y="3851275"/>
              <a:ext cx="2585653"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Large grained data flow principle</a:t>
              </a:r>
              <a:endParaRPr lang="en-US" sz="1600">
                <a:latin typeface="Arial" pitchFamily="34" charset="0"/>
              </a:endParaRPr>
            </a:p>
          </p:txBody>
        </p:sp>
        <p:sp>
          <p:nvSpPr>
            <p:cNvPr id="79909" name="Rectangle 35"/>
            <p:cNvSpPr>
              <a:spLocks noChangeArrowheads="1"/>
            </p:cNvSpPr>
            <p:nvPr/>
          </p:nvSpPr>
          <p:spPr bwMode="auto">
            <a:xfrm>
              <a:off x="5129243" y="385127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10" name="Rectangle 36"/>
            <p:cNvSpPr>
              <a:spLocks noChangeArrowheads="1"/>
            </p:cNvSpPr>
            <p:nvPr/>
          </p:nvSpPr>
          <p:spPr bwMode="auto">
            <a:xfrm>
              <a:off x="5724556" y="385127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11" name="Rectangle 37"/>
            <p:cNvSpPr>
              <a:spLocks noChangeArrowheads="1"/>
            </p:cNvSpPr>
            <p:nvPr/>
          </p:nvSpPr>
          <p:spPr bwMode="auto">
            <a:xfrm>
              <a:off x="598489" y="4132263"/>
              <a:ext cx="3047320" cy="261610"/>
            </a:xfrm>
            <a:prstGeom prst="rect">
              <a:avLst/>
            </a:prstGeom>
            <a:noFill/>
            <a:ln w="9525">
              <a:noFill/>
              <a:miter lim="800000"/>
              <a:headEnd/>
              <a:tailEnd/>
            </a:ln>
          </p:spPr>
          <p:txBody>
            <a:bodyPr wrap="none" lIns="0" tIns="0" rIns="0" bIns="0">
              <a:spAutoFit/>
            </a:bodyPr>
            <a:lstStyle/>
            <a:p>
              <a:pPr eaLnBrk="0" hangingPunct="0"/>
              <a:r>
                <a:rPr lang="en-US" sz="1700" b="1">
                  <a:solidFill>
                    <a:srgbClr val="000000"/>
                  </a:solidFill>
                  <a:latin typeface="Arial" pitchFamily="34" charset="0"/>
                </a:rPr>
                <a:t>Processor internal structures</a:t>
              </a:r>
              <a:endParaRPr lang="en-US" sz="1600">
                <a:latin typeface="Arial" pitchFamily="34" charset="0"/>
              </a:endParaRPr>
            </a:p>
          </p:txBody>
        </p:sp>
        <p:sp>
          <p:nvSpPr>
            <p:cNvPr id="79912" name="Rectangle 38"/>
            <p:cNvSpPr>
              <a:spLocks noChangeArrowheads="1"/>
            </p:cNvSpPr>
            <p:nvPr/>
          </p:nvSpPr>
          <p:spPr bwMode="auto">
            <a:xfrm>
              <a:off x="598489" y="4398963"/>
              <a:ext cx="1631863"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Instruction pipelining</a:t>
              </a:r>
              <a:endParaRPr lang="en-US" sz="1600">
                <a:latin typeface="Arial" pitchFamily="34" charset="0"/>
              </a:endParaRPr>
            </a:p>
          </p:txBody>
        </p:sp>
        <p:sp>
          <p:nvSpPr>
            <p:cNvPr id="79913" name="Rectangle 39"/>
            <p:cNvSpPr>
              <a:spLocks noChangeArrowheads="1"/>
            </p:cNvSpPr>
            <p:nvPr/>
          </p:nvSpPr>
          <p:spPr bwMode="auto">
            <a:xfrm>
              <a:off x="6323043" y="4398963"/>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14" name="Rectangle 40"/>
            <p:cNvSpPr>
              <a:spLocks noChangeArrowheads="1"/>
            </p:cNvSpPr>
            <p:nvPr/>
          </p:nvSpPr>
          <p:spPr bwMode="auto">
            <a:xfrm>
              <a:off x="598489" y="4624388"/>
              <a:ext cx="1005087"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Super scalar</a:t>
              </a:r>
              <a:endParaRPr lang="en-US" sz="1600">
                <a:latin typeface="Arial" pitchFamily="34" charset="0"/>
              </a:endParaRPr>
            </a:p>
          </p:txBody>
        </p:sp>
        <p:sp>
          <p:nvSpPr>
            <p:cNvPr id="79915" name="Rectangle 41"/>
            <p:cNvSpPr>
              <a:spLocks noChangeArrowheads="1"/>
            </p:cNvSpPr>
            <p:nvPr/>
          </p:nvSpPr>
          <p:spPr bwMode="auto">
            <a:xfrm>
              <a:off x="6323043" y="4624388"/>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16" name="Rectangle 42"/>
            <p:cNvSpPr>
              <a:spLocks noChangeArrowheads="1"/>
            </p:cNvSpPr>
            <p:nvPr/>
          </p:nvSpPr>
          <p:spPr bwMode="auto">
            <a:xfrm>
              <a:off x="598489" y="4851400"/>
              <a:ext cx="439225"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VLIW</a:t>
              </a:r>
              <a:endParaRPr lang="en-US" sz="1600">
                <a:latin typeface="Arial" pitchFamily="34" charset="0"/>
              </a:endParaRPr>
            </a:p>
          </p:txBody>
        </p:sp>
        <p:sp>
          <p:nvSpPr>
            <p:cNvPr id="79917" name="Rectangle 43"/>
            <p:cNvSpPr>
              <a:spLocks noChangeArrowheads="1"/>
            </p:cNvSpPr>
            <p:nvPr/>
          </p:nvSpPr>
          <p:spPr bwMode="auto">
            <a:xfrm>
              <a:off x="6323043" y="4851400"/>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18" name="Rectangle 44"/>
            <p:cNvSpPr>
              <a:spLocks noChangeArrowheads="1"/>
            </p:cNvSpPr>
            <p:nvPr/>
          </p:nvSpPr>
          <p:spPr bwMode="auto">
            <a:xfrm>
              <a:off x="598489" y="5078413"/>
              <a:ext cx="2031012"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Overlapping I/O and CPU</a:t>
              </a:r>
              <a:endParaRPr lang="en-US" sz="1600">
                <a:latin typeface="Arial" pitchFamily="34" charset="0"/>
              </a:endParaRPr>
            </a:p>
          </p:txBody>
        </p:sp>
        <p:sp>
          <p:nvSpPr>
            <p:cNvPr id="79919" name="Rectangle 45"/>
            <p:cNvSpPr>
              <a:spLocks noChangeArrowheads="1"/>
            </p:cNvSpPr>
            <p:nvPr/>
          </p:nvSpPr>
          <p:spPr bwMode="auto">
            <a:xfrm>
              <a:off x="6323043" y="5078413"/>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20" name="Rectangle 46"/>
            <p:cNvSpPr>
              <a:spLocks noChangeArrowheads="1"/>
            </p:cNvSpPr>
            <p:nvPr/>
          </p:nvSpPr>
          <p:spPr bwMode="auto">
            <a:xfrm>
              <a:off x="598489" y="5303838"/>
              <a:ext cx="2476649"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Fine grained data flow principle</a:t>
              </a:r>
              <a:endParaRPr lang="en-US" sz="1600">
                <a:latin typeface="Arial" pitchFamily="34" charset="0"/>
              </a:endParaRPr>
            </a:p>
          </p:txBody>
        </p:sp>
        <p:sp>
          <p:nvSpPr>
            <p:cNvPr id="79921" name="Rectangle 47"/>
            <p:cNvSpPr>
              <a:spLocks noChangeArrowheads="1"/>
            </p:cNvSpPr>
            <p:nvPr/>
          </p:nvSpPr>
          <p:spPr bwMode="auto">
            <a:xfrm>
              <a:off x="6323043" y="5303838"/>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22" name="Rectangle 48"/>
            <p:cNvSpPr>
              <a:spLocks noChangeArrowheads="1"/>
            </p:cNvSpPr>
            <p:nvPr/>
          </p:nvSpPr>
          <p:spPr bwMode="auto">
            <a:xfrm>
              <a:off x="598489" y="5584825"/>
              <a:ext cx="3021672" cy="261610"/>
            </a:xfrm>
            <a:prstGeom prst="rect">
              <a:avLst/>
            </a:prstGeom>
            <a:noFill/>
            <a:ln w="9525">
              <a:noFill/>
              <a:miter lim="800000"/>
              <a:headEnd/>
              <a:tailEnd/>
            </a:ln>
          </p:spPr>
          <p:txBody>
            <a:bodyPr wrap="none" lIns="0" tIns="0" rIns="0" bIns="0">
              <a:spAutoFit/>
            </a:bodyPr>
            <a:lstStyle/>
            <a:p>
              <a:pPr eaLnBrk="0" hangingPunct="0"/>
              <a:r>
                <a:rPr lang="en-US" sz="1700" b="1">
                  <a:solidFill>
                    <a:srgbClr val="000000"/>
                  </a:solidFill>
                  <a:latin typeface="Arial" pitchFamily="34" charset="0"/>
                </a:rPr>
                <a:t>SIMD and microarchitectures</a:t>
              </a:r>
              <a:endParaRPr lang="en-US" sz="1600">
                <a:latin typeface="Arial" pitchFamily="34" charset="0"/>
              </a:endParaRPr>
            </a:p>
          </p:txBody>
        </p:sp>
        <p:sp>
          <p:nvSpPr>
            <p:cNvPr id="79923" name="Rectangle 49"/>
            <p:cNvSpPr>
              <a:spLocks noChangeArrowheads="1"/>
            </p:cNvSpPr>
            <p:nvPr/>
          </p:nvSpPr>
          <p:spPr bwMode="auto">
            <a:xfrm>
              <a:off x="598489" y="5851525"/>
              <a:ext cx="2118921"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Vector and field computers</a:t>
              </a:r>
              <a:endParaRPr lang="en-US" sz="1600">
                <a:latin typeface="Arial" pitchFamily="34" charset="0"/>
              </a:endParaRPr>
            </a:p>
          </p:txBody>
        </p:sp>
        <p:sp>
          <p:nvSpPr>
            <p:cNvPr id="79924" name="Rectangle 50"/>
            <p:cNvSpPr>
              <a:spLocks noChangeArrowheads="1"/>
            </p:cNvSpPr>
            <p:nvPr/>
          </p:nvSpPr>
          <p:spPr bwMode="auto">
            <a:xfrm>
              <a:off x="6919943" y="585152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25" name="Rectangle 51"/>
            <p:cNvSpPr>
              <a:spLocks noChangeArrowheads="1"/>
            </p:cNvSpPr>
            <p:nvPr/>
          </p:nvSpPr>
          <p:spPr bwMode="auto">
            <a:xfrm>
              <a:off x="598489" y="6076950"/>
              <a:ext cx="1511637"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Micro architectures</a:t>
              </a:r>
              <a:endParaRPr lang="en-US" sz="1600">
                <a:latin typeface="Arial" pitchFamily="34" charset="0"/>
              </a:endParaRPr>
            </a:p>
          </p:txBody>
        </p:sp>
        <p:sp>
          <p:nvSpPr>
            <p:cNvPr id="79926" name="Rectangle 52"/>
            <p:cNvSpPr>
              <a:spLocks noChangeArrowheads="1"/>
            </p:cNvSpPr>
            <p:nvPr/>
          </p:nvSpPr>
          <p:spPr bwMode="auto">
            <a:xfrm>
              <a:off x="6919943" y="6076950"/>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27" name="Line 53"/>
            <p:cNvSpPr>
              <a:spLocks noChangeShapeType="1"/>
            </p:cNvSpPr>
            <p:nvPr/>
          </p:nvSpPr>
          <p:spPr bwMode="auto">
            <a:xfrm>
              <a:off x="6053168" y="2106613"/>
              <a:ext cx="3175" cy="4197350"/>
            </a:xfrm>
            <a:prstGeom prst="line">
              <a:avLst/>
            </a:prstGeom>
            <a:noFill/>
            <a:ln w="0">
              <a:solidFill>
                <a:srgbClr val="000000"/>
              </a:solidFill>
              <a:round/>
              <a:headEnd/>
              <a:tailEnd/>
            </a:ln>
          </p:spPr>
          <p:txBody>
            <a:bodyPr/>
            <a:lstStyle/>
            <a:p>
              <a:endParaRPr lang="de-DE"/>
            </a:p>
          </p:txBody>
        </p:sp>
        <p:sp>
          <p:nvSpPr>
            <p:cNvPr id="79928" name="Line 54"/>
            <p:cNvSpPr>
              <a:spLocks noChangeShapeType="1"/>
            </p:cNvSpPr>
            <p:nvPr/>
          </p:nvSpPr>
          <p:spPr bwMode="auto">
            <a:xfrm>
              <a:off x="6653243" y="2065338"/>
              <a:ext cx="1588" cy="4238625"/>
            </a:xfrm>
            <a:prstGeom prst="line">
              <a:avLst/>
            </a:prstGeom>
            <a:noFill/>
            <a:ln w="0">
              <a:solidFill>
                <a:srgbClr val="000000"/>
              </a:solidFill>
              <a:round/>
              <a:headEnd/>
              <a:tailEnd/>
            </a:ln>
          </p:spPr>
          <p:txBody>
            <a:bodyPr/>
            <a:lstStyle/>
            <a:p>
              <a:endParaRPr lang="de-DE"/>
            </a:p>
          </p:txBody>
        </p:sp>
        <p:sp>
          <p:nvSpPr>
            <p:cNvPr id="79929" name="Rectangle 55"/>
            <p:cNvSpPr>
              <a:spLocks noChangeArrowheads="1"/>
            </p:cNvSpPr>
            <p:nvPr/>
          </p:nvSpPr>
          <p:spPr bwMode="auto">
            <a:xfrm>
              <a:off x="6653243" y="2065338"/>
              <a:ext cx="12700" cy="4238625"/>
            </a:xfrm>
            <a:prstGeom prst="rect">
              <a:avLst/>
            </a:prstGeom>
            <a:solidFill>
              <a:srgbClr val="000000"/>
            </a:solidFill>
            <a:ln w="9525">
              <a:noFill/>
              <a:miter lim="800000"/>
              <a:headEnd/>
              <a:tailEnd/>
            </a:ln>
          </p:spPr>
          <p:txBody>
            <a:bodyPr/>
            <a:lstStyle/>
            <a:p>
              <a:pPr algn="ctr"/>
              <a:endParaRPr lang="de-DE"/>
            </a:p>
          </p:txBody>
        </p:sp>
        <p:sp>
          <p:nvSpPr>
            <p:cNvPr id="79930" name="Line 56"/>
            <p:cNvSpPr>
              <a:spLocks noChangeShapeType="1"/>
            </p:cNvSpPr>
            <p:nvPr/>
          </p:nvSpPr>
          <p:spPr bwMode="auto">
            <a:xfrm>
              <a:off x="7262843" y="2065338"/>
              <a:ext cx="1588" cy="4238625"/>
            </a:xfrm>
            <a:prstGeom prst="line">
              <a:avLst/>
            </a:prstGeom>
            <a:noFill/>
            <a:ln w="0">
              <a:solidFill>
                <a:srgbClr val="000000"/>
              </a:solidFill>
              <a:round/>
              <a:headEnd/>
              <a:tailEnd/>
            </a:ln>
          </p:spPr>
          <p:txBody>
            <a:bodyPr/>
            <a:lstStyle/>
            <a:p>
              <a:endParaRPr lang="de-DE"/>
            </a:p>
          </p:txBody>
        </p:sp>
        <p:sp>
          <p:nvSpPr>
            <p:cNvPr id="79931" name="Rectangle 57"/>
            <p:cNvSpPr>
              <a:spLocks noChangeArrowheads="1"/>
            </p:cNvSpPr>
            <p:nvPr/>
          </p:nvSpPr>
          <p:spPr bwMode="auto">
            <a:xfrm>
              <a:off x="7262843" y="2065338"/>
              <a:ext cx="12700" cy="4238625"/>
            </a:xfrm>
            <a:prstGeom prst="rect">
              <a:avLst/>
            </a:prstGeom>
            <a:solidFill>
              <a:srgbClr val="000000"/>
            </a:solidFill>
            <a:ln w="9525">
              <a:noFill/>
              <a:miter lim="800000"/>
              <a:headEnd/>
              <a:tailEnd/>
            </a:ln>
          </p:spPr>
          <p:txBody>
            <a:bodyPr/>
            <a:lstStyle/>
            <a:p>
              <a:pPr algn="ctr"/>
              <a:endParaRPr lang="de-DE"/>
            </a:p>
          </p:txBody>
        </p:sp>
        <p:sp>
          <p:nvSpPr>
            <p:cNvPr id="79932" name="Line 58"/>
            <p:cNvSpPr>
              <a:spLocks noChangeShapeType="1"/>
            </p:cNvSpPr>
            <p:nvPr/>
          </p:nvSpPr>
          <p:spPr bwMode="auto">
            <a:xfrm>
              <a:off x="4262468" y="2106613"/>
              <a:ext cx="3175" cy="4197350"/>
            </a:xfrm>
            <a:prstGeom prst="line">
              <a:avLst/>
            </a:prstGeom>
            <a:noFill/>
            <a:ln w="0">
              <a:solidFill>
                <a:srgbClr val="000000"/>
              </a:solidFill>
              <a:round/>
              <a:headEnd/>
              <a:tailEnd/>
            </a:ln>
          </p:spPr>
          <p:txBody>
            <a:bodyPr/>
            <a:lstStyle/>
            <a:p>
              <a:endParaRPr lang="de-DE"/>
            </a:p>
          </p:txBody>
        </p:sp>
        <p:sp>
          <p:nvSpPr>
            <p:cNvPr id="79933" name="Line 60"/>
            <p:cNvSpPr>
              <a:spLocks noChangeShapeType="1"/>
            </p:cNvSpPr>
            <p:nvPr/>
          </p:nvSpPr>
          <p:spPr bwMode="auto">
            <a:xfrm>
              <a:off x="4860956" y="2106613"/>
              <a:ext cx="3175" cy="4197350"/>
            </a:xfrm>
            <a:prstGeom prst="line">
              <a:avLst/>
            </a:prstGeom>
            <a:noFill/>
            <a:ln w="0">
              <a:solidFill>
                <a:srgbClr val="000000"/>
              </a:solidFill>
              <a:round/>
              <a:headEnd/>
              <a:tailEnd/>
            </a:ln>
          </p:spPr>
          <p:txBody>
            <a:bodyPr/>
            <a:lstStyle/>
            <a:p>
              <a:endParaRPr lang="de-DE"/>
            </a:p>
          </p:txBody>
        </p:sp>
        <p:sp>
          <p:nvSpPr>
            <p:cNvPr id="79934" name="Rectangle 61"/>
            <p:cNvSpPr>
              <a:spLocks noChangeArrowheads="1"/>
            </p:cNvSpPr>
            <p:nvPr/>
          </p:nvSpPr>
          <p:spPr bwMode="auto">
            <a:xfrm>
              <a:off x="4862543" y="4384675"/>
              <a:ext cx="11113" cy="1919288"/>
            </a:xfrm>
            <a:prstGeom prst="rect">
              <a:avLst/>
            </a:prstGeom>
            <a:solidFill>
              <a:srgbClr val="000000"/>
            </a:solidFill>
            <a:ln w="9525">
              <a:noFill/>
              <a:miter lim="800000"/>
              <a:headEnd/>
              <a:tailEnd/>
            </a:ln>
          </p:spPr>
          <p:txBody>
            <a:bodyPr/>
            <a:lstStyle/>
            <a:p>
              <a:pPr algn="ctr"/>
              <a:endParaRPr lang="de-DE"/>
            </a:p>
          </p:txBody>
        </p:sp>
        <p:sp>
          <p:nvSpPr>
            <p:cNvPr id="79935" name="Line 62"/>
            <p:cNvSpPr>
              <a:spLocks noChangeShapeType="1"/>
            </p:cNvSpPr>
            <p:nvPr/>
          </p:nvSpPr>
          <p:spPr bwMode="auto">
            <a:xfrm>
              <a:off x="5456268" y="2084388"/>
              <a:ext cx="3175" cy="4273550"/>
            </a:xfrm>
            <a:prstGeom prst="line">
              <a:avLst/>
            </a:prstGeom>
            <a:noFill/>
            <a:ln w="0">
              <a:solidFill>
                <a:srgbClr val="000000"/>
              </a:solidFill>
              <a:round/>
              <a:headEnd/>
              <a:tailEnd/>
            </a:ln>
          </p:spPr>
          <p:txBody>
            <a:bodyPr/>
            <a:lstStyle/>
            <a:p>
              <a:endParaRPr lang="de-DE"/>
            </a:p>
          </p:txBody>
        </p:sp>
        <p:cxnSp>
          <p:nvCxnSpPr>
            <p:cNvPr id="79936" name="Gerade Verbindung 64"/>
            <p:cNvCxnSpPr>
              <a:cxnSpLocks noChangeShapeType="1"/>
            </p:cNvCxnSpPr>
            <p:nvPr/>
          </p:nvCxnSpPr>
          <p:spPr bwMode="auto">
            <a:xfrm>
              <a:off x="455613" y="2070090"/>
              <a:ext cx="7072362" cy="1588"/>
            </a:xfrm>
            <a:prstGeom prst="line">
              <a:avLst/>
            </a:prstGeom>
            <a:noFill/>
            <a:ln w="25400" algn="ctr">
              <a:solidFill>
                <a:schemeClr val="tx1"/>
              </a:solidFill>
              <a:round/>
              <a:headEnd/>
              <a:tailEnd/>
            </a:ln>
          </p:spPr>
        </p:cxnSp>
      </p:gr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Tasks</a:t>
            </a:r>
          </a:p>
        </p:txBody>
      </p:sp>
      <p:sp>
        <p:nvSpPr>
          <p:cNvPr id="3" name="Content Placeholder 2"/>
          <p:cNvSpPr>
            <a:spLocks noGrp="1"/>
          </p:cNvSpPr>
          <p:nvPr>
            <p:ph idx="1"/>
          </p:nvPr>
        </p:nvSpPr>
        <p:spPr/>
        <p:txBody>
          <a:bodyPr/>
          <a:lstStyle/>
          <a:p>
            <a:pPr marL="285750" indent="-285750">
              <a:buFontTx/>
              <a:buChar char="-"/>
            </a:pPr>
            <a:r>
              <a:rPr lang="en-US" dirty="0"/>
              <a:t>Why does one size not fit all? What could be design goals? Give examples!</a:t>
            </a:r>
          </a:p>
          <a:p>
            <a:pPr marL="285750" indent="-285750">
              <a:buFontTx/>
              <a:buChar char="-"/>
            </a:pPr>
            <a:r>
              <a:rPr lang="en-US" dirty="0"/>
              <a:t>Why is it useful to separate the ISA from the micro architecture? Give examples!</a:t>
            </a:r>
          </a:p>
          <a:p>
            <a:pPr marL="285750" indent="-285750">
              <a:buFontTx/>
              <a:buChar char="-"/>
            </a:pPr>
            <a:r>
              <a:rPr lang="en-US" dirty="0"/>
              <a:t>Why is it difficult to use all techniques of parallelism on all levels? What are trade-offs?</a:t>
            </a:r>
          </a:p>
        </p:txBody>
      </p:sp>
      <p:sp>
        <p:nvSpPr>
          <p:cNvPr id="4" name="Footer Placeholder 3"/>
          <p:cNvSpPr>
            <a:spLocks noGrp="1"/>
          </p:cNvSpPr>
          <p:nvPr>
            <p:ph type="ftr" sz="quarter" idx="10"/>
          </p:nvPr>
        </p:nvSpPr>
        <p:spPr/>
        <p:txBody>
          <a:bodyPr/>
          <a:lstStyle/>
          <a:p>
            <a:pPr>
              <a:defRPr/>
            </a:pPr>
            <a:r>
              <a:rPr lang="en-US" dirty="0"/>
              <a:t>TI II - Computer Architecture</a:t>
            </a:r>
          </a:p>
        </p:txBody>
      </p:sp>
    </p:spTree>
    <p:extLst>
      <p:ext uri="{BB962C8B-B14F-4D97-AF65-F5344CB8AC3E}">
        <p14:creationId xmlns:p14="http://schemas.microsoft.com/office/powerpoint/2010/main" val="293742583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el 1"/>
          <p:cNvSpPr>
            <a:spLocks noGrp="1"/>
          </p:cNvSpPr>
          <p:nvPr>
            <p:ph type="title"/>
          </p:nvPr>
        </p:nvSpPr>
        <p:spPr/>
        <p:txBody>
          <a:bodyPr/>
          <a:lstStyle/>
          <a:p>
            <a:r>
              <a:rPr lang="en-US" dirty="0"/>
              <a:t>Performance assessment of computer systems</a:t>
            </a:r>
            <a:br>
              <a:rPr lang="de-DE" dirty="0"/>
            </a:br>
            <a:endParaRPr lang="de-DE" dirty="0"/>
          </a:p>
        </p:txBody>
      </p:sp>
      <p:sp>
        <p:nvSpPr>
          <p:cNvPr id="80899" name="Textplatzhalter 2"/>
          <p:cNvSpPr>
            <a:spLocks noGrp="1"/>
          </p:cNvSpPr>
          <p:nvPr>
            <p:ph type="body" idx="1"/>
          </p:nvPr>
        </p:nvSpPr>
        <p:spPr/>
        <p:txBody>
          <a:bodyPr/>
          <a:lstStyle/>
          <a:p>
            <a:endParaRPr lang="de-DE" dirty="0"/>
          </a:p>
        </p:txBody>
      </p:sp>
      <p:sp>
        <p:nvSpPr>
          <p:cNvPr id="80900" name="Fußzeilenplatzhalter 3"/>
          <p:cNvSpPr>
            <a:spLocks noGrp="1"/>
          </p:cNvSpPr>
          <p:nvPr>
            <p:ph type="ftr" sz="quarter" idx="10"/>
          </p:nvPr>
        </p:nvSpPr>
        <p:spPr>
          <a:noFill/>
        </p:spPr>
        <p:txBody>
          <a:bodyPr/>
          <a:lstStyle/>
          <a:p>
            <a:r>
              <a:rPr lang="en-US"/>
              <a:t>TI II - Computer Architecture</a:t>
            </a: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pPr eaLnBrk="1" hangingPunct="1"/>
            <a:r>
              <a:rPr lang="en-US"/>
              <a:t>Performance assessment of computer systems</a:t>
            </a:r>
          </a:p>
        </p:txBody>
      </p:sp>
      <p:sp>
        <p:nvSpPr>
          <p:cNvPr id="80900" name="Rectangle 3"/>
          <p:cNvSpPr>
            <a:spLocks noGrp="1" noChangeArrowheads="1"/>
          </p:cNvSpPr>
          <p:nvPr>
            <p:ph idx="1"/>
          </p:nvPr>
        </p:nvSpPr>
        <p:spPr/>
        <p:txBody>
          <a:bodyPr/>
          <a:lstStyle/>
          <a:p>
            <a:pPr eaLnBrk="1" hangingPunct="1"/>
            <a:r>
              <a:rPr lang="en-US"/>
              <a:t>Needed for:</a:t>
            </a:r>
          </a:p>
          <a:p>
            <a:pPr lvl="1" eaLnBrk="1" hangingPunct="1"/>
            <a:r>
              <a:rPr lang="en-US"/>
              <a:t>Selection of a new computer system</a:t>
            </a:r>
          </a:p>
          <a:p>
            <a:pPr lvl="1" eaLnBrk="1" hangingPunct="1"/>
            <a:r>
              <a:rPr lang="en-US"/>
              <a:t>Tuning of an existing system</a:t>
            </a:r>
          </a:p>
          <a:p>
            <a:pPr lvl="1" eaLnBrk="1" hangingPunct="1"/>
            <a:r>
              <a:rPr lang="en-US"/>
              <a:t>Design of new computer systems </a:t>
            </a:r>
          </a:p>
          <a:p>
            <a:pPr eaLnBrk="1" hangingPunct="1"/>
            <a:endParaRPr lang="en-US"/>
          </a:p>
          <a:p>
            <a:pPr eaLnBrk="1" hangingPunct="1"/>
            <a:r>
              <a:rPr lang="en-US"/>
              <a:t>Methods for performance assessment</a:t>
            </a:r>
          </a:p>
          <a:p>
            <a:pPr lvl="1" eaLnBrk="1" hangingPunct="1"/>
            <a:r>
              <a:rPr lang="en-US"/>
              <a:t>Evaluation of hardware parameters</a:t>
            </a:r>
          </a:p>
          <a:p>
            <a:pPr lvl="1" eaLnBrk="1" hangingPunct="1"/>
            <a:r>
              <a:rPr lang="en-US"/>
              <a:t>Run-time measurements of existing programs</a:t>
            </a:r>
          </a:p>
          <a:p>
            <a:pPr lvl="1" eaLnBrk="1" hangingPunct="1"/>
            <a:r>
              <a:rPr lang="en-US"/>
              <a:t>Monitoring during operation of real computer systems</a:t>
            </a:r>
          </a:p>
          <a:p>
            <a:pPr lvl="1" eaLnBrk="1" hangingPunct="1"/>
            <a:r>
              <a:rPr lang="en-US"/>
              <a:t>Model theoretic approaches </a:t>
            </a:r>
          </a:p>
        </p:txBody>
      </p:sp>
      <p:sp>
        <p:nvSpPr>
          <p:cNvPr id="81922" name="Fußzeilenplatzhalter 3"/>
          <p:cNvSpPr>
            <a:spLocks noGrp="1"/>
          </p:cNvSpPr>
          <p:nvPr>
            <p:ph type="ftr" sz="quarter" idx="10"/>
          </p:nvPr>
        </p:nvSpPr>
        <p:spPr>
          <a:noFill/>
        </p:spPr>
        <p:txBody>
          <a:bodyPr/>
          <a:lstStyle/>
          <a:p>
            <a:r>
              <a:rPr lang="en-US"/>
              <a:t>TI II - Computer Architecture</a:t>
            </a:r>
          </a:p>
        </p:txBody>
      </p:sp>
    </p:spTree>
    <p:custDataLst>
      <p:tags r:id="rId1"/>
    </p:custData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lstStyle/>
          <a:p>
            <a:pPr eaLnBrk="1" hangingPunct="1"/>
            <a:r>
              <a:rPr lang="en-US"/>
              <a:t>Methods for performance assessment</a:t>
            </a:r>
          </a:p>
        </p:txBody>
      </p:sp>
      <p:sp>
        <p:nvSpPr>
          <p:cNvPr id="81924" name="Rectangle 3"/>
          <p:cNvSpPr>
            <a:spLocks noGrp="1" noChangeArrowheads="1"/>
          </p:cNvSpPr>
          <p:nvPr>
            <p:ph idx="1"/>
          </p:nvPr>
        </p:nvSpPr>
        <p:spPr/>
        <p:txBody>
          <a:bodyPr/>
          <a:lstStyle/>
          <a:p>
            <a:pPr eaLnBrk="1" hangingPunct="1">
              <a:lnSpc>
                <a:spcPct val="90000"/>
              </a:lnSpc>
            </a:pPr>
            <a:r>
              <a:rPr lang="en-US"/>
              <a:t>Performance parameters</a:t>
            </a:r>
          </a:p>
          <a:p>
            <a:pPr lvl="1" eaLnBrk="1" hangingPunct="1">
              <a:lnSpc>
                <a:spcPct val="90000"/>
              </a:lnSpc>
            </a:pPr>
            <a:r>
              <a:rPr lang="en-US">
                <a:solidFill>
                  <a:srgbClr val="FF3300"/>
                </a:solidFill>
              </a:rPr>
              <a:t>Hypothetical maximum performance</a:t>
            </a:r>
          </a:p>
          <a:p>
            <a:pPr lvl="1" eaLnBrk="1" hangingPunct="1">
              <a:lnSpc>
                <a:spcPct val="90000"/>
              </a:lnSpc>
            </a:pPr>
            <a:r>
              <a:rPr lang="en-US"/>
              <a:t>MIPS or MOPS (Millions of Instructions/Operations per Second)</a:t>
            </a:r>
          </a:p>
          <a:p>
            <a:pPr lvl="1" eaLnBrk="1" hangingPunct="1">
              <a:lnSpc>
                <a:spcPct val="90000"/>
              </a:lnSpc>
            </a:pPr>
            <a:r>
              <a:rPr lang="en-US"/>
              <a:t>MFLOPS (Millions of Floating Point Operations per Second, today Tera FLOPS, TFLOPS ~10</a:t>
            </a:r>
            <a:r>
              <a:rPr lang="en-US" baseline="30000"/>
              <a:t>12</a:t>
            </a:r>
            <a:r>
              <a:rPr lang="en-US"/>
              <a:t>)</a:t>
            </a:r>
          </a:p>
          <a:p>
            <a:pPr lvl="1" eaLnBrk="1" hangingPunct="1">
              <a:lnSpc>
                <a:spcPct val="90000"/>
              </a:lnSpc>
            </a:pPr>
            <a:r>
              <a:rPr lang="en-US"/>
              <a:t>MLIPS (Millions of Logical Inferences per Second)</a:t>
            </a:r>
          </a:p>
          <a:p>
            <a:pPr eaLnBrk="1" hangingPunct="1">
              <a:lnSpc>
                <a:spcPct val="90000"/>
              </a:lnSpc>
            </a:pPr>
            <a:r>
              <a:rPr lang="en-US"/>
              <a:t>Mixes</a:t>
            </a:r>
          </a:p>
          <a:p>
            <a:pPr lvl="1" eaLnBrk="1" hangingPunct="1">
              <a:lnSpc>
                <a:spcPct val="90000"/>
              </a:lnSpc>
            </a:pPr>
            <a:r>
              <a:rPr lang="en-US"/>
              <a:t>Theoretical mix of operations</a:t>
            </a:r>
          </a:p>
          <a:p>
            <a:pPr eaLnBrk="1" hangingPunct="1">
              <a:lnSpc>
                <a:spcPct val="90000"/>
              </a:lnSpc>
            </a:pPr>
            <a:r>
              <a:rPr lang="en-US"/>
              <a:t>Benchmark programs</a:t>
            </a:r>
          </a:p>
          <a:p>
            <a:pPr lvl="1" eaLnBrk="1" hangingPunct="1">
              <a:lnSpc>
                <a:spcPct val="90000"/>
              </a:lnSpc>
            </a:pPr>
            <a:r>
              <a:rPr lang="en-US"/>
              <a:t>Number crunching, office applications, …</a:t>
            </a:r>
          </a:p>
          <a:p>
            <a:pPr eaLnBrk="1" hangingPunct="1">
              <a:lnSpc>
                <a:spcPct val="90000"/>
              </a:lnSpc>
            </a:pPr>
            <a:r>
              <a:rPr lang="en-US"/>
              <a:t>Monitors / measurement during operation</a:t>
            </a:r>
          </a:p>
          <a:p>
            <a:pPr lvl="1" eaLnBrk="1" hangingPunct="1">
              <a:lnSpc>
                <a:spcPct val="90000"/>
              </a:lnSpc>
            </a:pPr>
            <a:r>
              <a:rPr lang="en-US"/>
              <a:t>Hardware monitor</a:t>
            </a:r>
          </a:p>
          <a:p>
            <a:pPr lvl="1" eaLnBrk="1" hangingPunct="1">
              <a:lnSpc>
                <a:spcPct val="90000"/>
              </a:lnSpc>
            </a:pPr>
            <a:r>
              <a:rPr lang="en-US"/>
              <a:t>Software monitor</a:t>
            </a:r>
          </a:p>
          <a:p>
            <a:pPr eaLnBrk="1" hangingPunct="1">
              <a:lnSpc>
                <a:spcPct val="90000"/>
              </a:lnSpc>
            </a:pPr>
            <a:r>
              <a:rPr lang="en-US"/>
              <a:t>Model theoretic approaches</a:t>
            </a:r>
          </a:p>
          <a:p>
            <a:pPr lvl="1" eaLnBrk="1" hangingPunct="1">
              <a:lnSpc>
                <a:spcPct val="90000"/>
              </a:lnSpc>
            </a:pPr>
            <a:r>
              <a:rPr lang="en-US"/>
              <a:t>Analytical methods </a:t>
            </a:r>
          </a:p>
          <a:p>
            <a:pPr lvl="1" eaLnBrk="1" hangingPunct="1">
              <a:lnSpc>
                <a:spcPct val="90000"/>
              </a:lnSpc>
            </a:pPr>
            <a:r>
              <a:rPr lang="en-US"/>
              <a:t>Software simulation</a:t>
            </a:r>
          </a:p>
        </p:txBody>
      </p:sp>
      <p:sp>
        <p:nvSpPr>
          <p:cNvPr id="82946" name="Fußzeilenplatzhalter 3"/>
          <p:cNvSpPr>
            <a:spLocks noGrp="1"/>
          </p:cNvSpPr>
          <p:nvPr>
            <p:ph type="ftr" sz="quarter" idx="10"/>
          </p:nvPr>
        </p:nvSpPr>
        <p:spPr>
          <a:noFill/>
        </p:spPr>
        <p:txBody>
          <a:bodyPr/>
          <a:lstStyle/>
          <a:p>
            <a:r>
              <a:rPr lang="en-US"/>
              <a:t>TI II - Computer Architecture</a:t>
            </a:r>
          </a:p>
        </p:txBody>
      </p:sp>
    </p:spTree>
    <p:custDataLst>
      <p:tags r:id="rId1"/>
    </p:custData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p:txBody>
          <a:bodyPr/>
          <a:lstStyle/>
          <a:p>
            <a:pPr eaLnBrk="1" hangingPunct="1"/>
            <a:r>
              <a:rPr lang="en-US"/>
              <a:t>Mixes</a:t>
            </a:r>
          </a:p>
        </p:txBody>
      </p:sp>
      <p:sp>
        <p:nvSpPr>
          <p:cNvPr id="4102" name="Rectangle 3"/>
          <p:cNvSpPr>
            <a:spLocks noGrp="1" noChangeArrowheads="1"/>
          </p:cNvSpPr>
          <p:nvPr>
            <p:ph idx="1"/>
          </p:nvPr>
        </p:nvSpPr>
        <p:spPr/>
        <p:txBody>
          <a:bodyPr/>
          <a:lstStyle/>
          <a:p>
            <a:pPr eaLnBrk="1" hangingPunct="1">
              <a:lnSpc>
                <a:spcPct val="90000"/>
              </a:lnSpc>
            </a:pPr>
            <a:r>
              <a:rPr lang="en-US"/>
              <a:t>Calculation of an assumed average run-time based on the durations of </a:t>
            </a:r>
            <a:r>
              <a:rPr lang="en-US" i="1">
                <a:latin typeface="Times New Roman" pitchFamily="18" charset="0"/>
                <a:cs typeface="Times New Roman" pitchFamily="18" charset="0"/>
              </a:rPr>
              <a:t>n</a:t>
            </a:r>
            <a:r>
              <a:rPr lang="en-US"/>
              <a:t> operations according to the formula:</a:t>
            </a:r>
          </a:p>
          <a:p>
            <a:pPr eaLnBrk="1" hangingPunct="1">
              <a:lnSpc>
                <a:spcPct val="90000"/>
              </a:lnSpc>
            </a:pPr>
            <a:endParaRPr lang="en-US"/>
          </a:p>
          <a:p>
            <a:pPr eaLnBrk="1" hangingPunct="1">
              <a:lnSpc>
                <a:spcPct val="90000"/>
              </a:lnSpc>
            </a:pPr>
            <a:endParaRPr lang="en-US"/>
          </a:p>
          <a:p>
            <a:pPr eaLnBrk="1" hangingPunct="1">
              <a:lnSpc>
                <a:spcPct val="90000"/>
              </a:lnSpc>
            </a:pPr>
            <a:endParaRPr lang="en-US"/>
          </a:p>
          <a:p>
            <a:pPr eaLnBrk="1" hangingPunct="1">
              <a:lnSpc>
                <a:spcPct val="90000"/>
              </a:lnSpc>
            </a:pPr>
            <a:endParaRPr lang="en-US"/>
          </a:p>
          <a:p>
            <a:pPr eaLnBrk="1" hangingPunct="1">
              <a:lnSpc>
                <a:spcPct val="90000"/>
              </a:lnSpc>
            </a:pPr>
            <a:r>
              <a:rPr lang="en-US" i="1">
                <a:latin typeface="Times New Roman" pitchFamily="18" charset="0"/>
                <a:cs typeface="Times New Roman" pitchFamily="18" charset="0"/>
              </a:rPr>
              <a:t>T</a:t>
            </a:r>
            <a:r>
              <a:rPr lang="en-US"/>
              <a:t> 	average duration</a:t>
            </a:r>
          </a:p>
          <a:p>
            <a:pPr eaLnBrk="1" hangingPunct="1">
              <a:lnSpc>
                <a:spcPct val="90000"/>
              </a:lnSpc>
            </a:pPr>
            <a:r>
              <a:rPr lang="en-US" i="1">
                <a:latin typeface="Times New Roman" pitchFamily="18" charset="0"/>
                <a:cs typeface="Times New Roman" pitchFamily="18" charset="0"/>
              </a:rPr>
              <a:t>n</a:t>
            </a:r>
            <a:r>
              <a:rPr lang="en-US"/>
              <a:t> 	number of distinct operations</a:t>
            </a:r>
          </a:p>
          <a:p>
            <a:pPr eaLnBrk="1" hangingPunct="1">
              <a:lnSpc>
                <a:spcPct val="90000"/>
              </a:lnSpc>
            </a:pPr>
            <a:r>
              <a:rPr lang="en-US" i="1">
                <a:latin typeface="Times New Roman" pitchFamily="18" charset="0"/>
                <a:cs typeface="Times New Roman" pitchFamily="18" charset="0"/>
              </a:rPr>
              <a:t>t</a:t>
            </a:r>
            <a:r>
              <a:rPr lang="en-US" i="1" baseline="-25000">
                <a:latin typeface="Times New Roman" pitchFamily="18" charset="0"/>
                <a:cs typeface="Times New Roman" pitchFamily="18" charset="0"/>
              </a:rPr>
              <a:t>i</a:t>
            </a:r>
            <a:r>
              <a:rPr lang="en-US"/>
              <a:t> 	duration of operation </a:t>
            </a:r>
            <a:r>
              <a:rPr lang="en-US" i="1">
                <a:latin typeface="Times New Roman" pitchFamily="18" charset="0"/>
                <a:cs typeface="Times New Roman" pitchFamily="18" charset="0"/>
              </a:rPr>
              <a:t>i</a:t>
            </a:r>
          </a:p>
          <a:p>
            <a:pPr eaLnBrk="1" hangingPunct="1">
              <a:lnSpc>
                <a:spcPct val="90000"/>
              </a:lnSpc>
            </a:pPr>
            <a:r>
              <a:rPr lang="en-US" i="1">
                <a:latin typeface="Times New Roman" pitchFamily="18" charset="0"/>
                <a:cs typeface="Times New Roman" pitchFamily="18" charset="0"/>
              </a:rPr>
              <a:t>p</a:t>
            </a:r>
            <a:r>
              <a:rPr lang="en-US" i="1" baseline="-25000">
                <a:latin typeface="Times New Roman" pitchFamily="18" charset="0"/>
                <a:cs typeface="Times New Roman" pitchFamily="18" charset="0"/>
              </a:rPr>
              <a:t>i</a:t>
            </a:r>
            <a:r>
              <a:rPr lang="en-US"/>
              <a:t> 	relative weight of operation </a:t>
            </a:r>
            <a:r>
              <a:rPr lang="en-US" i="1">
                <a:latin typeface="Times New Roman" pitchFamily="18" charset="0"/>
                <a:cs typeface="Times New Roman" pitchFamily="18" charset="0"/>
              </a:rPr>
              <a:t>i</a:t>
            </a:r>
            <a:r>
              <a:rPr lang="en-US"/>
              <a:t> (i.e., relative number of appearances)</a:t>
            </a:r>
          </a:p>
          <a:p>
            <a:pPr eaLnBrk="1" hangingPunct="1">
              <a:lnSpc>
                <a:spcPct val="90000"/>
              </a:lnSpc>
            </a:pPr>
            <a:endParaRPr lang="en-US"/>
          </a:p>
          <a:p>
            <a:pPr eaLnBrk="1" hangingPunct="1">
              <a:lnSpc>
                <a:spcPct val="90000"/>
              </a:lnSpc>
            </a:pPr>
            <a:r>
              <a:rPr lang="en-US"/>
              <a:t>The following must hold:</a:t>
            </a:r>
          </a:p>
        </p:txBody>
      </p:sp>
      <p:sp>
        <p:nvSpPr>
          <p:cNvPr id="4100" name="Fußzeilenplatzhalter 3"/>
          <p:cNvSpPr>
            <a:spLocks noGrp="1"/>
          </p:cNvSpPr>
          <p:nvPr>
            <p:ph type="ftr" sz="quarter" idx="10"/>
          </p:nvPr>
        </p:nvSpPr>
        <p:spPr>
          <a:noFill/>
        </p:spPr>
        <p:txBody>
          <a:bodyPr/>
          <a:lstStyle/>
          <a:p>
            <a:r>
              <a:rPr lang="en-US"/>
              <a:t>TI II - Computer Architecture</a:t>
            </a:r>
          </a:p>
        </p:txBody>
      </p:sp>
      <p:sp>
        <p:nvSpPr>
          <p:cNvPr id="4103" name="Rectangle 11"/>
          <p:cNvSpPr>
            <a:spLocks noChangeArrowheads="1"/>
          </p:cNvSpPr>
          <p:nvPr/>
        </p:nvSpPr>
        <p:spPr bwMode="auto">
          <a:xfrm>
            <a:off x="5453063" y="4019551"/>
            <a:ext cx="150682" cy="323165"/>
          </a:xfrm>
          <a:prstGeom prst="rect">
            <a:avLst/>
          </a:prstGeom>
          <a:noFill/>
          <a:ln w="9525">
            <a:noFill/>
            <a:miter lim="800000"/>
            <a:headEnd/>
            <a:tailEnd/>
          </a:ln>
        </p:spPr>
        <p:txBody>
          <a:bodyPr wrap="none" lIns="0" tIns="0" rIns="0" bIns="0">
            <a:spAutoFit/>
          </a:bodyPr>
          <a:lstStyle/>
          <a:p>
            <a:pPr eaLnBrk="0" hangingPunct="0"/>
            <a:r>
              <a:rPr lang="de-DE" sz="2100">
                <a:solidFill>
                  <a:srgbClr val="000000"/>
                </a:solidFill>
                <a:latin typeface="New York"/>
              </a:rPr>
              <a:t>  </a:t>
            </a:r>
            <a:endParaRPr lang="de-DE" sz="1600">
              <a:latin typeface="Arial" pitchFamily="34" charset="0"/>
            </a:endParaRPr>
          </a:p>
        </p:txBody>
      </p:sp>
      <p:sp>
        <p:nvSpPr>
          <p:cNvPr id="4104" name="Rectangle 12"/>
          <p:cNvSpPr>
            <a:spLocks noChangeArrowheads="1"/>
          </p:cNvSpPr>
          <p:nvPr/>
        </p:nvSpPr>
        <p:spPr bwMode="auto">
          <a:xfrm>
            <a:off x="2962276" y="4625976"/>
            <a:ext cx="65" cy="246221"/>
          </a:xfrm>
          <a:prstGeom prst="rect">
            <a:avLst/>
          </a:prstGeom>
          <a:noFill/>
          <a:ln w="9525">
            <a:noFill/>
            <a:miter lim="800000"/>
            <a:headEnd/>
            <a:tailEnd/>
          </a:ln>
        </p:spPr>
        <p:txBody>
          <a:bodyPr wrap="none" lIns="0" tIns="0" rIns="0" bIns="0">
            <a:spAutoFit/>
          </a:bodyPr>
          <a:lstStyle/>
          <a:p>
            <a:pPr eaLnBrk="0" hangingPunct="0"/>
            <a:endParaRPr lang="en-US" sz="1600">
              <a:latin typeface="Arial" pitchFamily="34" charset="0"/>
            </a:endParaRPr>
          </a:p>
        </p:txBody>
      </p:sp>
      <p:graphicFrame>
        <p:nvGraphicFramePr>
          <p:cNvPr id="4098" name="Object 19"/>
          <p:cNvGraphicFramePr>
            <a:graphicFrameLocks noChangeAspect="1"/>
          </p:cNvGraphicFramePr>
          <p:nvPr/>
        </p:nvGraphicFramePr>
        <p:xfrm>
          <a:off x="5229225" y="1785938"/>
          <a:ext cx="1701800" cy="1071562"/>
        </p:xfrm>
        <a:graphic>
          <a:graphicData uri="http://schemas.openxmlformats.org/presentationml/2006/ole">
            <mc:AlternateContent xmlns:mc="http://schemas.openxmlformats.org/markup-compatibility/2006">
              <mc:Choice xmlns:v="urn:schemas-microsoft-com:vml" Requires="v">
                <p:oleObj spid="_x0000_s4211" name="Formel" r:id="rId4" imgW="685800" imgH="431800" progId="Equation.3">
                  <p:embed/>
                </p:oleObj>
              </mc:Choice>
              <mc:Fallback>
                <p:oleObj name="Formel" r:id="rId4" imgW="685800" imgH="431800" progId="Equation.3">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9225" y="1785938"/>
                        <a:ext cx="1701800" cy="1071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13"/>
          <p:cNvGraphicFramePr>
            <a:graphicFrameLocks noChangeAspect="1"/>
          </p:cNvGraphicFramePr>
          <p:nvPr/>
        </p:nvGraphicFramePr>
        <p:xfrm>
          <a:off x="5810250" y="4929188"/>
          <a:ext cx="2857500" cy="908050"/>
        </p:xfrm>
        <a:graphic>
          <a:graphicData uri="http://schemas.openxmlformats.org/presentationml/2006/ole">
            <mc:AlternateContent xmlns:mc="http://schemas.openxmlformats.org/markup-compatibility/2006">
              <mc:Choice xmlns:v="urn:schemas-microsoft-com:vml" Requires="v">
                <p:oleObj spid="_x0000_s4212" name="Formel" r:id="rId6" imgW="1358310" imgH="431613" progId="Equation.3">
                  <p:embed/>
                </p:oleObj>
              </mc:Choice>
              <mc:Fallback>
                <p:oleObj name="Formel" r:id="rId6" imgW="1358310" imgH="431613" progId="Equation.3">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0250" y="4929188"/>
                        <a:ext cx="2857500"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pPr eaLnBrk="1" hangingPunct="1"/>
            <a:r>
              <a:rPr lang="en-US"/>
              <a:t>Benchmark programs</a:t>
            </a:r>
          </a:p>
        </p:txBody>
      </p:sp>
      <p:sp>
        <p:nvSpPr>
          <p:cNvPr id="83972" name="Rectangle 3"/>
          <p:cNvSpPr>
            <a:spLocks noGrp="1" noChangeArrowheads="1"/>
          </p:cNvSpPr>
          <p:nvPr>
            <p:ph idx="1"/>
          </p:nvPr>
        </p:nvSpPr>
        <p:spPr/>
        <p:txBody>
          <a:bodyPr/>
          <a:lstStyle/>
          <a:p>
            <a:pPr eaLnBrk="1" hangingPunct="1"/>
            <a:r>
              <a:rPr lang="en-US"/>
              <a:t>Sieve of Erathostenes, Ackermann function</a:t>
            </a:r>
          </a:p>
          <a:p>
            <a:pPr eaLnBrk="1" hangingPunct="1"/>
            <a:r>
              <a:rPr lang="en-US"/>
              <a:t>Whetstone (1970, typ. Fortran, lots of floating point arithmetic)</a:t>
            </a:r>
          </a:p>
          <a:p>
            <a:pPr eaLnBrk="1" hangingPunct="1"/>
            <a:r>
              <a:rPr lang="en-US"/>
              <a:t>Dhrystone (begin of 80s, 53% assignments, 32% control statements, 15% function/procedure calls)</a:t>
            </a:r>
          </a:p>
          <a:p>
            <a:pPr eaLnBrk="1" hangingPunct="1"/>
            <a:r>
              <a:rPr lang="en-US"/>
              <a:t>Savage-Benchmark (mathematical standard functions)</a:t>
            </a:r>
          </a:p>
          <a:p>
            <a:pPr eaLnBrk="1" hangingPunct="1"/>
            <a:r>
              <a:rPr lang="en-US"/>
              <a:t>Basic Linear Algebra Subprograms (BLAS), core of the LINPACK/LAPACK (Linear Algebra Package) software package</a:t>
            </a:r>
          </a:p>
          <a:p>
            <a:pPr eaLnBrk="1" hangingPunct="1"/>
            <a:r>
              <a:rPr lang="en-US"/>
              <a:t>Lawrence Livermore Loops (for vectorizing compilers)</a:t>
            </a:r>
          </a:p>
          <a:p>
            <a:pPr eaLnBrk="1" hangingPunct="1"/>
            <a:endParaRPr lang="en-US">
              <a:solidFill>
                <a:schemeClr val="accent2"/>
              </a:solidFill>
            </a:endParaRPr>
          </a:p>
          <a:p>
            <a:pPr eaLnBrk="1" hangingPunct="1"/>
            <a:r>
              <a:rPr lang="en-US">
                <a:solidFill>
                  <a:srgbClr val="C00000"/>
                </a:solidFill>
              </a:rPr>
              <a:t>SPEC-Benchmark Suite</a:t>
            </a:r>
          </a:p>
          <a:p>
            <a:pPr eaLnBrk="1" hangingPunct="1"/>
            <a:endParaRPr lang="en-US"/>
          </a:p>
        </p:txBody>
      </p:sp>
      <p:sp>
        <p:nvSpPr>
          <p:cNvPr id="83970" name="Fußzeilenplatzhalter 3"/>
          <p:cNvSpPr>
            <a:spLocks noGrp="1"/>
          </p:cNvSpPr>
          <p:nvPr>
            <p:ph type="ftr" sz="quarter" idx="10"/>
          </p:nvPr>
        </p:nvSpPr>
        <p:spPr>
          <a:noFill/>
        </p:spPr>
        <p:txBody>
          <a:bodyPr/>
          <a:lstStyle/>
          <a:p>
            <a:r>
              <a:rPr lang="en-US"/>
              <a:t>TI II - Computer Architecture</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r>
              <a:rPr lang="de-DE" dirty="0"/>
              <a:t>Computer System – not </a:t>
            </a:r>
            <a:r>
              <a:rPr lang="de-DE" dirty="0" err="1"/>
              <a:t>much</a:t>
            </a:r>
            <a:r>
              <a:rPr lang="de-DE" dirty="0"/>
              <a:t> </a:t>
            </a:r>
            <a:r>
              <a:rPr lang="de-DE" dirty="0" err="1"/>
              <a:t>to</a:t>
            </a:r>
            <a:r>
              <a:rPr lang="de-DE" dirty="0"/>
              <a:t> </a:t>
            </a:r>
            <a:r>
              <a:rPr lang="de-DE" dirty="0" err="1"/>
              <a:t>see</a:t>
            </a:r>
            <a:endParaRPr lang="de-DE" dirty="0"/>
          </a:p>
        </p:txBody>
      </p:sp>
      <p:sp>
        <p:nvSpPr>
          <p:cNvPr id="10243" name="Fußzeilenplatzhalter 2"/>
          <p:cNvSpPr>
            <a:spLocks noGrp="1"/>
          </p:cNvSpPr>
          <p:nvPr>
            <p:ph type="ftr" sz="quarter" idx="10"/>
          </p:nvPr>
        </p:nvSpPr>
        <p:spPr>
          <a:noFill/>
        </p:spPr>
        <p:txBody>
          <a:bodyPr/>
          <a:lstStyle/>
          <a:p>
            <a:r>
              <a:rPr lang="en-US"/>
              <a:t>TI II - Computer Architecture</a:t>
            </a:r>
          </a:p>
        </p:txBody>
      </p:sp>
      <p:pic>
        <p:nvPicPr>
          <p:cNvPr id="206850" name="Picture 2"/>
          <p:cNvPicPr>
            <a:picLocks noChangeAspect="1" noChangeArrowheads="1"/>
          </p:cNvPicPr>
          <p:nvPr/>
        </p:nvPicPr>
        <p:blipFill>
          <a:blip r:embed="rId4" cstate="print"/>
          <a:srcRect/>
          <a:stretch>
            <a:fillRect/>
          </a:stretch>
        </p:blipFill>
        <p:spPr bwMode="auto">
          <a:xfrm>
            <a:off x="1990080" y="1369030"/>
            <a:ext cx="3587750" cy="2017712"/>
          </a:xfrm>
          <a:prstGeom prst="rect">
            <a:avLst/>
          </a:prstGeom>
          <a:noFill/>
          <a:ln w="9525">
            <a:noFill/>
            <a:miter lim="800000"/>
            <a:headEnd/>
            <a:tailEnd/>
          </a:ln>
        </p:spPr>
      </p:pic>
      <p:pic>
        <p:nvPicPr>
          <p:cNvPr id="206851" name="Picture 3"/>
          <p:cNvPicPr>
            <a:picLocks noChangeAspect="1" noChangeArrowheads="1"/>
          </p:cNvPicPr>
          <p:nvPr/>
        </p:nvPicPr>
        <p:blipFill>
          <a:blip r:embed="rId5" cstate="print"/>
          <a:srcRect/>
          <a:stretch>
            <a:fillRect/>
          </a:stretch>
        </p:blipFill>
        <p:spPr bwMode="auto">
          <a:xfrm>
            <a:off x="2005956" y="3726468"/>
            <a:ext cx="3571875" cy="2722563"/>
          </a:xfrm>
          <a:prstGeom prst="rect">
            <a:avLst/>
          </a:prstGeom>
          <a:noFill/>
          <a:ln w="9525">
            <a:noFill/>
            <a:miter lim="800000"/>
            <a:headEnd/>
            <a:tailEnd/>
          </a:ln>
        </p:spPr>
      </p:pic>
      <p:pic>
        <p:nvPicPr>
          <p:cNvPr id="206852" name="Picture 4"/>
          <p:cNvPicPr>
            <a:picLocks noChangeAspect="1" noChangeArrowheads="1"/>
          </p:cNvPicPr>
          <p:nvPr/>
        </p:nvPicPr>
        <p:blipFill>
          <a:blip r:embed="rId6" cstate="print"/>
          <a:srcRect/>
          <a:stretch>
            <a:fillRect/>
          </a:stretch>
        </p:blipFill>
        <p:spPr bwMode="auto">
          <a:xfrm>
            <a:off x="6863706" y="1369031"/>
            <a:ext cx="2714625" cy="2035175"/>
          </a:xfrm>
          <a:prstGeom prst="rect">
            <a:avLst/>
          </a:prstGeom>
          <a:noFill/>
          <a:ln w="9525">
            <a:noFill/>
            <a:miter lim="800000"/>
            <a:headEnd/>
            <a:tailEnd/>
          </a:ln>
        </p:spPr>
      </p:pic>
      <p:pic>
        <p:nvPicPr>
          <p:cNvPr id="206853" name="Picture 5"/>
          <p:cNvPicPr>
            <a:picLocks noChangeAspect="1" noChangeArrowheads="1"/>
          </p:cNvPicPr>
          <p:nvPr/>
        </p:nvPicPr>
        <p:blipFill>
          <a:blip r:embed="rId7" cstate="print"/>
          <a:srcRect/>
          <a:stretch>
            <a:fillRect/>
          </a:stretch>
        </p:blipFill>
        <p:spPr bwMode="auto">
          <a:xfrm>
            <a:off x="6816080" y="3726468"/>
            <a:ext cx="3619500" cy="27146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53512634"/>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4"/>
          <p:cNvSpPr>
            <a:spLocks noGrp="1" noChangeArrowheads="1"/>
          </p:cNvSpPr>
          <p:nvPr>
            <p:ph type="title"/>
          </p:nvPr>
        </p:nvSpPr>
        <p:spPr/>
        <p:txBody>
          <a:bodyPr/>
          <a:lstStyle/>
          <a:p>
            <a:pPr eaLnBrk="1" hangingPunct="1"/>
            <a:r>
              <a:rPr lang="en-US"/>
              <a:t>SPEC benchmarks</a:t>
            </a:r>
          </a:p>
        </p:txBody>
      </p:sp>
      <p:sp>
        <p:nvSpPr>
          <p:cNvPr id="84998" name="Rectangle 5"/>
          <p:cNvSpPr>
            <a:spLocks noGrp="1" noChangeArrowheads="1"/>
          </p:cNvSpPr>
          <p:nvPr>
            <p:ph idx="1"/>
          </p:nvPr>
        </p:nvSpPr>
        <p:spPr/>
        <p:txBody>
          <a:bodyPr/>
          <a:lstStyle/>
          <a:p>
            <a:pPr eaLnBrk="1" hangingPunct="1">
              <a:lnSpc>
                <a:spcPct val="90000"/>
              </a:lnSpc>
            </a:pPr>
            <a:r>
              <a:rPr lang="en-US" dirty="0"/>
              <a:t>SPEC  </a:t>
            </a:r>
            <a:r>
              <a:rPr lang="en-US" u="sng" dirty="0"/>
              <a:t>S</a:t>
            </a:r>
            <a:r>
              <a:rPr lang="en-US" dirty="0"/>
              <a:t>tandard </a:t>
            </a:r>
            <a:r>
              <a:rPr lang="en-US" u="sng" dirty="0"/>
              <a:t>P</a:t>
            </a:r>
            <a:r>
              <a:rPr lang="en-US" dirty="0"/>
              <a:t>erformance </a:t>
            </a:r>
            <a:r>
              <a:rPr lang="en-US" u="sng" dirty="0"/>
              <a:t>E</a:t>
            </a:r>
            <a:r>
              <a:rPr lang="en-US" dirty="0"/>
              <a:t>valuation </a:t>
            </a:r>
            <a:r>
              <a:rPr lang="en-US" u="sng" dirty="0"/>
              <a:t>C</a:t>
            </a:r>
            <a:r>
              <a:rPr lang="en-US" dirty="0"/>
              <a:t>orporation</a:t>
            </a:r>
          </a:p>
          <a:p>
            <a:pPr lvl="1">
              <a:lnSpc>
                <a:spcPct val="90000"/>
              </a:lnSpc>
            </a:pPr>
            <a:r>
              <a:rPr lang="en-US" dirty="0"/>
              <a:t>since 1989, many vendors, general purpose applications, focuses on calculation speed and throughput (</a:t>
            </a:r>
            <a:r>
              <a:rPr lang="en-US" dirty="0">
                <a:hlinkClick r:id="rId4"/>
              </a:rPr>
              <a:t>www.spec.org</a:t>
            </a:r>
            <a:r>
              <a:rPr lang="en-US" dirty="0"/>
              <a:t>)</a:t>
            </a:r>
          </a:p>
          <a:p>
            <a:pPr eaLnBrk="1" hangingPunct="1">
              <a:lnSpc>
                <a:spcPct val="90000"/>
              </a:lnSpc>
            </a:pPr>
            <a:endParaRPr lang="en-US" dirty="0"/>
          </a:p>
          <a:p>
            <a:pPr eaLnBrk="1" hangingPunct="1">
              <a:lnSpc>
                <a:spcPct val="90000"/>
              </a:lnSpc>
            </a:pPr>
            <a:r>
              <a:rPr lang="en-US" dirty="0"/>
              <a:t>Many benchmark suites exist:</a:t>
            </a:r>
          </a:p>
          <a:p>
            <a:pPr lvl="1" eaLnBrk="1" hangingPunct="1">
              <a:lnSpc>
                <a:spcPct val="90000"/>
              </a:lnSpc>
            </a:pPr>
            <a:r>
              <a:rPr lang="en-US" dirty="0"/>
              <a:t>SPEC CPU2006, CPU2017 (Integer, Floating point)</a:t>
            </a:r>
          </a:p>
          <a:p>
            <a:pPr lvl="1" eaLnBrk="1" hangingPunct="1">
              <a:lnSpc>
                <a:spcPct val="90000"/>
              </a:lnSpc>
            </a:pPr>
            <a:r>
              <a:rPr lang="en-US" dirty="0"/>
              <a:t>SPEC MPI2007, OMP2012, ACCEL (High Performance Computing) </a:t>
            </a:r>
          </a:p>
          <a:p>
            <a:pPr lvl="1" eaLnBrk="1" hangingPunct="1">
              <a:lnSpc>
                <a:spcPct val="90000"/>
              </a:lnSpc>
            </a:pPr>
            <a:r>
              <a:rPr lang="en-US" dirty="0"/>
              <a:t>SPEC jvm2008, jms2007, jEnterprise2010, jbb2015 (Java Client/Server)</a:t>
            </a:r>
          </a:p>
          <a:p>
            <a:pPr lvl="1" eaLnBrk="1" hangingPunct="1">
              <a:lnSpc>
                <a:spcPct val="90000"/>
              </a:lnSpc>
            </a:pPr>
            <a:r>
              <a:rPr lang="en-US" dirty="0"/>
              <a:t>SPEC VIRT_SC 2013 (virtualized servers) </a:t>
            </a:r>
          </a:p>
          <a:p>
            <a:pPr lvl="1" eaLnBrk="1" hangingPunct="1">
              <a:lnSpc>
                <a:spcPct val="90000"/>
              </a:lnSpc>
            </a:pPr>
            <a:r>
              <a:rPr lang="en-US" dirty="0"/>
              <a:t>SPEC </a:t>
            </a:r>
            <a:r>
              <a:rPr lang="en-US" dirty="0" err="1"/>
              <a:t>Cloud_IaaS</a:t>
            </a:r>
            <a:r>
              <a:rPr lang="en-US" dirty="0"/>
              <a:t> 2016</a:t>
            </a:r>
          </a:p>
          <a:p>
            <a:pPr lvl="1" eaLnBrk="1" hangingPunct="1">
              <a:lnSpc>
                <a:spcPct val="90000"/>
              </a:lnSpc>
            </a:pPr>
            <a:r>
              <a:rPr lang="en-US" dirty="0"/>
              <a:t>…</a:t>
            </a:r>
          </a:p>
          <a:p>
            <a:pPr lvl="1" eaLnBrk="1" hangingPunct="1">
              <a:lnSpc>
                <a:spcPct val="90000"/>
              </a:lnSpc>
            </a:pPr>
            <a:endParaRPr lang="en-US" dirty="0"/>
          </a:p>
          <a:p>
            <a:pPr eaLnBrk="1" hangingPunct="1">
              <a:lnSpc>
                <a:spcPct val="90000"/>
              </a:lnSpc>
            </a:pPr>
            <a:r>
              <a:rPr lang="en-GB" dirty="0"/>
              <a:t>“[…] SPEC is once again seeking to encourage those outside of SPEC to assist us in locating applications that could be used in the next CPU-intensive benchmark suite, currently planned to be SPEC CPU2004.” (</a:t>
            </a:r>
            <a:r>
              <a:rPr lang="en-GB" dirty="0">
                <a:hlinkClick r:id="rId5"/>
              </a:rPr>
              <a:t>http://www.spec.org/cpu2004/</a:t>
            </a:r>
            <a:r>
              <a:rPr lang="en-GB" dirty="0"/>
              <a:t> , March 2004)</a:t>
            </a:r>
          </a:p>
        </p:txBody>
      </p:sp>
      <p:sp>
        <p:nvSpPr>
          <p:cNvPr id="84994" name="Fußzeilenplatzhalter 3"/>
          <p:cNvSpPr>
            <a:spLocks noGrp="1"/>
          </p:cNvSpPr>
          <p:nvPr>
            <p:ph type="ftr" sz="quarter" idx="10"/>
          </p:nvPr>
        </p:nvSpPr>
        <p:spPr>
          <a:noFill/>
        </p:spPr>
        <p:txBody>
          <a:bodyPr/>
          <a:lstStyle/>
          <a:p>
            <a:r>
              <a:rPr lang="en-US"/>
              <a:t>TI II - Computer Architecture</a:t>
            </a:r>
          </a:p>
        </p:txBody>
      </p:sp>
      <p:sp>
        <p:nvSpPr>
          <p:cNvPr id="84995" name="Rectangle 2"/>
          <p:cNvSpPr>
            <a:spLocks noChangeArrowheads="1"/>
          </p:cNvSpPr>
          <p:nvPr/>
        </p:nvSpPr>
        <p:spPr bwMode="auto">
          <a:xfrm>
            <a:off x="2368550" y="533400"/>
            <a:ext cx="7454900" cy="1066800"/>
          </a:xfrm>
          <a:prstGeom prst="rect">
            <a:avLst/>
          </a:prstGeom>
          <a:noFill/>
          <a:ln w="12700">
            <a:noFill/>
            <a:miter lim="800000"/>
            <a:headEnd/>
            <a:tailEnd/>
          </a:ln>
        </p:spPr>
        <p:txBody>
          <a:bodyPr lIns="90487" tIns="44450" rIns="90487" bIns="44450" anchor="ctr"/>
          <a:lstStyle/>
          <a:p>
            <a:endParaRPr lang="en-US" sz="2400">
              <a:solidFill>
                <a:schemeClr val="tx2"/>
              </a:solidFill>
            </a:endParaRPr>
          </a:p>
        </p:txBody>
      </p:sp>
      <p:sp>
        <p:nvSpPr>
          <p:cNvPr id="84996" name="Rectangle 3"/>
          <p:cNvSpPr>
            <a:spLocks noChangeArrowheads="1"/>
          </p:cNvSpPr>
          <p:nvPr/>
        </p:nvSpPr>
        <p:spPr bwMode="auto">
          <a:xfrm>
            <a:off x="2085975" y="1524000"/>
            <a:ext cx="8089900" cy="4724400"/>
          </a:xfrm>
          <a:prstGeom prst="rect">
            <a:avLst/>
          </a:prstGeom>
          <a:noFill/>
          <a:ln w="12700">
            <a:noFill/>
            <a:miter lim="800000"/>
            <a:headEnd/>
            <a:tailEnd/>
          </a:ln>
        </p:spPr>
        <p:txBody>
          <a:bodyPr lIns="90487" tIns="44450" rIns="90487" bIns="44450"/>
          <a:lstStyle/>
          <a:p>
            <a:pPr marL="342900" indent="-342900">
              <a:spcBef>
                <a:spcPct val="20000"/>
              </a:spcBef>
              <a:buClr>
                <a:srgbClr val="003366"/>
              </a:buClr>
              <a:buSzPct val="120000"/>
              <a:buFontTx/>
              <a:buChar char="•"/>
            </a:pPr>
            <a:endParaRPr lang="en-US" sz="3100"/>
          </a:p>
        </p:txBody>
      </p:sp>
    </p:spTree>
    <p:custDataLst>
      <p:tags r:id="rId1"/>
    </p:custData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el 1"/>
          <p:cNvSpPr>
            <a:spLocks noGrp="1"/>
          </p:cNvSpPr>
          <p:nvPr>
            <p:ph type="title"/>
          </p:nvPr>
        </p:nvSpPr>
        <p:spPr/>
        <p:txBody>
          <a:bodyPr/>
          <a:lstStyle/>
          <a:p>
            <a:r>
              <a:rPr lang="en-US" dirty="0"/>
              <a:t>Integer Component of SPEC CPU2017</a:t>
            </a:r>
            <a:endParaRPr lang="de-DE" dirty="0"/>
          </a:p>
        </p:txBody>
      </p:sp>
      <p:sp>
        <p:nvSpPr>
          <p:cNvPr id="90187" name="Fußzeilenplatzhalter 3"/>
          <p:cNvSpPr>
            <a:spLocks noGrp="1"/>
          </p:cNvSpPr>
          <p:nvPr>
            <p:ph type="ftr" sz="quarter" idx="10"/>
          </p:nvPr>
        </p:nvSpPr>
        <p:spPr>
          <a:noFill/>
        </p:spPr>
        <p:txBody>
          <a:bodyPr/>
          <a:lstStyle/>
          <a:p>
            <a:r>
              <a:rPr lang="en-US"/>
              <a:t>TI II - Computer Architecture</a:t>
            </a:r>
          </a:p>
        </p:txBody>
      </p:sp>
      <p:pic>
        <p:nvPicPr>
          <p:cNvPr id="4" name="Grafik 3"/>
          <p:cNvPicPr>
            <a:picLocks noChangeAspect="1"/>
          </p:cNvPicPr>
          <p:nvPr/>
        </p:nvPicPr>
        <p:blipFill>
          <a:blip r:embed="rId3"/>
          <a:stretch>
            <a:fillRect/>
          </a:stretch>
        </p:blipFill>
        <p:spPr>
          <a:xfrm>
            <a:off x="957262" y="1890712"/>
            <a:ext cx="10277475" cy="3076575"/>
          </a:xfrm>
          <a:prstGeom prst="rect">
            <a:avLst/>
          </a:prstGeom>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el 1"/>
          <p:cNvSpPr>
            <a:spLocks noGrp="1"/>
          </p:cNvSpPr>
          <p:nvPr>
            <p:ph type="title"/>
          </p:nvPr>
        </p:nvSpPr>
        <p:spPr/>
        <p:txBody>
          <a:bodyPr>
            <a:normAutofit/>
          </a:bodyPr>
          <a:lstStyle/>
          <a:p>
            <a:pPr>
              <a:defRPr/>
            </a:pPr>
            <a:r>
              <a:rPr lang="en-US" sz="2200" dirty="0"/>
              <a:t>Floating Point Component of SPEC CPU2017</a:t>
            </a:r>
            <a:endParaRPr lang="de-DE" dirty="0"/>
          </a:p>
        </p:txBody>
      </p:sp>
      <p:sp>
        <p:nvSpPr>
          <p:cNvPr id="91236" name="Fußzeilenplatzhalter 3"/>
          <p:cNvSpPr>
            <a:spLocks noGrp="1"/>
          </p:cNvSpPr>
          <p:nvPr>
            <p:ph type="ftr" sz="quarter" idx="10"/>
          </p:nvPr>
        </p:nvSpPr>
        <p:spPr>
          <a:noFill/>
        </p:spPr>
        <p:txBody>
          <a:bodyPr/>
          <a:lstStyle/>
          <a:p>
            <a:r>
              <a:rPr lang="en-US"/>
              <a:t>TI II - Computer Architecture</a:t>
            </a:r>
          </a:p>
        </p:txBody>
      </p:sp>
      <p:pic>
        <p:nvPicPr>
          <p:cNvPr id="4" name="Grafik 3"/>
          <p:cNvPicPr>
            <a:picLocks noChangeAspect="1"/>
          </p:cNvPicPr>
          <p:nvPr/>
        </p:nvPicPr>
        <p:blipFill>
          <a:blip r:embed="rId3"/>
          <a:stretch>
            <a:fillRect/>
          </a:stretch>
        </p:blipFill>
        <p:spPr>
          <a:xfrm>
            <a:off x="839416" y="1340768"/>
            <a:ext cx="10334625" cy="4533900"/>
          </a:xfrm>
          <a:prstGeom prst="rect">
            <a:avLst/>
          </a:prstGeom>
        </p:spPr>
      </p:pic>
      <p:sp>
        <p:nvSpPr>
          <p:cNvPr id="5" name="Textfeld 4"/>
          <p:cNvSpPr txBox="1"/>
          <p:nvPr/>
        </p:nvSpPr>
        <p:spPr>
          <a:xfrm>
            <a:off x="1559496" y="6071317"/>
            <a:ext cx="8195000" cy="369332"/>
          </a:xfrm>
          <a:prstGeom prst="rect">
            <a:avLst/>
          </a:prstGeom>
          <a:noFill/>
        </p:spPr>
        <p:txBody>
          <a:bodyPr wrap="none" rtlCol="0">
            <a:spAutoFit/>
          </a:bodyPr>
          <a:lstStyle/>
          <a:p>
            <a:r>
              <a:rPr lang="de-DE" dirty="0"/>
              <a:t>See </a:t>
            </a:r>
            <a:r>
              <a:rPr lang="de-DE" dirty="0">
                <a:hlinkClick r:id="rId4"/>
              </a:rPr>
              <a:t>https://www.spec.org/cpu2017/results/cpu2017.html</a:t>
            </a:r>
            <a:r>
              <a:rPr lang="de-DE" dirty="0"/>
              <a:t> for </a:t>
            </a:r>
            <a:r>
              <a:rPr lang="de-DE" dirty="0" err="1"/>
              <a:t>results</a:t>
            </a:r>
            <a:endParaRPr lang="de-DE" dirty="0"/>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www.top500.org</a:t>
            </a:r>
          </a:p>
        </p:txBody>
      </p:sp>
      <p:sp>
        <p:nvSpPr>
          <p:cNvPr id="3" name="Footer Placeholder 2"/>
          <p:cNvSpPr>
            <a:spLocks noGrp="1"/>
          </p:cNvSpPr>
          <p:nvPr>
            <p:ph type="ftr" sz="quarter" idx="10"/>
          </p:nvPr>
        </p:nvSpPr>
        <p:spPr/>
        <p:txBody>
          <a:bodyPr/>
          <a:lstStyle/>
          <a:p>
            <a:r>
              <a:rPr lang="en-US"/>
              <a:t>TI II - Computer Architecture</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67958"/>
          <a:stretch/>
        </p:blipFill>
        <p:spPr>
          <a:xfrm>
            <a:off x="4241330" y="1195429"/>
            <a:ext cx="1638646" cy="5299851"/>
          </a:xfrm>
          <a:prstGeom prst="rect">
            <a:avLst/>
          </a:prstGeom>
        </p:spPr>
      </p:pic>
      <p:pic>
        <p:nvPicPr>
          <p:cNvPr id="10" name="Picture 9"/>
          <p:cNvPicPr>
            <a:picLocks noChangeAspect="1"/>
          </p:cNvPicPr>
          <p:nvPr/>
        </p:nvPicPr>
        <p:blipFill rotWithShape="1">
          <a:blip r:embed="rId3"/>
          <a:srcRect l="-7" r="70398"/>
          <a:stretch/>
        </p:blipFill>
        <p:spPr>
          <a:xfrm>
            <a:off x="440613" y="1227753"/>
            <a:ext cx="1728000" cy="5299413"/>
          </a:xfrm>
          <a:prstGeom prst="rect">
            <a:avLst/>
          </a:prstGeom>
        </p:spPr>
      </p:pic>
      <p:pic>
        <p:nvPicPr>
          <p:cNvPr id="11" name="Picture 10"/>
          <p:cNvPicPr>
            <a:picLocks noChangeAspect="1"/>
          </p:cNvPicPr>
          <p:nvPr/>
        </p:nvPicPr>
        <p:blipFill rotWithShape="1">
          <a:blip r:embed="rId4"/>
          <a:srcRect l="3" r="70447"/>
          <a:stretch/>
        </p:blipFill>
        <p:spPr>
          <a:xfrm>
            <a:off x="2330548" y="1273351"/>
            <a:ext cx="1728000" cy="5266080"/>
          </a:xfrm>
          <a:prstGeom prst="rect">
            <a:avLst/>
          </a:prstGeom>
        </p:spPr>
      </p:pic>
      <p:sp>
        <p:nvSpPr>
          <p:cNvPr id="12" name="TextBox 11"/>
          <p:cNvSpPr txBox="1"/>
          <p:nvPr/>
        </p:nvSpPr>
        <p:spPr>
          <a:xfrm>
            <a:off x="407368" y="1010763"/>
            <a:ext cx="1366593" cy="369332"/>
          </a:xfrm>
          <a:prstGeom prst="rect">
            <a:avLst/>
          </a:prstGeom>
          <a:noFill/>
        </p:spPr>
        <p:txBody>
          <a:bodyPr wrap="none" rtlCol="0">
            <a:spAutoFit/>
          </a:bodyPr>
          <a:lstStyle/>
          <a:p>
            <a:r>
              <a:rPr lang="de-DE" dirty="0"/>
              <a:t>Nov. 2014</a:t>
            </a:r>
            <a:endParaRPr lang="en-US" dirty="0"/>
          </a:p>
        </p:txBody>
      </p:sp>
      <p:sp>
        <p:nvSpPr>
          <p:cNvPr id="13" name="TextBox 12"/>
          <p:cNvSpPr txBox="1"/>
          <p:nvPr/>
        </p:nvSpPr>
        <p:spPr>
          <a:xfrm>
            <a:off x="2273734" y="1033562"/>
            <a:ext cx="1316386" cy="369332"/>
          </a:xfrm>
          <a:prstGeom prst="rect">
            <a:avLst/>
          </a:prstGeom>
          <a:noFill/>
        </p:spPr>
        <p:txBody>
          <a:bodyPr wrap="none" rtlCol="0">
            <a:spAutoFit/>
          </a:bodyPr>
          <a:lstStyle/>
          <a:p>
            <a:r>
              <a:rPr lang="de-DE" dirty="0"/>
              <a:t>Juni 2015</a:t>
            </a:r>
            <a:endParaRPr lang="en-US" dirty="0"/>
          </a:p>
        </p:txBody>
      </p:sp>
      <p:sp>
        <p:nvSpPr>
          <p:cNvPr id="14" name="TextBox 13"/>
          <p:cNvSpPr txBox="1"/>
          <p:nvPr/>
        </p:nvSpPr>
        <p:spPr>
          <a:xfrm>
            <a:off x="4222554" y="987951"/>
            <a:ext cx="1659878" cy="369332"/>
          </a:xfrm>
          <a:prstGeom prst="rect">
            <a:avLst/>
          </a:prstGeom>
          <a:noFill/>
        </p:spPr>
        <p:txBody>
          <a:bodyPr wrap="none" rtlCol="0">
            <a:spAutoFit/>
          </a:bodyPr>
          <a:lstStyle/>
          <a:p>
            <a:r>
              <a:rPr lang="de-DE" dirty="0"/>
              <a:t>August 2016</a:t>
            </a:r>
            <a:endParaRPr lang="en-US" dirty="0"/>
          </a:p>
        </p:txBody>
      </p:sp>
      <p:pic>
        <p:nvPicPr>
          <p:cNvPr id="5" name="Grafik 4"/>
          <p:cNvPicPr>
            <a:picLocks noChangeAspect="1"/>
          </p:cNvPicPr>
          <p:nvPr/>
        </p:nvPicPr>
        <p:blipFill rotWithShape="1">
          <a:blip r:embed="rId5">
            <a:extLst>
              <a:ext uri="{28A0092B-C50C-407E-A947-70E740481C1C}">
                <a14:useLocalDpi xmlns:a14="http://schemas.microsoft.com/office/drawing/2010/main" val="0"/>
              </a:ext>
            </a:extLst>
          </a:blip>
          <a:srcRect b="15953"/>
          <a:stretch/>
        </p:blipFill>
        <p:spPr>
          <a:xfrm>
            <a:off x="5989318" y="1195429"/>
            <a:ext cx="5651454" cy="5401924"/>
          </a:xfrm>
          <a:prstGeom prst="rect">
            <a:avLst/>
          </a:prstGeom>
        </p:spPr>
      </p:pic>
      <p:sp>
        <p:nvSpPr>
          <p:cNvPr id="6" name="Textfeld 5"/>
          <p:cNvSpPr txBox="1"/>
          <p:nvPr/>
        </p:nvSpPr>
        <p:spPr>
          <a:xfrm>
            <a:off x="5898752" y="1002056"/>
            <a:ext cx="1316386" cy="369332"/>
          </a:xfrm>
          <a:prstGeom prst="rect">
            <a:avLst/>
          </a:prstGeom>
          <a:noFill/>
        </p:spPr>
        <p:txBody>
          <a:bodyPr wrap="none" rtlCol="0">
            <a:spAutoFit/>
          </a:bodyPr>
          <a:lstStyle/>
          <a:p>
            <a:r>
              <a:rPr lang="de-DE" dirty="0"/>
              <a:t>Juni 2017</a:t>
            </a:r>
          </a:p>
        </p:txBody>
      </p:sp>
    </p:spTree>
    <p:extLst>
      <p:ext uri="{BB962C8B-B14F-4D97-AF65-F5344CB8AC3E}">
        <p14:creationId xmlns:p14="http://schemas.microsoft.com/office/powerpoint/2010/main" val="384204138"/>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17" y="864323"/>
            <a:ext cx="8677275" cy="5788173"/>
          </a:xfrm>
          <a:prstGeom prst="rect">
            <a:avLst/>
          </a:prstGeom>
        </p:spPr>
      </p:pic>
      <p:sp>
        <p:nvSpPr>
          <p:cNvPr id="2" name="Title 1"/>
          <p:cNvSpPr>
            <a:spLocks noGrp="1"/>
          </p:cNvSpPr>
          <p:nvPr>
            <p:ph type="title"/>
          </p:nvPr>
        </p:nvSpPr>
        <p:spPr/>
        <p:txBody>
          <a:bodyPr/>
          <a:lstStyle/>
          <a:p>
            <a:r>
              <a:rPr lang="de-DE" dirty="0">
                <a:hlinkClick r:id="rId3"/>
              </a:rPr>
              <a:t>www.top500.org</a:t>
            </a:r>
            <a:r>
              <a:rPr lang="de-DE" dirty="0"/>
              <a:t> – June 2019 / 2020</a:t>
            </a:r>
          </a:p>
        </p:txBody>
      </p:sp>
      <p:sp>
        <p:nvSpPr>
          <p:cNvPr id="3" name="Footer Placeholder 2"/>
          <p:cNvSpPr>
            <a:spLocks noGrp="1"/>
          </p:cNvSpPr>
          <p:nvPr>
            <p:ph type="ftr" sz="quarter" idx="10"/>
          </p:nvPr>
        </p:nvSpPr>
        <p:spPr/>
        <p:txBody>
          <a:bodyPr/>
          <a:lstStyle/>
          <a:p>
            <a:r>
              <a:rPr lang="en-US"/>
              <a:t>TI II - Computer Architecture</a:t>
            </a:r>
          </a:p>
        </p:txBody>
      </p:sp>
      <p:pic>
        <p:nvPicPr>
          <p:cNvPr id="5" name="Picture 4"/>
          <p:cNvPicPr>
            <a:picLocks noChangeAspect="1"/>
          </p:cNvPicPr>
          <p:nvPr/>
        </p:nvPicPr>
        <p:blipFill>
          <a:blip r:embed="rId4"/>
          <a:stretch>
            <a:fillRect/>
          </a:stretch>
        </p:blipFill>
        <p:spPr>
          <a:xfrm>
            <a:off x="3719736" y="1052736"/>
            <a:ext cx="7953375" cy="5616851"/>
          </a:xfrm>
          <a:prstGeom prst="rect">
            <a:avLst/>
          </a:prstGeom>
        </p:spPr>
      </p:pic>
      <p:cxnSp>
        <p:nvCxnSpPr>
          <p:cNvPr id="7" name="Straight Arrow Connector 6"/>
          <p:cNvCxnSpPr/>
          <p:nvPr/>
        </p:nvCxnSpPr>
        <p:spPr bwMode="auto">
          <a:xfrm>
            <a:off x="2855640" y="2204864"/>
            <a:ext cx="1512168" cy="936104"/>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bwMode="auto">
          <a:xfrm>
            <a:off x="2779194" y="3478210"/>
            <a:ext cx="1512168" cy="936104"/>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bwMode="auto">
          <a:xfrm>
            <a:off x="2779194" y="4730265"/>
            <a:ext cx="1512168" cy="936104"/>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bwMode="auto">
          <a:xfrm>
            <a:off x="2784689" y="5664234"/>
            <a:ext cx="1512168" cy="936104"/>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11" name="Up Arrow 10"/>
          <p:cNvSpPr/>
          <p:nvPr/>
        </p:nvSpPr>
        <p:spPr bwMode="auto">
          <a:xfrm>
            <a:off x="10416480" y="1988840"/>
            <a:ext cx="216024" cy="692622"/>
          </a:xfrm>
          <a:prstGeom prst="up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55802169"/>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pPr eaLnBrk="1" hangingPunct="1"/>
            <a:r>
              <a:rPr lang="en-US"/>
              <a:t>Model theoretic approaches</a:t>
            </a:r>
          </a:p>
        </p:txBody>
      </p:sp>
      <p:sp>
        <p:nvSpPr>
          <p:cNvPr id="94212" name="Rectangle 3"/>
          <p:cNvSpPr>
            <a:spLocks noGrp="1" noChangeArrowheads="1"/>
          </p:cNvSpPr>
          <p:nvPr>
            <p:ph idx="1"/>
          </p:nvPr>
        </p:nvSpPr>
        <p:spPr/>
        <p:txBody>
          <a:bodyPr/>
          <a:lstStyle/>
          <a:p>
            <a:pPr eaLnBrk="1" hangingPunct="1"/>
            <a:r>
              <a:rPr lang="en-US"/>
              <a:t>Analytical methods</a:t>
            </a:r>
          </a:p>
          <a:p>
            <a:pPr lvl="1" eaLnBrk="1" hangingPunct="1"/>
            <a:r>
              <a:rPr lang="en-US"/>
              <a:t>deterministic queuing models (parameter: fixed values)</a:t>
            </a:r>
          </a:p>
          <a:p>
            <a:pPr lvl="1" eaLnBrk="1" hangingPunct="1"/>
            <a:r>
              <a:rPr lang="en-US"/>
              <a:t>stochastic queuing models (parameter: average values)</a:t>
            </a:r>
          </a:p>
          <a:p>
            <a:pPr lvl="1" eaLnBrk="1" hangingPunct="1"/>
            <a:r>
              <a:rPr lang="en-US"/>
              <a:t>operational queuing models (parameter: measured values)</a:t>
            </a:r>
          </a:p>
          <a:p>
            <a:pPr eaLnBrk="1" hangingPunct="1"/>
            <a:endParaRPr lang="en-US"/>
          </a:p>
          <a:p>
            <a:pPr eaLnBrk="1" hangingPunct="1"/>
            <a:r>
              <a:rPr lang="en-US"/>
              <a:t>Software simulations </a:t>
            </a:r>
          </a:p>
          <a:p>
            <a:pPr lvl="1" eaLnBrk="1" hangingPunct="1"/>
            <a:r>
              <a:rPr lang="en-US"/>
              <a:t>deterministic simulation</a:t>
            </a:r>
          </a:p>
          <a:p>
            <a:pPr lvl="1" eaLnBrk="1" hangingPunct="1"/>
            <a:r>
              <a:rPr lang="en-US"/>
              <a:t>stochastic simulation</a:t>
            </a:r>
          </a:p>
          <a:p>
            <a:pPr lvl="1" eaLnBrk="1" hangingPunct="1"/>
            <a:r>
              <a:rPr lang="en-US"/>
              <a:t>simulation based on traces</a:t>
            </a:r>
          </a:p>
        </p:txBody>
      </p:sp>
      <p:sp>
        <p:nvSpPr>
          <p:cNvPr id="97282" name="Fußzeilenplatzhalter 3"/>
          <p:cNvSpPr>
            <a:spLocks noGrp="1"/>
          </p:cNvSpPr>
          <p:nvPr>
            <p:ph type="ftr" sz="quarter" idx="10"/>
          </p:nvPr>
        </p:nvSpPr>
        <p:spPr>
          <a:noFill/>
        </p:spPr>
        <p:txBody>
          <a:bodyPr/>
          <a:lstStyle/>
          <a:p>
            <a:r>
              <a:rPr lang="en-US"/>
              <a:t>TI II - Computer Architecture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2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2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42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421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21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42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Tasks</a:t>
            </a:r>
          </a:p>
        </p:txBody>
      </p:sp>
      <p:sp>
        <p:nvSpPr>
          <p:cNvPr id="3" name="Content Placeholder 2"/>
          <p:cNvSpPr>
            <a:spLocks noGrp="1"/>
          </p:cNvSpPr>
          <p:nvPr>
            <p:ph idx="1"/>
          </p:nvPr>
        </p:nvSpPr>
        <p:spPr/>
        <p:txBody>
          <a:bodyPr/>
          <a:lstStyle/>
          <a:p>
            <a:pPr marL="285750" indent="-285750">
              <a:buFontTx/>
              <a:buChar char="-"/>
            </a:pPr>
            <a:r>
              <a:rPr lang="en-US" dirty="0"/>
              <a:t>How can we measure the performance of a computer?</a:t>
            </a:r>
          </a:p>
          <a:p>
            <a:pPr marL="285750" indent="-285750">
              <a:buFontTx/>
              <a:buChar char="-"/>
            </a:pPr>
            <a:r>
              <a:rPr lang="en-US" dirty="0"/>
              <a:t>What are the pros and cons of the different methods?</a:t>
            </a:r>
          </a:p>
          <a:p>
            <a:pPr marL="285750" indent="-285750">
              <a:buFontTx/>
              <a:buChar char="-"/>
            </a:pPr>
            <a:r>
              <a:rPr lang="en-US" dirty="0"/>
              <a:t>What else could be interesting when looking at the performance?</a:t>
            </a:r>
          </a:p>
          <a:p>
            <a:pPr marL="285750" indent="-285750">
              <a:buFontTx/>
              <a:buChar char="-"/>
            </a:pPr>
            <a:r>
              <a:rPr lang="en-US" dirty="0"/>
              <a:t>What is relevant in the end?</a:t>
            </a:r>
          </a:p>
        </p:txBody>
      </p:sp>
      <p:sp>
        <p:nvSpPr>
          <p:cNvPr id="4" name="Footer Placeholder 3"/>
          <p:cNvSpPr>
            <a:spLocks noGrp="1"/>
          </p:cNvSpPr>
          <p:nvPr>
            <p:ph type="ftr" sz="quarter" idx="10"/>
          </p:nvPr>
        </p:nvSpPr>
        <p:spPr/>
        <p:txBody>
          <a:bodyPr/>
          <a:lstStyle/>
          <a:p>
            <a:pPr>
              <a:defRPr/>
            </a:pPr>
            <a:r>
              <a:rPr lang="en-US" dirty="0"/>
              <a:t>TI II - Computer Architecture</a:t>
            </a:r>
          </a:p>
        </p:txBody>
      </p:sp>
    </p:spTree>
    <p:extLst>
      <p:ext uri="{BB962C8B-B14F-4D97-AF65-F5344CB8AC3E}">
        <p14:creationId xmlns:p14="http://schemas.microsoft.com/office/powerpoint/2010/main" val="2349694766"/>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el 1"/>
          <p:cNvSpPr>
            <a:spLocks noGrp="1"/>
          </p:cNvSpPr>
          <p:nvPr>
            <p:ph type="title"/>
          </p:nvPr>
        </p:nvSpPr>
        <p:spPr/>
        <p:txBody>
          <a:bodyPr/>
          <a:lstStyle/>
          <a:p>
            <a:r>
              <a:rPr lang="de-DE" dirty="0"/>
              <a:t>The </a:t>
            </a:r>
            <a:r>
              <a:rPr lang="de-DE" dirty="0" err="1"/>
              <a:t>Layered</a:t>
            </a:r>
            <a:r>
              <a:rPr lang="de-DE" dirty="0"/>
              <a:t> Computer Model</a:t>
            </a:r>
            <a:br>
              <a:rPr lang="de-DE" dirty="0"/>
            </a:br>
            <a:endParaRPr lang="de-DE" dirty="0"/>
          </a:p>
        </p:txBody>
      </p:sp>
      <p:sp>
        <p:nvSpPr>
          <p:cNvPr id="98307" name="Textplatzhalter 2"/>
          <p:cNvSpPr>
            <a:spLocks noGrp="1"/>
          </p:cNvSpPr>
          <p:nvPr>
            <p:ph type="body" idx="1"/>
          </p:nvPr>
        </p:nvSpPr>
        <p:spPr/>
        <p:txBody>
          <a:bodyPr/>
          <a:lstStyle/>
          <a:p>
            <a:endParaRPr lang="de-DE" dirty="0"/>
          </a:p>
        </p:txBody>
      </p:sp>
      <p:sp>
        <p:nvSpPr>
          <p:cNvPr id="98308" name="Fußzeilenplatzhalter 3"/>
          <p:cNvSpPr>
            <a:spLocks noGrp="1"/>
          </p:cNvSpPr>
          <p:nvPr>
            <p:ph type="ftr" sz="quarter" idx="10"/>
          </p:nvPr>
        </p:nvSpPr>
        <p:spPr>
          <a:noFill/>
        </p:spPr>
        <p:txBody>
          <a:bodyPr/>
          <a:lstStyle/>
          <a:p>
            <a:r>
              <a:rPr lang="en-US"/>
              <a:t>TI II - Computer Architecture</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4"/>
          <p:cNvSpPr>
            <a:spLocks noGrp="1" noChangeArrowheads="1"/>
          </p:cNvSpPr>
          <p:nvPr>
            <p:ph type="title"/>
          </p:nvPr>
        </p:nvSpPr>
        <p:spPr/>
        <p:txBody>
          <a:bodyPr/>
          <a:lstStyle/>
          <a:p>
            <a:pPr eaLnBrk="1" hangingPunct="1"/>
            <a:r>
              <a:rPr lang="en-US"/>
              <a:t>A Six-level Computer</a:t>
            </a:r>
          </a:p>
        </p:txBody>
      </p:sp>
      <p:sp>
        <p:nvSpPr>
          <p:cNvPr id="100354" name="Fußzeilenplatzhalter 2"/>
          <p:cNvSpPr>
            <a:spLocks noGrp="1"/>
          </p:cNvSpPr>
          <p:nvPr>
            <p:ph type="ftr" sz="quarter" idx="10"/>
          </p:nvPr>
        </p:nvSpPr>
        <p:spPr>
          <a:noFill/>
        </p:spPr>
        <p:txBody>
          <a:bodyPr/>
          <a:lstStyle/>
          <a:p>
            <a:r>
              <a:rPr lang="en-US"/>
              <a:t>TI II - Computer Architecture</a:t>
            </a:r>
          </a:p>
        </p:txBody>
      </p:sp>
      <p:sp>
        <p:nvSpPr>
          <p:cNvPr id="1404930" name="Rectangle 2"/>
          <p:cNvSpPr>
            <a:spLocks noChangeArrowheads="1"/>
          </p:cNvSpPr>
          <p:nvPr/>
        </p:nvSpPr>
        <p:spPr bwMode="auto">
          <a:xfrm>
            <a:off x="4093634" y="1423948"/>
            <a:ext cx="4210050" cy="431800"/>
          </a:xfrm>
          <a:prstGeom prst="rect">
            <a:avLst/>
          </a:prstGeom>
          <a:solidFill>
            <a:schemeClr val="bg1"/>
          </a:solidFill>
          <a:ln w="12700">
            <a:solidFill>
              <a:schemeClr val="tx1"/>
            </a:solidFill>
            <a:miter lim="800000"/>
            <a:headEnd/>
            <a:tailEnd/>
          </a:ln>
          <a:effectLst>
            <a:outerShdw dist="53882" dir="2700000" algn="ctr" rotWithShape="0">
              <a:schemeClr val="bg2"/>
            </a:outerShdw>
          </a:effectLst>
        </p:spPr>
        <p:txBody>
          <a:bodyPr wrap="none" anchor="ctr"/>
          <a:lstStyle/>
          <a:p>
            <a:pPr algn="ctr">
              <a:defRPr/>
            </a:pPr>
            <a:endParaRPr lang="de-DE"/>
          </a:p>
        </p:txBody>
      </p:sp>
      <p:sp>
        <p:nvSpPr>
          <p:cNvPr id="100356" name="Line 3"/>
          <p:cNvSpPr>
            <a:spLocks noChangeShapeType="1"/>
          </p:cNvSpPr>
          <p:nvPr/>
        </p:nvSpPr>
        <p:spPr bwMode="auto">
          <a:xfrm>
            <a:off x="6198659" y="1866862"/>
            <a:ext cx="0" cy="4200525"/>
          </a:xfrm>
          <a:prstGeom prst="line">
            <a:avLst/>
          </a:prstGeom>
          <a:noFill/>
          <a:ln w="12700">
            <a:solidFill>
              <a:schemeClr val="tx1"/>
            </a:solidFill>
            <a:round/>
            <a:headEnd/>
            <a:tailEnd/>
          </a:ln>
        </p:spPr>
        <p:txBody>
          <a:bodyPr/>
          <a:lstStyle/>
          <a:p>
            <a:endParaRPr lang="de-DE"/>
          </a:p>
        </p:txBody>
      </p:sp>
      <p:sp>
        <p:nvSpPr>
          <p:cNvPr id="1404933" name="Rectangle 5"/>
          <p:cNvSpPr>
            <a:spLocks noChangeArrowheads="1"/>
          </p:cNvSpPr>
          <p:nvPr/>
        </p:nvSpPr>
        <p:spPr bwMode="auto">
          <a:xfrm>
            <a:off x="4093634" y="2341523"/>
            <a:ext cx="4210050" cy="431800"/>
          </a:xfrm>
          <a:prstGeom prst="rect">
            <a:avLst/>
          </a:prstGeom>
          <a:solidFill>
            <a:schemeClr val="bg1"/>
          </a:solidFill>
          <a:ln w="12700">
            <a:solidFill>
              <a:schemeClr val="tx1"/>
            </a:solidFill>
            <a:miter lim="800000"/>
            <a:headEnd/>
            <a:tailEnd/>
          </a:ln>
          <a:effectLst>
            <a:outerShdw dist="53882" dir="2700000" algn="ctr" rotWithShape="0">
              <a:schemeClr val="bg2"/>
            </a:outerShdw>
          </a:effectLst>
        </p:spPr>
        <p:txBody>
          <a:bodyPr wrap="none" anchor="ctr"/>
          <a:lstStyle/>
          <a:p>
            <a:pPr algn="ctr">
              <a:defRPr/>
            </a:pPr>
            <a:endParaRPr lang="de-DE"/>
          </a:p>
        </p:txBody>
      </p:sp>
      <p:sp>
        <p:nvSpPr>
          <p:cNvPr id="1404934" name="Rectangle 6"/>
          <p:cNvSpPr>
            <a:spLocks noChangeArrowheads="1"/>
          </p:cNvSpPr>
          <p:nvPr/>
        </p:nvSpPr>
        <p:spPr bwMode="auto">
          <a:xfrm>
            <a:off x="4093634" y="5980073"/>
            <a:ext cx="4210050" cy="431800"/>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404935" name="Rectangle 7"/>
          <p:cNvSpPr>
            <a:spLocks noChangeArrowheads="1"/>
          </p:cNvSpPr>
          <p:nvPr/>
        </p:nvSpPr>
        <p:spPr bwMode="auto">
          <a:xfrm>
            <a:off x="4093634" y="3265448"/>
            <a:ext cx="4210050" cy="431800"/>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404936" name="Rectangle 8"/>
          <p:cNvSpPr>
            <a:spLocks noChangeArrowheads="1"/>
          </p:cNvSpPr>
          <p:nvPr/>
        </p:nvSpPr>
        <p:spPr bwMode="auto">
          <a:xfrm>
            <a:off x="4093634" y="4175086"/>
            <a:ext cx="4210050" cy="431800"/>
          </a:xfrm>
          <a:prstGeom prst="rect">
            <a:avLst/>
          </a:prstGeom>
          <a:solidFill>
            <a:srgbClr val="FFFFFF"/>
          </a:solidFill>
          <a:ln w="12700">
            <a:solidFill>
              <a:schemeClr val="tx1"/>
            </a:solidFill>
            <a:miter lim="800000"/>
            <a:headEnd/>
            <a:tailEnd/>
          </a:ln>
          <a:effectLst>
            <a:outerShdw dist="53890" dir="2700541" algn="ctr" rotWithShape="0">
              <a:schemeClr val="bg2"/>
            </a:outerShdw>
          </a:effectLst>
        </p:spPr>
        <p:txBody>
          <a:bodyPr wrap="none" anchor="ctr"/>
          <a:lstStyle/>
          <a:p>
            <a:pPr algn="ctr">
              <a:defRPr/>
            </a:pPr>
            <a:endParaRPr lang="de-DE"/>
          </a:p>
        </p:txBody>
      </p:sp>
      <p:sp>
        <p:nvSpPr>
          <p:cNvPr id="1404937" name="Rectangle 9"/>
          <p:cNvSpPr>
            <a:spLocks noChangeArrowheads="1"/>
          </p:cNvSpPr>
          <p:nvPr/>
        </p:nvSpPr>
        <p:spPr bwMode="auto">
          <a:xfrm>
            <a:off x="4093634" y="5079961"/>
            <a:ext cx="4210050" cy="431800"/>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00363" name="Text Box 10"/>
          <p:cNvSpPr txBox="1">
            <a:spLocks noChangeArrowheads="1"/>
          </p:cNvSpPr>
          <p:nvPr/>
        </p:nvSpPr>
        <p:spPr bwMode="auto">
          <a:xfrm>
            <a:off x="4450821" y="3298786"/>
            <a:ext cx="3435350" cy="366712"/>
          </a:xfrm>
          <a:prstGeom prst="rect">
            <a:avLst/>
          </a:prstGeom>
          <a:noFill/>
          <a:ln w="12700">
            <a:noFill/>
            <a:miter lim="800000"/>
            <a:headEnd/>
            <a:tailEnd/>
          </a:ln>
        </p:spPr>
        <p:txBody>
          <a:bodyPr wrap="none">
            <a:spAutoFit/>
          </a:bodyPr>
          <a:lstStyle/>
          <a:p>
            <a:pPr eaLnBrk="0" hangingPunct="0"/>
            <a:r>
              <a:rPr lang="en-US">
                <a:latin typeface="Arial" pitchFamily="34" charset="0"/>
              </a:rPr>
              <a:t>Operating system machine level</a:t>
            </a:r>
          </a:p>
        </p:txBody>
      </p:sp>
      <p:sp>
        <p:nvSpPr>
          <p:cNvPr id="100364" name="Text Box 11"/>
          <p:cNvSpPr txBox="1">
            <a:spLocks noChangeArrowheads="1"/>
          </p:cNvSpPr>
          <p:nvPr/>
        </p:nvSpPr>
        <p:spPr bwMode="auto">
          <a:xfrm>
            <a:off x="4146021" y="4208424"/>
            <a:ext cx="4044950" cy="366713"/>
          </a:xfrm>
          <a:prstGeom prst="rect">
            <a:avLst/>
          </a:prstGeom>
          <a:noFill/>
          <a:ln w="12700">
            <a:noFill/>
            <a:miter lim="800000"/>
            <a:headEnd/>
            <a:tailEnd/>
          </a:ln>
        </p:spPr>
        <p:txBody>
          <a:bodyPr wrap="none">
            <a:spAutoFit/>
          </a:bodyPr>
          <a:lstStyle/>
          <a:p>
            <a:pPr eaLnBrk="0" hangingPunct="0"/>
            <a:r>
              <a:rPr lang="en-US">
                <a:latin typeface="Arial" pitchFamily="34" charset="0"/>
              </a:rPr>
              <a:t>ISA (Instruction Set Architecture) level</a:t>
            </a:r>
          </a:p>
        </p:txBody>
      </p:sp>
      <p:sp>
        <p:nvSpPr>
          <p:cNvPr id="100365" name="Text Box 12"/>
          <p:cNvSpPr txBox="1">
            <a:spLocks noChangeArrowheads="1"/>
          </p:cNvSpPr>
          <p:nvPr/>
        </p:nvSpPr>
        <p:spPr bwMode="auto">
          <a:xfrm>
            <a:off x="4933421" y="5113299"/>
            <a:ext cx="2470150" cy="366713"/>
          </a:xfrm>
          <a:prstGeom prst="rect">
            <a:avLst/>
          </a:prstGeom>
          <a:noFill/>
          <a:ln w="12700">
            <a:noFill/>
            <a:miter lim="800000"/>
            <a:headEnd/>
            <a:tailEnd/>
          </a:ln>
        </p:spPr>
        <p:txBody>
          <a:bodyPr wrap="none">
            <a:spAutoFit/>
          </a:bodyPr>
          <a:lstStyle/>
          <a:p>
            <a:pPr eaLnBrk="0" hangingPunct="0"/>
            <a:r>
              <a:rPr lang="en-US">
                <a:latin typeface="Arial" pitchFamily="34" charset="0"/>
              </a:rPr>
              <a:t>Microarchitecture level</a:t>
            </a:r>
          </a:p>
        </p:txBody>
      </p:sp>
      <p:sp>
        <p:nvSpPr>
          <p:cNvPr id="100366" name="Text Box 13"/>
          <p:cNvSpPr txBox="1">
            <a:spLocks noChangeArrowheads="1"/>
          </p:cNvSpPr>
          <p:nvPr/>
        </p:nvSpPr>
        <p:spPr bwMode="auto">
          <a:xfrm>
            <a:off x="4812771" y="2374861"/>
            <a:ext cx="2711450" cy="366712"/>
          </a:xfrm>
          <a:prstGeom prst="rect">
            <a:avLst/>
          </a:prstGeom>
          <a:noFill/>
          <a:ln w="12700">
            <a:noFill/>
            <a:miter lim="800000"/>
            <a:headEnd/>
            <a:tailEnd/>
          </a:ln>
        </p:spPr>
        <p:txBody>
          <a:bodyPr wrap="none">
            <a:spAutoFit/>
          </a:bodyPr>
          <a:lstStyle/>
          <a:p>
            <a:pPr eaLnBrk="0" hangingPunct="0"/>
            <a:r>
              <a:rPr lang="en-US">
                <a:latin typeface="Arial" pitchFamily="34" charset="0"/>
              </a:rPr>
              <a:t>Assembly language level</a:t>
            </a:r>
          </a:p>
        </p:txBody>
      </p:sp>
      <p:sp>
        <p:nvSpPr>
          <p:cNvPr id="100367" name="Text Box 14"/>
          <p:cNvSpPr txBox="1">
            <a:spLocks noChangeArrowheads="1"/>
          </p:cNvSpPr>
          <p:nvPr/>
        </p:nvSpPr>
        <p:spPr bwMode="auto">
          <a:xfrm>
            <a:off x="4431771" y="1457286"/>
            <a:ext cx="3473450" cy="366712"/>
          </a:xfrm>
          <a:prstGeom prst="rect">
            <a:avLst/>
          </a:prstGeom>
          <a:noFill/>
          <a:ln w="12700">
            <a:noFill/>
            <a:miter lim="800000"/>
            <a:headEnd/>
            <a:tailEnd/>
          </a:ln>
        </p:spPr>
        <p:txBody>
          <a:bodyPr wrap="none">
            <a:spAutoFit/>
          </a:bodyPr>
          <a:lstStyle/>
          <a:p>
            <a:pPr eaLnBrk="0" hangingPunct="0"/>
            <a:r>
              <a:rPr lang="en-US">
                <a:latin typeface="Arial" pitchFamily="34" charset="0"/>
              </a:rPr>
              <a:t>Problem-oriented language level</a:t>
            </a:r>
          </a:p>
        </p:txBody>
      </p:sp>
      <p:sp>
        <p:nvSpPr>
          <p:cNvPr id="100368" name="Text Box 15"/>
          <p:cNvSpPr txBox="1">
            <a:spLocks noChangeArrowheads="1"/>
          </p:cNvSpPr>
          <p:nvPr/>
        </p:nvSpPr>
        <p:spPr bwMode="auto">
          <a:xfrm>
            <a:off x="5225521" y="6013411"/>
            <a:ext cx="1885950" cy="366712"/>
          </a:xfrm>
          <a:prstGeom prst="rect">
            <a:avLst/>
          </a:prstGeom>
          <a:noFill/>
          <a:ln w="12700">
            <a:noFill/>
            <a:miter lim="800000"/>
            <a:headEnd/>
            <a:tailEnd/>
          </a:ln>
        </p:spPr>
        <p:txBody>
          <a:bodyPr wrap="none">
            <a:spAutoFit/>
          </a:bodyPr>
          <a:lstStyle/>
          <a:p>
            <a:pPr eaLnBrk="0" hangingPunct="0"/>
            <a:r>
              <a:rPr lang="en-US">
                <a:latin typeface="Arial" pitchFamily="34" charset="0"/>
              </a:rPr>
              <a:t>Digital logic level</a:t>
            </a:r>
          </a:p>
        </p:txBody>
      </p:sp>
      <p:sp>
        <p:nvSpPr>
          <p:cNvPr id="100369" name="Text Box 16"/>
          <p:cNvSpPr txBox="1">
            <a:spLocks noChangeArrowheads="1"/>
          </p:cNvSpPr>
          <p:nvPr/>
        </p:nvSpPr>
        <p:spPr bwMode="auto">
          <a:xfrm>
            <a:off x="2903010" y="1457286"/>
            <a:ext cx="140652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5</a:t>
            </a:r>
          </a:p>
        </p:txBody>
      </p:sp>
      <p:sp>
        <p:nvSpPr>
          <p:cNvPr id="100370" name="Text Box 17"/>
          <p:cNvSpPr txBox="1">
            <a:spLocks noChangeArrowheads="1"/>
          </p:cNvSpPr>
          <p:nvPr/>
        </p:nvSpPr>
        <p:spPr bwMode="auto">
          <a:xfrm>
            <a:off x="2903010" y="3298786"/>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3</a:t>
            </a:r>
          </a:p>
        </p:txBody>
      </p:sp>
      <p:sp>
        <p:nvSpPr>
          <p:cNvPr id="100371" name="Text Box 18"/>
          <p:cNvSpPr txBox="1">
            <a:spLocks noChangeArrowheads="1"/>
          </p:cNvSpPr>
          <p:nvPr/>
        </p:nvSpPr>
        <p:spPr bwMode="auto">
          <a:xfrm>
            <a:off x="2903010" y="2374861"/>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4</a:t>
            </a:r>
          </a:p>
        </p:txBody>
      </p:sp>
      <p:sp>
        <p:nvSpPr>
          <p:cNvPr id="100372" name="Text Box 19"/>
          <p:cNvSpPr txBox="1">
            <a:spLocks noChangeArrowheads="1"/>
          </p:cNvSpPr>
          <p:nvPr/>
        </p:nvSpPr>
        <p:spPr bwMode="auto">
          <a:xfrm>
            <a:off x="2903010" y="5113299"/>
            <a:ext cx="1260475" cy="366713"/>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1</a:t>
            </a:r>
          </a:p>
        </p:txBody>
      </p:sp>
      <p:sp>
        <p:nvSpPr>
          <p:cNvPr id="100373" name="Text Box 20"/>
          <p:cNvSpPr txBox="1">
            <a:spLocks noChangeArrowheads="1"/>
          </p:cNvSpPr>
          <p:nvPr/>
        </p:nvSpPr>
        <p:spPr bwMode="auto">
          <a:xfrm>
            <a:off x="2903010" y="6013411"/>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0</a:t>
            </a:r>
          </a:p>
        </p:txBody>
      </p:sp>
      <p:sp>
        <p:nvSpPr>
          <p:cNvPr id="100374" name="Text Box 21"/>
          <p:cNvSpPr txBox="1">
            <a:spLocks noChangeArrowheads="1"/>
          </p:cNvSpPr>
          <p:nvPr/>
        </p:nvSpPr>
        <p:spPr bwMode="auto">
          <a:xfrm>
            <a:off x="2903010" y="4208424"/>
            <a:ext cx="1260475" cy="366713"/>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2</a:t>
            </a:r>
          </a:p>
        </p:txBody>
      </p:sp>
      <p:sp>
        <p:nvSpPr>
          <p:cNvPr id="100375" name="Text Box 22"/>
          <p:cNvSpPr txBox="1">
            <a:spLocks noChangeArrowheads="1"/>
          </p:cNvSpPr>
          <p:nvPr/>
        </p:nvSpPr>
        <p:spPr bwMode="auto">
          <a:xfrm>
            <a:off x="6432021" y="1922423"/>
            <a:ext cx="2667000" cy="336550"/>
          </a:xfrm>
          <a:prstGeom prst="rect">
            <a:avLst/>
          </a:prstGeom>
          <a:noFill/>
          <a:ln w="12700">
            <a:noFill/>
            <a:miter lim="800000"/>
            <a:headEnd/>
            <a:tailEnd/>
          </a:ln>
        </p:spPr>
        <p:txBody>
          <a:bodyPr>
            <a:spAutoFit/>
          </a:bodyPr>
          <a:lstStyle/>
          <a:p>
            <a:pPr eaLnBrk="0" hangingPunct="0"/>
            <a:r>
              <a:rPr lang="en-US" sz="1600">
                <a:solidFill>
                  <a:srgbClr val="0000CC"/>
                </a:solidFill>
                <a:latin typeface="Arial" pitchFamily="34" charset="0"/>
              </a:rPr>
              <a:t>Translation (Compiler)</a:t>
            </a:r>
          </a:p>
        </p:txBody>
      </p:sp>
      <p:sp>
        <p:nvSpPr>
          <p:cNvPr id="100376" name="Text Box 23"/>
          <p:cNvSpPr txBox="1">
            <a:spLocks noChangeArrowheads="1"/>
          </p:cNvSpPr>
          <p:nvPr/>
        </p:nvSpPr>
        <p:spPr bwMode="auto">
          <a:xfrm>
            <a:off x="6432022" y="2855873"/>
            <a:ext cx="3305175" cy="336550"/>
          </a:xfrm>
          <a:prstGeom prst="rect">
            <a:avLst/>
          </a:prstGeom>
          <a:noFill/>
          <a:ln w="12700">
            <a:noFill/>
            <a:miter lim="800000"/>
            <a:headEnd/>
            <a:tailEnd/>
          </a:ln>
        </p:spPr>
        <p:txBody>
          <a:bodyPr>
            <a:spAutoFit/>
          </a:bodyPr>
          <a:lstStyle/>
          <a:p>
            <a:pPr eaLnBrk="0" hangingPunct="0"/>
            <a:r>
              <a:rPr lang="en-US" sz="1600">
                <a:solidFill>
                  <a:srgbClr val="0000CC"/>
                </a:solidFill>
                <a:latin typeface="Arial" pitchFamily="34" charset="0"/>
              </a:rPr>
              <a:t>Translation (Assembler)</a:t>
            </a:r>
          </a:p>
        </p:txBody>
      </p:sp>
      <p:sp>
        <p:nvSpPr>
          <p:cNvPr id="100377" name="Text Box 24"/>
          <p:cNvSpPr txBox="1">
            <a:spLocks noChangeArrowheads="1"/>
          </p:cNvSpPr>
          <p:nvPr/>
        </p:nvSpPr>
        <p:spPr bwMode="auto">
          <a:xfrm>
            <a:off x="6432021" y="3751223"/>
            <a:ext cx="4114800" cy="336550"/>
          </a:xfrm>
          <a:prstGeom prst="rect">
            <a:avLst/>
          </a:prstGeom>
          <a:noFill/>
          <a:ln w="12700">
            <a:noFill/>
            <a:miter lim="800000"/>
            <a:headEnd/>
            <a:tailEnd/>
          </a:ln>
        </p:spPr>
        <p:txBody>
          <a:bodyPr>
            <a:spAutoFit/>
          </a:bodyPr>
          <a:lstStyle/>
          <a:p>
            <a:pPr eaLnBrk="0" hangingPunct="0"/>
            <a:r>
              <a:rPr lang="en-US" sz="1600">
                <a:solidFill>
                  <a:srgbClr val="0000CC"/>
                </a:solidFill>
                <a:latin typeface="Arial" pitchFamily="34" charset="0"/>
              </a:rPr>
              <a:t>Partial interpretation (operating system)</a:t>
            </a:r>
          </a:p>
        </p:txBody>
      </p:sp>
      <p:sp>
        <p:nvSpPr>
          <p:cNvPr id="100378" name="Text Box 25"/>
          <p:cNvSpPr txBox="1">
            <a:spLocks noChangeArrowheads="1"/>
          </p:cNvSpPr>
          <p:nvPr/>
        </p:nvSpPr>
        <p:spPr bwMode="auto">
          <a:xfrm>
            <a:off x="6432022" y="5575261"/>
            <a:ext cx="1063625" cy="336550"/>
          </a:xfrm>
          <a:prstGeom prst="rect">
            <a:avLst/>
          </a:prstGeom>
          <a:noFill/>
          <a:ln w="12700">
            <a:noFill/>
            <a:miter lim="800000"/>
            <a:headEnd/>
            <a:tailEnd/>
          </a:ln>
        </p:spPr>
        <p:txBody>
          <a:bodyPr wrap="none">
            <a:spAutoFit/>
          </a:bodyPr>
          <a:lstStyle/>
          <a:p>
            <a:pPr eaLnBrk="0" hangingPunct="0"/>
            <a:r>
              <a:rPr lang="en-US" sz="1600">
                <a:solidFill>
                  <a:srgbClr val="0000CC"/>
                </a:solidFill>
                <a:latin typeface="Arial" pitchFamily="34" charset="0"/>
              </a:rPr>
              <a:t>Hardware</a:t>
            </a:r>
          </a:p>
        </p:txBody>
      </p:sp>
      <p:sp>
        <p:nvSpPr>
          <p:cNvPr id="100379" name="Text Box 26"/>
          <p:cNvSpPr txBox="1">
            <a:spLocks noChangeArrowheads="1"/>
          </p:cNvSpPr>
          <p:nvPr/>
        </p:nvSpPr>
        <p:spPr bwMode="auto">
          <a:xfrm>
            <a:off x="6432021" y="4665623"/>
            <a:ext cx="5181600" cy="336550"/>
          </a:xfrm>
          <a:prstGeom prst="rect">
            <a:avLst/>
          </a:prstGeom>
          <a:noFill/>
          <a:ln w="12700">
            <a:noFill/>
            <a:miter lim="800000"/>
            <a:headEnd/>
            <a:tailEnd/>
          </a:ln>
        </p:spPr>
        <p:txBody>
          <a:bodyPr>
            <a:spAutoFit/>
          </a:bodyPr>
          <a:lstStyle/>
          <a:p>
            <a:pPr eaLnBrk="0" hangingPunct="0"/>
            <a:r>
              <a:rPr lang="en-US" sz="1600">
                <a:solidFill>
                  <a:srgbClr val="0000CC"/>
                </a:solidFill>
                <a:latin typeface="Arial" pitchFamily="34" charset="0"/>
              </a:rPr>
              <a:t>Interpretation (microprogram) or direct execution</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p:txBody>
          <a:bodyPr/>
          <a:lstStyle/>
          <a:p>
            <a:pPr eaLnBrk="1" hangingPunct="1"/>
            <a:r>
              <a:rPr lang="en-US"/>
              <a:t>A Six-level Computer – Examples </a:t>
            </a:r>
          </a:p>
        </p:txBody>
      </p:sp>
      <p:sp>
        <p:nvSpPr>
          <p:cNvPr id="101378" name="Fußzeilenplatzhalter 2"/>
          <p:cNvSpPr>
            <a:spLocks noGrp="1"/>
          </p:cNvSpPr>
          <p:nvPr>
            <p:ph type="ftr" sz="quarter" idx="10"/>
          </p:nvPr>
        </p:nvSpPr>
        <p:spPr>
          <a:noFill/>
        </p:spPr>
        <p:txBody>
          <a:bodyPr/>
          <a:lstStyle/>
          <a:p>
            <a:r>
              <a:rPr lang="en-US"/>
              <a:t>TI II - Computer Architecture</a:t>
            </a:r>
          </a:p>
        </p:txBody>
      </p:sp>
      <p:sp>
        <p:nvSpPr>
          <p:cNvPr id="101380" name="Text Box 3"/>
          <p:cNvSpPr txBox="1">
            <a:spLocks noChangeArrowheads="1"/>
          </p:cNvSpPr>
          <p:nvPr/>
        </p:nvSpPr>
        <p:spPr bwMode="auto">
          <a:xfrm>
            <a:off x="1826692" y="1471992"/>
            <a:ext cx="140652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5</a:t>
            </a:r>
          </a:p>
        </p:txBody>
      </p:sp>
      <p:sp>
        <p:nvSpPr>
          <p:cNvPr id="101381" name="Text Box 4"/>
          <p:cNvSpPr txBox="1">
            <a:spLocks noChangeArrowheads="1"/>
          </p:cNvSpPr>
          <p:nvPr/>
        </p:nvSpPr>
        <p:spPr bwMode="auto">
          <a:xfrm>
            <a:off x="1826692" y="3313492"/>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3</a:t>
            </a:r>
          </a:p>
        </p:txBody>
      </p:sp>
      <p:sp>
        <p:nvSpPr>
          <p:cNvPr id="101382" name="Text Box 5"/>
          <p:cNvSpPr txBox="1">
            <a:spLocks noChangeArrowheads="1"/>
          </p:cNvSpPr>
          <p:nvPr/>
        </p:nvSpPr>
        <p:spPr bwMode="auto">
          <a:xfrm>
            <a:off x="1826692" y="2389567"/>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4</a:t>
            </a:r>
          </a:p>
        </p:txBody>
      </p:sp>
      <p:sp>
        <p:nvSpPr>
          <p:cNvPr id="101383" name="Text Box 6"/>
          <p:cNvSpPr txBox="1">
            <a:spLocks noChangeArrowheads="1"/>
          </p:cNvSpPr>
          <p:nvPr/>
        </p:nvSpPr>
        <p:spPr bwMode="auto">
          <a:xfrm>
            <a:off x="1826692" y="5128005"/>
            <a:ext cx="1260475" cy="366713"/>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1</a:t>
            </a:r>
          </a:p>
        </p:txBody>
      </p:sp>
      <p:sp>
        <p:nvSpPr>
          <p:cNvPr id="101384" name="Text Box 7"/>
          <p:cNvSpPr txBox="1">
            <a:spLocks noChangeArrowheads="1"/>
          </p:cNvSpPr>
          <p:nvPr/>
        </p:nvSpPr>
        <p:spPr bwMode="auto">
          <a:xfrm>
            <a:off x="1826692" y="6028117"/>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0</a:t>
            </a:r>
          </a:p>
        </p:txBody>
      </p:sp>
      <p:sp>
        <p:nvSpPr>
          <p:cNvPr id="101385" name="Text Box 8"/>
          <p:cNvSpPr txBox="1">
            <a:spLocks noChangeArrowheads="1"/>
          </p:cNvSpPr>
          <p:nvPr/>
        </p:nvSpPr>
        <p:spPr bwMode="auto">
          <a:xfrm>
            <a:off x="1826692" y="4223130"/>
            <a:ext cx="1260475" cy="366713"/>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2</a:t>
            </a:r>
          </a:p>
        </p:txBody>
      </p:sp>
      <p:grpSp>
        <p:nvGrpSpPr>
          <p:cNvPr id="101386" name="Group 9"/>
          <p:cNvGrpSpPr>
            <a:grpSpLocks/>
          </p:cNvGrpSpPr>
          <p:nvPr/>
        </p:nvGrpSpPr>
        <p:grpSpPr bwMode="auto">
          <a:xfrm>
            <a:off x="3017317" y="1438655"/>
            <a:ext cx="5767387" cy="4987925"/>
            <a:chOff x="879" y="598"/>
            <a:chExt cx="4737" cy="3142"/>
          </a:xfrm>
        </p:grpSpPr>
        <p:sp>
          <p:nvSpPr>
            <p:cNvPr id="1405962" name="Rectangle 10"/>
            <p:cNvSpPr>
              <a:spLocks noChangeArrowheads="1"/>
            </p:cNvSpPr>
            <p:nvPr/>
          </p:nvSpPr>
          <p:spPr bwMode="auto">
            <a:xfrm>
              <a:off x="879" y="598"/>
              <a:ext cx="2652" cy="272"/>
            </a:xfrm>
            <a:prstGeom prst="rect">
              <a:avLst/>
            </a:prstGeom>
            <a:solidFill>
              <a:schemeClr val="bg1"/>
            </a:solidFill>
            <a:ln w="12700">
              <a:solidFill>
                <a:schemeClr val="tx1"/>
              </a:solidFill>
              <a:miter lim="800000"/>
              <a:headEnd/>
              <a:tailEnd/>
            </a:ln>
            <a:effectLst>
              <a:outerShdw dist="53882" dir="2700000" algn="ctr" rotWithShape="0">
                <a:schemeClr val="bg2"/>
              </a:outerShdw>
            </a:effectLst>
          </p:spPr>
          <p:txBody>
            <a:bodyPr wrap="none" anchor="ctr"/>
            <a:lstStyle/>
            <a:p>
              <a:pPr algn="ctr">
                <a:defRPr/>
              </a:pPr>
              <a:endParaRPr lang="de-DE"/>
            </a:p>
          </p:txBody>
        </p:sp>
        <p:sp>
          <p:nvSpPr>
            <p:cNvPr id="101409" name="Line 11"/>
            <p:cNvSpPr>
              <a:spLocks noChangeShapeType="1"/>
            </p:cNvSpPr>
            <p:nvPr/>
          </p:nvSpPr>
          <p:spPr bwMode="auto">
            <a:xfrm>
              <a:off x="2205" y="877"/>
              <a:ext cx="0" cy="2646"/>
            </a:xfrm>
            <a:prstGeom prst="line">
              <a:avLst/>
            </a:prstGeom>
            <a:noFill/>
            <a:ln w="12700">
              <a:solidFill>
                <a:schemeClr val="tx1"/>
              </a:solidFill>
              <a:round/>
              <a:headEnd/>
              <a:tailEnd/>
            </a:ln>
          </p:spPr>
          <p:txBody>
            <a:bodyPr/>
            <a:lstStyle/>
            <a:p>
              <a:endParaRPr lang="de-DE"/>
            </a:p>
          </p:txBody>
        </p:sp>
        <p:sp>
          <p:nvSpPr>
            <p:cNvPr id="1405964" name="Rectangle 12"/>
            <p:cNvSpPr>
              <a:spLocks noChangeArrowheads="1"/>
            </p:cNvSpPr>
            <p:nvPr/>
          </p:nvSpPr>
          <p:spPr bwMode="auto">
            <a:xfrm>
              <a:off x="879" y="1176"/>
              <a:ext cx="2652" cy="272"/>
            </a:xfrm>
            <a:prstGeom prst="rect">
              <a:avLst/>
            </a:prstGeom>
            <a:solidFill>
              <a:schemeClr val="bg1"/>
            </a:solidFill>
            <a:ln w="12700">
              <a:solidFill>
                <a:schemeClr val="tx1"/>
              </a:solidFill>
              <a:miter lim="800000"/>
              <a:headEnd/>
              <a:tailEnd/>
            </a:ln>
            <a:effectLst>
              <a:outerShdw dist="53882" dir="2700000" algn="ctr" rotWithShape="0">
                <a:schemeClr val="bg2"/>
              </a:outerShdw>
            </a:effectLst>
          </p:spPr>
          <p:txBody>
            <a:bodyPr wrap="none" anchor="ctr"/>
            <a:lstStyle/>
            <a:p>
              <a:pPr algn="ctr">
                <a:defRPr/>
              </a:pPr>
              <a:endParaRPr lang="de-DE"/>
            </a:p>
          </p:txBody>
        </p:sp>
        <p:sp>
          <p:nvSpPr>
            <p:cNvPr id="1405965" name="Rectangle 13"/>
            <p:cNvSpPr>
              <a:spLocks noChangeArrowheads="1"/>
            </p:cNvSpPr>
            <p:nvPr/>
          </p:nvSpPr>
          <p:spPr bwMode="auto">
            <a:xfrm>
              <a:off x="879" y="3468"/>
              <a:ext cx="2652" cy="272"/>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405966" name="Rectangle 14"/>
            <p:cNvSpPr>
              <a:spLocks noChangeArrowheads="1"/>
            </p:cNvSpPr>
            <p:nvPr/>
          </p:nvSpPr>
          <p:spPr bwMode="auto">
            <a:xfrm>
              <a:off x="879" y="1758"/>
              <a:ext cx="2652" cy="272"/>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405967" name="Rectangle 15"/>
            <p:cNvSpPr>
              <a:spLocks noChangeArrowheads="1"/>
            </p:cNvSpPr>
            <p:nvPr/>
          </p:nvSpPr>
          <p:spPr bwMode="auto">
            <a:xfrm>
              <a:off x="879" y="2331"/>
              <a:ext cx="2652" cy="272"/>
            </a:xfrm>
            <a:prstGeom prst="rect">
              <a:avLst/>
            </a:prstGeom>
            <a:solidFill>
              <a:srgbClr val="FFFFFF"/>
            </a:solidFill>
            <a:ln w="12700">
              <a:solidFill>
                <a:schemeClr val="tx1"/>
              </a:solidFill>
              <a:miter lim="800000"/>
              <a:headEnd/>
              <a:tailEnd/>
            </a:ln>
            <a:effectLst>
              <a:outerShdw dist="53890" dir="2700541" algn="ctr" rotWithShape="0">
                <a:schemeClr val="bg2"/>
              </a:outerShdw>
            </a:effectLst>
          </p:spPr>
          <p:txBody>
            <a:bodyPr wrap="none" anchor="ctr"/>
            <a:lstStyle/>
            <a:p>
              <a:pPr algn="ctr">
                <a:defRPr/>
              </a:pPr>
              <a:endParaRPr lang="de-DE"/>
            </a:p>
          </p:txBody>
        </p:sp>
        <p:sp>
          <p:nvSpPr>
            <p:cNvPr id="1405968" name="Rectangle 16"/>
            <p:cNvSpPr>
              <a:spLocks noChangeArrowheads="1"/>
            </p:cNvSpPr>
            <p:nvPr/>
          </p:nvSpPr>
          <p:spPr bwMode="auto">
            <a:xfrm>
              <a:off x="879" y="2901"/>
              <a:ext cx="2652" cy="272"/>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01415" name="Text Box 17"/>
            <p:cNvSpPr txBox="1">
              <a:spLocks noChangeArrowheads="1"/>
            </p:cNvSpPr>
            <p:nvPr/>
          </p:nvSpPr>
          <p:spPr bwMode="auto">
            <a:xfrm>
              <a:off x="1105" y="1811"/>
              <a:ext cx="2223"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Operating system machine level</a:t>
              </a:r>
            </a:p>
          </p:txBody>
        </p:sp>
        <p:sp>
          <p:nvSpPr>
            <p:cNvPr id="101416" name="Text Box 18"/>
            <p:cNvSpPr txBox="1">
              <a:spLocks noChangeArrowheads="1"/>
            </p:cNvSpPr>
            <p:nvPr/>
          </p:nvSpPr>
          <p:spPr bwMode="auto">
            <a:xfrm>
              <a:off x="912" y="2384"/>
              <a:ext cx="2613"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ISA (Instruction Set Architecture) level</a:t>
              </a:r>
            </a:p>
          </p:txBody>
        </p:sp>
        <p:sp>
          <p:nvSpPr>
            <p:cNvPr id="101417" name="Text Box 19"/>
            <p:cNvSpPr txBox="1">
              <a:spLocks noChangeArrowheads="1"/>
            </p:cNvSpPr>
            <p:nvPr/>
          </p:nvSpPr>
          <p:spPr bwMode="auto">
            <a:xfrm>
              <a:off x="1408" y="2954"/>
              <a:ext cx="1608"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Microarchitecture level</a:t>
              </a:r>
            </a:p>
          </p:txBody>
        </p:sp>
        <p:sp>
          <p:nvSpPr>
            <p:cNvPr id="101418" name="Text Box 20"/>
            <p:cNvSpPr txBox="1">
              <a:spLocks noChangeArrowheads="1"/>
            </p:cNvSpPr>
            <p:nvPr/>
          </p:nvSpPr>
          <p:spPr bwMode="auto">
            <a:xfrm>
              <a:off x="1331" y="1229"/>
              <a:ext cx="1763"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Assembly language level</a:t>
              </a:r>
            </a:p>
          </p:txBody>
        </p:sp>
        <p:sp>
          <p:nvSpPr>
            <p:cNvPr id="101419" name="Text Box 21"/>
            <p:cNvSpPr txBox="1">
              <a:spLocks noChangeArrowheads="1"/>
            </p:cNvSpPr>
            <p:nvPr/>
          </p:nvSpPr>
          <p:spPr bwMode="auto">
            <a:xfrm>
              <a:off x="1092" y="651"/>
              <a:ext cx="2246"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Problem-oriented language level</a:t>
              </a:r>
            </a:p>
          </p:txBody>
        </p:sp>
        <p:sp>
          <p:nvSpPr>
            <p:cNvPr id="101420" name="Text Box 22"/>
            <p:cNvSpPr txBox="1">
              <a:spLocks noChangeArrowheads="1"/>
            </p:cNvSpPr>
            <p:nvPr/>
          </p:nvSpPr>
          <p:spPr bwMode="auto">
            <a:xfrm>
              <a:off x="1592" y="3521"/>
              <a:ext cx="1238"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Digital logic level</a:t>
              </a:r>
            </a:p>
          </p:txBody>
        </p:sp>
        <p:sp>
          <p:nvSpPr>
            <p:cNvPr id="101421" name="Text Box 23"/>
            <p:cNvSpPr txBox="1">
              <a:spLocks noChangeArrowheads="1"/>
            </p:cNvSpPr>
            <p:nvPr/>
          </p:nvSpPr>
          <p:spPr bwMode="auto">
            <a:xfrm>
              <a:off x="2352" y="912"/>
              <a:ext cx="1680" cy="173"/>
            </a:xfrm>
            <a:prstGeom prst="rect">
              <a:avLst/>
            </a:prstGeom>
            <a:noFill/>
            <a:ln w="12700">
              <a:noFill/>
              <a:miter lim="800000"/>
              <a:headEnd/>
              <a:tailEnd/>
            </a:ln>
          </p:spPr>
          <p:txBody>
            <a:bodyPr>
              <a:spAutoFit/>
            </a:bodyPr>
            <a:lstStyle/>
            <a:p>
              <a:pPr eaLnBrk="0" hangingPunct="0"/>
              <a:r>
                <a:rPr lang="en-US" sz="1200">
                  <a:solidFill>
                    <a:srgbClr val="0000CC"/>
                  </a:solidFill>
                  <a:latin typeface="Arial" pitchFamily="34" charset="0"/>
                </a:rPr>
                <a:t>Translation (Compiler)</a:t>
              </a:r>
            </a:p>
          </p:txBody>
        </p:sp>
        <p:sp>
          <p:nvSpPr>
            <p:cNvPr id="101422" name="Text Box 24"/>
            <p:cNvSpPr txBox="1">
              <a:spLocks noChangeArrowheads="1"/>
            </p:cNvSpPr>
            <p:nvPr/>
          </p:nvSpPr>
          <p:spPr bwMode="auto">
            <a:xfrm>
              <a:off x="2352" y="1500"/>
              <a:ext cx="2081" cy="173"/>
            </a:xfrm>
            <a:prstGeom prst="rect">
              <a:avLst/>
            </a:prstGeom>
            <a:noFill/>
            <a:ln w="12700">
              <a:noFill/>
              <a:miter lim="800000"/>
              <a:headEnd/>
              <a:tailEnd/>
            </a:ln>
          </p:spPr>
          <p:txBody>
            <a:bodyPr>
              <a:spAutoFit/>
            </a:bodyPr>
            <a:lstStyle/>
            <a:p>
              <a:pPr eaLnBrk="0" hangingPunct="0"/>
              <a:r>
                <a:rPr lang="en-US" sz="1200">
                  <a:solidFill>
                    <a:srgbClr val="0000CC"/>
                  </a:solidFill>
                  <a:latin typeface="Arial" pitchFamily="34" charset="0"/>
                </a:rPr>
                <a:t>Translation (Assembler)</a:t>
              </a:r>
            </a:p>
          </p:txBody>
        </p:sp>
        <p:sp>
          <p:nvSpPr>
            <p:cNvPr id="101423" name="Text Box 25"/>
            <p:cNvSpPr txBox="1">
              <a:spLocks noChangeArrowheads="1"/>
            </p:cNvSpPr>
            <p:nvPr/>
          </p:nvSpPr>
          <p:spPr bwMode="auto">
            <a:xfrm>
              <a:off x="2352" y="2064"/>
              <a:ext cx="2592" cy="173"/>
            </a:xfrm>
            <a:prstGeom prst="rect">
              <a:avLst/>
            </a:prstGeom>
            <a:noFill/>
            <a:ln w="12700">
              <a:noFill/>
              <a:miter lim="800000"/>
              <a:headEnd/>
              <a:tailEnd/>
            </a:ln>
          </p:spPr>
          <p:txBody>
            <a:bodyPr>
              <a:spAutoFit/>
            </a:bodyPr>
            <a:lstStyle/>
            <a:p>
              <a:pPr eaLnBrk="0" hangingPunct="0"/>
              <a:r>
                <a:rPr lang="en-US" sz="1200">
                  <a:solidFill>
                    <a:srgbClr val="0000CC"/>
                  </a:solidFill>
                  <a:latin typeface="Arial" pitchFamily="34" charset="0"/>
                </a:rPr>
                <a:t>Partial interpretation (operating system)</a:t>
              </a:r>
            </a:p>
          </p:txBody>
        </p:sp>
        <p:sp>
          <p:nvSpPr>
            <p:cNvPr id="101424" name="Text Box 26"/>
            <p:cNvSpPr txBox="1">
              <a:spLocks noChangeArrowheads="1"/>
            </p:cNvSpPr>
            <p:nvPr/>
          </p:nvSpPr>
          <p:spPr bwMode="auto">
            <a:xfrm>
              <a:off x="2352" y="3244"/>
              <a:ext cx="691" cy="173"/>
            </a:xfrm>
            <a:prstGeom prst="rect">
              <a:avLst/>
            </a:prstGeom>
            <a:noFill/>
            <a:ln w="12700">
              <a:noFill/>
              <a:miter lim="800000"/>
              <a:headEnd/>
              <a:tailEnd/>
            </a:ln>
          </p:spPr>
          <p:txBody>
            <a:bodyPr wrap="none">
              <a:spAutoFit/>
            </a:bodyPr>
            <a:lstStyle/>
            <a:p>
              <a:pPr eaLnBrk="0" hangingPunct="0"/>
              <a:r>
                <a:rPr lang="en-US" sz="1200">
                  <a:solidFill>
                    <a:srgbClr val="0000CC"/>
                  </a:solidFill>
                  <a:latin typeface="Arial" pitchFamily="34" charset="0"/>
                </a:rPr>
                <a:t>Hardware</a:t>
              </a:r>
            </a:p>
          </p:txBody>
        </p:sp>
        <p:sp>
          <p:nvSpPr>
            <p:cNvPr id="101425" name="Text Box 27"/>
            <p:cNvSpPr txBox="1">
              <a:spLocks noChangeArrowheads="1"/>
            </p:cNvSpPr>
            <p:nvPr/>
          </p:nvSpPr>
          <p:spPr bwMode="auto">
            <a:xfrm>
              <a:off x="2352" y="2640"/>
              <a:ext cx="3264" cy="173"/>
            </a:xfrm>
            <a:prstGeom prst="rect">
              <a:avLst/>
            </a:prstGeom>
            <a:noFill/>
            <a:ln w="12700">
              <a:noFill/>
              <a:miter lim="800000"/>
              <a:headEnd/>
              <a:tailEnd/>
            </a:ln>
          </p:spPr>
          <p:txBody>
            <a:bodyPr>
              <a:spAutoFit/>
            </a:bodyPr>
            <a:lstStyle/>
            <a:p>
              <a:pPr eaLnBrk="0" hangingPunct="0"/>
              <a:r>
                <a:rPr lang="en-US" sz="1200">
                  <a:solidFill>
                    <a:srgbClr val="0000CC"/>
                  </a:solidFill>
                  <a:latin typeface="Arial" pitchFamily="34" charset="0"/>
                </a:rPr>
                <a:t>Interpretation (microprogram) or direct execution</a:t>
              </a:r>
            </a:p>
          </p:txBody>
        </p:sp>
      </p:grpSp>
      <p:sp>
        <p:nvSpPr>
          <p:cNvPr id="101387" name="Text Box 28"/>
          <p:cNvSpPr txBox="1">
            <a:spLocks noChangeArrowheads="1"/>
          </p:cNvSpPr>
          <p:nvPr/>
        </p:nvSpPr>
        <p:spPr bwMode="auto">
          <a:xfrm>
            <a:off x="6651103" y="1479930"/>
            <a:ext cx="4429418" cy="369332"/>
          </a:xfrm>
          <a:prstGeom prst="rect">
            <a:avLst/>
          </a:prstGeom>
          <a:noFill/>
          <a:ln w="9525">
            <a:noFill/>
            <a:miter lim="800000"/>
            <a:headEnd/>
            <a:tailEnd/>
          </a:ln>
        </p:spPr>
        <p:txBody>
          <a:bodyPr wrap="none">
            <a:spAutoFit/>
          </a:bodyPr>
          <a:lstStyle/>
          <a:p>
            <a:pPr eaLnBrk="0" hangingPunct="0"/>
            <a:r>
              <a:rPr lang="en-US" dirty="0">
                <a:solidFill>
                  <a:srgbClr val="003399"/>
                </a:solidFill>
                <a:latin typeface="Arial" pitchFamily="34" charset="0"/>
              </a:rPr>
              <a:t>Java, C#, C++, C, Haskell, Cobol, Swift…</a:t>
            </a:r>
          </a:p>
        </p:txBody>
      </p:sp>
      <p:sp>
        <p:nvSpPr>
          <p:cNvPr id="101388" name="Text Box 29"/>
          <p:cNvSpPr txBox="1">
            <a:spLocks noChangeArrowheads="1"/>
          </p:cNvSpPr>
          <p:nvPr/>
        </p:nvSpPr>
        <p:spPr bwMode="auto">
          <a:xfrm>
            <a:off x="7336903" y="2394330"/>
            <a:ext cx="2876550" cy="366713"/>
          </a:xfrm>
          <a:prstGeom prst="rect">
            <a:avLst/>
          </a:prstGeom>
          <a:noFill/>
          <a:ln w="9525">
            <a:noFill/>
            <a:miter lim="800000"/>
            <a:headEnd/>
            <a:tailEnd/>
          </a:ln>
        </p:spPr>
        <p:txBody>
          <a:bodyPr wrap="none">
            <a:spAutoFit/>
          </a:bodyPr>
          <a:lstStyle/>
          <a:p>
            <a:pPr eaLnBrk="0" hangingPunct="0"/>
            <a:r>
              <a:rPr lang="en-US">
                <a:solidFill>
                  <a:srgbClr val="003399"/>
                </a:solidFill>
                <a:latin typeface="Arial" pitchFamily="34" charset="0"/>
              </a:rPr>
              <a:t>Java Byte Code, MSIL/CIL</a:t>
            </a:r>
          </a:p>
        </p:txBody>
      </p:sp>
      <p:sp>
        <p:nvSpPr>
          <p:cNvPr id="101389" name="Line 30"/>
          <p:cNvSpPr>
            <a:spLocks noChangeShapeType="1"/>
          </p:cNvSpPr>
          <p:nvPr/>
        </p:nvSpPr>
        <p:spPr bwMode="auto">
          <a:xfrm>
            <a:off x="7032103" y="1784729"/>
            <a:ext cx="914400" cy="609600"/>
          </a:xfrm>
          <a:prstGeom prst="line">
            <a:avLst/>
          </a:prstGeom>
          <a:noFill/>
          <a:ln w="9525">
            <a:solidFill>
              <a:schemeClr val="tx1"/>
            </a:solidFill>
            <a:round/>
            <a:headEnd/>
            <a:tailEnd type="triangle" w="med" len="med"/>
          </a:ln>
        </p:spPr>
        <p:txBody>
          <a:bodyPr/>
          <a:lstStyle/>
          <a:p>
            <a:endParaRPr lang="de-DE"/>
          </a:p>
        </p:txBody>
      </p:sp>
      <p:sp>
        <p:nvSpPr>
          <p:cNvPr id="101390" name="Line 31"/>
          <p:cNvSpPr>
            <a:spLocks noChangeShapeType="1"/>
          </p:cNvSpPr>
          <p:nvPr/>
        </p:nvSpPr>
        <p:spPr bwMode="auto">
          <a:xfrm>
            <a:off x="7565503" y="1784729"/>
            <a:ext cx="1828800" cy="609600"/>
          </a:xfrm>
          <a:prstGeom prst="line">
            <a:avLst/>
          </a:prstGeom>
          <a:noFill/>
          <a:ln w="9525">
            <a:solidFill>
              <a:schemeClr val="tx1"/>
            </a:solidFill>
            <a:round/>
            <a:headEnd/>
            <a:tailEnd type="triangle" w="med" len="med"/>
          </a:ln>
        </p:spPr>
        <p:txBody>
          <a:bodyPr/>
          <a:lstStyle/>
          <a:p>
            <a:endParaRPr lang="de-DE"/>
          </a:p>
        </p:txBody>
      </p:sp>
      <p:sp>
        <p:nvSpPr>
          <p:cNvPr id="101391" name="Line 32"/>
          <p:cNvSpPr>
            <a:spLocks noChangeShapeType="1"/>
          </p:cNvSpPr>
          <p:nvPr/>
        </p:nvSpPr>
        <p:spPr bwMode="auto">
          <a:xfrm>
            <a:off x="8175103" y="1784729"/>
            <a:ext cx="1219200" cy="609600"/>
          </a:xfrm>
          <a:prstGeom prst="line">
            <a:avLst/>
          </a:prstGeom>
          <a:noFill/>
          <a:ln w="9525">
            <a:solidFill>
              <a:schemeClr val="tx1"/>
            </a:solidFill>
            <a:round/>
            <a:headEnd/>
            <a:tailEnd type="triangle" w="med" len="med"/>
          </a:ln>
        </p:spPr>
        <p:txBody>
          <a:bodyPr/>
          <a:lstStyle/>
          <a:p>
            <a:endParaRPr lang="de-DE"/>
          </a:p>
        </p:txBody>
      </p:sp>
      <p:sp>
        <p:nvSpPr>
          <p:cNvPr id="101392" name="Line 33"/>
          <p:cNvSpPr>
            <a:spLocks noChangeShapeType="1"/>
          </p:cNvSpPr>
          <p:nvPr/>
        </p:nvSpPr>
        <p:spPr bwMode="auto">
          <a:xfrm>
            <a:off x="8479903" y="1784729"/>
            <a:ext cx="914400" cy="609600"/>
          </a:xfrm>
          <a:prstGeom prst="line">
            <a:avLst/>
          </a:prstGeom>
          <a:noFill/>
          <a:ln w="9525">
            <a:solidFill>
              <a:schemeClr val="tx1"/>
            </a:solidFill>
            <a:round/>
            <a:headEnd/>
            <a:tailEnd type="triangle" w="med" len="med"/>
          </a:ln>
        </p:spPr>
        <p:txBody>
          <a:bodyPr/>
          <a:lstStyle/>
          <a:p>
            <a:endParaRPr lang="de-DE"/>
          </a:p>
        </p:txBody>
      </p:sp>
      <p:sp>
        <p:nvSpPr>
          <p:cNvPr id="101393" name="Line 34"/>
          <p:cNvSpPr>
            <a:spLocks noChangeShapeType="1"/>
          </p:cNvSpPr>
          <p:nvPr/>
        </p:nvSpPr>
        <p:spPr bwMode="auto">
          <a:xfrm>
            <a:off x="9089503" y="1784729"/>
            <a:ext cx="304800" cy="609600"/>
          </a:xfrm>
          <a:prstGeom prst="line">
            <a:avLst/>
          </a:prstGeom>
          <a:noFill/>
          <a:ln w="9525">
            <a:solidFill>
              <a:schemeClr val="tx1"/>
            </a:solidFill>
            <a:round/>
            <a:headEnd/>
            <a:tailEnd type="triangle" w="med" len="med"/>
          </a:ln>
        </p:spPr>
        <p:txBody>
          <a:bodyPr/>
          <a:lstStyle/>
          <a:p>
            <a:endParaRPr lang="de-DE"/>
          </a:p>
        </p:txBody>
      </p:sp>
      <p:sp>
        <p:nvSpPr>
          <p:cNvPr id="101394" name="Line 35"/>
          <p:cNvSpPr>
            <a:spLocks noChangeShapeType="1"/>
          </p:cNvSpPr>
          <p:nvPr/>
        </p:nvSpPr>
        <p:spPr bwMode="auto">
          <a:xfrm flipH="1">
            <a:off x="9318103" y="1784729"/>
            <a:ext cx="533400" cy="609600"/>
          </a:xfrm>
          <a:prstGeom prst="line">
            <a:avLst/>
          </a:prstGeom>
          <a:noFill/>
          <a:ln w="9525">
            <a:solidFill>
              <a:schemeClr val="tx1"/>
            </a:solidFill>
            <a:round/>
            <a:headEnd/>
            <a:tailEnd type="triangle" w="med" len="med"/>
          </a:ln>
        </p:spPr>
        <p:txBody>
          <a:bodyPr/>
          <a:lstStyle/>
          <a:p>
            <a:endParaRPr lang="de-DE"/>
          </a:p>
        </p:txBody>
      </p:sp>
      <p:sp>
        <p:nvSpPr>
          <p:cNvPr id="101395" name="Text Box 36"/>
          <p:cNvSpPr txBox="1">
            <a:spLocks noChangeArrowheads="1"/>
          </p:cNvSpPr>
          <p:nvPr/>
        </p:nvSpPr>
        <p:spPr bwMode="auto">
          <a:xfrm>
            <a:off x="8022703" y="3308729"/>
            <a:ext cx="2223686" cy="369332"/>
          </a:xfrm>
          <a:prstGeom prst="rect">
            <a:avLst/>
          </a:prstGeom>
          <a:noFill/>
          <a:ln w="9525">
            <a:noFill/>
            <a:miter lim="800000"/>
            <a:headEnd/>
            <a:tailEnd/>
          </a:ln>
        </p:spPr>
        <p:txBody>
          <a:bodyPr wrap="none">
            <a:spAutoFit/>
          </a:bodyPr>
          <a:lstStyle/>
          <a:p>
            <a:pPr eaLnBrk="0" hangingPunct="0"/>
            <a:r>
              <a:rPr lang="en-US" dirty="0">
                <a:solidFill>
                  <a:srgbClr val="003399"/>
                </a:solidFill>
                <a:latin typeface="Arial" pitchFamily="34" charset="0"/>
              </a:rPr>
              <a:t>Unix, Windows, </a:t>
            </a:r>
            <a:r>
              <a:rPr lang="en-US" dirty="0" err="1">
                <a:solidFill>
                  <a:srgbClr val="003399"/>
                </a:solidFill>
                <a:latin typeface="Arial" pitchFamily="34" charset="0"/>
              </a:rPr>
              <a:t>iOS</a:t>
            </a:r>
            <a:endParaRPr lang="en-US" dirty="0">
              <a:solidFill>
                <a:srgbClr val="003399"/>
              </a:solidFill>
              <a:latin typeface="Arial" pitchFamily="34" charset="0"/>
            </a:endParaRPr>
          </a:p>
        </p:txBody>
      </p:sp>
      <p:sp>
        <p:nvSpPr>
          <p:cNvPr id="101396" name="Text Box 37"/>
          <p:cNvSpPr txBox="1">
            <a:spLocks noChangeArrowheads="1"/>
          </p:cNvSpPr>
          <p:nvPr/>
        </p:nvSpPr>
        <p:spPr bwMode="auto">
          <a:xfrm>
            <a:off x="8022704" y="4223129"/>
            <a:ext cx="2646943" cy="369332"/>
          </a:xfrm>
          <a:prstGeom prst="rect">
            <a:avLst/>
          </a:prstGeom>
          <a:noFill/>
          <a:ln w="9525">
            <a:noFill/>
            <a:miter lim="800000"/>
            <a:headEnd/>
            <a:tailEnd/>
          </a:ln>
        </p:spPr>
        <p:txBody>
          <a:bodyPr wrap="none">
            <a:spAutoFit/>
          </a:bodyPr>
          <a:lstStyle/>
          <a:p>
            <a:pPr eaLnBrk="0" hangingPunct="0"/>
            <a:r>
              <a:rPr lang="en-US" dirty="0">
                <a:solidFill>
                  <a:srgbClr val="003399"/>
                </a:solidFill>
                <a:latin typeface="Arial" pitchFamily="34" charset="0"/>
              </a:rPr>
              <a:t>x64, x86, PPC, ARM, …</a:t>
            </a:r>
          </a:p>
        </p:txBody>
      </p:sp>
      <p:sp>
        <p:nvSpPr>
          <p:cNvPr id="101397" name="Text Box 38"/>
          <p:cNvSpPr txBox="1">
            <a:spLocks noChangeArrowheads="1"/>
          </p:cNvSpPr>
          <p:nvPr/>
        </p:nvSpPr>
        <p:spPr bwMode="auto">
          <a:xfrm>
            <a:off x="7184504" y="5137529"/>
            <a:ext cx="3621569" cy="369332"/>
          </a:xfrm>
          <a:prstGeom prst="rect">
            <a:avLst/>
          </a:prstGeom>
          <a:noFill/>
          <a:ln w="9525">
            <a:noFill/>
            <a:miter lim="800000"/>
            <a:headEnd/>
            <a:tailEnd/>
          </a:ln>
        </p:spPr>
        <p:txBody>
          <a:bodyPr wrap="none">
            <a:spAutoFit/>
          </a:bodyPr>
          <a:lstStyle/>
          <a:p>
            <a:pPr eaLnBrk="0" hangingPunct="0"/>
            <a:r>
              <a:rPr lang="en-US" dirty="0" err="1">
                <a:solidFill>
                  <a:srgbClr val="003399"/>
                </a:solidFill>
                <a:latin typeface="Arial" pitchFamily="34" charset="0"/>
              </a:rPr>
              <a:t>Netburst</a:t>
            </a:r>
            <a:r>
              <a:rPr lang="en-US" dirty="0">
                <a:solidFill>
                  <a:srgbClr val="003399"/>
                </a:solidFill>
                <a:latin typeface="Arial" pitchFamily="34" charset="0"/>
              </a:rPr>
              <a:t>, ISSE, ASX, &lt;none&gt;, … </a:t>
            </a:r>
          </a:p>
        </p:txBody>
      </p:sp>
      <p:sp>
        <p:nvSpPr>
          <p:cNvPr id="101398" name="Text Box 39"/>
          <p:cNvSpPr txBox="1">
            <a:spLocks noChangeArrowheads="1"/>
          </p:cNvSpPr>
          <p:nvPr/>
        </p:nvSpPr>
        <p:spPr bwMode="auto">
          <a:xfrm>
            <a:off x="7032104" y="6051929"/>
            <a:ext cx="3724161" cy="369332"/>
          </a:xfrm>
          <a:prstGeom prst="rect">
            <a:avLst/>
          </a:prstGeom>
          <a:noFill/>
          <a:ln w="9525">
            <a:noFill/>
            <a:miter lim="800000"/>
            <a:headEnd/>
            <a:tailEnd/>
          </a:ln>
        </p:spPr>
        <p:txBody>
          <a:bodyPr wrap="none">
            <a:spAutoFit/>
          </a:bodyPr>
          <a:lstStyle/>
          <a:p>
            <a:pPr eaLnBrk="0" hangingPunct="0"/>
            <a:r>
              <a:rPr lang="en-US" dirty="0">
                <a:solidFill>
                  <a:srgbClr val="003399"/>
                </a:solidFill>
                <a:latin typeface="Arial" pitchFamily="34" charset="0"/>
              </a:rPr>
              <a:t>Core i9-7980XE, </a:t>
            </a:r>
            <a:r>
              <a:rPr lang="de-DE" dirty="0">
                <a:solidFill>
                  <a:srgbClr val="003399"/>
                </a:solidFill>
                <a:latin typeface="Arial" pitchFamily="34" charset="0"/>
              </a:rPr>
              <a:t>ARM9</a:t>
            </a:r>
            <a:r>
              <a:rPr lang="en-US" dirty="0">
                <a:solidFill>
                  <a:srgbClr val="003399"/>
                </a:solidFill>
                <a:latin typeface="Arial" pitchFamily="34" charset="0"/>
              </a:rPr>
              <a:t>, Zen 2, … </a:t>
            </a:r>
          </a:p>
        </p:txBody>
      </p:sp>
      <p:sp>
        <p:nvSpPr>
          <p:cNvPr id="101399" name="Line 40"/>
          <p:cNvSpPr>
            <a:spLocks noChangeShapeType="1"/>
          </p:cNvSpPr>
          <p:nvPr/>
        </p:nvSpPr>
        <p:spPr bwMode="auto">
          <a:xfrm>
            <a:off x="8479903" y="5594729"/>
            <a:ext cx="0" cy="457200"/>
          </a:xfrm>
          <a:prstGeom prst="line">
            <a:avLst/>
          </a:prstGeom>
          <a:noFill/>
          <a:ln w="9525">
            <a:solidFill>
              <a:schemeClr val="tx1"/>
            </a:solidFill>
            <a:round/>
            <a:headEnd/>
            <a:tailEnd type="triangle" w="med" len="med"/>
          </a:ln>
        </p:spPr>
        <p:txBody>
          <a:bodyPr/>
          <a:lstStyle/>
          <a:p>
            <a:endParaRPr lang="de-DE"/>
          </a:p>
        </p:txBody>
      </p:sp>
      <p:sp>
        <p:nvSpPr>
          <p:cNvPr id="101400" name="Line 41"/>
          <p:cNvSpPr>
            <a:spLocks noChangeShapeType="1"/>
          </p:cNvSpPr>
          <p:nvPr/>
        </p:nvSpPr>
        <p:spPr bwMode="auto">
          <a:xfrm>
            <a:off x="8784703" y="4680329"/>
            <a:ext cx="0" cy="457200"/>
          </a:xfrm>
          <a:prstGeom prst="line">
            <a:avLst/>
          </a:prstGeom>
          <a:noFill/>
          <a:ln w="9525">
            <a:solidFill>
              <a:schemeClr val="tx1"/>
            </a:solidFill>
            <a:round/>
            <a:headEnd/>
            <a:tailEnd type="triangle" w="med" len="med"/>
          </a:ln>
        </p:spPr>
        <p:txBody>
          <a:bodyPr/>
          <a:lstStyle/>
          <a:p>
            <a:endParaRPr lang="de-DE"/>
          </a:p>
        </p:txBody>
      </p:sp>
      <p:sp>
        <p:nvSpPr>
          <p:cNvPr id="101401" name="Line 42"/>
          <p:cNvSpPr>
            <a:spLocks noChangeShapeType="1"/>
          </p:cNvSpPr>
          <p:nvPr/>
        </p:nvSpPr>
        <p:spPr bwMode="auto">
          <a:xfrm>
            <a:off x="8860903" y="3689729"/>
            <a:ext cx="0" cy="457200"/>
          </a:xfrm>
          <a:prstGeom prst="line">
            <a:avLst/>
          </a:prstGeom>
          <a:noFill/>
          <a:ln w="9525">
            <a:solidFill>
              <a:schemeClr val="tx1"/>
            </a:solidFill>
            <a:round/>
            <a:headEnd/>
            <a:tailEnd type="triangle" w="med" len="med"/>
          </a:ln>
        </p:spPr>
        <p:txBody>
          <a:bodyPr/>
          <a:lstStyle/>
          <a:p>
            <a:endParaRPr lang="de-DE"/>
          </a:p>
        </p:txBody>
      </p:sp>
      <p:sp>
        <p:nvSpPr>
          <p:cNvPr id="101402" name="Line 43"/>
          <p:cNvSpPr>
            <a:spLocks noChangeShapeType="1"/>
          </p:cNvSpPr>
          <p:nvPr/>
        </p:nvSpPr>
        <p:spPr bwMode="auto">
          <a:xfrm>
            <a:off x="8784703" y="2775329"/>
            <a:ext cx="0" cy="457200"/>
          </a:xfrm>
          <a:prstGeom prst="line">
            <a:avLst/>
          </a:prstGeom>
          <a:noFill/>
          <a:ln w="9525">
            <a:solidFill>
              <a:schemeClr val="tx1"/>
            </a:solidFill>
            <a:round/>
            <a:headEnd/>
            <a:tailEnd type="triangle" w="med" len="med"/>
          </a:ln>
        </p:spPr>
        <p:txBody>
          <a:bodyPr/>
          <a:lstStyle/>
          <a:p>
            <a:endParaRPr lang="de-DE"/>
          </a:p>
        </p:txBody>
      </p:sp>
      <p:sp>
        <p:nvSpPr>
          <p:cNvPr id="101403" name="Text Box 44"/>
          <p:cNvSpPr txBox="1">
            <a:spLocks noChangeArrowheads="1"/>
          </p:cNvSpPr>
          <p:nvPr/>
        </p:nvSpPr>
        <p:spPr bwMode="auto">
          <a:xfrm>
            <a:off x="9611791" y="1845054"/>
            <a:ext cx="1154112" cy="584200"/>
          </a:xfrm>
          <a:prstGeom prst="rect">
            <a:avLst/>
          </a:prstGeom>
          <a:noFill/>
          <a:ln w="9525">
            <a:noFill/>
            <a:miter lim="800000"/>
            <a:headEnd/>
            <a:tailEnd/>
          </a:ln>
        </p:spPr>
        <p:txBody>
          <a:bodyPr wrap="none">
            <a:spAutoFit/>
          </a:bodyPr>
          <a:lstStyle/>
          <a:p>
            <a:pPr eaLnBrk="0" hangingPunct="0"/>
            <a:r>
              <a:rPr lang="de-DE" sz="1600">
                <a:latin typeface="Arial" pitchFamily="34" charset="0"/>
              </a:rPr>
              <a:t>j</a:t>
            </a:r>
            <a:r>
              <a:rPr lang="en-US" sz="1600">
                <a:latin typeface="Arial" pitchFamily="34" charset="0"/>
              </a:rPr>
              <a:t>avac, gcc,</a:t>
            </a:r>
            <a:br>
              <a:rPr lang="en-US" sz="1600">
                <a:latin typeface="Arial" pitchFamily="34" charset="0"/>
              </a:rPr>
            </a:br>
            <a:r>
              <a:rPr lang="en-US" sz="1600">
                <a:latin typeface="Arial" pitchFamily="34" charset="0"/>
              </a:rPr>
              <a:t>.NET</a:t>
            </a:r>
          </a:p>
        </p:txBody>
      </p:sp>
      <p:sp>
        <p:nvSpPr>
          <p:cNvPr id="101404" name="Text Box 45"/>
          <p:cNvSpPr txBox="1">
            <a:spLocks noChangeArrowheads="1"/>
          </p:cNvSpPr>
          <p:nvPr/>
        </p:nvSpPr>
        <p:spPr bwMode="auto">
          <a:xfrm>
            <a:off x="9318104" y="2851530"/>
            <a:ext cx="1463675" cy="581025"/>
          </a:xfrm>
          <a:prstGeom prst="rect">
            <a:avLst/>
          </a:prstGeom>
          <a:noFill/>
          <a:ln w="9525">
            <a:noFill/>
            <a:miter lim="800000"/>
            <a:headEnd/>
            <a:tailEnd/>
          </a:ln>
        </p:spPr>
        <p:txBody>
          <a:bodyPr wrap="none">
            <a:spAutoFit/>
          </a:bodyPr>
          <a:lstStyle/>
          <a:p>
            <a:pPr eaLnBrk="0" hangingPunct="0"/>
            <a:r>
              <a:rPr lang="en-US" sz="1600">
                <a:latin typeface="Arial" pitchFamily="34" charset="0"/>
              </a:rPr>
              <a:t>JVM, CLR;</a:t>
            </a:r>
            <a:br>
              <a:rPr lang="en-US" sz="1600">
                <a:latin typeface="Arial" pitchFamily="34" charset="0"/>
              </a:rPr>
            </a:br>
            <a:r>
              <a:rPr lang="en-US" sz="1600">
                <a:latin typeface="Arial" pitchFamily="34" charset="0"/>
              </a:rPr>
              <a:t>JIT/Interpreter</a:t>
            </a:r>
          </a:p>
        </p:txBody>
      </p:sp>
      <p:sp>
        <p:nvSpPr>
          <p:cNvPr id="101405" name="Text Box 46"/>
          <p:cNvSpPr txBox="1">
            <a:spLocks noChangeArrowheads="1"/>
          </p:cNvSpPr>
          <p:nvPr/>
        </p:nvSpPr>
        <p:spPr bwMode="auto">
          <a:xfrm>
            <a:off x="9302229" y="3689730"/>
            <a:ext cx="1463675" cy="581025"/>
          </a:xfrm>
          <a:prstGeom prst="rect">
            <a:avLst/>
          </a:prstGeom>
          <a:noFill/>
          <a:ln w="9525">
            <a:noFill/>
            <a:miter lim="800000"/>
            <a:headEnd/>
            <a:tailEnd/>
          </a:ln>
        </p:spPr>
        <p:txBody>
          <a:bodyPr wrap="none">
            <a:spAutoFit/>
          </a:bodyPr>
          <a:lstStyle/>
          <a:p>
            <a:pPr eaLnBrk="0" hangingPunct="0"/>
            <a:r>
              <a:rPr lang="en-US" sz="1600">
                <a:latin typeface="Arial" pitchFamily="34" charset="0"/>
              </a:rPr>
              <a:t>JVM, CLR;</a:t>
            </a:r>
            <a:br>
              <a:rPr lang="en-US" sz="1600">
                <a:latin typeface="Arial" pitchFamily="34" charset="0"/>
              </a:rPr>
            </a:br>
            <a:r>
              <a:rPr lang="en-US" sz="1600">
                <a:latin typeface="Arial" pitchFamily="34" charset="0"/>
              </a:rPr>
              <a:t>JIT/Interpreter</a:t>
            </a:r>
          </a:p>
        </p:txBody>
      </p:sp>
      <p:sp>
        <p:nvSpPr>
          <p:cNvPr id="101406" name="Text Box 47"/>
          <p:cNvSpPr txBox="1">
            <a:spLocks noChangeArrowheads="1"/>
          </p:cNvSpPr>
          <p:nvPr/>
        </p:nvSpPr>
        <p:spPr bwMode="auto">
          <a:xfrm>
            <a:off x="8937104" y="4604130"/>
            <a:ext cx="1495425" cy="581025"/>
          </a:xfrm>
          <a:prstGeom prst="rect">
            <a:avLst/>
          </a:prstGeom>
          <a:noFill/>
          <a:ln w="9525">
            <a:noFill/>
            <a:miter lim="800000"/>
            <a:headEnd/>
            <a:tailEnd/>
          </a:ln>
        </p:spPr>
        <p:txBody>
          <a:bodyPr wrap="none">
            <a:spAutoFit/>
          </a:bodyPr>
          <a:lstStyle/>
          <a:p>
            <a:pPr eaLnBrk="0" hangingPunct="0"/>
            <a:r>
              <a:rPr lang="en-US" sz="1600">
                <a:latin typeface="Arial" pitchFamily="34" charset="0"/>
              </a:rPr>
              <a:t>microprogram/</a:t>
            </a:r>
            <a:br>
              <a:rPr lang="en-US" sz="1600">
                <a:latin typeface="Arial" pitchFamily="34" charset="0"/>
              </a:rPr>
            </a:br>
            <a:r>
              <a:rPr lang="en-US" sz="1600">
                <a:latin typeface="Arial" pitchFamily="34" charset="0"/>
              </a:rPr>
              <a:t>none</a:t>
            </a:r>
          </a:p>
        </p:txBody>
      </p:sp>
      <p:sp>
        <p:nvSpPr>
          <p:cNvPr id="101407" name="Text Box 48"/>
          <p:cNvSpPr txBox="1">
            <a:spLocks noChangeArrowheads="1"/>
          </p:cNvSpPr>
          <p:nvPr/>
        </p:nvSpPr>
        <p:spPr bwMode="auto">
          <a:xfrm>
            <a:off x="8556103" y="5594729"/>
            <a:ext cx="1030288" cy="336550"/>
          </a:xfrm>
          <a:prstGeom prst="rect">
            <a:avLst/>
          </a:prstGeom>
          <a:noFill/>
          <a:ln w="9525">
            <a:noFill/>
            <a:miter lim="800000"/>
            <a:headEnd/>
            <a:tailEnd/>
          </a:ln>
        </p:spPr>
        <p:txBody>
          <a:bodyPr wrap="none">
            <a:spAutoFit/>
          </a:bodyPr>
          <a:lstStyle/>
          <a:p>
            <a:pPr eaLnBrk="0" hangingPunct="0"/>
            <a:r>
              <a:rPr lang="en-US" sz="1600">
                <a:latin typeface="Arial" pitchFamily="34" charset="0"/>
              </a:rPr>
              <a:t>hardware</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en-US"/>
              <a:t>Classical architecture of microcomputers</a:t>
            </a:r>
          </a:p>
        </p:txBody>
      </p:sp>
      <p:sp>
        <p:nvSpPr>
          <p:cNvPr id="2051" name="Fußzeilenplatzhalter 2"/>
          <p:cNvSpPr>
            <a:spLocks noGrp="1"/>
          </p:cNvSpPr>
          <p:nvPr>
            <p:ph type="ftr" sz="quarter" idx="10"/>
          </p:nvPr>
        </p:nvSpPr>
        <p:spPr>
          <a:noFill/>
        </p:spPr>
        <p:txBody>
          <a:bodyPr/>
          <a:lstStyle/>
          <a:p>
            <a:r>
              <a:rPr lang="en-US"/>
              <a:t>TI II - Computer Architecture</a:t>
            </a:r>
          </a:p>
        </p:txBody>
      </p:sp>
      <p:graphicFrame>
        <p:nvGraphicFramePr>
          <p:cNvPr id="2050" name="Object 3"/>
          <p:cNvGraphicFramePr>
            <a:graphicFrameLocks noChangeAspect="1"/>
          </p:cNvGraphicFramePr>
          <p:nvPr/>
        </p:nvGraphicFramePr>
        <p:xfrm>
          <a:off x="1703512" y="1987321"/>
          <a:ext cx="8686800" cy="3495675"/>
        </p:xfrm>
        <a:graphic>
          <a:graphicData uri="http://schemas.openxmlformats.org/presentationml/2006/ole">
            <mc:AlternateContent xmlns:mc="http://schemas.openxmlformats.org/markup-compatibility/2006">
              <mc:Choice xmlns:v="urn:schemas-microsoft-com:vml" Requires="v">
                <p:oleObj spid="_x0000_s6190" name="VISIO" r:id="rId4" imgW="4650985" imgH="1865254" progId="">
                  <p:embed/>
                </p:oleObj>
              </mc:Choice>
              <mc:Fallback>
                <p:oleObj name="VISIO" r:id="rId4" imgW="4650985" imgH="186525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512" y="1987321"/>
                        <a:ext cx="8686800" cy="3495675"/>
                      </a:xfrm>
                      <a:prstGeom prst="rect">
                        <a:avLst/>
                      </a:prstGeom>
                      <a:noFill/>
                      <a:ln>
                        <a:noFill/>
                      </a:ln>
                      <a:effectLst/>
                      <a:extLst>
                        <a:ext uri="{909E8E84-426E-40DD-AFC4-6F175D3DCCD1}">
                          <a14:hiddenFill xmlns:a14="http://schemas.microsoft.com/office/drawing/2010/main">
                            <a:solidFill>
                              <a:srgbClr val="DADAF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4"/>
          <p:cNvSpPr txBox="1">
            <a:spLocks noChangeArrowheads="1"/>
          </p:cNvSpPr>
          <p:nvPr/>
        </p:nvSpPr>
        <p:spPr bwMode="auto">
          <a:xfrm>
            <a:off x="9764837" y="5321070"/>
            <a:ext cx="533400" cy="336550"/>
          </a:xfrm>
          <a:prstGeom prst="rect">
            <a:avLst/>
          </a:prstGeom>
          <a:solidFill>
            <a:schemeClr val="bg1"/>
          </a:solidFill>
          <a:ln w="9525">
            <a:noFill/>
            <a:miter lim="800000"/>
            <a:headEnd/>
            <a:tailEnd/>
          </a:ln>
        </p:spPr>
        <p:txBody>
          <a:bodyPr wrap="none">
            <a:spAutoFit/>
          </a:bodyPr>
          <a:lstStyle/>
          <a:p>
            <a:pPr eaLnBrk="0" hangingPunct="0"/>
            <a:r>
              <a:rPr lang="en-US" sz="1600">
                <a:latin typeface="Arial" pitchFamily="34" charset="0"/>
              </a:rPr>
              <a:t>Bus</a:t>
            </a:r>
          </a:p>
        </p:txBody>
      </p:sp>
      <p:sp>
        <p:nvSpPr>
          <p:cNvPr id="2054" name="Text Box 5"/>
          <p:cNvSpPr txBox="1">
            <a:spLocks noChangeArrowheads="1"/>
          </p:cNvSpPr>
          <p:nvPr/>
        </p:nvSpPr>
        <p:spPr bwMode="auto">
          <a:xfrm>
            <a:off x="4840413" y="1831745"/>
            <a:ext cx="862013" cy="336550"/>
          </a:xfrm>
          <a:prstGeom prst="rect">
            <a:avLst/>
          </a:prstGeom>
          <a:solidFill>
            <a:schemeClr val="bg1"/>
          </a:solidFill>
          <a:ln w="9525">
            <a:noFill/>
            <a:miter lim="800000"/>
            <a:headEnd/>
            <a:tailEnd/>
          </a:ln>
        </p:spPr>
        <p:txBody>
          <a:bodyPr wrap="none">
            <a:spAutoFit/>
          </a:bodyPr>
          <a:lstStyle/>
          <a:p>
            <a:pPr eaLnBrk="0" hangingPunct="0"/>
            <a:r>
              <a:rPr lang="en-US" sz="1600">
                <a:latin typeface="Arial" pitchFamily="34" charset="0"/>
              </a:rPr>
              <a:t>Monitor</a:t>
            </a:r>
          </a:p>
        </p:txBody>
      </p:sp>
    </p:spTree>
    <p:extLst>
      <p:ext uri="{BB962C8B-B14F-4D97-AF65-F5344CB8AC3E}">
        <p14:creationId xmlns:p14="http://schemas.microsoft.com/office/powerpoint/2010/main" val="373652719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el 1"/>
          <p:cNvSpPr>
            <a:spLocks noGrp="1"/>
          </p:cNvSpPr>
          <p:nvPr>
            <p:ph type="title"/>
          </p:nvPr>
        </p:nvSpPr>
        <p:spPr/>
        <p:txBody>
          <a:bodyPr/>
          <a:lstStyle/>
          <a:p>
            <a:r>
              <a:rPr lang="en-US"/>
              <a:t>Summary</a:t>
            </a:r>
          </a:p>
        </p:txBody>
      </p:sp>
      <p:sp>
        <p:nvSpPr>
          <p:cNvPr id="102403" name="Inhaltsplatzhalter 2"/>
          <p:cNvSpPr>
            <a:spLocks noGrp="1"/>
          </p:cNvSpPr>
          <p:nvPr>
            <p:ph idx="1"/>
          </p:nvPr>
        </p:nvSpPr>
        <p:spPr/>
        <p:txBody>
          <a:bodyPr>
            <a:normAutofit lnSpcReduction="10000"/>
          </a:bodyPr>
          <a:lstStyle/>
          <a:p>
            <a:pPr marL="285750" indent="-285750">
              <a:buFont typeface="Arial" panose="020B0604020202020204" pitchFamily="34" charset="0"/>
              <a:buChar char="•"/>
            </a:pPr>
            <a:r>
              <a:rPr lang="en-US" dirty="0"/>
              <a:t>Classical computer architecture</a:t>
            </a:r>
          </a:p>
          <a:p>
            <a:pPr lvl="2"/>
            <a:r>
              <a:rPr lang="en-US" dirty="0"/>
              <a:t>von Neumann</a:t>
            </a:r>
          </a:p>
          <a:p>
            <a:pPr lvl="2"/>
            <a:r>
              <a:rPr lang="en-US" dirty="0"/>
              <a:t>Harvard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Universal &amp; special purpose computers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µComputer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Milestones of computer development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definition of computer architecture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Classification of computers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Performance assessment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Layered computer model</a:t>
            </a:r>
          </a:p>
          <a:p>
            <a:endParaRPr lang="en-US" dirty="0"/>
          </a:p>
        </p:txBody>
      </p:sp>
      <p:sp>
        <p:nvSpPr>
          <p:cNvPr id="102404" name="Fußzeilenplatzhalter 3"/>
          <p:cNvSpPr>
            <a:spLocks noGrp="1"/>
          </p:cNvSpPr>
          <p:nvPr>
            <p:ph type="ftr" sz="quarter" idx="10"/>
          </p:nvPr>
        </p:nvSpPr>
        <p:spPr>
          <a:noFill/>
        </p:spPr>
        <p:txBody>
          <a:bodyPr/>
          <a:lstStyle/>
          <a:p>
            <a:r>
              <a:rPr lang="en-US"/>
              <a:t>TI II - Computer Architecture</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r>
              <a:rPr lang="en-US"/>
              <a:t>Classical idea of a modular computer system</a:t>
            </a:r>
          </a:p>
        </p:txBody>
      </p:sp>
      <p:sp>
        <p:nvSpPr>
          <p:cNvPr id="3075" name="Fußzeilenplatzhalter 2"/>
          <p:cNvSpPr>
            <a:spLocks noGrp="1"/>
          </p:cNvSpPr>
          <p:nvPr>
            <p:ph type="ftr" sz="quarter" idx="10"/>
          </p:nvPr>
        </p:nvSpPr>
        <p:spPr>
          <a:noFill/>
        </p:spPr>
        <p:txBody>
          <a:bodyPr/>
          <a:lstStyle/>
          <a:p>
            <a:r>
              <a:rPr lang="en-US"/>
              <a:t>TI II - Computer Architecture</a:t>
            </a:r>
          </a:p>
        </p:txBody>
      </p:sp>
      <p:graphicFrame>
        <p:nvGraphicFramePr>
          <p:cNvPr id="3074" name="Object 3"/>
          <p:cNvGraphicFramePr>
            <a:graphicFrameLocks noChangeAspect="1"/>
          </p:cNvGraphicFramePr>
          <p:nvPr/>
        </p:nvGraphicFramePr>
        <p:xfrm>
          <a:off x="2971802" y="1806017"/>
          <a:ext cx="6248400" cy="4225925"/>
        </p:xfrm>
        <a:graphic>
          <a:graphicData uri="http://schemas.openxmlformats.org/presentationml/2006/ole">
            <mc:AlternateContent xmlns:mc="http://schemas.openxmlformats.org/markup-compatibility/2006">
              <mc:Choice xmlns:v="urn:schemas-microsoft-com:vml" Requires="v">
                <p:oleObj spid="_x0000_s7214" name="VISIO" r:id="rId4" imgW="2641431" imgH="1781713" progId="">
                  <p:embed/>
                </p:oleObj>
              </mc:Choice>
              <mc:Fallback>
                <p:oleObj name="VISIO" r:id="rId4" imgW="2641431" imgH="178171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2" y="1806017"/>
                        <a:ext cx="6248400" cy="4225925"/>
                      </a:xfrm>
                      <a:prstGeom prst="rect">
                        <a:avLst/>
                      </a:prstGeom>
                      <a:noFill/>
                      <a:ln>
                        <a:noFill/>
                      </a:ln>
                      <a:effectLst/>
                      <a:extLst>
                        <a:ext uri="{909E8E84-426E-40DD-AFC4-6F175D3DCCD1}">
                          <a14:hiddenFill xmlns:a14="http://schemas.microsoft.com/office/drawing/2010/main">
                            <a:solidFill>
                              <a:srgbClr val="DADAF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9939872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de-DE" dirty="0"/>
              <a:t>A </a:t>
            </a:r>
            <a:r>
              <a:rPr lang="de-DE" dirty="0" err="1"/>
              <a:t>complete</a:t>
            </a:r>
            <a:r>
              <a:rPr lang="de-DE" dirty="0"/>
              <a:t> </a:t>
            </a:r>
            <a:r>
              <a:rPr lang="de-DE" dirty="0" err="1"/>
              <a:t>classical</a:t>
            </a:r>
            <a:r>
              <a:rPr lang="de-DE" dirty="0"/>
              <a:t> </a:t>
            </a:r>
            <a:r>
              <a:rPr lang="de-DE" dirty="0" err="1"/>
              <a:t>single</a:t>
            </a:r>
            <a:r>
              <a:rPr lang="de-DE" dirty="0"/>
              <a:t> </a:t>
            </a:r>
            <a:r>
              <a:rPr lang="de-DE" dirty="0" err="1"/>
              <a:t>processor</a:t>
            </a:r>
            <a:r>
              <a:rPr lang="de-DE" dirty="0"/>
              <a:t> </a:t>
            </a:r>
            <a:r>
              <a:rPr lang="de-DE" dirty="0" err="1"/>
              <a:t>system</a:t>
            </a:r>
            <a:endParaRPr lang="de-DE" dirty="0"/>
          </a:p>
        </p:txBody>
      </p:sp>
      <p:sp>
        <p:nvSpPr>
          <p:cNvPr id="11266" name="Fußzeilenplatzhalter 2"/>
          <p:cNvSpPr>
            <a:spLocks noGrp="1"/>
          </p:cNvSpPr>
          <p:nvPr>
            <p:ph type="ftr" sz="quarter" idx="10"/>
          </p:nvPr>
        </p:nvSpPr>
        <p:spPr>
          <a:noFill/>
        </p:spPr>
        <p:txBody>
          <a:bodyPr/>
          <a:lstStyle/>
          <a:p>
            <a:r>
              <a:rPr lang="en-US"/>
              <a:t>TI II - Computer Architecture</a:t>
            </a:r>
          </a:p>
        </p:txBody>
      </p:sp>
      <p:pic>
        <p:nvPicPr>
          <p:cNvPr id="11268" name="Picture 3" descr="IntelI810"/>
          <p:cNvPicPr>
            <a:picLocks noChangeAspect="1" noChangeArrowheads="1"/>
          </p:cNvPicPr>
          <p:nvPr/>
        </p:nvPicPr>
        <p:blipFill>
          <a:blip r:embed="rId3" cstate="print"/>
          <a:srcRect l="2219" t="1062" r="10126" b="12318"/>
          <a:stretch>
            <a:fillRect/>
          </a:stretch>
        </p:blipFill>
        <p:spPr bwMode="auto">
          <a:xfrm>
            <a:off x="3431704" y="1264214"/>
            <a:ext cx="5105400" cy="5272088"/>
          </a:xfrm>
          <a:prstGeom prst="rect">
            <a:avLst/>
          </a:prstGeom>
          <a:noFill/>
          <a:ln w="9525">
            <a:noFill/>
            <a:miter lim="800000"/>
            <a:headEnd/>
            <a:tailEnd/>
          </a:ln>
        </p:spPr>
      </p:pic>
    </p:spTree>
    <p:extLst>
      <p:ext uri="{BB962C8B-B14F-4D97-AF65-F5344CB8AC3E}">
        <p14:creationId xmlns:p14="http://schemas.microsoft.com/office/powerpoint/2010/main" val="1721580539"/>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13.1|1.8|43.3|12.7|24.8|14.9|19.6"/>
</p:tagLst>
</file>

<file path=ppt/tags/tag10.xml><?xml version="1.0" encoding="utf-8"?>
<p:tagLst xmlns:a="http://schemas.openxmlformats.org/drawingml/2006/main" xmlns:r="http://schemas.openxmlformats.org/officeDocument/2006/relationships" xmlns:p="http://schemas.openxmlformats.org/presentationml/2006/main">
  <p:tag name="TIMING" val="|4|13.6"/>
</p:tagLst>
</file>

<file path=ppt/tags/tag11.xml><?xml version="1.0" encoding="utf-8"?>
<p:tagLst xmlns:a="http://schemas.openxmlformats.org/drawingml/2006/main" xmlns:r="http://schemas.openxmlformats.org/officeDocument/2006/relationships" xmlns:p="http://schemas.openxmlformats.org/presentationml/2006/main">
  <p:tag name="TIMING" val="|80.5|2.1"/>
</p:tagLst>
</file>

<file path=ppt/tags/tag12.xml><?xml version="1.0" encoding="utf-8"?>
<p:tagLst xmlns:a="http://schemas.openxmlformats.org/drawingml/2006/main" xmlns:r="http://schemas.openxmlformats.org/officeDocument/2006/relationships" xmlns:p="http://schemas.openxmlformats.org/presentationml/2006/main">
  <p:tag name="TIMING" val="|76.4|4.9|16.1|1.8|0.9|1|0.7|0.7|1.4|1.6"/>
</p:tagLst>
</file>

<file path=ppt/tags/tag13.xml><?xml version="1.0" encoding="utf-8"?>
<p:tagLst xmlns:a="http://schemas.openxmlformats.org/drawingml/2006/main" xmlns:r="http://schemas.openxmlformats.org/officeDocument/2006/relationships" xmlns:p="http://schemas.openxmlformats.org/presentationml/2006/main">
  <p:tag name="TIMING" val="|58.4|10.9|7.3|11.5"/>
</p:tagLst>
</file>

<file path=ppt/tags/tag14.xml><?xml version="1.0" encoding="utf-8"?>
<p:tagLst xmlns:a="http://schemas.openxmlformats.org/drawingml/2006/main" xmlns:r="http://schemas.openxmlformats.org/officeDocument/2006/relationships" xmlns:p="http://schemas.openxmlformats.org/presentationml/2006/main">
  <p:tag name="TIMING" val="|37.3|1.9|1.1|54.9|13.9"/>
</p:tagLst>
</file>

<file path=ppt/tags/tag15.xml><?xml version="1.0" encoding="utf-8"?>
<p:tagLst xmlns:a="http://schemas.openxmlformats.org/drawingml/2006/main" xmlns:r="http://schemas.openxmlformats.org/officeDocument/2006/relationships" xmlns:p="http://schemas.openxmlformats.org/presentationml/2006/main">
  <p:tag name="TIMING" val="|1.2|47.7"/>
</p:tagLst>
</file>

<file path=ppt/tags/tag16.xml><?xml version="1.0" encoding="utf-8"?>
<p:tagLst xmlns:a="http://schemas.openxmlformats.org/drawingml/2006/main" xmlns:r="http://schemas.openxmlformats.org/officeDocument/2006/relationships" xmlns:p="http://schemas.openxmlformats.org/presentationml/2006/main">
  <p:tag name="TIMING" val="|4|24.3"/>
</p:tagLst>
</file>

<file path=ppt/tags/tag17.xml><?xml version="1.0" encoding="utf-8"?>
<p:tagLst xmlns:a="http://schemas.openxmlformats.org/drawingml/2006/main" xmlns:r="http://schemas.openxmlformats.org/officeDocument/2006/relationships" xmlns:p="http://schemas.openxmlformats.org/presentationml/2006/main">
  <p:tag name="TIMING" val="|1|9.4|42.8"/>
</p:tagLst>
</file>

<file path=ppt/tags/tag18.xml><?xml version="1.0" encoding="utf-8"?>
<p:tagLst xmlns:a="http://schemas.openxmlformats.org/drawingml/2006/main" xmlns:r="http://schemas.openxmlformats.org/officeDocument/2006/relationships" xmlns:p="http://schemas.openxmlformats.org/presentationml/2006/main">
  <p:tag name="TIMING" val="|1.4|1.2|2.6"/>
</p:tagLst>
</file>

<file path=ppt/tags/tag19.xml><?xml version="1.0" encoding="utf-8"?>
<p:tagLst xmlns:a="http://schemas.openxmlformats.org/drawingml/2006/main" xmlns:r="http://schemas.openxmlformats.org/officeDocument/2006/relationships" xmlns:p="http://schemas.openxmlformats.org/presentationml/2006/main">
  <p:tag name="TIMING" val="|1.9|110.1|21.7|104.1|1"/>
</p:tagLst>
</file>

<file path=ppt/tags/tag2.xml><?xml version="1.0" encoding="utf-8"?>
<p:tagLst xmlns:a="http://schemas.openxmlformats.org/drawingml/2006/main" xmlns:r="http://schemas.openxmlformats.org/officeDocument/2006/relationships" xmlns:p="http://schemas.openxmlformats.org/presentationml/2006/main">
  <p:tag name="TIMING" val="|1.2|13.1|71.8"/>
</p:tagLst>
</file>

<file path=ppt/tags/tag20.xml><?xml version="1.0" encoding="utf-8"?>
<p:tagLst xmlns:a="http://schemas.openxmlformats.org/drawingml/2006/main" xmlns:r="http://schemas.openxmlformats.org/officeDocument/2006/relationships" xmlns:p="http://schemas.openxmlformats.org/presentationml/2006/main">
  <p:tag name="TIMING" val="|38.1|25.6|198.3|7.6"/>
</p:tagLst>
</file>

<file path=ppt/tags/tag21.xml><?xml version="1.0" encoding="utf-8"?>
<p:tagLst xmlns:a="http://schemas.openxmlformats.org/drawingml/2006/main" xmlns:r="http://schemas.openxmlformats.org/officeDocument/2006/relationships" xmlns:p="http://schemas.openxmlformats.org/presentationml/2006/main">
  <p:tag name="TIMING" val="|2.5|6.8|27.1|43.8|9.4"/>
</p:tagLst>
</file>

<file path=ppt/tags/tag22.xml><?xml version="1.0" encoding="utf-8"?>
<p:tagLst xmlns:a="http://schemas.openxmlformats.org/drawingml/2006/main" xmlns:r="http://schemas.openxmlformats.org/officeDocument/2006/relationships" xmlns:p="http://schemas.openxmlformats.org/presentationml/2006/main">
  <p:tag name="TIMING" val="|1.8|1.1|0.6|4.1"/>
</p:tagLst>
</file>

<file path=ppt/tags/tag23.xml><?xml version="1.0" encoding="utf-8"?>
<p:tagLst xmlns:a="http://schemas.openxmlformats.org/drawingml/2006/main" xmlns:r="http://schemas.openxmlformats.org/officeDocument/2006/relationships" xmlns:p="http://schemas.openxmlformats.org/presentationml/2006/main">
  <p:tag name="TIMING" val="|0.8|114.6"/>
</p:tagLst>
</file>

<file path=ppt/tags/tag24.xml><?xml version="1.0" encoding="utf-8"?>
<p:tagLst xmlns:a="http://schemas.openxmlformats.org/drawingml/2006/main" xmlns:r="http://schemas.openxmlformats.org/officeDocument/2006/relationships" xmlns:p="http://schemas.openxmlformats.org/presentationml/2006/main">
  <p:tag name="TIMING" val="|1|59.2|20.6|28.9|31.5"/>
</p:tagLst>
</file>

<file path=ppt/tags/tag25.xml><?xml version="1.0" encoding="utf-8"?>
<p:tagLst xmlns:a="http://schemas.openxmlformats.org/drawingml/2006/main" xmlns:r="http://schemas.openxmlformats.org/officeDocument/2006/relationships" xmlns:p="http://schemas.openxmlformats.org/presentationml/2006/main">
  <p:tag name="TIMING" val="|0.7|3.3|9.2|36.1"/>
</p:tagLst>
</file>

<file path=ppt/tags/tag26.xml><?xml version="1.0" encoding="utf-8"?>
<p:tagLst xmlns:a="http://schemas.openxmlformats.org/drawingml/2006/main" xmlns:r="http://schemas.openxmlformats.org/officeDocument/2006/relationships" xmlns:p="http://schemas.openxmlformats.org/presentationml/2006/main">
  <p:tag name="TIMING" val="|2.3|44"/>
</p:tagLst>
</file>

<file path=ppt/tags/tag3.xml><?xml version="1.0" encoding="utf-8"?>
<p:tagLst xmlns:a="http://schemas.openxmlformats.org/drawingml/2006/main" xmlns:r="http://schemas.openxmlformats.org/officeDocument/2006/relationships" xmlns:p="http://schemas.openxmlformats.org/presentationml/2006/main">
  <p:tag name="TIMING" val="|4.7|19.2"/>
</p:tagLst>
</file>

<file path=ppt/tags/tag4.xml><?xml version="1.0" encoding="utf-8"?>
<p:tagLst xmlns:a="http://schemas.openxmlformats.org/drawingml/2006/main" xmlns:r="http://schemas.openxmlformats.org/officeDocument/2006/relationships" xmlns:p="http://schemas.openxmlformats.org/presentationml/2006/main">
  <p:tag name="TIMING" val="|1.1|2.7|1.7|19.7"/>
</p:tagLst>
</file>

<file path=ppt/tags/tag5.xml><?xml version="1.0" encoding="utf-8"?>
<p:tagLst xmlns:a="http://schemas.openxmlformats.org/drawingml/2006/main" xmlns:r="http://schemas.openxmlformats.org/officeDocument/2006/relationships" xmlns:p="http://schemas.openxmlformats.org/presentationml/2006/main">
  <p:tag name="TIMING" val="|91.6|2.4|1.1|0.8|0.8|0.4|0.9"/>
</p:tagLst>
</file>

<file path=ppt/tags/tag6.xml><?xml version="1.0" encoding="utf-8"?>
<p:tagLst xmlns:a="http://schemas.openxmlformats.org/drawingml/2006/main" xmlns:r="http://schemas.openxmlformats.org/officeDocument/2006/relationships" xmlns:p="http://schemas.openxmlformats.org/presentationml/2006/main">
  <p:tag name="TIMING" val="|38.4|4.6|1.4|1.2|0.9"/>
</p:tagLst>
</file>

<file path=ppt/tags/tag7.xml><?xml version="1.0" encoding="utf-8"?>
<p:tagLst xmlns:a="http://schemas.openxmlformats.org/drawingml/2006/main" xmlns:r="http://schemas.openxmlformats.org/officeDocument/2006/relationships" xmlns:p="http://schemas.openxmlformats.org/presentationml/2006/main">
  <p:tag name="TIMING" val="|1.1|49.4"/>
</p:tagLst>
</file>

<file path=ppt/tags/tag8.xml><?xml version="1.0" encoding="utf-8"?>
<p:tagLst xmlns:a="http://schemas.openxmlformats.org/drawingml/2006/main" xmlns:r="http://schemas.openxmlformats.org/officeDocument/2006/relationships" xmlns:p="http://schemas.openxmlformats.org/presentationml/2006/main">
  <p:tag name="TIMING" val="|2.5|120.6"/>
</p:tagLst>
</file>

<file path=ppt/tags/tag9.xml><?xml version="1.0" encoding="utf-8"?>
<p:tagLst xmlns:a="http://schemas.openxmlformats.org/drawingml/2006/main" xmlns:r="http://schemas.openxmlformats.org/officeDocument/2006/relationships" xmlns:p="http://schemas.openxmlformats.org/presentationml/2006/main">
  <p:tag name="TIMING" val="|23.7|34.5|66.2|96.5"/>
</p:tagLst>
</file>

<file path=ppt/theme/theme1.xml><?xml version="1.0" encoding="utf-8"?>
<a:theme xmlns:a="http://schemas.openxmlformats.org/drawingml/2006/main" name="FU-Berlin-16zu9">
  <a:themeElements>
    <a:clrScheme name="FU_Standard-Vorlage_B 1">
      <a:dk1>
        <a:srgbClr val="333333"/>
      </a:dk1>
      <a:lt1>
        <a:srgbClr val="FFFFFF"/>
      </a:lt1>
      <a:dk2>
        <a:srgbClr val="003366"/>
      </a:dk2>
      <a:lt2>
        <a:srgbClr val="808080"/>
      </a:lt2>
      <a:accent1>
        <a:srgbClr val="CCD6E0"/>
      </a:accent1>
      <a:accent2>
        <a:srgbClr val="99CC00"/>
      </a:accent2>
      <a:accent3>
        <a:srgbClr val="FFFFFF"/>
      </a:accent3>
      <a:accent4>
        <a:srgbClr val="2A2A2A"/>
      </a:accent4>
      <a:accent5>
        <a:srgbClr val="E2E8ED"/>
      </a:accent5>
      <a:accent6>
        <a:srgbClr val="8AB900"/>
      </a:accent6>
      <a:hlink>
        <a:srgbClr val="0066CC"/>
      </a:hlink>
      <a:folHlink>
        <a:srgbClr val="003366"/>
      </a:folHlink>
    </a:clrScheme>
    <a:fontScheme name="PPT_Vorlag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PT_Vorlage 1">
        <a:dk1>
          <a:srgbClr val="333333"/>
        </a:dk1>
        <a:lt1>
          <a:srgbClr val="FFFFFF"/>
        </a:lt1>
        <a:dk2>
          <a:srgbClr val="969696"/>
        </a:dk2>
        <a:lt2>
          <a:srgbClr val="FFFFFF"/>
        </a:lt2>
        <a:accent1>
          <a:srgbClr val="BCC7F6"/>
        </a:accent1>
        <a:accent2>
          <a:srgbClr val="86B600"/>
        </a:accent2>
        <a:accent3>
          <a:srgbClr val="FFFFFF"/>
        </a:accent3>
        <a:accent4>
          <a:srgbClr val="2A2A2A"/>
        </a:accent4>
        <a:accent5>
          <a:srgbClr val="DAE0FA"/>
        </a:accent5>
        <a:accent6>
          <a:srgbClr val="79A500"/>
        </a:accent6>
        <a:hlink>
          <a:srgbClr val="003366"/>
        </a:hlink>
        <a:folHlink>
          <a:srgbClr val="CC0000"/>
        </a:folHlink>
      </a:clrScheme>
      <a:clrMap bg1="lt1" tx1="dk1" bg2="lt2" tx2="dk2" accent1="accent1" accent2="accent2" accent3="accent3" accent4="accent4" accent5="accent5" accent6="accent6" hlink="hlink" folHlink="folHlink"/>
    </a:extraClrScheme>
    <a:extraClrScheme>
      <a:clrScheme name="PPT_Vorlage 2">
        <a:dk1>
          <a:srgbClr val="333333"/>
        </a:dk1>
        <a:lt1>
          <a:srgbClr val="FFFFFF"/>
        </a:lt1>
        <a:dk2>
          <a:srgbClr val="969696"/>
        </a:dk2>
        <a:lt2>
          <a:srgbClr val="0066CC"/>
        </a:lt2>
        <a:accent1>
          <a:srgbClr val="BCC7F6"/>
        </a:accent1>
        <a:accent2>
          <a:srgbClr val="86B600"/>
        </a:accent2>
        <a:accent3>
          <a:srgbClr val="FFFFFF"/>
        </a:accent3>
        <a:accent4>
          <a:srgbClr val="2A2A2A"/>
        </a:accent4>
        <a:accent5>
          <a:srgbClr val="DAE0FA"/>
        </a:accent5>
        <a:accent6>
          <a:srgbClr val="79A500"/>
        </a:accent6>
        <a:hlink>
          <a:srgbClr val="003366"/>
        </a:hlink>
        <a:folHlink>
          <a:srgbClr val="CC0000"/>
        </a:folHlink>
      </a:clrScheme>
      <a:clrMap bg1="lt1" tx1="dk1" bg2="lt2" tx2="dk2" accent1="accent1" accent2="accent2" accent3="accent3" accent4="accent4" accent5="accent5" accent6="accent6" hlink="hlink" folHlink="folHlink"/>
    </a:extraClrScheme>
    <a:extraClrScheme>
      <a:clrScheme name="FU_Standard-Vorlage_B 1">
        <a:dk1>
          <a:srgbClr val="333333"/>
        </a:dk1>
        <a:lt1>
          <a:srgbClr val="FFFFFF"/>
        </a:lt1>
        <a:dk2>
          <a:srgbClr val="003366"/>
        </a:dk2>
        <a:lt2>
          <a:srgbClr val="808080"/>
        </a:lt2>
        <a:accent1>
          <a:srgbClr val="CCD6E0"/>
        </a:accent1>
        <a:accent2>
          <a:srgbClr val="99CC00"/>
        </a:accent2>
        <a:accent3>
          <a:srgbClr val="FFFFFF"/>
        </a:accent3>
        <a:accent4>
          <a:srgbClr val="2A2A2A"/>
        </a:accent4>
        <a:accent5>
          <a:srgbClr val="E2E8ED"/>
        </a:accent5>
        <a:accent6>
          <a:srgbClr val="8AB900"/>
        </a:accent6>
        <a:hlink>
          <a:srgbClr val="0066CC"/>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U-Berlin-16zu9" id="{3DE36BF4-006A-4190-B5F1-ADA600A71A8F}" vid="{907B8B37-32E7-4D39-B3D5-4AC4B22343D9}"/>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CD_FU</Template>
  <TotalTime>0</TotalTime>
  <Words>4158</Words>
  <Application>Microsoft Office PowerPoint</Application>
  <PresentationFormat>Breitbild</PresentationFormat>
  <Paragraphs>763</Paragraphs>
  <Slides>70</Slides>
  <Notes>56</Notes>
  <HiddenSlides>0</HiddenSlides>
  <MMClips>0</MMClips>
  <ScaleCrop>false</ScaleCrop>
  <HeadingPairs>
    <vt:vector size="10" baseType="variant">
      <vt:variant>
        <vt:lpstr>Verwendete Schriftarten</vt:lpstr>
      </vt:variant>
      <vt:variant>
        <vt:i4>6</vt:i4>
      </vt:variant>
      <vt:variant>
        <vt:lpstr>Design</vt:lpstr>
      </vt:variant>
      <vt:variant>
        <vt:i4>1</vt:i4>
      </vt:variant>
      <vt:variant>
        <vt:lpstr>Eingebettete OLE-Server</vt:lpstr>
      </vt:variant>
      <vt:variant>
        <vt:i4>2</vt:i4>
      </vt:variant>
      <vt:variant>
        <vt:lpstr>Folientitel</vt:lpstr>
      </vt:variant>
      <vt:variant>
        <vt:i4>70</vt:i4>
      </vt:variant>
      <vt:variant>
        <vt:lpstr>Zielgruppenorientierte Präsentationen</vt:lpstr>
      </vt:variant>
      <vt:variant>
        <vt:i4>1</vt:i4>
      </vt:variant>
    </vt:vector>
  </HeadingPairs>
  <TitlesOfParts>
    <vt:vector size="80" baseType="lpstr">
      <vt:lpstr>Arial</vt:lpstr>
      <vt:lpstr>Helvetica</vt:lpstr>
      <vt:lpstr>New York</vt:lpstr>
      <vt:lpstr>Times New Roman</vt:lpstr>
      <vt:lpstr>Verdana</vt:lpstr>
      <vt:lpstr>Wingdings 3</vt:lpstr>
      <vt:lpstr>FU-Berlin-16zu9</vt:lpstr>
      <vt:lpstr>VISIO</vt:lpstr>
      <vt:lpstr>Formel</vt:lpstr>
      <vt:lpstr>TI II: Computer Architecture Introduction</vt:lpstr>
      <vt:lpstr>Content</vt:lpstr>
      <vt:lpstr>Single Processor Systems </vt:lpstr>
      <vt:lpstr>Computer System – the old days …</vt:lpstr>
      <vt:lpstr>Computer System – very old days</vt:lpstr>
      <vt:lpstr>Computer System – not much to see</vt:lpstr>
      <vt:lpstr>Classical architecture of microcomputers</vt:lpstr>
      <vt:lpstr>Classical idea of a modular computer system</vt:lpstr>
      <vt:lpstr>A complete classical single processor system</vt:lpstr>
      <vt:lpstr>A complete classical single processor system</vt:lpstr>
      <vt:lpstr>PC Architectures continued</vt:lpstr>
      <vt:lpstr>Back to a simple single processor system</vt:lpstr>
      <vt:lpstr>Questions &amp; Tasks</vt:lpstr>
      <vt:lpstr>The von Neumann Architecture </vt:lpstr>
      <vt:lpstr>The von Neumann architecture</vt:lpstr>
      <vt:lpstr>The von Neumann architecture</vt:lpstr>
      <vt:lpstr>The von Neumann architecture</vt:lpstr>
      <vt:lpstr>Principle of Operation of a Computer</vt:lpstr>
      <vt:lpstr>Principle of Operation of a Computer</vt:lpstr>
      <vt:lpstr>Principle of Operation of a Computer Instruction Execution</vt:lpstr>
      <vt:lpstr>Pros and Cons of the von Neumann architecture</vt:lpstr>
      <vt:lpstr>Look around: Not everything is von Neumann!</vt:lpstr>
      <vt:lpstr>Harvard Architecture</vt:lpstr>
      <vt:lpstr>High-level comparison</vt:lpstr>
      <vt:lpstr>Questions &amp; Tasks</vt:lpstr>
      <vt:lpstr>Micro Computers </vt:lpstr>
      <vt:lpstr>Special purpose micro processors</vt:lpstr>
      <vt:lpstr>Definition of a Micro computer system</vt:lpstr>
      <vt:lpstr>Basic concept of a micro computer</vt:lpstr>
      <vt:lpstr>Components of a Computer</vt:lpstr>
      <vt:lpstr>History of Computers </vt:lpstr>
      <vt:lpstr>Performance of Processors</vt:lpstr>
      <vt:lpstr>Moore’s Law applied to CPUs</vt:lpstr>
      <vt:lpstr>120 Years of Moore’s Law</vt:lpstr>
      <vt:lpstr>Performance increase, price decrease</vt:lpstr>
      <vt:lpstr>Example Processor: Intel Core i9</vt:lpstr>
      <vt:lpstr>Overclocking of i9-7980XE</vt:lpstr>
      <vt:lpstr>Yet another Example: High Performance for 500€ - Xbox Series X</vt:lpstr>
      <vt:lpstr>Physical Layout – Xbox One X</vt:lpstr>
      <vt:lpstr>Internal Structure – Xbox One X</vt:lpstr>
      <vt:lpstr>Many Interfaces – Xbox One X</vt:lpstr>
      <vt:lpstr>Questions &amp; Tasks</vt:lpstr>
      <vt:lpstr>What is Computer Architecture? </vt:lpstr>
      <vt:lpstr>What is Computer Architecture?</vt:lpstr>
      <vt:lpstr>Amdahl, Blaauw and Brooks 1967</vt:lpstr>
      <vt:lpstr>Another view: processor architecture</vt:lpstr>
      <vt:lpstr>From the architects of the DEC Alpha microprocessor 1992</vt:lpstr>
      <vt:lpstr>Processor micro architecture</vt:lpstr>
      <vt:lpstr>Classification of Computers </vt:lpstr>
      <vt:lpstr>Classification of Computers: Levels of and techniques for parallelism</vt:lpstr>
      <vt:lpstr>Classification of Computers: 5 levels of parallelism</vt:lpstr>
      <vt:lpstr>Level of parallelism and granularity</vt:lpstr>
      <vt:lpstr>Techniques of parallelism vs.  levels of parallelism</vt:lpstr>
      <vt:lpstr>Questions &amp; Tasks</vt:lpstr>
      <vt:lpstr>Performance assessment of computer systems </vt:lpstr>
      <vt:lpstr>Performance assessment of computer systems</vt:lpstr>
      <vt:lpstr>Methods for performance assessment</vt:lpstr>
      <vt:lpstr>Mixes</vt:lpstr>
      <vt:lpstr>Benchmark programs</vt:lpstr>
      <vt:lpstr>SPEC benchmarks</vt:lpstr>
      <vt:lpstr>Integer Component of SPEC CPU2017</vt:lpstr>
      <vt:lpstr>Floating Point Component of SPEC CPU2017</vt:lpstr>
      <vt:lpstr>www.top500.org</vt:lpstr>
      <vt:lpstr>www.top500.org – June 2019 / 2020</vt:lpstr>
      <vt:lpstr>Model theoretic approaches</vt:lpstr>
      <vt:lpstr>Questions &amp; Tasks</vt:lpstr>
      <vt:lpstr>The Layered Computer Model </vt:lpstr>
      <vt:lpstr>A Six-level Computer</vt:lpstr>
      <vt:lpstr>A Six-level Computer – Examples </vt:lpstr>
      <vt:lpstr>Summary</vt:lpstr>
      <vt:lpstr>Recap</vt:lpstr>
    </vt:vector>
  </TitlesOfParts>
  <Company>FU Berlin, AG Tech</Company>
  <LinksUpToDate>false</LinksUpToDate>
  <SharedDoc>false</SharedDoc>
  <HyperlinkBase>www.jochenschiller.de</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Wireless Sensor Networks: the next step in networking</dc:title>
  <dc:subject>Wireless Sensor Networks</dc:subject>
  <dc:creator>J. Schiller</dc:creator>
  <cp:keywords>Sensor Network, Wireless, Self-organizing</cp:keywords>
  <cp:lastModifiedBy>Schiller, Jochen</cp:lastModifiedBy>
  <cp:revision>947</cp:revision>
  <dcterms:created xsi:type="dcterms:W3CDTF">2003-07-01T08:37:13Z</dcterms:created>
  <dcterms:modified xsi:type="dcterms:W3CDTF">2020-10-13T08:18:43Z</dcterms:modified>
  <cp:category>Keynote</cp:category>
</cp:coreProperties>
</file>