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notesSlides/notesSlide4.xml" ContentType="application/vnd.openxmlformats-officedocument.presentationml.notesSlide+xml"/>
  <Override PartName="/ppt/ink/inkAction2.xml" ContentType="application/vnd.ms-office.inkAction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3.xml" ContentType="application/vnd.ms-office.inkAction+xml"/>
  <Override PartName="/ppt/ink/inkAction4.xml" ContentType="application/vnd.ms-office.inkAction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Action5.xml" ContentType="application/vnd.ms-office.inkAction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Action6.xml" ContentType="application/vnd.ms-office.inkAction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Action7.xml" ContentType="application/vnd.ms-office.inkAction+xml"/>
  <Override PartName="/ppt/notesSlides/notesSlide15.xml" ContentType="application/vnd.openxmlformats-officedocument.presentationml.notesSlide+xml"/>
  <Override PartName="/ppt/ink/inkAction8.xml" ContentType="application/vnd.ms-office.inkAction+xml"/>
  <Override PartName="/ppt/notesSlides/notesSlide16.xml" ContentType="application/vnd.openxmlformats-officedocument.presentationml.notesSlide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7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7" r:id="rId3"/>
    <p:sldId id="282" r:id="rId4"/>
    <p:sldId id="290" r:id="rId5"/>
    <p:sldId id="285" r:id="rId6"/>
    <p:sldId id="286" r:id="rId7"/>
    <p:sldId id="287" r:id="rId8"/>
    <p:sldId id="288" r:id="rId9"/>
    <p:sldId id="289" r:id="rId10"/>
    <p:sldId id="269" r:id="rId11"/>
    <p:sldId id="279" r:id="rId12"/>
    <p:sldId id="258" r:id="rId13"/>
    <p:sldId id="284" r:id="rId14"/>
    <p:sldId id="291" r:id="rId15"/>
    <p:sldId id="264" r:id="rId16"/>
    <p:sldId id="260" r:id="rId17"/>
    <p:sldId id="270" r:id="rId18"/>
    <p:sldId id="283" r:id="rId19"/>
    <p:sldId id="273" r:id="rId20"/>
    <p:sldId id="281" r:id="rId21"/>
    <p:sldId id="280" r:id="rId22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EUBERT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C00"/>
    <a:srgbClr val="8C0000"/>
    <a:srgbClr val="626000"/>
    <a:srgbClr val="FF9933"/>
    <a:srgbClr val="669900"/>
    <a:srgbClr val="FF9900"/>
    <a:srgbClr val="00245B"/>
    <a:srgbClr val="A9A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3" autoAdjust="0"/>
    <p:restoredTop sz="87690" autoAdjust="0"/>
  </p:normalViewPr>
  <p:slideViewPr>
    <p:cSldViewPr>
      <p:cViewPr varScale="1">
        <p:scale>
          <a:sx n="47" d="100"/>
          <a:sy n="47" d="100"/>
        </p:scale>
        <p:origin x="464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7" tIns="47378" rIns="94757" bIns="47378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solidFill>
                  <a:srgbClr val="00245B"/>
                </a:solidFill>
              </a:defRPr>
            </a:lvl1pPr>
          </a:lstStyle>
          <a:p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7" tIns="47378" rIns="94757" bIns="47378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solidFill>
                  <a:srgbClr val="00245B"/>
                </a:solidFill>
              </a:defRPr>
            </a:lvl1pPr>
          </a:lstStyle>
          <a:p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7" tIns="47378" rIns="94757" bIns="47378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solidFill>
                  <a:srgbClr val="00245B"/>
                </a:solidFill>
              </a:defRPr>
            </a:lvl1pPr>
          </a:lstStyle>
          <a:p>
            <a:endParaRPr lang="de-DE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757" tIns="47378" rIns="94757" bIns="47378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solidFill>
                  <a:srgbClr val="00245B"/>
                </a:solidFill>
              </a:defRPr>
            </a:lvl1pPr>
          </a:lstStyle>
          <a:p>
            <a:fld id="{D5A06A01-E9A0-4485-896C-B71B85DF3F2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2551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2T12:24:05.0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275">
    <iact:property name="dataType"/>
    <iact:actionData xml:id="d0">
      <inkml:trace xmlns:inkml="http://www.w3.org/2003/InkML" xml:id="stk0" contextRef="#ctx0" brushRef="#br0">5592 5767 17 0,'7'-6'8'3,"-18"-20"-1"3,11 17 8-2,-11 3-14 7,1 6 0-6,-1-9 1 5,1 1 0-6,-8-4-3 7,0 0 0-7,1-6 1 7,3-2 1-7,-11-1-3 6,4 4 1-5,0-7-2 6,-11 4 0-6,0-4-1 5,4-5 1-6,-11 5 0 6,0 1 0-5,-3-4 3 6,-4 4 0-6,0 5 2 5,0-9 0-5,-3 1 2 5,-4-3 1-5,-3-1-1 5,-8 10 1-5,1-7-3 5,-8 15 1-5,1 7-1 5,-8 5 1-5,-3 0-2 5,-7 3 1-5,3 2-1 5,-3 7 1-5,7 6 0 5,-4 5 1-5,0 4-1 5,-6-1 0-5,6 9 0 5,4 7 1-5,0-1-1 5,10 3 0-5,7 12-1 5,5 3 0-5,-5 5-1 5,8 4 1-5,3 5-2 5,10-5 1-5,5 11-1 5,-1 4 1-5,7-1-1 5,4 3 0-5,7 3 0 5,-1 1 1-5,15 2-1 5,-3 3 1-5,10-3 0 5,3 6 0-5,8 3 0 5,3-12 0-5,11-3 0 5,3 4 1-5,11-1-1 5,0-6 0-5,-8-5 0 5,12 2 0-5,2-11 0 5,8 2 0-5,7-2 0 5,7-10 0-5,0-2-1 5,4-9 1-5,10-5 0 5,-3-4 0-5,13-18-1 5,1 7 0-5,3-21 0 5,-3-6 1-5,7-6 0 5,3-6 0-5,4-14 0 5,3-10 0-5,-3-20 0 5,7-2 1-5,-3-28-1 5,6 1 1-5,-7-6-2 5,-6-9 1-5,-12-3 0 5,-6-6 1-5,0-8-1 5,-18 2 1-5,-11-2 0 5,-10-7 0-5,-14 4 1 5,-18 8 0-5,-18-9 1 5,-17-2 0-5,-14 2 0 5,-22-2 0-5,-17 2 0 5,-17 4 0-5,-19-4-2 5,-10 6 1-5,-10 10-3 5,-22 2 0-5,-14 20-5 5,-10 22 1-5,-11 20-6 5,-11 17 0-5,-20 39-3 5,-40 41 0-5</inkml:trace>
    </iact:actionData>
  </iact:action>
  <iact:action type="add" startTime="54501">
    <iact:property name="dataType"/>
    <iact:actionData xml:id="d1">
      <inkml:trace xmlns:inkml="http://www.w3.org/2003/InkML" xml:id="stk1" contextRef="#ctx0" brushRef="#br0">19237 4086 16 0,'-14'50'8'1,"0"-15"1"7,14-26 9-3,3 5-17 5,1 4 1-5,-4 6 0 5,3 5 0-5,1 3-3 5,-4 10 1-5,0 16 1 5,-4 19 1-5,-3 8-1 5,-3 12 0-5,-4 6 0 6,-4 12 1-6,0-1 0 5,-3 4 1-5,0-15 0 5,3-6 0-5,1-9-1 5,3-20 1-5,3-7-3 5,4-20 1-5,0-2-8 5,0-19 0-5,-7-20-4 5,-4-14 0-5</inkml:trace>
    </iact:actionData>
  </iact:action>
  <iact:action type="add" startTime="54876">
    <iact:property name="dataType"/>
    <iact:actionData xml:id="d2">
      <inkml:trace xmlns:inkml="http://www.w3.org/2003/InkML" xml:id="stk2" contextRef="#ctx0" brushRef="#br0">18814 5165 22 0,'-18'14'11'0,"7"-5"-10"9,8-18 15-4,-1 15-16 5,1-3 0-4,-1 3 0 3,1 9 0-4,-1 8 0 5,1 15 0-5,-4 9 0 5,3 12 1-5,1 12 0 5,10 2 1-5,7 1 1 6,7-4 0-7,11-11 0 7,7-6 0-7,13-21 0 7,12-8 0-6,-4-18-1 5,0-18 1-5,3-17-1 8,4-1 0-10,0-17-1 6,4-20 1-4,3-10-4 5,-7-8 1-4,-3-9-8 3,-8 3 1-1,-3 8-3-1,-18 19 1 3</inkml:trace>
    </iact:actionData>
  </iact:action>
  <iact:action type="add" startTime="63332">
    <iact:property name="dataType"/>
    <iact:actionData xml:id="d3">
      <inkml:trace xmlns:inkml="http://www.w3.org/2003/InkML" xml:id="stk3" contextRef="#ctx0" brushRef="#br0">23601 15577 18 0,'-4'0'9'1,"1"-5"-5"6,3 5 9-2,0 0-13 5,0-3 1-5,-4 3-2 5,1 3 1-5,-4-1 0 5,-4 10 0-5,0 0 1 5,1 3 0-5,3-9 0 5,3 2 0-5,8 7 1 5,10-12 0-5,0 0 1 5,4 3 0-5,3-6-2 5,4 3 1-5,3-3 0 6,7 6 1-7,4 2-2 6,3-5 1-5,1 9-1 5,9-12 1-5,8 3 0 5,4-3 1-5,-1 0-1 6,8-3 1-7,3 3-1 6,0 0 1-5,7 0-1 5,-3 12 0-5,-4 3-2 5,-3 8 1-5,-1 1-1 5,4 2 1-5,7-8-1 5,8-6 1-5,-1-12-1 5,3-3 0-5,12-12 1 5,3-12 0-5,6 4-1 5,-6-4 0-5,-3 7 0 5,2-4 1-5,1 10-2 6,0-1 1-7,0 6-1 6,-11-8 1-5,0 2-1 5,4 0 1-5,-7 0-2 5,-4 1 1-5,0-7-4 6,-7-8 1-7,-3-7-7 7,0 1 0-7,-11-9 0 6,-14-15 0-5</inkml:trace>
    </iact:actionData>
  </iact:action>
  <iact:action type="add" startTime="100005">
    <iact:property name="dataType"/>
    <iact:actionData xml:id="d4">
      <inkml:trace xmlns:inkml="http://www.w3.org/2003/InkML" xml:id="stk4" contextRef="#ctx0" brushRef="#br0">9892 9542 11 0,'3'26'5'1,"19"-14"-3"7,-15-12 6-3,0 0-8 5,0 0 0-5,0-3 0 5,0-6 1-5,-7 4-2 5,0-4 1-5,-4 3 1 5,-3-3 0-5,0 6 1 5,-3-6 0-5,-8-2 1 5,4 5 1-5,-4 3 1 5,-3-6 0-5,0 6-1 5,-7-6 1-5,-1 3-1 5,1-8 0-5,0 5-1 5,-4 3 0-5,-3-3-1 5,-7 6 0-5,-4 0-1 5,3-6 0-5,-2 1 0 5,-8-1 0-5,-11 3-1 5,4-9 0-5,-7-8 0 5,0 8 0-5,-3 0 0 5,-1-8 0-5,-7 5 0 5,-13-3 0-5,3 1 0 5,-8 5 0-5,1-2 0 6,-7 2 0-7,-4 0 0 6,0 0 0-5,-3 4 0 5,6-1 0-5,-2 6 0 5,-5-9 1-4,4 4 0 3,-3-1 0-4,3 6 1 5,-3-6 0-5,-8 12-1 5,1 0 1-5,-8 12-1 5,12-6 1-5,-12 3-2 5,4-6 1-5,0 0-1 5,4 2 0-5,3-5 0 6,-7 0 0-7,4 0 0 6,-4 3 0-5,-7 3-1 5,3 9 1-5,4-6 0 5,0-3 0-5,4 2-1 5,6-2 1-5,-2 6 0 5,2 0 0-5,1 3 0 5,0 8 0-5,6-5-1 5,-3 8 1-5,-3 4 0 5,3-7 0-5,-3 6-1 5,10 7 1-5,11 5 0 5,3-9 0-5,-3 4 0 5,7 13 0-5,0-4 1 5,3 10 0-5,1 1 0 5,6-3 0-5,0 12 1 5,1 5 0-5,-1-5-1 5,1 9 1-5,6 2-2 5,4 0 1-5,7 1-2 5,-3 5 1-5,6 3-1 5,8 1 0-5,10-1 0 6,1 3 0-7,2 6 1 6,8 3 0-5,4 0 1 5,6 6 0-5,0-3-1 5,1 0 1-5,10 0 0 5,-7 0 1-5,7 0-2 5,7-6 0-5,-4 3 0 5,4 0 0-5,-3 6 0 5,3-9 0-5,4 15 0 5,-11 3 0-5,0-10 1 5,0 10 0-5,3-18-1 6,1 21 1-7,-1-3-1 6,4-10 0-5,-3-2 0 5,6 6 0-5,8-12-1 5,0 0 1-5,3 0-1 5,0 6 0-5,0-14 1 5,7 2 0-5,-6-9 0 5,9 1 0-5,8-10-1 5,0 7 0-5,0-7 2 6,0 7 0-7,-11-13-2 6,7 7 1-5,4-6-1 6,7-10 0-7,3 4 1 6,8-3 0-5,-1 0-2 5,0 0 1-5,1-12 1 5,-4 0 0-4,0-3 0 3,3-6 0-4,4 4 0 5,4-10 0-4,3 0 0 3,3-2 0-4,1-1 0 6,-8-8 0-7,-3 8 1 7,4-5 0-7,6 5 0 7,1 1 0-6,-11-7 0 5,10 1 0-6,1-6-1 7,-4 2 0-7,-4-2 0 6,1 3 1-5,3 5-1 5,0 7 0-5,-4-13 0 6,1 10 0-7,7-7 1 7,-11 7 1-7,3-4-2 7,-3 7 0-7,7-10 0 7,0 4 0-7,4-7 0 7,-11 1 0-7,10-3 0 7,1-1 0-7,-4 10 0 6,-7-1 0-5,3-2 0 5,1 6 1-5,-1 2-1 6,1-3 0-7,3 1 0 7,3-7 0-7,1 4 0 6,-4-6 0-5,7 2 0 5,-4-5 0-4,1 5 0 4,3-2 0-5,0-3 0 5,0-1 0-5,0-2 0 5,0 3 0-5,4-12 0 6,0 6 0-7,-1-3 0 7,4-3 0-7,1 5 0 6,-1-8 0-5,0 0 0 5,0 0 1-5,0 0-1 5,7 0 0-5,-3-11-1 5,0 11 1-5,-8-3 0 5,-3 0 1-5,4-6-1 5,0 9 0-5,-1-3 0 5,1 3 0-5,-4 0 0 5,-7-9 1-5,0 3-1 6,4-6 0-7,3 7 0 6,-4-7 0-5,8-3-1 5,-4-8 1-5,0 5 0 5,-11-6 0-4,1 4-1 3,3-7 1-4,0-2 0 5,0 0 0-5,0-1-2 6,0-11 0-7,-3 0 0 6,-1-9 1-5,-6 0-1 6,-5-3 0-7,5-12-1 6,-1 4 1-4,1-10 1 4,-8 3 1-6,-3 7 0 6,-4-7 0-5,1-5 0 5,-8 8 0-5,-3-6 0 6,-8 1 1-6,1-4-1 4,-4-8 1-3,-3 6-1 4,-4-10 1-5,0 1-1 5,0-3 0-5,0 0 0 5,0-9 1-5,-3 0 0 5,0 8 1-5,-4 1 0 5,0 0 1-5,0 3-1 5,0-3 1-5,0-6-1 5,0 2 1-5,4 4-2 5,-4 0 0-5,-7-3 0 5,-4 0 0-5,1 3-1 5,-8-1 0-5,0 1 0 5,1-3 0-5,-1 3 0 5,1 0 0-5,-1-1 0 5,-3-19 1-5,-4 25-1 5,1-11 0-5,-5-3 0 5,5 0 0-5,3 0 0 4,3-3 0-3,-3-3-1 4,3 6 1-5,1-3-1 5,-4 6 1-5,0-3 0 5,-4 9 0-6,0-9 0 7,1 9 0-6,-4 3 0 5,-1-3 0-5,1 5 0 5,0 4 0-5,-4-4 0 5,1 10 1-5,3 2-1 5,3 4 0-5,-7 2-1 5,0-2 1-5,1 8-1 5,-1 0 0-5,-3 3 0 5,-4 0 1-5,0-3-1 5,4 7 1-5,-4-1-1 5,-3 0 1-5,-7 0-3 5,-4 15 0-5,0-1-1 5,-3 1 0-5,-11 6-8 5,-14 5 1-5,-4-2-2 5,-3 8 0-5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2T12:26:35.1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687">
    <iact:property name="dataType"/>
    <iact:actionData xml:id="d0">
      <inkml:trace xmlns:inkml="http://www.w3.org/2003/InkML" xml:id="stk0" contextRef="#ctx0" brushRef="#br0">10908 5923 13 0,'-11'-12'6'1,"36"-5"-1"6,-18 8 6-1,0 0-11 4,0-3 1-5,0 3-1 5,-3 4 1-5,-4 5-1 5,0 0 1-5,0 3 1 5,-4 8 1-5,-3-5 0 5,4 18 1-5,-1 8 0 5,1 12 0-5,3 9 0 5,7 6 0-4,0 26-1 4,3 6 1-6,-3 6-1 7,4 6 0-7,3 9-1 6,7-6 1-5,-3-9-2 6,-1-6 0-7,1-21 0 7,0-17 0-7,-8-17-2 7,-3-13 1-6,-3-20-6 5,-4-15 0-6,-4-20-5 7,-3-12 0-7</inkml:trace>
    </iact:actionData>
  </iact:action>
  <iact:action type="add" startTime="14083">
    <iact:property name="dataType"/>
    <iact:actionData xml:id="d1">
      <inkml:trace xmlns:inkml="http://www.w3.org/2003/InkML" xml:id="stk1" contextRef="#ctx0" brushRef="#br0">10555 6097 28 0,'-28'0'14'1,"28"0"-16"3,0 0 21-1,7-9-19 7,7-12 0-5,7 6-1 5,11-14 0-5,14 3 1 7,14-7 0-9,3-11 2 7,4 3 0-5,11 0 1 5,3 14 0-5,0 1 1 5,0 20 1-4,1-3-1 4,-15 3 1-3,-11 6-3 1,-14 6 1 1,-6 9-1-4,-15 11 0 7,-14 4-1-8,-25 14 1 9,-14 0-1-10,-10 9 0 0,3 3-1 8,8 3 0-7,9-1-1 8,15 13 1-8,14 2-2 9,15 1 1-10,13 5 0 6,7-2 0-4,0-7-1 5,-6 1 0-4,-1-12 1 3,-10-9 0-1,-8 2 0-1,-10-10 1 3,-7-7 0-5,-7 0 1 6,-10-14 0-7,-11 2 1 1,-11-8-1 5,0 0 1-5,-7-1-1 5,4 1 0-5,-4-9-5 6,4 6 0-7,3 2-8 6,14-2 1-6</inkml:trace>
    </iact:actionData>
  </iact:action>
  <iact:action type="add" startTime="14634">
    <iact:property name="dataType"/>
    <iact:actionData xml:id="d2">
      <inkml:trace xmlns:inkml="http://www.w3.org/2003/InkML" xml:id="stk2" contextRef="#ctx0" brushRef="#br0">12005 6643 24 0,'0'21'12'1,"-39"-27"-9"4,29 3 12 1,-1-9-15 3,-3 3 0-3,0 4 0 3,-7-7 0-3,-1 6 0 4,-2 6 0-5,-4 3 2 5,-4 0 1-5,-3 9-1 5,6 2 1-5,5 16-1 5,6-1 1-4,7 3-1 3,11 7 0-4,11 2-2 5,10-9 0-3,7-8-1 1,4-15 1-2,7-12 0 3,0-15 1-3,3-17 0 3,0-1 0-3,-10 4 0 3,-7-9 1-3,-7 3 0 3,-8 8 0-3,-3 10 0 3,-3 8 1-3,-4 9-1 3,-4 9 0-3,1 6-1 3,3 14 0-3,0 6-7 3,3 10 0-3,11 13-6 3,-3 4 1-3</inkml:trace>
    </iact:actionData>
  </iact:action>
  <iact:action type="add" startTime="15008">
    <iact:property name="dataType"/>
    <iact:actionData xml:id="d3">
      <inkml:trace xmlns:inkml="http://www.w3.org/2003/InkML" xml:id="stk3" contextRef="#ctx0" brushRef="#br0">12390 6582 37 0,'7'-50'18'1,"14"47"-14"6,-21 3 29-2,3 0-33 5,-3 0 1-4,0 0-1 2,-3 14 1-1,-4 10-2 2,3-6 1-3,1 11 0 3,-1 15 0-3,1 3-1 3,3 6 1-4,7-9-1 5,10-3 1-4,4-11 0 3,1-13 0-4,6-8 0 5,-3-29 1-4,-1-4 1 4,-3-23 0-5,1 0-1 7,2-12 0-9,1-9-1 6,0 4 0-3,-4 11-1 3,-4 12 1-2,-2 17 0 1,-5 15 1 0,-6 24 0-1,-8 26 1-1,-3 3-1 3,0 12 1 2,4 6-4-7,6 6 0 9,8-10-7-10,6 1 0 2,4-15-4 4,1-17 0-3</inkml:trace>
    </iact:actionData>
  </iact:action>
  <iact:action type="add" startTime="15416">
    <iact:property name="dataType"/>
    <iact:actionData xml:id="d4">
      <inkml:trace xmlns:inkml="http://www.w3.org/2003/InkML" xml:id="stk4" contextRef="#ctx0" brushRef="#br0">13208 5244 41 0,'-21'3'20'1,"0"12"-24"3,17-4 36 3,-3 7-32 2,-4 20 0-3,-6 9 0 3,-1 24 1-3,-3 32-2 3,-4 17 1-3,1 18 0 3,-1 12 1-3,7 6-1 5,8-12 0-4,6-12 0 1,11-20 0-2,18-15 0 3,7-26 0-3,-1-30 0 3,1-26 1-3,11-27 1 3,2-15 1-3,5-20-4 3,-4-11 1-3,-8-7-1 3,-6 6 1 10,-11 33-2-10,-10 20 1-3,-4 9-2 3,-7 20 0-3,0 15 3 3,0 1 0-3,0 14 0 3,4-6 0-3,6 3-1 3,8 3 1-3,-1-6-4 3,8-9 1-3,7-6-6 4,3-11 0-5,11-18-1 5,3-15 1-5</inkml:trace>
    </iact:actionData>
  </iact:action>
  <iact:action type="add" startTime="15822">
    <iact:property name="dataType"/>
    <iact:actionData xml:id="d5">
      <inkml:trace xmlns:inkml="http://www.w3.org/2003/InkML" xml:id="stk5" contextRef="#ctx0" brushRef="#br0">14277 6373 46 0,'-11'-6'23'1,"-24"-20"-23"3,21 14 49 2,-11-6-50 3,-7 6 1-3,-10 6-2 3,-14-2 0-3,-1 16 0 3,1 1 0 12,6 32-2-12,19 12 0-3,13-6 0 3,15 0 1-3,20 6 0 3,15 3 0-3,14-12 2 3,7 15 0-3,-4-12 1 3,-7-9 0-3,-13 4 0 3,-12-10 0-3,-13-3 0 3,-18-2 0-3,-11-7-1 3,-7 4 1-3,-7-1-5 3,-3-2 0-3,0 11-6 3,-15-8 1-3</inkml:trace>
    </iact:actionData>
  </iact:action>
  <iact:action type="add" startTime="16720">
    <iact:property name="dataType"/>
    <iact:actionData xml:id="d6">
      <inkml:trace xmlns:inkml="http://www.w3.org/2003/InkML" xml:id="stk6" contextRef="#ctx0" brushRef="#br0">13402 2989 24 0,'60'-62'12'0,"4"9"-9"9,-50 39 14-4,-4-7-17 5,-13 1 1-5,-8 5 0 4,-14-3 1-3,-20 7-3 3,-15 5 1-3,-18 6 1 4,-24 3 1-5,-25 26 1 5,-11 21 0-5,-21 12 2 4,-3 35 0-2,7-3 1 2,3 32 0-3,25 4-1 3,21-1 0 12,50 97-2-12,42-49 1-3,31-36-3 3,36-35 1-3,35-24-2 3,22-38 0-3,31-26-2 4,18-18 0-5,-1-33-5 4,12-23 0-3,-8 1-7 3,-10-4 1-3</inkml:trace>
    </iact:actionData>
  </iact:action>
  <iact:action type="add" startTime="17218">
    <iact:property name="dataType"/>
    <iact:actionData xml:id="d7">
      <inkml:trace xmlns:inkml="http://www.w3.org/2003/InkML" xml:id="stk7" contextRef="#ctx0" brushRef="#br0">11388 3980 18 0,'-43'0'9'1,"19"0"8"4,24 0 5 1,0 0-18 3,10-9 1-3,11 0 3 3,15-5 0-3,6-7-10 3,18-3 1-3,21-14 5 3,21-6 1-3,11 0-3 3,21-24 1-3,15 7-3 3,-12-1 1 4,4-6-4-11,-3 15 0 4,-18 9-4 3,-11 0 1-3,-17 9-6 4,-18 8 1-5,-18 13-1 7,-34 17 0-9</inkml:trace>
    </iact:actionData>
  </iact:action>
  <iact:action type="add" startTime="17501">
    <iact:property name="dataType"/>
    <iact:actionData xml:id="d8">
      <inkml:trace xmlns:inkml="http://www.w3.org/2003/InkML" xml:id="stk8" contextRef="#ctx0" brushRef="#br0">11807 4165 36 0,'-14'3'18'1,"43"-32"-23"6,-12 11 38-1,22-9-31 3,10-11 1-3,15 3 0 3,21-3 0-3,20-6-4 3,8-3 0-2,21-6 1 1,4 6 1-2,10-6-11 3,7-3 0 1,4 9-2-5,-21-27 1 7</inkml:trace>
    </iact:actionData>
  </iact:action>
  <iact:action type="add" startTime="20039">
    <iact:property name="dataType"/>
    <iact:actionData xml:id="d9">
      <inkml:trace xmlns:inkml="http://www.w3.org/2003/InkML" xml:id="stk9" contextRef="#ctx0" brushRef="#br0">29958 2642 29 0,'-25'-6'14'1,"11"12"-13"7,11-3 14-3,-5 9-13 5,5 6 0-5,-8 5 2 5,-3 15 1-5,0 15-6 5,4 15 1-5,-1 20 2 5,4 12 1-5,7 9-2 5,11 11 1-5,6-5-6 5,4-15 1-5,0-12-6 5,4-17 1-5,-4-27-2 5,8-18 0-5</inkml:trace>
    </iact:actionData>
  </iact:action>
  <iact:action type="add" startTime="20249">
    <iact:property name="dataType"/>
    <iact:actionData xml:id="d10">
      <inkml:trace xmlns:inkml="http://www.w3.org/2003/InkML" xml:id="stk10" contextRef="#ctx0" brushRef="#br0">30155 3321 27 0,'-3'0'13'1,"3"9"-10"7,0 3 26-3,0 3-28 4,-4 2 0-3,4 4 0 3,4 14 1-3,6 0-3 3,5 4 0-3,-5 2 1 3,8 0 1 12,14-23-2-12,6-7 1-3,1-22-1 3,0-13 1-3,0-2 0 3,-4-7 0-3,-7 1 1 3,8 5 1-3,-15 7 0 3,-7 5 1-3,7 6 1 3,-3 9 0-3,-8 9-1 3,11 6 1-3,-3 14-4 3,3 4 1-3,7 2-7 3,1 6 0-3,2-3-7 3,8 3 0-3</inkml:trace>
    </iact:actionData>
  </iact:action>
  <iact:action type="add" startTime="20598">
    <iact:property name="dataType"/>
    <iact:actionData xml:id="d11">
      <inkml:trace xmlns:inkml="http://www.w3.org/2003/InkML" xml:id="stk11" contextRef="#ctx0" brushRef="#br0">31111 3471 53 0,'-10'-6'26'1,"10"-29"-43"3,3 23 49 2,-3-5-34 3,0 2 1-3,-3 3-1 3,-4 12 0-3,-4 0 2 3,1 15 1-3,6 3-3 3,4 5 1-3,4 6 0 3,17-11 0-3,4 0 0 3,6-9 1-3,8-21-1 3,-7-6 1-3,0-20 0 3,6-3 0-3,1-21 1 5,-7-14 0-7,7-7 0 8,-8-20 0-9,8 18 1 6,-14 0 0-3,-11 23 2 3,-3 21 1-2,-11 15-1 1,-4 20 1 0,-13 23-1-1,-1 39 0-1,-3 24-1 3,0 17 0 3,3 26-3-9,7 3 0 3,11-2-4 4,0-9 0-5,11-15-7 4,10-12 1-3,18-32-5 5,-11-15 0-7</inkml:trace>
    </iact:actionData>
  </iact:action>
  <iact:action type="add" startTime="21092">
    <iact:property name="dataType"/>
    <iact:actionData xml:id="d12">
      <inkml:trace xmlns:inkml="http://www.w3.org/2003/InkML" xml:id="stk12" contextRef="#ctx0" brushRef="#br0">31711 3315 30 0,'0'0'15'1,"0"0"-14"5,7 0 21 0,-7 0-20 3,0 12 0-3,0 6 1 3,0 11 0-3,4 7-5 3,3 2 1-3,3 9 2 3,1-6 0-3,10 0-1 4,4-14 1-5,-4-16-1 4,0-11 0-3,7-11 0 3,1-16 1-3,-5-14-1 3,5-3 1-3,9 0 0 4,-9 3 0-3,-5-1 0 0,-6 10 1 2,3 6 0-3,-10 11 0 5,-1 15 0-7,-10 12 1 17,-3 41-4-12,3 0 0-3,3 2-7 4,8-2 0-5,6-9-4 7,15-17 0-9</inkml:trace>
    </iact:actionData>
  </iact:action>
  <iact:action type="add" startTime="21436">
    <iact:property name="dataType"/>
    <iact:actionData xml:id="d13">
      <inkml:trace xmlns:inkml="http://www.w3.org/2003/InkML" xml:id="stk13" contextRef="#ctx0" brushRef="#br0">32523 3233 59 0,'-11'-3'29'1,"4"0"-45"7,0-3 60-3,3 12-45 5,-3-3 0-5,-3 3-1 5,-4 6 0-5,7 14 2 5,-4 4 0-5,11 8-3 5,-7 0 0-5,7 15-1 5,7-6 0-5,-4 6 0 5,5-6 0-5,-1-3 1 5,-4-6 1-5,-3-5 1 5,0 2 0-5,-3-17 1 5,-4-4 1-5,7 1 0 5,-8 0 0-5,5-12-3 5,-4 8 1-5,7-5-5 5,-4 3 0-5,4-9-5 5,4 0 1-5</inkml:trace>
    </iact:actionData>
  </iact:action>
  <iact:action type="add" startTime="21736">
    <iact:property name="dataType"/>
    <iact:actionData xml:id="d14">
      <inkml:trace xmlns:inkml="http://www.w3.org/2003/InkML" xml:id="stk14" contextRef="#ctx0" brushRef="#br0">32865 2651 39 0,'17'-106'19'1,"5"3"-24"7,-15 95 36-3,-7-4-26 5,0 0 1-5,-7 12 0 6,0 15 1-7,-4 14-10 6,-3 12 1-5,-7 18 5 5,-4 23 1-5,4 24-5 5,3 18 0-4,8-4-3 3,-1 1 0-4,0 2-1 6,8-17 0-2,-4-21 0-4,7-17 1 6,-4-24 2-7,4-12 0 9,4-20 2-10,-4-24 1 1,7-8 1 6,-4-1 1-4,-3 1 1 4,7-7 0-6,-3 9-1 6,-4 4 1-5,0 2-1 5,0 6 0-5,0 6-1 5,0 6 0-5,0 9-2 5,7 2 0-5,-3 7-1 5,3-4 1 0,14 1-2-5,-4-3 1 7,5-4-1-9,-1-2 0 2,0-9 0 5,-3-3 1-5,-1-15-1 6,-3 1 1-7,7-1 1 8,4 0 0-9,-11 1 0 7,4-1 1-5,-7 0 0 5,-4 6 1-4,-4 3-1 3,-3 6 1-2,0-11-2 1,0 11 0 1,0 0-1-3,0 9 1-1,0-9-2 5,0 2 0-5,11 1-1 5,-4 9 1-5,-4 18 1 6,4-1 0-7,-7 24 1 7,-7 15 0-7,-3 29 0 8,-11 35 1-8,-22 12-1 5,-13 9 1-4,3-9-10 6,3-3 1-6,5-18-3 4,9-20 0-2</inkml:trace>
    </iact:actionData>
  </iact:action>
  <iact:action type="add" startTime="71656">
    <iact:property name="dataType"/>
    <iact:actionData xml:id="d15">
      <inkml:trace xmlns:inkml="http://www.w3.org/2003/InkML" xml:id="stk15" contextRef="#ctx0" brushRef="#br0">12996 7763 8 0,'22'0'4'1,"-1"-23"-2"7,-21 23 5-3,3-3-6 5,-3 3 0-5,4-15 2 5,-4 12 0-5,0-6-3 5,0 7 1-5,0-7 3 5,-4 3 1-5,1 6 1 5,6-12 0-5,1 9-1 5,-1-9 1-5,1 1-1 5,-1-1 0-5,4-3-1 5,-7 6 0-5,-3-2-2 5,-4-4 1-5,0 3-1 5,-4 6 0-5,-3-6-1 5,0-2 0-5,0-7-1 5,-4 7 1-5,1-7-1 5,-8-3 1-5,-3 4-2 5,-1-4 1-5,-6 7 0 5,-4-1 0-5,4 3 0 5,0 1 0-5,-11-7 0 5,0 12 0-5,0-3 0 5,0-2 0-5,-3 5-1 5,-4 3 1-5,-3-3 0 5,3 3 0-5,3 3 0 5,4-5 0-5,-3 2 0 5,0 0 0-5,-4 6 0 5,3 0 0-5,4 6 0 5,-3-3 1-5,-4 3-1 5,4 2 0-5,-1 7 0 5,5-3 0-5,6 3-1 5,3-10 1-5,8 10 0 5,3-3 0-5,1 8 0 5,3 4 0-5,-1-1-1 5,1 7 1-5,7 2 0 5,-3-2 0-5,2-1 0 5,8 9 0-5,4-8 0 5,3 2 1-5,7 0-1 5,4 7 1-5,-1-4-1 5,1 3 1-5,3-6 0 6,7-5 1-7,7-1 0 6,7 4 0-5,8-16 0 5,3 4 0-5,10-3-1 5,4-4 1-4,0 4-2 3,-4-3 1-4,4 3-1 5,0-1 0-5,4-2 0 5,3 3 0-5,4-12 0 5,3 0 0-5,-7 0 0 5,-4-3 1-5,1-6 0 5,3-9 0-5,0-11 0 6,-4 8 0-7,1-9-1 6,-4 1 1-5,-4-3 0 5,1-4 0-5,-12 7-1 5,-6-4 1-4,-11 1 0 3,-6-3 0-4,-8-9 0 5,-7 11 0-5,-11 4 0 5,-6-7 0-5,-8 4 0 5,-7 2 1-5,-3-2-2 5,-11 3 1-5,-7-1-1 5,-7 10 1-5,4 5-3 6,3-3 1-7,-3 9-8 6,-1-3 0-5,8 6-7 6,-4 0 0-7</inkml:trace>
    </iact:actionData>
  </iact:action>
  <iact:action type="add" startTime="74389">
    <iact:property name="dataType"/>
    <iact:actionData xml:id="d16">
      <inkml:trace xmlns:inkml="http://www.w3.org/2003/InkML" xml:id="stk16" contextRef="#ctx0" brushRef="#br0">12972 7719 2 0,'7'-14'1'1,"0"2"7"7,-7 9-18-3</inkml:trace>
    </iact:actionData>
  </iact:action>
  <iact:action type="add" startTime="74466">
    <iact:property name="dataType"/>
    <iact:actionData xml:id="d17">
      <inkml:trace xmlns:inkml="http://www.w3.org/2003/InkML" xml:id="stk17" contextRef="#ctx0" brushRef="#br0">12947 7652 5 0,'-4'6'2'1,"4"2"2"10,0-8 5-9,0 0-8 7,0 3 1-4,0 0 2 5,0 3 0-5,0-3-5 5,0 6 1-5,0-3 2 5,0 3 1-5,0-6-2 5,4-1 1-5,-1 7-1 5,5-6 0-5,2 12 0 5,1-12 0-5,6 0 0 5,5 6 1-5,6-6 0 5,3 0 1-4,-2 2-1 4,-1-2 1-6,4-3 0 7,6 0 0-7,1 3-1 7,4 0 0-7,-1 3-1 6,0-3 1-5,4 3-1 6,7 3 0-7,-4-9 0 6,-3 3 0-5,0 0 0 5,4 2 0-5,-1-2-1 5,4-3 1-5,3 6-1 5,-3 3 0-5,0 0 0 5,4-6 0-5,-1 3 0 5,-3 0 0-5,-4-3-1 6,1 0 1-7,3-3 0 7,3 0 1-7,1 0-1 6,-1 0 1-5,4-3-1 6,-4 3 1-7,4-3-1 7,-7-6 1-7,0 6-1 6,0-6 0-5,4 3 0 5,-1-6 1-5,0 9-1 5,1-5 1-4,-1 5-1 4,1 0 1-6,-4-3 0 7,0 3 0-7,-8 0 0 7,-2-6 0-7,-1 6-1 7,4 0 1-7,-4 3-1 7,4 0 1-7,-3 0-1 6,-1 0 1-5,-3 0-1 6,-1 3 0-7,5-3 0 6,-1 0 0-4,0 0 0 3,1-3 0-4,-4 3 0 5,-4-3 0-4,4 3 0 4,7 0 0-6,-4-5 0 6,0 2 0-5,1 0-1 6,-1-6 1-7,7 3 0 7,1-6 0-6,-4 6 0 5,3-3 0-6,-7 7 0 7,1-1 0-7,2-3 0 7,1 6 0-7,0 0-1 7,0 0 1-7,0 0 0 7,0 6 0-7,0-3 0 7,3-3 1-6,4 0-1 5,-4 0 0-6,1 0 0 7,10 5 1-7,-4-5-1 7,4 0 0-7,-3 9-1 6,2 6 1-4,1-9 0 3,0 3 0-4,0 5 0 5,4 1 0-5,-1 3 0 6,8-1 1-6,3 4-1 5,0-3 1-6,7-4 0 7,-7 4 0-6,7 5 0 5,4-5 0-6,0 6-1 7,3 2 1-7,7-8-1 7,-7 11 0-7,8-8-1 7,-1 5 1-6,0 1 0 5,11-1 0-5,-7-5 0 5,3 8 1-5,4 0-1 5,0-5 0-5,7-6 0 5,-4 8 1-6,-3 0-1 7,3 4 0-6,1-1 0 5,3 1 0-5,-4-4 0 5,0 3 0-6,4-2 0 7,-4 2 0-7,8-5 0 7,-1 8 0-6,-3-11 1 5,0 5 1-5,0-8-1 5,7 11 1-5,-14-11-1 5,3 2 1-5,4-2-1 5,3 6 1-5,-3-7-2 4,-7-2 0-3,7 3 0 4,0 5 0-6,3-5 0 7,1-6 0-6,-15-1 0 5,4-2 0-6,7 12 0 7,-11-4 0-6,4-2 0 5,-7 14 1-6,-4-11-1 7,7 6 0-7,-3-4 0 7,-4 4 1-6,4 2 0 5,-11-2 0-5,-3-1 0 5,3 7 1-5,-3-4-1 5,-4 0 1-5,0 4-1 5,-3-7 1-5,-4 13-2 5,-4-7 1-5,-3 0-1 5,0-2 1-5,4-4-1 5,-1 10 0-5,-6-4 0 5,3-5 0-5,7 2 0 5,-14-2 0-5,0 2 0 5,4-11 0-5,3 0-1 5,0-1 1-4,0 4-1 4,-4-3 1-5,11 5-1 5,-7-8 1-5,-3 0-1 5,3 2 1-5,0-2-1 5,3 0 1-5,-3-3 0 5,11 5 0-5,-7-2-1 5,-4 0 1-5,0-6 0 5,0 0 0-5,7 0-1 5,-4 2 0-5,4-5 0 5,0 9 0-5,-3-6 0 5,-4 6 0-5,-3-1 0 5,-1 4 1-5,8 0 0 5,-4 3 0-5,7-4 0 5,-4 4 0-5,1 5 0 5,-4-8 1-5,-4 3-1 5,1 5 0-5,3 4-1 5,3-4 1-5,-3 7 0 5,4-7 0-5,0 9 0 5,-4-2 1-5,3-1-1 5,4 7 0-5,0-4 0 5,-3-3 1-5,3 12-1 5,-4 4 0-5,1-4 0 5,-4-6 0-5,4 0 0 5,6 1 0-5,1 5 0 5,6 0 0-5,-2-9 0 5,-1-2 1-5,-4 8-1 5,1 6 1 10,38 12-1-11,-10-6 1-3,-7 3-1 3,-14-9 0-3,-4-3 0 3,4 3 0-3,-8 3 0 3,-3-3 0-3,4-3 0 3,-8 3 0-3,1-2 0 3,7 2 1-3,-8 3-1 3,1-3 0-3,-1 3 0 3,4-9 0-3,-3 3 0 3,3-3 0-3,0 4 0 3,-7-7 1-3,0 6-1 3,14-3 0-3,0-5 0 3,-3-1 1-3,7 6-1 3,-4-6 0-3,-7 10 0 3,0-7 1-3,-4 6-1 3,1-3 0-3,-7-5 0 3,3 8 0-3,3-9 0 3,-10 3 0-3,0-5 0 3,-11 2 1-3,8 0-1 3,-4 4 0-3,-4-4 0 3,-6-3 1-3,2-2-1 3,-6 2 0-3,0-2 0 3,-7 2 1-3,-4-11-1 3,-3 2 1-3,-4 1-2 3,-4-3 0-3,-6-7-4 3,0-5 0-3,-1 0-9 3,-10-6 0-3,-10-18-1 3,-1-2 1-3</inkml:trace>
    </iact:actionData>
  </iact:action>
  <iact:action type="add" startTime="77047">
    <iact:property name="dataType"/>
    <iact:actionData xml:id="d18">
      <inkml:trace xmlns:inkml="http://www.w3.org/2003/InkML" xml:id="stk18" contextRef="#ctx0" brushRef="#br0">31570 12044 40 0,'-21'-12'20'1,"3"12"-22"7,18-3 39-3,0 3-34 4,0 0 0-3,0 0 0 3,0 0 1-3,0 0-6 3,7 0 1-1,-3 0 3-1,14 3 1-1,-1 9-2 3,8 8 0-3,3 7 0 3,11 8 0-3,3 3-1 3,8 12 1-3,10 6-2 5,-4 6 1-7,-3 0 0 6,3-4 0-5,-13 7 1 4,-4-18 0-3,-11-6 1 3,-14-5 1-3,-7-10 1 3,-14 0 0-3,-14-8-2 3,-18-6 1-3,-7 0-4 4,-21-12 1 10,-71-18-16-10,15 6 0-5,7 9-2 5,-12 6 1-4</inkml:trace>
    </iact:actionData>
  </iact:action>
  <iact:action type="add" startTime="78835">
    <iact:property name="dataType"/>
    <iact:actionData xml:id="d19">
      <inkml:trace xmlns:inkml="http://www.w3.org/2003/InkML" xml:id="stk19" contextRef="#ctx0" brushRef="#br0">18814 7634 28 0,'-32'18'14'1,"-10"-12"-14"7,31-1 14-3,0-2-14 5,-10-3 1-5,-3-3 0 5,-5-5 0-6,1 2-1 7,-11-6 0-6,0 0 2 5,-3 9 0-5,-4-8 0 5,-10 5 0-5,3-6 0 5,-11 3 1-5,-3 3-1 5,-10-9 1-5,-8 4-3 5,-3-1 1-5,-4 0-1 5,-3-2 0-5,-7 5 0 5,-1-3 1-5,-3 9-1 5,1 3 0-5,2 9 0 5,-2 3 1-5,6 5-1 5,3 10 1-5,1-1-1 5,14 15 1-5,14 0-1 5,18 1 0-5,6 5 0 5,15 8 0-5,14 1-1 5,18-3 0-5,17 12 0 5,21-3 0-5,22-4-1 5,17-5 1-5,28-11-1 5,32-13 1-5,11-20 1 5,17-15 0-5,18-24 2 5,-3-22 0-5,-4-7 3 5,-1-18 0-5,-27 10 1 5,-21-7 0-5,-26 7 0 5,-34 8 0-5,-32-3-1 5,-32 6 0-5,-35 6-4 5,-32 3 0-5,-25 18-2 5,-24 5 1-5,-18 10-4 5,-4 2 0-5,4 9-5 5,11-6 1-5,13 6-7 5,15-9 1-5</inkml:trace>
    </iact:actionData>
  </iact:action>
  <iact:action type="add" startTime="79678">
    <iact:property name="dataType"/>
    <iact:actionData xml:id="d20">
      <inkml:trace xmlns:inkml="http://www.w3.org/2003/InkML" xml:id="stk20" contextRef="#ctx0" brushRef="#br0">18775 3918 60 0,'-28'-26'30'1,"-11"2"-41"5,21 21 57-1,-10 0-47 5,-14 3 1-5,-15 0-2 5,-6 3 1-5,-11 21 0 5,7-1 1-5,0 18-1 5,7 15 0-5,10 0-1 5,11 15 1-5,18 2-2 5,21 1 0-5,14-4-1 6,25 1 0 8,102-42-8-10,14-38 1-3,4-26-3 3,-4-38 1-3</inkml:trace>
    </iact:actionData>
  </iact:action>
  <iact:action type="add" startTime="79919">
    <iact:property name="dataType"/>
    <iact:actionData xml:id="d21">
      <inkml:trace xmlns:inkml="http://www.w3.org/2003/InkML" xml:id="stk21" contextRef="#ctx0" brushRef="#br0">19530 3307 45 0,'-28'-3'22'1,"-32"50"-18"3,42-24 43 2,0 7-47 3,1 14 1-3,3 12-2 3,-1 14 1-3,1 7-4 3,4 11 1-3,6 18-3 3,4-1 0-3,0-5-3 3,4-11 0-3,-4-4 0 3,3-26 1-3,1-6 6 3,-1-18 0-3,-3-9 4 3,0-26 1-3,0-11 5 3,0-16 1 12,0-67 0-12,4 0 1-3,6 3-4 3,8 6 0-3,7 8-3 3,10 4 1-3,4 5-4 3,10 12 1-3,8 0-2 3,-1 15 0-3,8 12-1 3,3 11 1-3,-7 21-2 3,-11 21 0-3,-14 8-1 3,-21 24 1-3,-17 14-1 3,-18 7 1-3,-7 11 2 3,-15-6 1-3,-10 1 2 3,-3-10 1-3,-1-23-1 3,8-6 1-3,3-12-7 3,11-8 1-3,14-24-11 3,17-24 1-3</inkml:trace>
    </iact:actionData>
  </iact:action>
  <iact:action type="add" startTime="80426">
    <iact:property name="dataType"/>
    <iact:actionData xml:id="d22">
      <inkml:trace xmlns:inkml="http://www.w3.org/2003/InkML" xml:id="stk22" contextRef="#ctx0" brushRef="#br0">20380 3495 47 0,'-18'20'23'1,"8"-2"-28"6,6-18 37-1,1 12-33 3,-4 5 1-4,-7 7-2 5,-8 11 1-4,-9 21-1 3,-1 6 1-3,0 5-5 3,0 19 1-3,8-16-2 3,6-5 0-4,7-15 3 5,4-15 0-5,7-11 6 5,7-21 1-4,8-27 6 3,-1-11 1-3,3-18 2 3,4-21 1-3,-6-11-2 4,-1-15 1-5,-4 9-6 7,1 9 1-8,-4 8-4 4,0 24 0-2,-7 12-3 3,-4 20 0-2,1 13-2 1,3 22 1-2,3 21-3 3,8 18 1 1,3 27-4-5,7-4 1 7,11 15-2-9,14 3 1 3,7-18 1 3,3-8 0-3,1-15 5 3,3-12 0-3,0-21 7 5,-7-17 1-7,-4-20 3 5,-3-28 1-3,-4-16-1 3,-3-31 0-3,-7-25-6 3,3-24 1 12,36-98-24-12,-8 22 1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2T12:31:05.1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706">
    <iact:property name="dataType"/>
    <iact:actionData xml:id="d0">
      <inkml:trace xmlns:inkml="http://www.w3.org/2003/InkML" xml:id="stk0" contextRef="#ctx0" brushRef="#br0">14450 16051 9 0,'-14'3'4'1,"10"-21"-1"7,4 18 4-3,0-6-7 5,0 6 0-5,-3-9 2 5,-1 6 1-5,-3 0-3 5,0 3 1-5,0-8 2 5,0 8 0-5,0 0 1 5,0 0 1-5,0 0-2 5,0 0 1-5,0 0-1 5,0 0 1-5,-1 0-2 5,5 0 1-5,-1 0-1 5,4 0 0-5,0 0 0 5,11 0 0-5,3 8-1 5,7-5 1-5,11 3 0 5,14 0 0-5,14-3-1 6,10-3 0-7,15-3 0 6,17-12 0-5,15-5-1 5,3-1 0-5,-11-8-3 5,-10 14 0-5,-18-5-5 5,-10 17 0-5,-19 6-2 5,-16 2 0-5</inkml:trace>
    </iact:actionData>
  </iact:action>
  <iact:action type="add" startTime="11422">
    <iact:property name="dataType"/>
    <iact:actionData xml:id="d1">
      <inkml:trace xmlns:inkml="http://www.w3.org/2003/InkML" xml:id="stk1" contextRef="#ctx0" brushRef="#br0">20038 7008 11 0,'0'0'5'1,"0"-6"0"7,0 3 5-4,-4-6-10 7,1 6 1-7,-4 3-1 7,-4 0 1-7,-3 0-1 7,-4 3 0-7,-3-3 0 7,0 9 1-7,-4-6 0 7,4 0 0-7,0 6 1 7,3-6 0-7,-6 3 0 7,2 2 0-7,-2-8-1 7,-1 0 1-7,4 3-1 7,-4 0 0-6,1 3 0 5,-5-3 0-5,5 3 0 5,2 3 0-5,1 3 0 5,0 2 0-5,3-5-1 5,1 3 1-5,3 3 0 5,0 5 0-5,3-11 0 5,0 3 0-5,4 5 0 5,4 4 0-5,3-3 0 5,0 8 0-5,7 0 0 5,0-5 0-5,4 11 0 5,3 4 0-5,7-7-1 5,4 3 1-5,6 1-1 5,5-7 0-5,-1 7 0 5,4-7 0-5,-1 3 0 5,8 1 1-5,4-1 0 5,3-2 0-5,3-1 0 5,0 6 0-5,4 7 0 5,0-10 1-5,-10 0-2 5,3-2 1-5,3 2-1 5,4 1 0-5,0-13 0 5,4 10 0-5,3-13 0 5,0 10 0-5,-4-6 0 5,-3-4 0-5,0 1 0 5,4 0 0-5,3-4 0 5,3-5 0-5,1 3 0 5,-1-6 1-5,-3-3-1 5,-3 0 0-5,-1 0 0 5,1-3 1-5,3-6-1 5,-4 6 0-5,-3 0 0 5,0-5 0-5,0 5 0 5,0 0 1-5,-7-9-1 5,0-3 0-5,7-2 0 5,4 5 0-5,-4 0 0 5,0-3 1-5,-4 1-1 5,0-10 0-5,8 7 0 5,-8-1 0-5,-3-6 0 5,11 4 0-5,-4 5 0 5,3-8 0-5,-3-4 0 5,0 7 0-5,0-19 0 5,-7 16 0-5,0-9 0 5,-7 2 0-5,-4 7 0 5,-10-7 1-5,-4 7-1 5,-7-7 0-5,-3 7 0 5,-4-1 1-5,0-2-1 5,-3-4 0-5,-1 4 0 5,-3 8 0-5,0-8 0 5,-3 8 1-5,0-8-1 5,-4 11 0-5,-4 0 0 5,-3-2 0-5,3 8 0 5,-6-3 0-5,-4 0 0 5,-4 7 0-5,0-10 0 5,1 6 0-5,-1-6 0 5,1 6 0-5,-1-11-1 5,-3 11 1-5,0-6 0 5,-1 1 0-5,1 5 0 5,0-3 0-5,-4 6 0 5,1-6 0-5,-5 4 0 5,1 2 0-5,0 3-1 5,0-6 1-5,0 6 0 5,-1 0 0-5,1-6-1 5,3 6 1-5,-3-11-1 5,0 11 1-5,0-6 0 5,0 3 1-5,-1-6-1 5,-2 1 0-5,2 5 0 5,1-6 1-5,0 0-1 5,-4 0 1-5,-3-2-1 5,0 2 0-5,-4 6-1 5,0-9 1-5,4 7 0 5,3 5 0-5,-3 0-1 5,-4 0 1-5,-3 3 0 5,-4 0 0-5,3-6 0 5,1 3 0-5,-4 0 0 5,0 3 1-5,-3 6-1 5,0 3 1-5,3-6-1 5,0 5 1-5,-4 1-1 5,5 0 1-5,-12-6-1 5,8-3 0-5,-4 3 0 5,0-3 0-5,-4 6 0 5,1-3 0-5,3 0 0 5,0 5 0-5,-3 1 0 5,-4-3 0-5,3-3 0 5,1 3 0-5,3 0-1 5,0-6 1-5,0 3 0 5,0 6 0-5,0-3-1 5,4 5 1-4,-1-5-1 4,-2 3 1-5,-1-3-1 5,0 3 0-5,3-3-4 5,4 2 0-5,8-5-5 5,2 6 1-5</inkml:trace>
    </iact:actionData>
  </iact:action>
  <iact:action type="add" startTime="17249">
    <iact:property name="dataType"/>
    <iact:actionData xml:id="d2">
      <inkml:trace xmlns:inkml="http://www.w3.org/2003/InkML" xml:id="stk2" contextRef="#ctx0" brushRef="#br0">16997 5432 4 0,'-32'0'2'1,"-10"6"2"7,31 0 2-3,-10-3-6 5,-4 3 0-5,-3 14 1 5,-7-5 0-5,0 0-2 5,-4 5 1-5,0 7 0 5,4-1 0-5,3 4 0 5,4-1 0-5,-4 15 0 5,4 0 0-5,-4 12 0 5,0 0 0-5,4 0 0 5,-4 8 1-5,8 4-1 5,-1 6 0-5,11-4 0 5,-4 9 1-5,4 1-1 5,3-7 1-5,11 10-1 5,4-10 1-5,6 1-1 5,8 2 1-5,0-8 0 5,10 2 0-5,0-11-1 5,7 0 1-5,1-6-1 5,6-6 1-5,8-3-1 5,2 3 1-5,12-9-1 5,3-3 0-5,-4-8 0 5,1-1 1-5,10-8-1 5,0-3 0-5,0-9 0 5,7-6 1-5,4-12 0 5,-7-3 1-5,-1-3-1 5,8-14 0-4,0-3 0 3,3-9 0-4,0-12 0 5,-10-3 1-5,-8 3-1 5,1-6 0-5,-8-5 0 5,1-7 0-5,-8 4 0 5,-7-4 0-5,-6 7 0 5,-8-7 0-5,-10 12 0 6,-11 7 0-7,-11-4 0 6,-10 3 1-5,-10 3 0 5,-8 6 0-5,-3-3 0 5,-7 3 0-5,-8 0 0 5,-13 6 1-5,-11 8-1 5,-11-11 1-5,-10 6-2 5,3 6 0-5,-6-6-1 5,-12 17 1-5,-6 3-1 5,0-2 0-5,-1 14-1 5,-6-3 1-5,-8 18-2 6,1 17 1-7,-1 7-3 6,-10 20 1-5,0 8-5 5,0 28 1-5,18 13-2 5,-1 31 1-4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2T12:32:08.9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046">
    <iact:property name="dataType"/>
    <iact:actionData xml:id="d0">
      <inkml:trace xmlns:inkml="http://www.w3.org/2003/InkML" xml:id="stk0" contextRef="#ctx0" brushRef="#br0">10559 6149 5 0,'-4'3'2'1,"-6"-3"2"7,10 0 3-3,0 0-6 5,-4 0 0-5,0 0 1 5,1 0 1-5,-1-3-3 5,1-2 0-5,-1 5 2 5,-3 0 1-5,0 0-1 5,0 0 1-5,4 0-1 5,-4 0 1-5,3 0-1 5,1 0 0-5,-1 0 0 5,1 5 0-5,-1-2-1 5,0 0 1-5,4 0-1 5,0 6 0-5,4-6 0 5,0 6 1-5,-1-3 0 5,1 3 1-5,3-7-1 5,0 10 0-5,0-9 0 5,0 3 0-5,0 3-1 5,3-6 1-5,1 0-1 5,0 6 0-5,3-6 0 5,3-1 0-5,1 4 0 5,0-3 0-4,-1 6 0 4,4-3 1-6,1 6-1 7,-1-9 1-6,7 5-1 5,0-5 1-5,4 3-1 4,0 3 1-3,-1-6-1 3,-2-3 0-3,6 0 0 3,-3 0 0-4,-1-3 0 5,5 3 0 10,13-3-1-10,-7 3 0-5,-3 0 0 5,-3-6 0-5,-1 12 0 5,0-6 1-4,0 0-1 3,1 0 1-4,-5 0 0 4,1 0 1-2,0 3-1 2,-4-3 0-3,-3 3-1 3,-4-3 1-3,4 0-1 3,3 0 1-4,4 0-1 5,3-3 1-4,0-6-1 3,0 3 1-4,-3 6-1 5,0-3 0-4,0 6 0 3,-4-3 0-3,4 0 0 3,-1 0 1-4,1 0-1 5,7 0 1-4,-4 0 0 3,-6-3 1-4,-1-2-2 5,3 2 1-4,1 0-1 3,0 0 1-3,0-6-1 3,3 9 0-4,0-3 0 5,1 0 0-4,2 3 0 3,1-6 0-3,7 3-1 3,3 3 1-3,-6 0 0 3,-8 0 1-3,0 0-1 3,-3-3 0-3,3-3 0 2,1 6 1-1,-1 0-1 2,0 0 1-3,4 0-1 3,0-2 0-3,0-4 0 3,-1 0 0-3,8 0 0 3,4-3 1-3,-8 3-1 3,0 3 1-3,4-9-1 3,4 10 0-4,2-7 0 5,1 6 1-4,0 0-1 3,-3-3 0-3,3 3 0 3,7 0 1-3,-4 3-1 3,-7-3 1-3,1-3 0 3,3 3 0-3,0 3-1 3,0 0 1-3,-1 0-1 3,-2 3 1-3,3 3-1 3,-4-3 1-3,1-3-2 3,-1 0 1-3,-3 0 0 3,-4 0 0-3,4 0 0 3,0 0 1-3,0 0-1 3,0 3 0-3,-1 0 0 3,5 3 1-3,-1-3-1 3,1 0 1-3,3 0-1 3,-4-3 0-3,0 0 0 3,4 6 0-3,4-4 0 3,-1-2 0-3,8 3 0 3,-11 0 0-3,7 3 0 3,-1-6 0-3,1 0 0 3,-7 0 0-3,0-6 0 3,4 3 0-3,-4 0 0 3,0 3 0-3,-8 0 0 3,-2 0 0-3,-4 3-4 3,-8 0 0-3,1 6-11 3,0 6 1-3,-8-3-2 3,-6-4 0-3</inkml:trace>
    </iact:actionData>
  </iact:action>
  <iact:action type="add" startTime="114142">
    <iact:property name="dataType"/>
    <iact:actionData xml:id="d1">
      <inkml:trace xmlns:inkml="http://www.w3.org/2003/InkML" xml:id="stk1" contextRef="#ctx0" brushRef="#br0">5034 16277 8 0,'-14'15'4'1,"7"-12"-3"7,7-3 5-3,-4 0-6 5,1-3 0-5,-1 0 2 5,1-3 0-5,-1 3-1 5,1 0 1-5,-1 3 1 5,-3 0 1-5,7 0 0 5,-7 0 0-5,4 0-1 5,3 0 1-5,-7 0-1 5,3 0 0-5,1 0 0 5,-1 0 0-5,4 0-1 5,0 0 1-5,0 0-1 5,0 0 1-5,0 0-2 5,4 3 1-5,3 0-2 5,0 3 1-5,3-6-1 5,4 0 1-5,0 0-1 5,8 3 1-5,-5 0-1 5,4-3 1-5,4 0 0 5,0 0 0-5,0 3 0 5,-1-3 1-3,1 0-1 1,3 0 1 1,4 0-1-3,-4 0 0 5,0 6 0-7,4-6 0 9,-4 2-1-10,4 4 0 1,-4 0 0 6,-3-6 0-5,3 3 0 6,4 0 0-7,3-3 0 8,4-3 0-8,0 0 0 5,0-3 0-4,3 3 0 5,7 3 0-4,-3-3 0 3,4 1 0-1,3 2 0-1,-4-6 0 2,7 3-1-3,4 0 1 5,0 3 0-7,0-3 0 1,0 3 0 6,4 0 0-7,-4 0 0 6,-4 0 0-5,1 0 0 6,6 0 0-7,4 0 0 9,-7-6 0-9,4 3 0 4,3 0 0-3,0 3 0 5,-4 0 1-3,-6 0-1 1,3 0 1 0,7 0 0-1,0 0 0 3,-7 0 0-5,7 0 0 6,0 3 1-7,3 0 0 1,-10 3-2 5,0 0 1-5,4 3-1 5,3-7 0-5,0 1 0 7,7 0 0-9,3 3-1 7,-6-6 0-5,-4 0 1 5,4-6 0-5,3 3 1 5,3 0 0-3,1 1 0 1,3 2 0 1,0-6 0-3,-10 6 1 4,-1 0-1-5,8 0 0 7,-4 6-1-9,0-6 0 2,4 5 0 5,-4-2 0-5,-7-6 0 6,0 0 0-7,7 3 0 6,0 0 1-5,-4 3-1 5,1-3 1-5,0 0-1 5,-1 9 1-5,-3-15 0 5,-3 3 0-5,3 0-1 5,3 3 1-5,4-2-1 5,0-4 1-5,4 0-1 5,-4-3 0-5,-7 6 0 5,0 0 1-5,4 3-1 5,3-3 1-5,-7-3-1 5,-4 3 1-5,4 0-1 5,0 0 1-5,-7-5-1 5,-3 5 1-5,3-6-2 5,7 3 1-5,-4 3 0 5,-3-6 1-5,-7 6-1 5,0 3 0-5,0 0 0 5,-7 0 1-5,-4 0-1 5,1 0 1-5,-8 3-1 5,-3 0 1-5,-4 3-1 5,-3-3 1-5,-4-3 0 5,0 0 0-5,-4 0-1 5,1 0 1-5,-4 3-1 5,-3 0 1-5,-1-3-1 5,1 6 0-5,-4-3-1 5,0 0 1-5,-3-3-4 5,-1 3 0-5,4-3-6 5,4-3 1-5,13-9-6 5,-2-6 0-5,-12-14 0 5,-10-9 1-5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2T12:46:48.5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216">
    <iact:property name="dataType"/>
    <iact:actionData xml:id="d0">
      <inkml:trace xmlns:inkml="http://www.w3.org/2003/InkML" xml:id="stk0" contextRef="#ctx0" brushRef="#br0">22490 7940 12 0,'-7'0'6'1,"-11"0"-5"7,18 0 7-3,-7 3-9 5,-4 6 0-5,1-7 0 5,3-2 0-5,0 0 1 5,0 0 1-5,3 3-1 5,0-3 1-5,1 0 1 5,-1 6 0-5,4-15 0 5,0 9 0-5,4-2 1 5,3-7 1-5,4-3-1 5,6-9 0-5,4 4 0 5,-3-13 0-5,0 1 0 5,3-12 1-5,3-3-1 5,5-12 1-5,2-3-1 5,5-9 0-5,6-8 0 5,0-6 0-5,8-1-1 5,3-5 1-5,3-6-1 5,1-18 0-5,10 4 0 5,0 2 0-5,3-9-1 5,-6 3 0-5,6 7 0 5,-3 5 0-5,-3 0-1 5,-1 11 1-5,-13 7-1 5,-4 9 0-4,-8 2 0 3,-6 9 1-3,-7 18-1 3,-8 3 0-4,-6 3-1 5,0 6 1-5,-8 11-3 5,1 0 1-5,-4 7-4 5,-4 8 0-4,1 6-4 4,-1 0 0-4,1 15-2 3,3-1 0-1</inkml:trace>
    </iact:actionData>
  </iact:action>
  <iact:action type="add" startTime="27087">
    <iact:property name="dataType"/>
    <iact:actionData xml:id="d1">
      <inkml:trace xmlns:inkml="http://www.w3.org/2003/InkML" xml:id="stk1" contextRef="#ctx0" brushRef="#br0">23456 5814 22 0,'-14'0'11'1,"4"-20"-12"7,10 11 19-2,-4 18-19 3,-3-9 0-2,0-3 0 1,-4-3 1-3,-3 3 0 5,0 3 1-5,0 0-1 5,0 0 1-5,3 9 0 5,1-6 0-5,3-3 0 7,0 0 0-9,7 3 0 7,0-3 0-5,10 0 1 8,4-3 0-10,4-12 0 6,10 0 1-4,7-8 0 5,15 2 1-5,-8-5-1 5,7-12 0-4,4 5-1 3,4 1 0-4,-1 2-2 5,-6 4 1-5,-4 0-1 5,-4 8 0-5,-3 6 0 5,-4 0 1-5,0 9-1 5,-3 6 0-4,-4 12 0 3,-3 9 1-3,-7 5 0 3,-1 9 0-3,-6 9 0 3,-1 9 1-3,-3-6-1 3,0 6 0-3,-3 0-5 3,0-3 1-4,3 8-9 5,3-16 1-5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2T12:54:21.4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767">
    <iact:property name="dataType"/>
    <iact:actionData xml:id="d0">
      <inkml:trace xmlns:inkml="http://www.w3.org/2003/InkML" xml:id="stk0" contextRef="#ctx0" brushRef="#br0">19279 11870 16 0,'-7'3'8'1,"7"-20"-6"7,4 14 9-3,-1-6-10 5,-3 9 0-6,0 0 0 7,0 0 1-6,0-3-3 5,-3 15 1-6,-1 2 1 7,1 4 1-7,3 11-1 7,0 4 0-7,3 5-1 7,1-3 1-6,6 3-1 5,12-8 1-5,6 2 0 5,7-2 0-5,7-1 0 5,11 0 1-5,4-8-1 5,3 0 1-5,3-10 1 5,11-8 0-5,11-3-1 5,3-6 0-5,11-8 0 5,-7 2 0-5,10-6 0 5,0-8 0-5,4-4-1 5,7-2 0-5,-14-9 0 5,-4 0 0-5,0-6 0 5,-3 3 0-5,0-9 0 5,-8 6 0-5,-2-6 0 5,-12 6 1-5,-6-9-1 5,-4 0 0-5,-8-3 0 5,-9-3 0-5,-4 7-1 5,-15-1 1-5,-13-3-1 5,-11 3 0-5,-7 3 0 5,-7 6 0-5,-7-9 0 5,-18 3 0-5,-11 3-1 5,-6-11 1-5,-15 5 0 5,-10 0 0-5,-7 0 0 5,-11 0 0-5,-17-3 1 5,-4 7 0-5,0-1 0 5,-14-3 0-5,-18 3 0 5,4 6 1-5,-11-12-1 5,-21 15 1-5,7 3-1 5,-10 11 0-5,-11 7 0 5,0 8 0-5,-7 12-1 5,14 18 1-5,-11 3-2 5,1 20 0-5,20 18-3 5,8 2 1-5,14 19-3 5,31 20 1-5,33 15-2 5,38 5 1-5,53 15 1 5,46 1 0-5,56 8 1 5,57 15 1-5,59-1 2 5,65 10 0-5,41-3 0 5,47 8 0-5,41 1-6 5,15-36 1-5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2T12:58:56.0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589">
    <iact:property name="dataType"/>
    <iact:actionData xml:id="d0">
      <inkml:trace xmlns:inkml="http://www.w3.org/2003/InkML" xml:id="stk0" contextRef="#ctx0" brushRef="#br0">7116 3133 13 0,'10'0'6'1,"15"-29"-6"7,-18 26 6-3,0 0-6 5,0-6 0-5,0 6 2 5,0-12 0-5,-3 15-2 5,-1-8 1-6,1 2 1 7,-4 6 1-6,0 0 1 5,0 0 0-5,0 0 0 5,0-3 1-5,0-6-1 5,0 3 1-5,0-3-1 5,-4-5 1-5,1 2-2 5,-4 3 1-5,0-12-3 5,-1 10 1-5,-6 2-1 5,-7-3 1-5,-4 0-2 5,-3 9 1-5,-4 0-1 5,4-2 1-5,-3 2-1 5,-1 0 1-5,0-6-1 5,-7 3 0-5,4-6 0 5,-4 0 1-5,0 7-1 5,4-4 1-5,-4 6-1 5,-7-3 1-5,-3 0-1 5,-4 6 0-5,0 0 0 5,-3 6 0-5,-8-3 0 5,4 0 0-5,7 6-1 5,-7-3 1-5,0-4 0 5,-3 10 0-5,-1-3 0 5,1-6 1-5,-4 3-1 5,3 3 1-5,1-3 0 5,10 14 0-5,-7-2-1 5,0-1 0-5,-4 10 0 5,5-4 1-5,-1 7-1 5,0 2 0-5,3-2-1 5,1 8 1-5,6-6 0 5,8-3 0-5,0 7 0 5,10 5 0-5,7 0-1 5,-3 6 1-5,7 6 0 5,0 3 0-5,3 0-1 5,4 5 1-5,7-5 0 5,7-3 1-5,3-3-1 5,1 6 1-5,6-9-1 5,12 9 0-5,2 0 0 5,12-3 1-5,-1-6-1 5,4 9 0-5,7 0 0 5,6-9 0-5,5-3 0 5,-4 0 0-5,7 3 0 5,10 3 1-5,4-9-1 5,8-3 1-5,2 6-1 5,4-6 1-5,8 1-1 5,6-7 1-5,7-3 0 5,4 1 0-5,-3-4-1 5,13 7 1-5,4-7 0 5,7 1 0-5,-7-7 0 5,18 4 0-5,3-7 0 5,0-5 0-5,14 3 0 5,8-12 0-5,-8 5 0 5,11-5 0-5,3 0 0 5,-6-3 0-5,6 0-1 5,0-3 1-5,1 3-1 6,-1 0 0-7,4 0 0 6,-4-8 1-5,11 2-1 5,-3-9 0-5,-1 0 0 5,4-2 0-5,-3-7 0 5,-4 1 1-5,-8-7-1 5,-2-5 1-5,-4-9-1 5,-15 3 0-5,1-6 0 5,-7-6 1-5,-11 9-2 5,-7-12 1-5,-18 0 0 5,-17 0 0-5,-8-6 0 5,-13 1 0-5,-18-7 0 5,-11-6 1-5,-17 16-2 5,-11-13 1-5,-14 1-1 5,-14-1 0-5,-21 6-1 5,-15-2 1-5,-13-1 0 6,-22-2 0-7,0 8 0 6,-13 0 0-5,-8-8 1 5,-14-1 0-5,-11 0 1 5,-6 1 0-5,-18-1 0 5,-8 4 0-5,-10-1 0 5,-17 12 0-5,-11 0 0 5,-14 9 0-5,-4-6-1 5,-7 12 1-5,-7 3-2 5,-7 9 1-5,4-1-1 5,-14 4 1-5,-4 2-1 5,0 7 1-5,-4 8-4 5,-6 6 0-5,6 3-5 5,4 9 1-5,-11 8-6 5,-20 4 0-5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2T13:12:52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4179">
    <iact:property name="dataType"/>
    <iact:actionData xml:id="d0">
      <inkml:trace xmlns:inkml="http://www.w3.org/2003/InkML" xml:id="stk0" contextRef="#ctx0" brushRef="#br0">19212 14090 25 0,'-63'-15'12'1,"-36"6"-8"5,74 6 12-1,-10 0-16 5,-11 3 0-5,-7 0 0 5,4 3 0-5,-8 6 0 5,1-3 0-5,0 15 0 5,6-7 0-5,8 1-1 6,7 3 1-5,6-4-1 2,8 1 0-2,7 0-1 4,7-3 1-5,7 2 0 4,11 4 1-2,10-6 0 2,3-6 0-4,12-1 1 5,6-10 0-4,11-1 1 4,14-9 0-6,18-6 0 6,6-2 0-3,15-4 0 2,18-2 0-3,17-9 0 2,3-9 0 0,22 0-1-1,11-9 1 3,-1 0-1-4,4 0 1 0,3 0-1 2,-3-2 0-3,-3 2-1 5,-8 6 1-5,-17 9-1 5,-18-1 1-5,-14 10-1 5,-14 11 1-5,-15 1-1 4,-10 8 0-4,-7 6-1 6,1-8 0-6,-5-1-5 5,1-12 1-5,13 1-5 5,-10-12 0-5</inkml:trace>
    </iact:actionData>
  </iact:action>
  <iact:action type="add" startTime="104825">
    <iact:property name="dataType"/>
    <iact:actionData xml:id="d1">
      <inkml:trace xmlns:inkml="http://www.w3.org/2003/InkML" xml:id="stk1" contextRef="#ctx0" brushRef="#br0">21322 12949 37 0,'-42'-3'18'1,"20"-3"-23"5,19 6 33-1,3 0-31 5,10 0 1-5,19 6-1 5,2-3 1-5,19 12 3 5,20 3 0-5,19 11-2 5,9-3 1-6,1 7 0 6,7 5 1-5,7-3 0 5,0 1 0-5,-7-7 0 7,-15-8 1-8,-13-1-1 7,-15-11 1-7,-10 3 0 6,-17 2 1-5,-22 1 0 6,-18 12 0-5,-31 5-2 3,-29 18 1-1,-20 12-2-1,-19 26 0 3,-9 23-3-5,-8 7 1 6,7 8-7-8,17-8 1 2,29-6-4 5,0-36 1-4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53.6861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2T13:15:35.5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680">
    <iact:property name="dataType"/>
    <iact:actionData xml:id="d0">
      <inkml:trace xmlns:inkml="http://www.w3.org/2003/InkML" xml:id="stk0" contextRef="#ctx0" brushRef="#br0">5165 10709 28 0,'-57'9'14'1,"-10"-6"-9"6,57-3 15-2,-12 0-21 5,-2-3 1-5,-4 3 0 5,-4 0 0-5,0-9 0 5,4 9 1-5,3 0-2 5,7 0 1-5,8 9-1 5,10-3 1-6,3 6-1 6,12 11 1-4,9-2 0 4,8 8 0-5,14 9 0 5,10 3 1-3,11 6 1 1,18 0 0-3,7 12 0 5,10-3 1-5,14 9-1 6,8 5 0-7,3-5 0 6,14 17 1-5,14-2-1 6,-7-1 0-6,15-5 0 5,6-1 1-5,-7 1 0 4,-3-1 0-4,-4 1-1 6,-14 2 0-6,-3-14 0 5,-29 8 0-5,-6-11-1 5,-15 0 1-5,-7 0-3 5,-14 8 1-6,-11-11-4 6,-6 3 0-5,-8 3-9 5,0-15 1-5,1 3-2 5,-11-18 0-5</inkml:trace>
    </iact:actionData>
  </iact:action>
  <iact:action type="add" startTime="12298">
    <iact:property name="dataType"/>
    <iact:actionData xml:id="d1">
      <inkml:trace xmlns:inkml="http://www.w3.org/2003/InkML" xml:id="stk1" contextRef="#ctx0" brushRef="#br0">8244 12132 40 0,'-3'26'20'1,"-1"-26"-29"3,4 3 41 1,4 6-32 6,-1-6 0-7,1 12-1 6,3 5 0-4,0 4 1 3,4 8 0-4,3-5 0 5,0 14 0-4,0 0 0 4,0 3 0-6,0 15 0 6,-3 9 1-5,-8-7 0 7,-6 1 0-8,-8-3 3 6,-10-6 0-4,0 3 2 3,-14-12 1-1,-22-9 1 0,-13 0 0 1,-15-5-1-5,-3-1 1 9,-18-11-5-11,-3-4 1 12,-4-2-7-13,7 0 1 4,7-9-12 6,11-3 0-5,7-3-5 5,-18-3 1-9</inkml:trace>
    </iact:actionData>
  </iact:action>
  <iact:action type="add" startTime="30258">
    <iact:property name="dataType"/>
    <iact:actionData xml:id="d2">
      <inkml:trace xmlns:inkml="http://www.w3.org/2003/InkML" xml:id="stk2" contextRef="#ctx0" brushRef="#br0">9511 17183 11 0,'-18'29'5'0,"8"-3"-4"8,10-23 5-4,0 3-6 6,0 3 0-4,7-3 0 3,3 6 1-4,8 2-2 5,3-2 1-4,7 0 0 4,15 3 0-5,10-7-1 5,0 1 1-6,6-6 0 6,19-6 0-5,17-11 0 5,4-10 0-3,-7-8 0 2,0-4 0-5,-4-14 0 7,-7 3 0-7,0 3 0 7,-10 0 0-6,-8 0-2 5,-14 6 0-5,-10 8-1 5,-7 13 1-5</inkml:trace>
    </iact:actionData>
  </iact:action>
  <iact:action type="add" startTime="30918">
    <iact:property name="dataType"/>
    <iact:actionData xml:id="d3">
      <inkml:trace xmlns:inkml="http://www.w3.org/2003/InkML" xml:id="stk3" contextRef="#ctx0" brushRef="#br0">9857 17385 8 0,'0'3'4'1,"-7"9"-5"6,7-12 8-3,-4 12-6 7,0 3 0-6,4 5 1 5,0 7 0-5,0-1-2 5,0 1 1-5,4-7 1 5,3 4 0-5,0-16 0 5,0-2 0-5,0-6-1 5,0 0 0-5,-7 0-3 4,0 0 0-4,0 0-2 6,7 6 0-6</inkml:trace>
    </iact:actionData>
  </iact:action>
  <iact:action type="add" startTime="31174">
    <iact:property name="dataType"/>
    <iact:actionData xml:id="d4">
      <inkml:trace xmlns:inkml="http://www.w3.org/2003/InkML" xml:id="stk4" contextRef="#ctx0" brushRef="#br0">9645 17915 22 0,'-39'3'11'1,"18"-3"-16"6,17-3 22-2,1-3-17 5,-4 6 0-6,0 0-1 6,0 6 0-4,0-3 1 4,-4 8 0-5,-3-8-1 4,-4 12 1-3,1 3-1 4,-1 14 1-5,-3 6-1 5,0 9 1-5,-4 6 0 5,4 3 0-5,0-6 0 5,0-6 0 3,3-9-1-10,7-8 1 0,8-18-3 9,3-9 0-9,7-6-1 8,3-21 0-6</inkml:trace>
    </iact:actionData>
  </iact:action>
  <iact:action type="add" startTime="31459">
    <iact:property name="dataType"/>
    <iact:actionData xml:id="d5">
      <inkml:trace xmlns:inkml="http://www.w3.org/2003/InkML" xml:id="stk5" contextRef="#ctx0" brushRef="#br0">9744 17753 20 0,'-4'12'10'1,"-3"26"-10"6,7-32 18-1,0 8-18 3,-3 7 0-3,6 0 0 4,4 2 1-6,0 7-1 7,4 2 0-7,10 0 0 7,0 12 1-7,0 6-1 7,-3-6 0-6,7 6-1 5,-1-3 0-6,8-11-5 7,3-7 0-6</inkml:trace>
    </iact:actionData>
  </iact:action>
  <iact:action type="add" startTime="31895">
    <iact:property name="dataType"/>
    <iact:actionData xml:id="d6">
      <inkml:trace xmlns:inkml="http://www.w3.org/2003/InkML" xml:id="stk6" contextRef="#ctx0" brushRef="#br0">9723 17823 21 0,'-29'9'10'1,"-6"-21"-10"5,28 10 15 0,-4-10-15 4,-6 0 0-5,-4 6-1 5,-4-9 1-5,-3-11 0 5,-4 0 1-5,0-7-1 5,0-8 1-5,-6 9 0 3,-5 8 0 13,-20 33-1-11,10 9 0-5,11 8-4 6,10 4 0-6,14 5-2 5,25 0 0-4</inkml:trace>
    </iact:actionData>
  </iact:action>
  <iact:action type="add" startTime="32196">
    <iact:property name="dataType"/>
    <iact:actionData xml:id="d7">
      <inkml:trace xmlns:inkml="http://www.w3.org/2003/InkML" xml:id="stk7" contextRef="#ctx0" brushRef="#br0">9888 17488 23 0,'0'12'11'1,"14"0"-14"4,1-9 20 0,2 3-18 5,11 2 0-5,11-2 1 5,14 3 0-5,14-6-1 6,4 0 0-7,10-3-5 6,11-3 0-6</inkml:trace>
    </iact:actionData>
  </iact:action>
  <iact:action type="add" startTime="76709">
    <iact:property name="dataType"/>
    <iact:actionData xml:id="d8">
      <inkml:trace xmlns:inkml="http://www.w3.org/2003/InkML" xml:id="stk8" contextRef="#ctx0" brushRef="#br0">10022 10371 10 0,'11'-12'5'1,"-11"12"3"5,0 0 6-1,0 0-13 6,0-3 0-7,0-3 2 7,-4 3 0-6,1 1-4 4,-1 2 1-3,1-3 2 3,-1-3 1-3,1 3-2 4,-1 3 1-6,1 3-1 7,-4 6 0-7,0-7-1 7,-4 10 1-7,1 12-1 7,-5-7 1-6,1 13-1 5,0-10 1-5,-7 7 0 6,3-1 1-8,-3 7 0 8,0 2 0-7,-4-6 0 7,1 7 1-7,-8 2-1 7,4 6 0-6,-4-3-1 5,0 3 0-4,-3 0-1 3,-4 6 1-4,-3 0-1 5,3 0 0-5,4 9-1 5,3-6 1-5,0 9-1 5,-7-1 1-5,1-2-1 5,-5 6 1-5,4 0 0 5,1-7 0-5,-5 7-1 5,4 3 1-5,-3-1 0 5,3 7 0-5,-3-10-1 6,3 10 1-7,0 5-2 6,1-8 1-5,2 2 0 5,1 1 1-5,0-1 0 5,-1-2 0-5,-6 5 0 5,3 4 0-5,1-7 0 5,-1 1 0-5,0-4 0 5,0 4 0-5,4 11 0 5,-4-12 1-5,4 13-1 5,-4-4 0-5,14-8 1 5,1-4 1-5,-1 4-2 5,-3-1 0-5,-1 1-1 5,1-4 1-5,0 1 0 5,-4-7 0-5,0 4 0 5,-3 3 0-5,0-13 0 5,0-2 0-5,-4 6 0 5,4-3 1-5,-1 0-1 5,-6 5 0-5,7-5 0 5,6 0 0-5,1 0 0 5,0-4 0-5,3 4-2 6,1-3 1-7,-5 0 1 6,5-6 0-5,-1 3 0 5,0-6 0-6,-3 6 0 7,3-3 0-6,1 3 2 5,-1 3 0-5,0-6-1 5,-3 2 0-5,0 4 0 5,-7 3 0-5,3 3 0 5,0 2 0-5,0-5 0 5,4 15 0-5,0-4 0 6,-4 4 0-7,0-4-1 6,-3 1 0-5,0-6 0 5,0 5 1-5,-1-11-1 3,12-9 0-1,-8 12-1 3,0-4 1-5,-3-2 0 5,7-12 0-5,3 9 0 5,0-6 0-5,0-3-1 5,4-2 1-5,0 2-1 5,0 3 1-5,0-9-1 5,0 6 1-5,3 3-1 5,0-3 0-5,1 0 1 5,-1-3 0-5,4-8-1 5,0-7 1-5,0 1 0 5,3-4 0-5,1-5-1 5,-1-3 1-5,0-10-1 5,4 4 1-5,0-9-3 5,4 6 1-5,-4 0 0 5,3-6 0-5,1-6-1 6,3 6 1-6,-4-6 0 4,4 6 0-3,0 0 1 4,7 0 1-5,0-3 0 4,0-5 0-4,-3 5 0 6,-1 0 0-6,1-3-1 5,-1 3 1-5,1 0 0 5,-1 3 0-5,1-9-1 5,0 3 1-5,3-3-1 5,0 3 0-5,0-8-5 5,3-7 0-5</inkml:trace>
    </iact:actionData>
  </iact:action>
  <iact:action type="add" startTime="106865">
    <iact:property name="dataType"/>
    <iact:actionData xml:id="d9">
      <inkml:trace xmlns:inkml="http://www.w3.org/2003/InkML" xml:id="stk9" contextRef="#ctx0" brushRef="#br0">10858 8675 13 0,'-14'-27'6'1,"-3"-5"3"5,10 17 6-1,0 1-13 4,-4-4 1-3,4 3 1 4,0 3 1-5,0-8-5 5,0 11 1-5,0-3 3 5,3 9 1-5,1-5-2 5,-1 5 1-5,1 3-2 5,-1 5 1-5,1 7-2 5,-1 12 0-6,1 5-2 8,-1 3 1-8,-3 24 0 7,0-3 1-6,-4 9-1 6,-6 11 1-7,-1 13 0 6,0-4 1-4,1 0 0 4,-1-2 0-6,0 5 0 8,1-12 0-7,3 10-1 4,0-7 0-4,3-5-1 4,-3-12 1-4,0 2-4 4,0-2 1-4,0-3-4 6,-8 3 0-6,1-3-4 4,4-12 1-4,6-9-3 6,4-11 1-7</inkml:trace>
    </iact:actionData>
  </iact:action>
  <iact:action type="add" startTime="107468">
    <iact:property name="dataType"/>
    <iact:actionData xml:id="d10">
      <inkml:trace xmlns:inkml="http://www.w3.org/2003/InkML" xml:id="stk10" contextRef="#ctx0" brushRef="#br0">10121 9563 31 0,'-25'-12'15'1,"11"-6"-19"3,11 9 30 2,-1-2-26 3,4 8 0-4,0 3-2 5,0 0 1-5,4 6 1 5,3 14 1-5,3-5-2 5,5 5 1-5,2 16-1 6,4-1 1-7,8 3 0 6,-1 6 1-5,0 6-1 5,4 0 1-4,3 0 0 5,-7-6 0-7,-3-3 1 5,0-2 1-4,-1-19 0 6,5 4 1-6,-1-21-1 6,4-6 1-7,3-15-1 6,0-2 0-5,0-13-2 5,4 1 0-5,4-6-4 5,-5-9 0-5,5-9-9 5,-4 9 0-5</inkml:trace>
    </iact:actionData>
  </iact:action>
  <iact:action type="add" startTime="118504">
    <iact:property name="dataType"/>
    <iact:actionData xml:id="d11">
      <inkml:trace xmlns:inkml="http://www.w3.org/2003/InkML" xml:id="stk11" contextRef="#ctx0" brushRef="#br0">24772 8689 11 0,'-28'-5'5'1,"-22"-13"0"5,36 12 5-2,-7 3-10 7,-4-9 0-6,-3 4-1 5,0-10 0-5,-7 6 1 5,-1 3 1-5,-2-2-1 5,-8-4 0-6,0 12 0 7,4-6 0-6,-4 6 0 5,-4 0 1-5,-3 3-1 5,4 0 0-5,-4 0-1 7,0 0 1-9,0 3-1 8,-3 0 1-7,3 6-1 6,7-6 1-4,-3 12-1 3,3-4 0-4,-4-2 1 5,-2 3 0-5,2 6 0 6,4-7 1-7,4 4 0 7,-4 6 1-6,7-4 0 5,0-2 0-5,1 5 0 5,-1 4 0-5,4-3-1 5,-1-1 1-6,5-2-1 7,-1-1 0-6,0 4-1 5,-3-3 0-5,-1-1 0 5,5 7 1-5,3-7-1 5,-1 1 1-5,1 6 0 5,3-4 0-6,1 4-1 7,-1 2 1-6,0 4-1 4,4-1 0-3,0-3 0 4,3 7 0-5,1-4 0 5,6 6 0-5,1 1-1 5,2-4 1-5,5 0 0 5,3 7 0-5,0 2-1 4,7 3 1-4,0 0 0 6,0 12 0-6,0-9 0 5,4 9 0-5,-1 0 0 5,1 2 1-5,3-11-1 5,0 9 1-5,0 0 0 5,-3 0 0-5,6 6-1 5,-2-4 1-5,-1 10 0 5,0-9 1-5,3 3-1 5,8-4 0-5,3-2 0 5,-3 9 0-5,3-9 1 5,0-3 0-5,11 6-1 5,0-7 1-5,7 7-1 5,0-6 0-5,3-3 0 5,8 3 0-5,6-12-2 5,1 3 0-5,-1 0-1 5,11-11 1-5,4 5-1 5,3-3 1-5,7-5-1 5,-3-7 0-5,10-8 1 5,0 0 0-5,-3-4 1 5,3-8 0-5,4-3 0 5,-7-6 1-5,0-17 0 5,3-1 0-5,-7-5 1 5,4-6 0-5,-8-9 0 5,1-12 1-5,-11-15-1 5,0 1 1-5,-7-4-1 5,-3-11 1-5,-4-3-1 5,-7-12 0-5,-4-3-1 5,-17 0 1-5,-4-9-1 5,-7-8 0-5,-10-7-1 5,-11 1 1-5,-11-4-1 5,-10 1 0-5,-18-6 0 5,-14 0 0-5,-10 2-2 5,-15 7 1-5,-17-9-3 5,-11 5 0-5,-10 7-2 6,-15 2 1-7,-10 7-5 6,-7 14 0-5,-29 3 0 5,-6 6 1-5</inkml:trace>
    </iact:actionData>
  </iact:action>
  <iact:action type="add" startTime="173410">
    <iact:property name="dataType"/>
    <iact:actionData xml:id="d12">
      <inkml:trace xmlns:inkml="http://www.w3.org/2003/InkML" xml:id="stk12" contextRef="#ctx0" brushRef="#br0">18941 1316 22 0,'-25'0'11'0,"11"24"-9"7,10-21 11-2,1 9-14 6,-8 2 1-6,1 7-2 5,-4 5 1-5,-8 18 1 5,-2 1 0-5,-1 10-1 5,0 4 1-5,-3 12-1 5,-4 5 1-6,-7 6 0 7,-6 1 1-6,-1 2 0 5,-4-3 0-4,-3 9 0 3,1-14 1-4,2-1 1 5,4-5 0-4,4-1 0 4,0-14 0-6,6-3 0 7,1-9 0-6,3 0-1 5,8-11 0-5,6-4-1 4,7-2 0-4,8-13-1 5,10 4 0-5,7-6-1 5,7-6 0-5,18-6 0 6,14 0 0-6,14 0-1 5,14 5 0-5,4-2 1 5,6 0 0-5,12 9-1 5,10 0 1-5,0-6 0 4,10 3 1-4,4-6 0 6,7-3 0-7,-7 0 0 6,0 0 0-4,-3-3 1 3,-12 0 0-4,1 3-1 5,-7 0 1-5,-25 0 0 6,-10 3 0-6,-4-3 0 5,-7 0 0-5,-7-3-1 4,-4-6 1-3,-6 6 0 4,-8-12 0-5,-3 0 0 4,-15-5 0-4,-3 5-1 6,-14-2 1-7,-7-4-1 6,-3-8 1-5,-8-7-1 5,-10 1 0-5,0-6 0 6,-8-9 0-6,-13 0 0 5,-1-6 1-5,-9 0-1 5,-12 0 1-6,0 6 0 6,1-5 0-5,-8-4 1 5,-3-9 0-5,0-5 0 6,0 14 1-6,0-12-1 5,7 10 1-5,7-7-2 5,-4-6 1-5,8 7-2 5,-5 5 1-5,5-8-4 5,7 11 0-5,10 12-8 4,10 6 1-4,8-7-2 6,3-7 0-7</inkml:trace>
    </iact:actionData>
  </iact:action>
  <iact:action type="add" startTime="177945">
    <iact:property name="dataType"/>
    <iact:actionData xml:id="d13">
      <inkml:trace xmlns:inkml="http://www.w3.org/2003/InkML" xml:id="stk13" contextRef="#ctx0" brushRef="#br0">18969 1363 5 0,'-4'0'2'1,"1"0"1"5,3 0 2-2,0 0-3 6,-4 0 0-5,4 0 2 6,0 0 1-6,0 0-6 5,0 0 0-5,4 0 3 5,3-3 0-5,0 1-1 5,-4-1 0-5,-3 3-1 5,4-9 1-6,-1 6-1 7,1-9 1-6,0 6-1 5,-1-3 1-5,1-2 0 5,3 5 0-5,0-3-1 5,3-3 1-5,1 6-1 5,-4 3 1-6,0 3-1 7,-3-6 0-7,-4 6-1 6,7-5 1-4,-4 8 0 4,-3-3 1-5,0 0-1 5,-3 0 1-5,-4 0 0 5,-1 2 1-5,1 4-1 5,0-3 1-5,-3 3-1 5,-1 6 0-6,4 0-1 7,0 5 1-6,0 7-2 5,0-7 1-5,3 10-6 5,-3 5 0-6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/>
            </a:lvl1pPr>
          </a:lstStyle>
          <a:p>
            <a:endParaRPr lang="de-DE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/>
            </a:lvl1pPr>
          </a:lstStyle>
          <a:p>
            <a:endParaRPr lang="de-DE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8350"/>
            <a:ext cx="68183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7" tIns="47378" rIns="94757" bIns="47378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Times New Roman" pitchFamily="18" charset="0"/>
              </a:defRPr>
            </a:lvl1pPr>
          </a:lstStyle>
          <a:p>
            <a:fld id="{AC7B245F-EEA8-4A0B-9059-46EEB5E4ACE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151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3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FU Berlin, Institut für Informatik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de-DE"/>
              <a:t>Telematik, WS 2004/2005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/>
              <a:t>AG Technische Informatik</a:t>
            </a:r>
          </a:p>
          <a:p>
            <a:r>
              <a:rPr lang="de-DE"/>
              <a:t>Prof. Dr.-Ing. Jochen Schiller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de-DE"/>
              <a:t>2.</a:t>
            </a:r>
            <a:fld id="{FBDF19B7-0B2E-413D-9EA6-1AF820AABC1E}" type="slidenum">
              <a:rPr lang="en-US"/>
              <a:pPr/>
              <a:t>15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769938" y="319088"/>
            <a:ext cx="8639176" cy="4860925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</a:t>
            </a:r>
            <a:r>
              <a:rPr lang="de-DE" dirty="0" err="1" smtClean="0"/>
              <a:t>Telematics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ties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domains</a:t>
            </a:r>
            <a:endParaRPr lang="de-DE" dirty="0" smtClean="0"/>
          </a:p>
          <a:p>
            <a:endParaRPr lang="en-US" baseline="0" dirty="0" smtClean="0"/>
          </a:p>
          <a:p>
            <a:r>
              <a:rPr lang="en-US" dirty="0" smtClean="0"/>
              <a:t>Algorithms: run locally </a:t>
            </a:r>
            <a:r>
              <a:rPr lang="en-US" dirty="0" err="1" smtClean="0"/>
              <a:t>vs</a:t>
            </a:r>
            <a:r>
              <a:rPr lang="en-US" dirty="0" smtClean="0"/>
              <a:t> distributed</a:t>
            </a:r>
          </a:p>
          <a:p>
            <a:endParaRPr lang="en-US" dirty="0" smtClean="0"/>
          </a:p>
          <a:p>
            <a:r>
              <a:rPr lang="en-US" dirty="0" smtClean="0"/>
              <a:t>Operating systems: native interaction :</a:t>
            </a:r>
            <a:r>
              <a:rPr lang="en-US" baseline="0" dirty="0" smtClean="0"/>
              <a:t> </a:t>
            </a:r>
            <a:r>
              <a:rPr lang="en-US" dirty="0" smtClean="0"/>
              <a:t>don't hang if you don't get answer from a remote service</a:t>
            </a:r>
          </a:p>
          <a:p>
            <a:endParaRPr lang="en-US" dirty="0" smtClean="0"/>
          </a:p>
          <a:p>
            <a:r>
              <a:rPr lang="en-US" dirty="0" smtClean="0"/>
              <a:t>Databases: synchronization of mobile devices, with intermittent connectivity, multiple users?</a:t>
            </a:r>
          </a:p>
          <a:p>
            <a:endParaRPr lang="en-US" dirty="0" smtClean="0"/>
          </a:p>
          <a:p>
            <a:r>
              <a:rPr lang="en-US" dirty="0" smtClean="0"/>
              <a:t>Software engineering: for distributed systems, but also distributed coding!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 so much into the hardware design</a:t>
            </a:r>
          </a:p>
          <a:p>
            <a:r>
              <a:rPr lang="en-US" dirty="0" smtClean="0"/>
              <a:t>But strong ties with engineering:</a:t>
            </a:r>
            <a:r>
              <a:rPr lang="en-US" baseline="0" dirty="0" smtClean="0"/>
              <a:t> </a:t>
            </a:r>
            <a:r>
              <a:rPr lang="en-US" dirty="0" smtClean="0"/>
              <a:t> software engineering, and </a:t>
            </a:r>
            <a:r>
              <a:rPr lang="en-US" baseline="0" dirty="0" smtClean="0"/>
              <a:t>communications engineering (cable design, boxes…)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75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Exercises</a:t>
            </a:r>
            <a:r>
              <a:rPr lang="de-DE" dirty="0" smtClean="0"/>
              <a:t>: bi-</a:t>
            </a:r>
            <a:r>
              <a:rPr lang="de-DE" dirty="0" err="1" smtClean="0"/>
              <a:t>weekly</a:t>
            </a:r>
            <a:r>
              <a:rPr lang="de-DE" dirty="0" smtClean="0"/>
              <a:t> + </a:t>
            </a:r>
            <a:r>
              <a:rPr lang="de-DE" dirty="0" err="1" smtClean="0"/>
              <a:t>voluntary</a:t>
            </a:r>
            <a:r>
              <a:rPr lang="de-DE" dirty="0" smtClean="0"/>
              <a:t> + open </a:t>
            </a:r>
            <a:r>
              <a:rPr lang="de-DE" dirty="0" err="1" smtClean="0"/>
              <a:t>questions</a:t>
            </a:r>
            <a:endParaRPr lang="de-DE" dirty="0" smtClean="0"/>
          </a:p>
          <a:p>
            <a:endParaRPr lang="de-DE" baseline="0" dirty="0" smtClean="0"/>
          </a:p>
          <a:p>
            <a:r>
              <a:rPr lang="de-DE" baseline="0" dirty="0" smtClean="0"/>
              <a:t>Random </a:t>
            </a:r>
            <a:r>
              <a:rPr lang="de-DE" baseline="0" dirty="0" err="1" smtClean="0"/>
              <a:t>student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Exam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after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end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course</a:t>
            </a:r>
            <a:endParaRPr lang="de-DE" baseline="0" dirty="0" smtClean="0"/>
          </a:p>
          <a:p>
            <a:r>
              <a:rPr lang="de-DE" baseline="0" dirty="0" smtClean="0"/>
              <a:t>(so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finish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before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internships</a:t>
            </a:r>
            <a:r>
              <a:rPr lang="de-DE" baseline="0" dirty="0" smtClean="0"/>
              <a:t> etc.)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497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Matthias </a:t>
            </a:r>
            <a:r>
              <a:rPr lang="en-US" dirty="0" err="1" smtClean="0"/>
              <a:t>Wählisch</a:t>
            </a:r>
            <a:r>
              <a:rPr lang="en-US" baseline="0" dirty="0" smtClean="0"/>
              <a:t> help + German.</a:t>
            </a: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Any questions so far about these</a:t>
            </a:r>
            <a:r>
              <a:rPr lang="en-US" baseline="0" dirty="0" smtClean="0"/>
              <a:t> organizational details?</a:t>
            </a: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228600" marR="0" lvl="1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dirty="0" smtClean="0"/>
          </a:p>
          <a:p>
            <a:pPr marL="228600" marR="0" lvl="1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949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1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dirty="0" err="1" smtClean="0"/>
              <a:t>Tanenbaum</a:t>
            </a:r>
            <a:r>
              <a:rPr lang="en-US" dirty="0" smtClean="0"/>
              <a:t> &amp; D. </a:t>
            </a:r>
            <a:r>
              <a:rPr lang="en-US" dirty="0" err="1" smtClean="0"/>
              <a:t>Wetherall</a:t>
            </a:r>
            <a:r>
              <a:rPr lang="en-US" dirty="0" smtClean="0"/>
              <a:t>: a bottom up approach to computer networks</a:t>
            </a:r>
          </a:p>
          <a:p>
            <a:pPr marL="228600" marR="0" lvl="1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J. Kurose &amp; K. Ross: a top down approach to computer networks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S. </a:t>
            </a:r>
            <a:r>
              <a:rPr lang="en-US" dirty="0" err="1" smtClean="0"/>
              <a:t>Keshav</a:t>
            </a:r>
            <a:r>
              <a:rPr lang="en-US" dirty="0" smtClean="0"/>
              <a:t>: mathematical foundations for computer networks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581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Long lectures are ineffective.</a:t>
            </a:r>
            <a:r>
              <a:rPr kumimoji="1" lang="fr-FR" sz="1200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baseline="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Critical</a:t>
            </a:r>
            <a:r>
              <a:rPr kumimoji="1" lang="fr-FR" sz="1200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baseline="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survey</a:t>
            </a:r>
            <a:r>
              <a:rPr kumimoji="1" lang="fr-FR" sz="1200" kern="1200" baseline="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:</a:t>
            </a:r>
            <a:endParaRPr kumimoji="1" lang="fr-FR" sz="1200" kern="1200" dirty="0" smtClean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  <a:p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Wilson, K. and Korn, J. H. (2007). « Attention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during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lectures: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Beyond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kumimoji="1" lang="fr-FR" sz="12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ten</a:t>
            </a:r>
            <a:r>
              <a:rPr kumimoji="1" lang="fr-FR" sz="12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minutes ». </a:t>
            </a:r>
            <a:r>
              <a:rPr kumimoji="1" lang="fr-FR" sz="1200" i="1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Teaching</a:t>
            </a:r>
            <a:r>
              <a:rPr kumimoji="1" lang="fr-FR" sz="1200" i="1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of </a:t>
            </a:r>
            <a:r>
              <a:rPr kumimoji="1" lang="fr-FR" sz="1200" i="1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Psychology</a:t>
            </a:r>
            <a:r>
              <a:rPr kumimoji="1" lang="fr-FR" sz="1200" i="1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,</a:t>
            </a:r>
            <a:r>
              <a:rPr kumimoji="1" lang="fr-FR" sz="1200" i="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34 (2), 85–89.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068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Stare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student</a:t>
            </a:r>
            <a:r>
              <a:rPr lang="fr-FR" dirty="0" smtClean="0"/>
              <a:t> </a:t>
            </a:r>
            <a:r>
              <a:rPr lang="fr-FR" dirty="0" err="1" smtClean="0"/>
              <a:t>until</a:t>
            </a:r>
            <a:r>
              <a:rPr lang="fr-FR" dirty="0" smtClean="0"/>
              <a:t> </a:t>
            </a:r>
            <a:r>
              <a:rPr lang="fr-FR" dirty="0" err="1" smtClean="0"/>
              <a:t>everyone</a:t>
            </a:r>
            <a:r>
              <a:rPr lang="fr-FR" dirty="0" smtClean="0"/>
              <a:t> </a:t>
            </a:r>
            <a:r>
              <a:rPr lang="fr-FR" dirty="0" err="1" smtClean="0"/>
              <a:t>stares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student</a:t>
            </a:r>
            <a:endParaRPr lang="fr-FR" dirty="0" smtClean="0"/>
          </a:p>
          <a:p>
            <a:r>
              <a:rPr lang="fr-FR" dirty="0" err="1" smtClean="0"/>
              <a:t>elbowed</a:t>
            </a:r>
            <a:r>
              <a:rPr lang="fr-FR" dirty="0" smtClean="0"/>
              <a:t> by </a:t>
            </a:r>
            <a:r>
              <a:rPr lang="fr-FR" dirty="0" err="1" smtClean="0"/>
              <a:t>neighbor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r>
              <a:rPr lang="fr-FR" dirty="0" smtClean="0"/>
              <a:t>SHOW TRIANGLE + ZOOM</a:t>
            </a:r>
          </a:p>
          <a:p>
            <a:endParaRPr lang="fr-FR" dirty="0" smtClean="0"/>
          </a:p>
          <a:p>
            <a:r>
              <a:rPr lang="fr-FR" dirty="0" smtClean="0"/>
              <a:t>Triangle: </a:t>
            </a:r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a</a:t>
            </a:r>
            <a:r>
              <a:rPr lang="fr-FR" baseline="0" dirty="0" smtClean="0"/>
              <a:t> triangle?</a:t>
            </a:r>
          </a:p>
          <a:p>
            <a:r>
              <a:rPr lang="fr-FR" baseline="0" dirty="0" smtClean="0"/>
              <a:t>3 </a:t>
            </a:r>
            <a:r>
              <a:rPr lang="fr-FR" baseline="0" dirty="0" err="1" smtClean="0"/>
              <a:t>vertices</a:t>
            </a:r>
            <a:r>
              <a:rPr lang="fr-FR" baseline="0" dirty="0" smtClean="0"/>
              <a:t>?</a:t>
            </a:r>
          </a:p>
          <a:p>
            <a:r>
              <a:rPr lang="fr-FR" baseline="0" dirty="0" smtClean="0"/>
              <a:t>Straight </a:t>
            </a:r>
            <a:r>
              <a:rPr lang="fr-FR" baseline="0" dirty="0" err="1" smtClean="0"/>
              <a:t>lines</a:t>
            </a:r>
            <a:r>
              <a:rPr lang="fr-FR" baseline="0" dirty="0" smtClean="0"/>
              <a:t>?</a:t>
            </a:r>
          </a:p>
          <a:p>
            <a:r>
              <a:rPr lang="fr-FR" baseline="0" dirty="0" smtClean="0"/>
              <a:t>Concept of triangle?</a:t>
            </a:r>
          </a:p>
          <a:p>
            <a:r>
              <a:rPr lang="fr-FR" baseline="0" dirty="0" smtClean="0"/>
              <a:t>Can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ever</a:t>
            </a:r>
            <a:r>
              <a:rPr lang="fr-FR" baseline="0" dirty="0" smtClean="0"/>
              <a:t> have a real triangle? No. </a:t>
            </a:r>
            <a:r>
              <a:rPr lang="fr-FR" baseline="0" dirty="0" err="1" smtClean="0"/>
              <a:t>Why</a:t>
            </a:r>
            <a:r>
              <a:rPr lang="fr-FR" baseline="0" dirty="0" smtClean="0"/>
              <a:t> not?</a:t>
            </a:r>
          </a:p>
          <a:p>
            <a:r>
              <a:rPr lang="fr-FR" baseline="0" dirty="0" smtClean="0"/>
              <a:t>Can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have a straight line in real life? No.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laser.</a:t>
            </a:r>
          </a:p>
          <a:p>
            <a:r>
              <a:rPr lang="fr-FR" baseline="0" dirty="0" err="1" smtClean="0"/>
              <a:t>Yet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everybody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says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a triangle, </a:t>
            </a:r>
            <a:r>
              <a:rPr lang="fr-FR" baseline="0" dirty="0" err="1" smtClean="0"/>
              <a:t>even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though</a:t>
            </a:r>
            <a:r>
              <a:rPr lang="fr-FR" baseline="0" dirty="0" smtClean="0"/>
              <a:t> no one has </a:t>
            </a:r>
            <a:r>
              <a:rPr lang="fr-FR" baseline="0" dirty="0" err="1" smtClean="0"/>
              <a:t>ever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seen</a:t>
            </a:r>
            <a:r>
              <a:rPr lang="fr-FR" baseline="0" dirty="0" smtClean="0"/>
              <a:t> a triangle in real life.</a:t>
            </a:r>
          </a:p>
          <a:p>
            <a:r>
              <a:rPr lang="fr-FR" baseline="0" dirty="0" smtClean="0"/>
              <a:t>How </a:t>
            </a:r>
            <a:r>
              <a:rPr lang="fr-FR" baseline="0" dirty="0" err="1" smtClean="0"/>
              <a:t>did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happen</a:t>
            </a:r>
            <a:r>
              <a:rPr lang="fr-FR" baseline="0" dirty="0" smtClean="0"/>
              <a:t>? Abstraction/imagination</a:t>
            </a:r>
          </a:p>
          <a:p>
            <a:r>
              <a:rPr lang="fr-FR" dirty="0" err="1" smtClean="0"/>
              <a:t>Comes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brain</a:t>
            </a:r>
            <a:r>
              <a:rPr lang="fr-FR" dirty="0" smtClean="0"/>
              <a:t> and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examples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have a </a:t>
            </a:r>
            <a:r>
              <a:rPr lang="fr-FR" dirty="0" err="1" smtClean="0"/>
              <a:t>common</a:t>
            </a:r>
            <a:r>
              <a:rPr lang="fr-FR" dirty="0" smtClean="0"/>
              <a:t> concept</a:t>
            </a:r>
          </a:p>
          <a:p>
            <a:r>
              <a:rPr lang="fr-FR" dirty="0" smtClean="0"/>
              <a:t>Triangles are in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brain</a:t>
            </a:r>
            <a:r>
              <a:rPr lang="fr-FR" dirty="0" smtClean="0"/>
              <a:t>,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exist</a:t>
            </a:r>
            <a:r>
              <a:rPr lang="fr-FR" dirty="0" smtClean="0"/>
              <a:t> </a:t>
            </a:r>
            <a:r>
              <a:rPr lang="fr-FR" dirty="0" err="1" smtClean="0"/>
              <a:t>nowhere</a:t>
            </a:r>
            <a:r>
              <a:rPr lang="fr-FR" dirty="0" smtClean="0"/>
              <a:t> </a:t>
            </a:r>
            <a:r>
              <a:rPr lang="fr-FR" dirty="0" err="1" smtClean="0"/>
              <a:t>else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870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Important message: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I </a:t>
            </a:r>
            <a:r>
              <a:rPr lang="fr-FR" dirty="0" err="1" smtClean="0"/>
              <a:t>can</a:t>
            </a:r>
            <a:r>
              <a:rPr lang="fr-FR" dirty="0" smtClean="0"/>
              <a:t> show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examples</a:t>
            </a:r>
            <a:r>
              <a:rPr lang="fr-FR" dirty="0" smtClean="0"/>
              <a:t> of a concept, but the</a:t>
            </a:r>
            <a:r>
              <a:rPr lang="fr-FR" baseline="0" dirty="0" smtClean="0"/>
              <a:t> abstraction must </a:t>
            </a:r>
            <a:r>
              <a:rPr lang="fr-FR" baseline="0" dirty="0" err="1" smtClean="0"/>
              <a:t>happen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side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have to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the effort to </a:t>
            </a:r>
            <a:r>
              <a:rPr lang="fr-FR" baseline="0" dirty="0" err="1" smtClean="0"/>
              <a:t>reprogram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a triangle.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instructors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show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examples</a:t>
            </a:r>
            <a:r>
              <a:rPr lang="fr-FR" baseline="0" dirty="0" smtClean="0"/>
              <a:t>, but </a:t>
            </a:r>
            <a:r>
              <a:rPr lang="fr-FR" baseline="0" dirty="0" err="1" smtClean="0"/>
              <a:t>until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to go </a:t>
            </a:r>
            <a:r>
              <a:rPr lang="fr-FR" baseline="0" dirty="0" err="1" smtClean="0"/>
              <a:t>inside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. So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make</a:t>
            </a:r>
            <a:r>
              <a:rPr lang="fr-FR" baseline="0" dirty="0" smtClean="0"/>
              <a:t> an effort on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side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internalize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Your</a:t>
            </a:r>
            <a:r>
              <a:rPr lang="fr-FR" baseline="0" dirty="0" smtClean="0"/>
              <a:t> goal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after</a:t>
            </a:r>
            <a:r>
              <a:rPr lang="fr-FR" baseline="0" dirty="0" smtClean="0"/>
              <a:t> the class </a:t>
            </a:r>
            <a:r>
              <a:rPr lang="fr-FR" baseline="0" dirty="0" err="1" smtClean="0"/>
              <a:t>compared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got</a:t>
            </a:r>
            <a:r>
              <a:rPr lang="fr-FR" baseline="0" dirty="0" smtClean="0"/>
              <a:t> in.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Just </a:t>
            </a:r>
            <a:r>
              <a:rPr lang="fr-FR" baseline="0" dirty="0" err="1" smtClean="0"/>
              <a:t>like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reformated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compared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born</a:t>
            </a:r>
            <a:r>
              <a:rPr lang="fr-FR" baseline="0" dirty="0" smtClean="0"/>
              <a:t>, to </a:t>
            </a:r>
            <a:r>
              <a:rPr lang="fr-FR" baseline="0" dirty="0" err="1" smtClean="0"/>
              <a:t>grasp</a:t>
            </a:r>
            <a:r>
              <a:rPr lang="fr-FR" baseline="0" dirty="0" smtClean="0"/>
              <a:t> the concept of triangle.</a:t>
            </a:r>
            <a:endParaRPr lang="fr-FR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atoms</a:t>
            </a:r>
            <a:r>
              <a:rPr lang="fr-FR" dirty="0" smtClean="0"/>
              <a:t> to bits</a:t>
            </a:r>
            <a:r>
              <a:rPr lang="fr-FR" baseline="0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Nickolas</a:t>
            </a:r>
            <a:r>
              <a:rPr lang="fr-FR" dirty="0" smtClean="0"/>
              <a:t> </a:t>
            </a:r>
            <a:r>
              <a:rPr lang="fr-FR" dirty="0" err="1" smtClean="0"/>
              <a:t>Negroponte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MIT, </a:t>
            </a:r>
            <a:r>
              <a:rPr lang="fr-FR" dirty="0" err="1" smtClean="0"/>
              <a:t>late</a:t>
            </a:r>
            <a:r>
              <a:rPr lang="fr-FR" dirty="0" smtClean="0"/>
              <a:t> 1990s) 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before</a:t>
            </a:r>
            <a:r>
              <a:rPr lang="fr-FR" dirty="0" smtClean="0"/>
              <a:t> the Internet, all information </a:t>
            </a:r>
            <a:r>
              <a:rPr lang="fr-FR" dirty="0" err="1" smtClean="0"/>
              <a:t>were</a:t>
            </a:r>
            <a:r>
              <a:rPr lang="fr-FR" dirty="0" smtClean="0"/>
              <a:t> sent as </a:t>
            </a:r>
            <a:r>
              <a:rPr lang="fr-FR" dirty="0" err="1" smtClean="0"/>
              <a:t>atoms</a:t>
            </a:r>
            <a:r>
              <a:rPr lang="fr-FR" dirty="0" smtClean="0"/>
              <a:t> (books, </a:t>
            </a:r>
            <a:r>
              <a:rPr lang="fr-FR" dirty="0" err="1" smtClean="0"/>
              <a:t>letters</a:t>
            </a:r>
            <a:r>
              <a:rPr lang="fr-FR" dirty="0" smtClean="0"/>
              <a:t>, EXPENSIVE </a:t>
            </a:r>
            <a:r>
              <a:rPr lang="fr-FR" dirty="0" err="1" smtClean="0"/>
              <a:t>physical</a:t>
            </a:r>
            <a:r>
              <a:rPr lang="fr-FR" dirty="0" smtClean="0"/>
              <a:t> </a:t>
            </a:r>
            <a:r>
              <a:rPr lang="fr-FR" dirty="0" err="1" smtClean="0"/>
              <a:t>objects</a:t>
            </a:r>
            <a:r>
              <a:rPr lang="fr-FR" dirty="0" smtClean="0"/>
              <a:t>)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after</a:t>
            </a:r>
            <a:r>
              <a:rPr lang="fr-FR" dirty="0" smtClean="0"/>
              <a:t> the internet, </a:t>
            </a:r>
            <a:r>
              <a:rPr lang="fr-FR" dirty="0" err="1" smtClean="0"/>
              <a:t>most</a:t>
            </a:r>
            <a:r>
              <a:rPr lang="fr-FR" dirty="0" smtClean="0"/>
              <a:t> of the information </a:t>
            </a:r>
            <a:r>
              <a:rPr lang="fr-FR" dirty="0" err="1" smtClean="0"/>
              <a:t>is</a:t>
            </a:r>
            <a:r>
              <a:rPr lang="fr-FR" dirty="0" smtClean="0"/>
              <a:t> sent as bits, </a:t>
            </a:r>
            <a:r>
              <a:rPr lang="fr-FR" dirty="0" err="1" smtClean="0"/>
              <a:t>through</a:t>
            </a:r>
            <a:r>
              <a:rPr lang="fr-FR" dirty="0" smtClean="0"/>
              <a:t> the NETWORK,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cheaper</a:t>
            </a:r>
            <a:endParaRPr lang="fr-FR" dirty="0" smtClean="0"/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exemple books/</a:t>
            </a:r>
            <a:r>
              <a:rPr lang="fr-FR" dirty="0" err="1" smtClean="0"/>
              <a:t>newspapers</a:t>
            </a:r>
            <a:r>
              <a:rPr lang="fr-FR" dirty="0" smtClean="0"/>
              <a:t>/music/</a:t>
            </a:r>
            <a:r>
              <a:rPr lang="fr-FR" dirty="0" err="1" smtClean="0"/>
              <a:t>video</a:t>
            </a:r>
            <a:r>
              <a:rPr lang="fr-FR" dirty="0" smtClean="0"/>
              <a:t> </a:t>
            </a:r>
            <a:r>
              <a:rPr lang="fr-FR" dirty="0" err="1" smtClean="0"/>
              <a:t>even</a:t>
            </a:r>
            <a:r>
              <a:rPr lang="fr-FR" dirty="0" smtClean="0"/>
              <a:t> in consulting (outsourcing jobs </a:t>
            </a:r>
            <a:r>
              <a:rPr lang="fr-FR" dirty="0" err="1" smtClean="0"/>
              <a:t>like</a:t>
            </a:r>
            <a:r>
              <a:rPr lang="fr-FR" dirty="0" smtClean="0"/>
              <a:t> </a:t>
            </a:r>
            <a:r>
              <a:rPr lang="fr-FR" dirty="0" err="1" smtClean="0"/>
              <a:t>medical</a:t>
            </a:r>
            <a:r>
              <a:rPr lang="fr-FR" dirty="0" smtClean="0"/>
              <a:t> scan </a:t>
            </a:r>
            <a:r>
              <a:rPr lang="fr-FR" dirty="0" err="1" smtClean="0"/>
              <a:t>interpretation</a:t>
            </a:r>
            <a:r>
              <a:rPr lang="fr-FR" dirty="0" smtClean="0"/>
              <a:t>, hotlines etc.)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Copy of </a:t>
            </a:r>
            <a:r>
              <a:rPr lang="fr-FR" dirty="0" err="1" smtClean="0"/>
              <a:t>Keshav</a:t>
            </a:r>
            <a:r>
              <a:rPr lang="fr-FR" dirty="0" smtClean="0"/>
              <a:t>, </a:t>
            </a:r>
            <a:r>
              <a:rPr lang="fr-FR" dirty="0" err="1" smtClean="0"/>
              <a:t>who</a:t>
            </a:r>
            <a:r>
              <a:rPr lang="fr-FR" dirty="0" smtClean="0"/>
              <a:t> </a:t>
            </a:r>
            <a:r>
              <a:rPr lang="fr-FR" dirty="0" err="1" smtClean="0"/>
              <a:t>copied</a:t>
            </a:r>
            <a:r>
              <a:rPr lang="fr-FR" dirty="0" smtClean="0"/>
              <a:t> </a:t>
            </a:r>
            <a:r>
              <a:rPr lang="fr-FR" dirty="0" err="1" smtClean="0"/>
              <a:t>Socrates</a:t>
            </a:r>
            <a:r>
              <a:rPr lang="fr-FR" dirty="0" smtClean="0"/>
              <a:t> (</a:t>
            </a:r>
            <a:r>
              <a:rPr lang="fr-FR" dirty="0" err="1" smtClean="0"/>
              <a:t>related</a:t>
            </a:r>
            <a:r>
              <a:rPr lang="fr-FR" dirty="0" smtClean="0"/>
              <a:t> by </a:t>
            </a:r>
            <a:r>
              <a:rPr lang="fr-FR" dirty="0" err="1" smtClean="0"/>
              <a:t>Plato</a:t>
            </a:r>
            <a:r>
              <a:rPr lang="fr-FR" dirty="0" smtClean="0"/>
              <a:t> 3000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ago</a:t>
            </a:r>
            <a:r>
              <a:rPr lang="fr-FR" dirty="0" smtClean="0"/>
              <a:t>) </a:t>
            </a:r>
            <a:r>
              <a:rPr lang="fr-FR" dirty="0" err="1" smtClean="0"/>
              <a:t>who</a:t>
            </a:r>
            <a:r>
              <a:rPr lang="fr-FR" dirty="0" smtClean="0"/>
              <a:t> </a:t>
            </a:r>
            <a:r>
              <a:rPr lang="fr-FR" dirty="0" err="1" smtClean="0"/>
              <a:t>drew</a:t>
            </a:r>
            <a:r>
              <a:rPr lang="fr-FR" dirty="0" smtClean="0"/>
              <a:t> a triangle in the </a:t>
            </a:r>
            <a:r>
              <a:rPr lang="fr-FR" dirty="0" err="1" smtClean="0"/>
              <a:t>sand</a:t>
            </a:r>
            <a:r>
              <a:rPr lang="fr-FR" dirty="0" smtClean="0"/>
              <a:t> and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asking</a:t>
            </a:r>
            <a:r>
              <a:rPr lang="fr-FR" dirty="0" smtClean="0"/>
              <a:t> 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a </a:t>
            </a:r>
            <a:r>
              <a:rPr lang="fr-FR" dirty="0" err="1" smtClean="0"/>
              <a:t>student</a:t>
            </a:r>
            <a:r>
              <a:rPr lang="fr-FR" dirty="0" smtClean="0"/>
              <a:t>, and </a:t>
            </a:r>
            <a:r>
              <a:rPr lang="fr-FR" dirty="0" err="1" smtClean="0"/>
              <a:t>just</a:t>
            </a:r>
            <a:r>
              <a:rPr lang="fr-FR" dirty="0" smtClean="0"/>
              <a:t> </a:t>
            </a:r>
            <a:r>
              <a:rPr lang="fr-FR" dirty="0" err="1" smtClean="0"/>
              <a:t>had</a:t>
            </a:r>
            <a:r>
              <a:rPr lang="fr-FR" dirty="0" smtClean="0"/>
              <a:t>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dialog</a:t>
            </a:r>
            <a:r>
              <a:rPr lang="fr-FR" dirty="0" smtClean="0"/>
              <a:t>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Digital world copy/</a:t>
            </a:r>
            <a:r>
              <a:rPr lang="fr-FR" dirty="0" err="1" smtClean="0"/>
              <a:t>paste</a:t>
            </a:r>
            <a:r>
              <a:rPr lang="fr-FR" dirty="0" smtClean="0"/>
              <a:t> paradoxes.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Anybody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take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slides</a:t>
            </a:r>
            <a:r>
              <a:rPr lang="fr-FR" baseline="0" dirty="0" smtClean="0"/>
              <a:t> and copy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for free: b</a:t>
            </a:r>
            <a:r>
              <a:rPr lang="fr-FR" dirty="0" smtClean="0"/>
              <a:t>iens non-concurrents!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change</a:t>
            </a:r>
            <a:r>
              <a:rPr lang="fr-FR" baseline="0" dirty="0" smtClean="0"/>
              <a:t> in society? </a:t>
            </a:r>
            <a:endParaRPr lang="fr-FR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50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Tele= </a:t>
            </a:r>
            <a:r>
              <a:rPr lang="de-DE" dirty="0" err="1" smtClean="0"/>
              <a:t>greek</a:t>
            </a:r>
            <a:r>
              <a:rPr lang="de-DE" dirty="0" smtClean="0"/>
              <a:t> </a:t>
            </a:r>
            <a:r>
              <a:rPr lang="de-DE" dirty="0" err="1" smtClean="0"/>
              <a:t>root</a:t>
            </a:r>
            <a:r>
              <a:rPr lang="de-DE" dirty="0" smtClean="0"/>
              <a:t>, </a:t>
            </a:r>
          </a:p>
          <a:p>
            <a:endParaRPr lang="de-DE" dirty="0" smtClean="0"/>
          </a:p>
          <a:p>
            <a:r>
              <a:rPr lang="de-DE" dirty="0" err="1" smtClean="0"/>
              <a:t>means</a:t>
            </a:r>
            <a:r>
              <a:rPr lang="de-DE" baseline="0" dirty="0" smtClean="0"/>
              <a:t> remote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‚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distance</a:t>
            </a:r>
            <a:r>
              <a:rPr lang="de-DE" baseline="0" dirty="0" smtClean="0"/>
              <a:t>‘</a:t>
            </a:r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459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By service we mean: email, or video streaming, or storage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Very Google centric: how do you access something else than Google ;)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9958">
              <a:defRPr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2A716E-6450-41B5-8695-C96D44D0211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6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2A716E-6450-41B5-8695-C96D44D0211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5896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err="1" smtClean="0"/>
              <a:t>Aiming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breadth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dirty="0" smtClean="0"/>
              <a:t>„More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“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course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R </a:t>
            </a:r>
            <a:r>
              <a:rPr lang="de-DE" dirty="0" err="1" smtClean="0"/>
              <a:t>or</a:t>
            </a:r>
            <a:r>
              <a:rPr lang="de-DE" dirty="0" smtClean="0"/>
              <a:t> D.</a:t>
            </a:r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46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VERY </a:t>
            </a:r>
            <a:r>
              <a:rPr lang="de-DE" dirty="0" err="1" smtClean="0"/>
              <a:t>informed</a:t>
            </a:r>
            <a:r>
              <a:rPr lang="de-DE" dirty="0" smtClean="0"/>
              <a:t> </a:t>
            </a:r>
            <a:r>
              <a:rPr lang="de-DE" dirty="0" err="1" smtClean="0"/>
              <a:t>citizens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95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18312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B245F-EEA8-4A0B-9059-46EEB5E4ACEE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806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757488" y="534988"/>
            <a:ext cx="4725987" cy="2659062"/>
          </a:xfrm>
          <a:ln/>
        </p:spPr>
      </p:sp>
      <p:sp>
        <p:nvSpPr>
          <p:cNvPr id="2355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876300"/>
            <a:fld id="{AED45941-CA0C-42E2-BFF5-C015DFBF8F49}" type="slidenum">
              <a:rPr lang="de-DE" smtClean="0"/>
              <a:pPr defTabSz="876300"/>
              <a:t>13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25504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13103" y="4616455"/>
            <a:ext cx="8623300" cy="1057275"/>
          </a:xfrm>
        </p:spPr>
        <p:txBody>
          <a:bodyPr lIns="360000"/>
          <a:lstStyle>
            <a:lvl1pPr>
              <a:defRPr sz="1500" b="1" smtClean="0">
                <a:solidFill>
                  <a:srgbClr val="0066CC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</a:p>
        </p:txBody>
      </p:sp>
      <p:sp>
        <p:nvSpPr>
          <p:cNvPr id="4506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213100" y="2579693"/>
            <a:ext cx="8636000" cy="1470025"/>
          </a:xfrm>
        </p:spPr>
        <p:txBody>
          <a:bodyPr lIns="360000" anchor="t"/>
          <a:lstStyle>
            <a:lvl1pPr>
              <a:lnSpc>
                <a:spcPct val="100000"/>
              </a:lnSpc>
              <a:defRPr sz="2700" smtClean="0"/>
            </a:lvl1pPr>
          </a:lstStyle>
          <a:p>
            <a:r>
              <a:rPr lang="de-DE" smtClean="0"/>
              <a:t>Titelmasterformat durch Klicken bearbeiten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47137" y="295280"/>
            <a:ext cx="5761567" cy="47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Univ.-Prof. Dr.-Ing Jochen H. Schiller</a:t>
            </a:r>
          </a:p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err="1" smtClean="0">
                <a:solidFill>
                  <a:srgbClr val="5F5F5F"/>
                </a:solidFill>
                <a:cs typeface="Arial" charset="0"/>
              </a:rPr>
              <a:t>Inst</a:t>
            </a: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. </a:t>
            </a:r>
            <a:r>
              <a:rPr lang="de-DE" sz="750" b="1" dirty="0" err="1" smtClean="0">
                <a:solidFill>
                  <a:srgbClr val="5F5F5F"/>
                </a:solidFill>
                <a:cs typeface="Arial" charset="0"/>
              </a:rPr>
              <a:t>of</a:t>
            </a: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 Computer Science</a:t>
            </a:r>
          </a:p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Freie Universität Berlin</a:t>
            </a:r>
          </a:p>
          <a:p>
            <a:pPr algn="l" eaLnBrk="0" hangingPunct="0">
              <a:lnSpc>
                <a:spcPct val="65000"/>
              </a:lnSpc>
              <a:spcBef>
                <a:spcPct val="50000"/>
              </a:spcBef>
            </a:pPr>
            <a:r>
              <a:rPr lang="de-DE" sz="750" b="1" dirty="0" smtClean="0">
                <a:solidFill>
                  <a:srgbClr val="5F5F5F"/>
                </a:solidFill>
                <a:cs typeface="Arial" charset="0"/>
              </a:rPr>
              <a:t>Germany</a:t>
            </a:r>
            <a:endParaRPr lang="de-DE" sz="750" b="1" dirty="0">
              <a:solidFill>
                <a:srgbClr val="5F5F5F"/>
              </a:solidFill>
              <a:cs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665918"/>
            <a:ext cx="12192000" cy="192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Verdana" pitchFamily="34" charset="0"/>
            </a:endParaRPr>
          </a:p>
        </p:txBody>
      </p:sp>
      <p:pic>
        <p:nvPicPr>
          <p:cNvPr id="8" name="Picture 24" descr="Logo_RGB_300d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5121" y="60522"/>
            <a:ext cx="2138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665918"/>
            <a:ext cx="7969251" cy="19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750" b="0">
                <a:solidFill>
                  <a:srgbClr val="5F5F5F"/>
                </a:solidFill>
              </a:defRPr>
            </a:lvl1pPr>
          </a:lstStyle>
          <a:p>
            <a:r>
              <a:rPr lang="de-DE" dirty="0" smtClean="0"/>
              <a:t>Prof. Dr.-Ing. Jochen H. Schiller    www.jochenschiller.de     </a:t>
            </a:r>
            <a:r>
              <a:rPr lang="de-DE" dirty="0" err="1" smtClean="0"/>
              <a:t>Telematics</a:t>
            </a:r>
            <a:r>
              <a:rPr lang="de-DE" dirty="0" smtClean="0"/>
              <a:t> - 2015/16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4592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090701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76787" y="838200"/>
            <a:ext cx="2880783" cy="54784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34437" y="838200"/>
            <a:ext cx="8439151" cy="54784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007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01298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0142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4437" y="1808163"/>
            <a:ext cx="5659967" cy="4508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3" y="1808163"/>
            <a:ext cx="5659967" cy="4508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7253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66985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22766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742070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54897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50463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6665918"/>
            <a:ext cx="12192000" cy="19208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Verdana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6" y="1232355"/>
            <a:ext cx="11523133" cy="52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34436" y="715494"/>
            <a:ext cx="1152313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327686" name="Rectangle 6"/>
          <p:cNvSpPr>
            <a:spLocks noChangeArrowheads="1"/>
          </p:cNvSpPr>
          <p:nvPr/>
        </p:nvSpPr>
        <p:spPr bwMode="auto">
          <a:xfrm>
            <a:off x="10147300" y="6665917"/>
            <a:ext cx="1636184" cy="20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de-DE" sz="750" b="1" dirty="0" smtClean="0">
                <a:solidFill>
                  <a:srgbClr val="5F5F5F"/>
                </a:solidFill>
              </a:rPr>
              <a:t>0.</a:t>
            </a:r>
            <a:fld id="{53965218-A59B-4292-9C98-79B58A46A890}" type="slidenum">
              <a:rPr lang="de-DE" sz="750" b="1" smtClean="0">
                <a:solidFill>
                  <a:srgbClr val="5F5F5F"/>
                </a:solidFill>
              </a:rPr>
              <a:pPr algn="r">
                <a:defRPr/>
              </a:pPr>
              <a:t>‹#›</a:t>
            </a:fld>
            <a:endParaRPr lang="de-DE" sz="750" b="1" dirty="0">
              <a:solidFill>
                <a:srgbClr val="5F5F5F"/>
              </a:solidFill>
            </a:endParaRPr>
          </a:p>
        </p:txBody>
      </p:sp>
      <p:sp>
        <p:nvSpPr>
          <p:cNvPr id="32768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665918"/>
            <a:ext cx="7969251" cy="19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750" b="0">
                <a:solidFill>
                  <a:srgbClr val="5F5F5F"/>
                </a:solidFill>
              </a:defRPr>
            </a:lvl1pPr>
          </a:lstStyle>
          <a:p>
            <a:r>
              <a:rPr lang="de-DE" dirty="0" smtClean="0"/>
              <a:t>Prof. Dr.-Ing. Jochen H. Schiller    www.jochenschiller.de     </a:t>
            </a:r>
            <a:r>
              <a:rPr lang="de-DE" dirty="0" err="1" smtClean="0"/>
              <a:t>Telematics</a:t>
            </a:r>
            <a:r>
              <a:rPr lang="de-DE" dirty="0" smtClean="0"/>
              <a:t> - 2015/16</a:t>
            </a:r>
            <a:endParaRPr lang="de-DE" dirty="0"/>
          </a:p>
        </p:txBody>
      </p:sp>
      <p:pic>
        <p:nvPicPr>
          <p:cNvPr id="8" name="Picture 24" descr="Logo_RGB_300dp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45121" y="60522"/>
            <a:ext cx="2138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974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/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5pPr>
      <a:lvl6pPr marL="3429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6pPr>
      <a:lvl7pPr marL="685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7pPr>
      <a:lvl8pPr marL="10287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8pPr>
      <a:lvl9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0" b="1">
          <a:solidFill>
            <a:srgbClr val="003366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66700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2pPr>
      <a:lvl3pPr marL="542925" indent="-141685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3pPr>
      <a:lvl4pPr marL="8096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4pPr>
      <a:lvl5pPr marL="10763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rgbClr val="000000"/>
        </a:buClr>
        <a:buChar char="-"/>
        <a:defRPr>
          <a:solidFill>
            <a:srgbClr val="000000"/>
          </a:solidFill>
          <a:latin typeface="+mn-lt"/>
        </a:defRPr>
      </a:lvl5pPr>
      <a:lvl6pPr marL="14192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6pPr>
      <a:lvl7pPr marL="17621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7pPr>
      <a:lvl8pPr marL="21050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8pPr>
      <a:lvl9pPr marL="2447925" indent="-132160" algn="l" rtl="0" eaLnBrk="1" fontAlgn="base" hangingPunct="1">
        <a:lnSpc>
          <a:spcPct val="102000"/>
        </a:lnSpc>
        <a:spcBef>
          <a:spcPts val="375"/>
        </a:spcBef>
        <a:spcAft>
          <a:spcPct val="0"/>
        </a:spcAft>
        <a:buClr>
          <a:schemeClr val="tx1"/>
        </a:buClr>
        <a:buSzPct val="90000"/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microsoft.com/office/2007/relationships/media" Target="../media/media10.m4a"/><Relationship Id="rId7" Type="http://schemas.openxmlformats.org/officeDocument/2006/relationships/oleObject" Target="../embeddings/oleObject8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emf"/><Relationship Id="rId4" Type="http://schemas.openxmlformats.org/officeDocument/2006/relationships/audio" Target="../media/media10.m4a"/><Relationship Id="rId9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microsoft.com/office/2011/relationships/inkAction" Target="../ink/inkAction5.xml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kvv.imp.fu-berlin.de/portal/site/8300df3e-37c8-4dda-b534-45b753771989" TargetMode="External"/><Relationship Id="rId5" Type="http://schemas.openxmlformats.org/officeDocument/2006/relationships/hyperlink" Target="mailto:Jochen.schiller@fu-berlin.de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12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jpeg"/><Relationship Id="rId10" Type="http://schemas.microsoft.com/office/2011/relationships/inkAction" Target="../ink/inkAction7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11/relationships/inkAction" Target="../ink/inkAction8.xm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7.png"/><Relationship Id="rId3" Type="http://schemas.microsoft.com/office/2007/relationships/media" Target="../media/media3.m4a"/><Relationship Id="rId21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6.png"/><Relationship Id="rId2" Type="http://schemas.openxmlformats.org/officeDocument/2006/relationships/tags" Target="../tags/tag2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6.bin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5.png"/><Relationship Id="rId1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1.xml"/><Relationship Id="rId5" Type="http://schemas.openxmlformats.org/officeDocument/2006/relationships/hyperlink" Target="thetelecareblog.blogspot.de" TargetMode="Externa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2.xm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6.m4a"/><Relationship Id="rId7" Type="http://schemas.openxmlformats.org/officeDocument/2006/relationships/image" Target="../media/image15.jpe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microsoft.com/office/2011/relationships/inkAction" Target="../ink/inkAction3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pacetoday.com.au/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hyperlink" Target="http://en.wikipedia.org/wiki/SCADA#Security_issues" TargetMode="Externa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3213103" y="4616455"/>
            <a:ext cx="8623300" cy="1548849"/>
          </a:xfrm>
        </p:spPr>
        <p:txBody>
          <a:bodyPr/>
          <a:lstStyle/>
          <a:p>
            <a:r>
              <a:rPr lang="fr-FR" dirty="0" err="1" smtClean="0"/>
              <a:t>Univ</a:t>
            </a:r>
            <a:r>
              <a:rPr lang="fr-FR" dirty="0" smtClean="0"/>
              <a:t>.-Prof. Dr.-</a:t>
            </a:r>
            <a:r>
              <a:rPr lang="fr-FR" dirty="0" err="1" smtClean="0"/>
              <a:t>Ing</a:t>
            </a:r>
            <a:r>
              <a:rPr lang="fr-FR" dirty="0" smtClean="0"/>
              <a:t>. Jochen H. Schiller</a:t>
            </a:r>
          </a:p>
          <a:p>
            <a:endParaRPr lang="fr-FR" dirty="0" smtClean="0"/>
          </a:p>
          <a:p>
            <a:r>
              <a:rPr lang="fr-FR" dirty="0" err="1" smtClean="0"/>
              <a:t>Freie</a:t>
            </a:r>
            <a:r>
              <a:rPr lang="fr-FR" dirty="0" smtClean="0"/>
              <a:t> Universität Berlin</a:t>
            </a:r>
          </a:p>
          <a:p>
            <a:r>
              <a:rPr lang="fr-FR" dirty="0" smtClean="0"/>
              <a:t>Institute of Computer Science</a:t>
            </a:r>
          </a:p>
          <a:p>
            <a:r>
              <a:rPr lang="fr-FR" dirty="0" smtClean="0"/>
              <a:t>Computer </a:t>
            </a:r>
            <a:r>
              <a:rPr lang="fr-FR" dirty="0" err="1" smtClean="0"/>
              <a:t>Systems</a:t>
            </a:r>
            <a:r>
              <a:rPr lang="fr-FR" dirty="0" smtClean="0"/>
              <a:t> and </a:t>
            </a:r>
            <a:r>
              <a:rPr lang="fr-FR" dirty="0" err="1" smtClean="0"/>
              <a:t>Telematics</a:t>
            </a:r>
            <a:r>
              <a:rPr lang="fr-FR" dirty="0" smtClean="0"/>
              <a:t> (CST)</a:t>
            </a:r>
          </a:p>
          <a:p>
            <a:endParaRPr lang="fr-FR" dirty="0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Telematics</a:t>
            </a:r>
            <a:br>
              <a:rPr lang="en-US" dirty="0" smtClean="0"/>
            </a:br>
            <a:r>
              <a:rPr lang="en-US" dirty="0" smtClean="0"/>
              <a:t>Chapter 0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Organizational</a:t>
            </a:r>
            <a:endParaRPr lang="en-US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86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Topics of this Course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Layer</a:t>
            </a:r>
          </a:p>
          <a:p>
            <a:r>
              <a:rPr lang="en-US" dirty="0" smtClean="0"/>
              <a:t>Physical Layer</a:t>
            </a:r>
          </a:p>
          <a:p>
            <a:r>
              <a:rPr lang="en-US" dirty="0" smtClean="0"/>
              <a:t>Data Link &amp; MAC Layer</a:t>
            </a:r>
          </a:p>
          <a:p>
            <a:r>
              <a:rPr lang="en-US" dirty="0" smtClean="0"/>
              <a:t>Network Layer</a:t>
            </a:r>
          </a:p>
          <a:p>
            <a:r>
              <a:rPr lang="en-US" dirty="0" smtClean="0"/>
              <a:t>Transport Layer</a:t>
            </a:r>
          </a:p>
          <a:p>
            <a:r>
              <a:rPr lang="en-US" dirty="0" smtClean="0"/>
              <a:t>New Trends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grpSp>
        <p:nvGrpSpPr>
          <p:cNvPr id="4" name="Gruppieren 46"/>
          <p:cNvGrpSpPr/>
          <p:nvPr/>
        </p:nvGrpSpPr>
        <p:grpSpPr>
          <a:xfrm>
            <a:off x="4367809" y="3238088"/>
            <a:ext cx="5697909" cy="2927217"/>
            <a:chOff x="3143240" y="3502179"/>
            <a:chExt cx="5697909" cy="2927217"/>
          </a:xfrm>
        </p:grpSpPr>
        <p:sp>
          <p:nvSpPr>
            <p:cNvPr id="42" name="Cloud"/>
            <p:cNvSpPr>
              <a:spLocks noChangeAspect="1" noEditPoints="1" noChangeArrowheads="1"/>
            </p:cNvSpPr>
            <p:nvPr/>
          </p:nvSpPr>
          <p:spPr bwMode="auto">
            <a:xfrm>
              <a:off x="4786314" y="4692228"/>
              <a:ext cx="2500330" cy="1737168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grpSp>
          <p:nvGrpSpPr>
            <p:cNvPr id="12" name="Gruppieren 12"/>
            <p:cNvGrpSpPr/>
            <p:nvPr/>
          </p:nvGrpSpPr>
          <p:grpSpPr>
            <a:xfrm>
              <a:off x="3143240" y="4294268"/>
              <a:ext cx="1500198" cy="1804377"/>
              <a:chOff x="6124604" y="3368514"/>
              <a:chExt cx="1876420" cy="2110462"/>
            </a:xfrm>
          </p:grpSpPr>
          <p:sp>
            <p:nvSpPr>
              <p:cNvPr id="5" name="Rectangle 16"/>
              <p:cNvSpPr>
                <a:spLocks noChangeArrowheads="1"/>
              </p:cNvSpPr>
              <p:nvPr/>
            </p:nvSpPr>
            <p:spPr bwMode="auto">
              <a:xfrm>
                <a:off x="6124604" y="4633610"/>
                <a:ext cx="1876420" cy="421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/>
              <a:lstStyle/>
              <a:p>
                <a:pPr algn="ctr" defTabSz="762000">
                  <a:lnSpc>
                    <a:spcPct val="70000"/>
                  </a:lnSpc>
                </a:pPr>
                <a:endParaRPr lang="en-US" sz="12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defTabSz="762000">
                  <a:lnSpc>
                    <a:spcPct val="5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Link Layer</a:t>
                </a:r>
              </a:p>
            </p:txBody>
          </p:sp>
          <p:sp>
            <p:nvSpPr>
              <p:cNvPr id="8" name="Rectangle 27"/>
              <p:cNvSpPr>
                <a:spLocks noChangeArrowheads="1"/>
              </p:cNvSpPr>
              <p:nvPr/>
            </p:nvSpPr>
            <p:spPr bwMode="auto">
              <a:xfrm>
                <a:off x="6124604" y="5057764"/>
                <a:ext cx="1876420" cy="421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/>
              <a:lstStyle/>
              <a:p>
                <a:pPr algn="ctr" defTabSz="762000">
                  <a:lnSpc>
                    <a:spcPct val="70000"/>
                  </a:lnSpc>
                </a:pPr>
                <a:endParaRPr lang="en-US" sz="12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defTabSz="762000">
                  <a:lnSpc>
                    <a:spcPct val="5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Physical Layer</a:t>
                </a:r>
              </a:p>
            </p:txBody>
          </p:sp>
          <p:sp>
            <p:nvSpPr>
              <p:cNvPr id="9" name="Rectangle 28"/>
              <p:cNvSpPr>
                <a:spLocks noChangeArrowheads="1"/>
              </p:cNvSpPr>
              <p:nvPr/>
            </p:nvSpPr>
            <p:spPr bwMode="auto">
              <a:xfrm>
                <a:off x="6124604" y="4207670"/>
                <a:ext cx="1876420" cy="421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/>
              <a:lstStyle/>
              <a:p>
                <a:pPr algn="ctr" defTabSz="762000">
                  <a:lnSpc>
                    <a:spcPct val="70000"/>
                  </a:lnSpc>
                </a:pPr>
                <a:endParaRPr lang="en-US" sz="120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defTabSz="762000">
                  <a:lnSpc>
                    <a:spcPct val="5000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Network Layer</a:t>
                </a:r>
              </a:p>
            </p:txBody>
          </p:sp>
          <p:sp>
            <p:nvSpPr>
              <p:cNvPr id="10" name="Rectangle 29"/>
              <p:cNvSpPr>
                <a:spLocks noChangeArrowheads="1"/>
              </p:cNvSpPr>
              <p:nvPr/>
            </p:nvSpPr>
            <p:spPr bwMode="auto">
              <a:xfrm>
                <a:off x="6124604" y="3793606"/>
                <a:ext cx="1876420" cy="421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/>
              <a:lstStyle/>
              <a:p>
                <a:pPr algn="ctr" defTabSz="762000">
                  <a:lnSpc>
                    <a:spcPct val="70000"/>
                  </a:lnSpc>
                </a:pPr>
                <a:endParaRPr lang="en-US" sz="120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defTabSz="762000">
                  <a:lnSpc>
                    <a:spcPct val="5000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Transport Layer</a:t>
                </a:r>
              </a:p>
            </p:txBody>
          </p:sp>
          <p:sp>
            <p:nvSpPr>
              <p:cNvPr id="11" name="Rectangle 30"/>
              <p:cNvSpPr>
                <a:spLocks noChangeArrowheads="1"/>
              </p:cNvSpPr>
              <p:nvPr/>
            </p:nvSpPr>
            <p:spPr bwMode="auto">
              <a:xfrm>
                <a:off x="6124604" y="3368514"/>
                <a:ext cx="1876420" cy="421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/>
              <a:lstStyle/>
              <a:p>
                <a:pPr algn="ctr" defTabSz="762000">
                  <a:lnSpc>
                    <a:spcPct val="70000"/>
                  </a:lnSpc>
                </a:pPr>
                <a:endParaRPr lang="en-US" sz="12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defTabSz="762000">
                  <a:lnSpc>
                    <a:spcPct val="5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Application Layer</a:t>
                </a:r>
              </a:p>
            </p:txBody>
          </p:sp>
        </p:grpSp>
        <p:grpSp>
          <p:nvGrpSpPr>
            <p:cNvPr id="14" name="Gruppieren 29"/>
            <p:cNvGrpSpPr/>
            <p:nvPr/>
          </p:nvGrpSpPr>
          <p:grpSpPr>
            <a:xfrm>
              <a:off x="5286380" y="5011717"/>
              <a:ext cx="1500198" cy="1086925"/>
              <a:chOff x="6124604" y="4207670"/>
              <a:chExt cx="1876420" cy="1271306"/>
            </a:xfrm>
          </p:grpSpPr>
          <p:sp>
            <p:nvSpPr>
              <p:cNvPr id="31" name="Rectangle 16"/>
              <p:cNvSpPr>
                <a:spLocks noChangeArrowheads="1"/>
              </p:cNvSpPr>
              <p:nvPr/>
            </p:nvSpPr>
            <p:spPr bwMode="auto">
              <a:xfrm>
                <a:off x="6124604" y="4633610"/>
                <a:ext cx="1876420" cy="421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/>
              <a:lstStyle/>
              <a:p>
                <a:pPr algn="ctr" defTabSz="762000">
                  <a:lnSpc>
                    <a:spcPct val="70000"/>
                  </a:lnSpc>
                </a:pPr>
                <a:endParaRPr lang="en-US" sz="12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defTabSz="762000">
                  <a:lnSpc>
                    <a:spcPct val="5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Link Layer</a:t>
                </a:r>
              </a:p>
            </p:txBody>
          </p:sp>
          <p:sp>
            <p:nvSpPr>
              <p:cNvPr id="34" name="Rectangle 27"/>
              <p:cNvSpPr>
                <a:spLocks noChangeArrowheads="1"/>
              </p:cNvSpPr>
              <p:nvPr/>
            </p:nvSpPr>
            <p:spPr bwMode="auto">
              <a:xfrm>
                <a:off x="6124604" y="5057764"/>
                <a:ext cx="1876420" cy="421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/>
              <a:lstStyle/>
              <a:p>
                <a:pPr algn="ctr" defTabSz="762000">
                  <a:lnSpc>
                    <a:spcPct val="70000"/>
                  </a:lnSpc>
                </a:pPr>
                <a:endParaRPr lang="en-US" sz="120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defTabSz="762000">
                  <a:lnSpc>
                    <a:spcPct val="5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Physical Layer</a:t>
                </a:r>
              </a:p>
            </p:txBody>
          </p:sp>
          <p:sp>
            <p:nvSpPr>
              <p:cNvPr id="35" name="Rectangle 28"/>
              <p:cNvSpPr>
                <a:spLocks noChangeArrowheads="1"/>
              </p:cNvSpPr>
              <p:nvPr/>
            </p:nvSpPr>
            <p:spPr bwMode="auto">
              <a:xfrm>
                <a:off x="6124604" y="4207670"/>
                <a:ext cx="1876420" cy="4212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/>
              <a:lstStyle/>
              <a:p>
                <a:pPr algn="ctr" defTabSz="762000">
                  <a:lnSpc>
                    <a:spcPct val="70000"/>
                  </a:lnSpc>
                </a:pPr>
                <a:endParaRPr lang="en-US" sz="120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  <a:p>
                <a:pPr algn="ctr" defTabSz="762000">
                  <a:lnSpc>
                    <a:spcPct val="50000"/>
                  </a:lnSpc>
                </a:pPr>
                <a:r>
                  <a:rPr lang="en-US" sz="1200">
                    <a:solidFill>
                      <a:srgbClr val="000000"/>
                    </a:solidFill>
                    <a:latin typeface="Tahoma" pitchFamily="34" charset="0"/>
                    <a:cs typeface="Tahoma" pitchFamily="34" charset="0"/>
                  </a:rPr>
                  <a:t>Network Layer</a:t>
                </a:r>
              </a:p>
            </p:txBody>
          </p:sp>
        </p:grpSp>
        <p:cxnSp>
          <p:nvCxnSpPr>
            <p:cNvPr id="39" name="Gerade Verbindung 38"/>
            <p:cNvCxnSpPr>
              <a:stCxn id="8" idx="3"/>
              <a:endCxn id="34" idx="1"/>
            </p:cNvCxnSpPr>
            <p:nvPr/>
          </p:nvCxnSpPr>
          <p:spPr bwMode="auto">
            <a:xfrm flipV="1">
              <a:off x="4643438" y="5918581"/>
              <a:ext cx="642942" cy="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/>
            <p:cNvCxnSpPr>
              <a:stCxn id="34" idx="3"/>
              <a:endCxn id="37" idx="1"/>
            </p:cNvCxnSpPr>
            <p:nvPr/>
          </p:nvCxnSpPr>
          <p:spPr bwMode="auto">
            <a:xfrm>
              <a:off x="6786578" y="5918581"/>
              <a:ext cx="677142" cy="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aphicFrame>
          <p:nvGraphicFramePr>
            <p:cNvPr id="1026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6648748"/>
                </p:ext>
              </p:extLst>
            </p:nvPr>
          </p:nvGraphicFramePr>
          <p:xfrm>
            <a:off x="8399824" y="3574187"/>
            <a:ext cx="441325" cy="563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5" name="Visio" r:id="rId7" imgW="741521" imgH="947738" progId="">
                    <p:embed/>
                  </p:oleObj>
                </mc:Choice>
                <mc:Fallback>
                  <p:oleObj name="Visio" r:id="rId7" imgW="741521" imgH="947738" progId="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99824" y="3574187"/>
                          <a:ext cx="441325" cy="563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8319294"/>
                </p:ext>
              </p:extLst>
            </p:nvPr>
          </p:nvGraphicFramePr>
          <p:xfrm>
            <a:off x="4079344" y="3574187"/>
            <a:ext cx="631825" cy="582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6" name="Visio" r:id="rId9" imgW="1027271" imgH="947738" progId="">
                    <p:embed/>
                  </p:oleObj>
                </mc:Choice>
                <mc:Fallback>
                  <p:oleObj name="Visio" r:id="rId9" imgW="1027271" imgH="947738" progId="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9344" y="3574187"/>
                          <a:ext cx="631825" cy="582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feld 44"/>
            <p:cNvSpPr txBox="1"/>
            <p:nvPr/>
          </p:nvSpPr>
          <p:spPr>
            <a:xfrm>
              <a:off x="3143240" y="3502179"/>
              <a:ext cx="928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ahoma" pitchFamily="34" charset="0"/>
                  <a:cs typeface="Tahoma" pitchFamily="34" charset="0"/>
                </a:rPr>
                <a:t>User watching video clip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7391712" y="3502179"/>
              <a:ext cx="928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ahoma" pitchFamily="34" charset="0"/>
                  <a:cs typeface="Tahoma" pitchFamily="34" charset="0"/>
                </a:rPr>
                <a:t>Server with video clips</a:t>
              </a:r>
            </a:p>
          </p:txBody>
        </p:sp>
      </p:grp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8688288" y="5111792"/>
            <a:ext cx="1500198" cy="3601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/>
          <a:lstStyle/>
          <a:p>
            <a:pPr algn="ctr" defTabSz="762000">
              <a:lnSpc>
                <a:spcPct val="70000"/>
              </a:lnSpc>
            </a:pPr>
            <a:endParaRPr lang="en-US" sz="12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defTabSz="762000">
              <a:lnSpc>
                <a:spcPct val="50000"/>
              </a:lnSpc>
            </a:pPr>
            <a:r>
              <a:rPr lang="en-US" sz="12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Link Layer</a:t>
            </a:r>
          </a:p>
        </p:txBody>
      </p:sp>
      <p:sp>
        <p:nvSpPr>
          <p:cNvPr id="37" name="Rectangle 27"/>
          <p:cNvSpPr>
            <a:spLocks noChangeArrowheads="1"/>
          </p:cNvSpPr>
          <p:nvPr/>
        </p:nvSpPr>
        <p:spPr bwMode="auto">
          <a:xfrm>
            <a:off x="8688288" y="5474430"/>
            <a:ext cx="1500198" cy="3601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/>
          <a:lstStyle/>
          <a:p>
            <a:pPr algn="ctr" defTabSz="762000">
              <a:lnSpc>
                <a:spcPct val="70000"/>
              </a:lnSpc>
            </a:pPr>
            <a:endParaRPr lang="en-US" sz="12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defTabSz="762000">
              <a:lnSpc>
                <a:spcPct val="50000"/>
              </a:lnSpc>
            </a:pPr>
            <a:r>
              <a:rPr lang="en-US" sz="12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Physical Layer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8688288" y="4747627"/>
            <a:ext cx="1500198" cy="3601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/>
          <a:lstStyle/>
          <a:p>
            <a:pPr algn="ctr" defTabSz="762000">
              <a:lnSpc>
                <a:spcPct val="70000"/>
              </a:lnSpc>
            </a:pPr>
            <a:endParaRPr lang="en-US" sz="12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defTabSz="762000">
              <a:lnSpc>
                <a:spcPct val="50000"/>
              </a:lnSpc>
            </a:pPr>
            <a:r>
              <a:rPr lang="en-US" sz="12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Network Layer</a:t>
            </a:r>
          </a:p>
        </p:txBody>
      </p: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8688288" y="4393616"/>
            <a:ext cx="1500198" cy="3601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/>
          <a:lstStyle/>
          <a:p>
            <a:pPr algn="ctr" defTabSz="762000">
              <a:lnSpc>
                <a:spcPct val="70000"/>
              </a:lnSpc>
            </a:pPr>
            <a:endParaRPr lang="en-US" sz="12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defTabSz="762000">
              <a:lnSpc>
                <a:spcPct val="50000"/>
              </a:lnSpc>
            </a:pPr>
            <a:r>
              <a:rPr lang="en-US" sz="12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Transport Layer</a:t>
            </a:r>
          </a:p>
        </p:txBody>
      </p:sp>
      <p:sp>
        <p:nvSpPr>
          <p:cNvPr id="43" name="Rectangle 30"/>
          <p:cNvSpPr>
            <a:spLocks noChangeArrowheads="1"/>
          </p:cNvSpPr>
          <p:nvPr/>
        </p:nvSpPr>
        <p:spPr bwMode="auto">
          <a:xfrm>
            <a:off x="8688288" y="4030176"/>
            <a:ext cx="1500198" cy="3601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/>
          <a:lstStyle/>
          <a:p>
            <a:pPr algn="ctr" defTabSz="762000">
              <a:lnSpc>
                <a:spcPct val="70000"/>
              </a:lnSpc>
            </a:pPr>
            <a:endParaRPr lang="en-US" sz="12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 defTabSz="762000">
              <a:lnSpc>
                <a:spcPct val="50000"/>
              </a:lnSpc>
            </a:pPr>
            <a:r>
              <a:rPr lang="en-US" sz="12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Application Layer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64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More </a:t>
            </a:r>
            <a:r>
              <a:rPr lang="en-US" dirty="0"/>
              <a:t>Than Some Technical Background 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Internet is a prominent example of networking</a:t>
            </a:r>
          </a:p>
          <a:p>
            <a:pPr lvl="1"/>
            <a:r>
              <a:rPr lang="en-US" dirty="0" smtClean="0"/>
              <a:t>You know how to cross a street. You should know how data flows!</a:t>
            </a:r>
          </a:p>
          <a:p>
            <a:pPr lvl="1"/>
            <a:r>
              <a:rPr lang="en-US" dirty="0" smtClean="0"/>
              <a:t>Internet has a </a:t>
            </a:r>
            <a:r>
              <a:rPr lang="en-US" dirty="0"/>
              <a:t>huge impact already, huge changes still to come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Two goals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Make you „informed citizens“ about what powers these changes.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Hint at areas which you are interested to dig into.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092193"/>
      </p:ext>
    </p:extLst>
  </p:cSld>
  <p:clrMapOvr>
    <a:masterClrMapping/>
  </p:clrMapOvr>
  <p:transition spd="slow" advTm="217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</a:t>
            </a:r>
            <a:r>
              <a:rPr lang="en-US" dirty="0" smtClean="0"/>
              <a:t>End </a:t>
            </a:r>
            <a:r>
              <a:rPr lang="en-US" dirty="0"/>
              <a:t>of this </a:t>
            </a:r>
            <a:r>
              <a:rPr lang="en-US" dirty="0" smtClean="0"/>
              <a:t>Course</a:t>
            </a:r>
            <a:r>
              <a:rPr lang="en-US" dirty="0"/>
              <a:t>, </a:t>
            </a:r>
            <a:r>
              <a:rPr lang="en-US" dirty="0" smtClean="0"/>
              <a:t>You Should </a:t>
            </a:r>
            <a:r>
              <a:rPr lang="en-US" dirty="0"/>
              <a:t>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know how networks in general are organized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know what the Internet could be or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understand how wired/wireless (see Mobile Communications) networks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understand why/how protocols and layers are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understand how e-mails, videos get to where you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understand how operators operate real, big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understand the cooperation of web browsers with web servers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 aware of security issues when you use the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 familiar with acronyms like: ALOHA, ARP, ATM, BGP, CDMA, CDN, CIDR, CSMA, DHCP, ETSI, FDM, FDMA, FTP, HDLC, HTTP, ICMP, ICN, IEEE, IETF, IP, IMAP, ISP, ITU, ISO/OSI, LAN, LTE, MAC, MAN, MPLS, MTU, NAT, NTP, PCM, POTS, PPP, PSTN, P2P, RARP, SCTP, SMTP, SNMP, TCP, TDM, TDMA, UDP, UMTS, VPN, WAN,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0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3301999" y="4231404"/>
            <a:ext cx="855557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dirty="0" smtClean="0">
                <a:latin typeface="+mn-lt"/>
              </a:rPr>
              <a:t>Modul</a:t>
            </a:r>
          </a:p>
          <a:p>
            <a:pPr algn="r"/>
            <a:r>
              <a:rPr lang="de-DE" dirty="0" smtClean="0">
                <a:latin typeface="+mn-lt"/>
              </a:rPr>
              <a:t>Rechnerarchitektur, </a:t>
            </a:r>
          </a:p>
          <a:p>
            <a:pPr algn="r"/>
            <a:r>
              <a:rPr lang="de-DE" dirty="0" smtClean="0">
                <a:latin typeface="+mn-lt"/>
              </a:rPr>
              <a:t>Betriebs- und </a:t>
            </a:r>
          </a:p>
          <a:p>
            <a:pPr algn="r"/>
            <a:r>
              <a:rPr lang="de-DE" dirty="0" smtClean="0">
                <a:latin typeface="+mn-lt"/>
              </a:rPr>
              <a:t>Kommunikationssysteme</a:t>
            </a:r>
          </a:p>
          <a:p>
            <a:pPr algn="r"/>
            <a:endParaRPr lang="de-DE" dirty="0">
              <a:latin typeface="+mn-lt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Courses of the CST group</a:t>
            </a:r>
            <a:endParaRPr lang="en-US" dirty="0" smtClean="0"/>
          </a:p>
        </p:txBody>
      </p:sp>
      <p:sp>
        <p:nvSpPr>
          <p:cNvPr id="717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 Telematics - 2015/16</a:t>
            </a:r>
            <a:endParaRPr lang="en-US"/>
          </a:p>
        </p:txBody>
      </p:sp>
      <p:sp>
        <p:nvSpPr>
          <p:cNvPr id="7175" name="Rectangle 59" descr="Diagonal weit nach oben"/>
          <p:cNvSpPr>
            <a:spLocks noChangeArrowheads="1"/>
          </p:cNvSpPr>
          <p:nvPr/>
        </p:nvSpPr>
        <p:spPr bwMode="auto">
          <a:xfrm>
            <a:off x="3359151" y="2913277"/>
            <a:ext cx="5218113" cy="619563"/>
          </a:xfrm>
          <a:prstGeom prst="rect">
            <a:avLst/>
          </a:prstGeom>
          <a:pattFill prst="wdUpDiag">
            <a:fgClr>
              <a:srgbClr val="FFFFCC"/>
            </a:fgClr>
            <a:bgClr>
              <a:srgbClr val="DADAF6"/>
            </a:bgClr>
          </a:pattFill>
          <a:ln w="44450" cmpd="sng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smtClean="0">
                <a:latin typeface="Arial" pitchFamily="34" charset="0"/>
              </a:rPr>
              <a:t>Telematics </a:t>
            </a:r>
            <a:endParaRPr lang="en-US" sz="1600" b="1" dirty="0">
              <a:latin typeface="Arial" pitchFamily="34" charset="0"/>
            </a:endParaRPr>
          </a:p>
          <a:p>
            <a:pPr algn="ctr" eaLnBrk="0" hangingPunct="0"/>
            <a:r>
              <a:rPr lang="en-US" sz="1200" dirty="0" smtClean="0">
                <a:latin typeface="Arial" pitchFamily="34" charset="0"/>
              </a:rPr>
              <a:t>Protocols, Services, </a:t>
            </a:r>
            <a:r>
              <a:rPr lang="en-US" sz="1200" dirty="0">
                <a:latin typeface="Arial" pitchFamily="34" charset="0"/>
              </a:rPr>
              <a:t>Standards, LAN, Internet, TCP/IP, WWW, </a:t>
            </a:r>
            <a:r>
              <a:rPr lang="en-US" sz="1200" dirty="0" smtClean="0">
                <a:latin typeface="Arial" pitchFamily="34" charset="0"/>
              </a:rPr>
              <a:t>Security, </a:t>
            </a:r>
            <a:r>
              <a:rPr lang="en-US" sz="1200" dirty="0" err="1" smtClean="0">
                <a:latin typeface="Arial" pitchFamily="34" charset="0"/>
              </a:rPr>
              <a:t>QoS</a:t>
            </a:r>
            <a:r>
              <a:rPr lang="en-US" sz="1200" dirty="0" smtClean="0">
                <a:latin typeface="Arial" pitchFamily="34" charset="0"/>
              </a:rPr>
              <a:t>, </a:t>
            </a:r>
            <a:r>
              <a:rPr lang="en-US" sz="1200" dirty="0">
                <a:latin typeface="Arial" pitchFamily="34" charset="0"/>
              </a:rPr>
              <a:t>Multimedia, IPv6, </a:t>
            </a:r>
            <a:r>
              <a:rPr lang="en-US" sz="1200" dirty="0" smtClean="0">
                <a:latin typeface="Arial" pitchFamily="34" charset="0"/>
              </a:rPr>
              <a:t>MPLS, ICN, …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7176" name="Text Box 60"/>
          <p:cNvSpPr txBox="1">
            <a:spLocks noChangeArrowheads="1"/>
          </p:cNvSpPr>
          <p:nvPr/>
        </p:nvSpPr>
        <p:spPr bwMode="auto">
          <a:xfrm>
            <a:off x="2711451" y="2908722"/>
            <a:ext cx="592138" cy="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</a:t>
            </a:r>
            <a:endParaRPr lang="en-US" sz="36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177" name="Rectangle 61"/>
          <p:cNvSpPr>
            <a:spLocks noChangeArrowheads="1"/>
          </p:cNvSpPr>
          <p:nvPr/>
        </p:nvSpPr>
        <p:spPr bwMode="auto">
          <a:xfrm>
            <a:off x="3359151" y="4995192"/>
            <a:ext cx="5218113" cy="619563"/>
          </a:xfrm>
          <a:prstGeom prst="rect">
            <a:avLst/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err="1">
                <a:latin typeface="Arial" pitchFamily="34" charset="0"/>
              </a:rPr>
              <a:t>Rechnerarchitektur</a:t>
            </a:r>
            <a:r>
              <a:rPr lang="en-US" sz="1600" b="1" dirty="0">
                <a:latin typeface="Arial" pitchFamily="34" charset="0"/>
              </a:rPr>
              <a:t> (TI II)</a:t>
            </a:r>
          </a:p>
          <a:p>
            <a:pPr algn="ctr" eaLnBrk="0" hangingPunct="0"/>
            <a:r>
              <a:rPr lang="en-US" sz="1200" dirty="0">
                <a:latin typeface="Arial" pitchFamily="34" charset="0"/>
              </a:rPr>
              <a:t>Harvard/v. Neumann, </a:t>
            </a:r>
            <a:r>
              <a:rPr lang="en-US" sz="1200" dirty="0" err="1">
                <a:latin typeface="Arial" pitchFamily="34" charset="0"/>
              </a:rPr>
              <a:t>Mikroarchitektur</a:t>
            </a:r>
            <a:r>
              <a:rPr lang="en-US" sz="1200" dirty="0">
                <a:latin typeface="Arial" pitchFamily="34" charset="0"/>
              </a:rPr>
              <a:t>, RISC/CISC, VLIW, Pipelining, Cache, </a:t>
            </a:r>
            <a:r>
              <a:rPr lang="en-US" sz="1200" dirty="0" err="1">
                <a:latin typeface="Arial" pitchFamily="34" charset="0"/>
              </a:rPr>
              <a:t>Speicherhierarchie</a:t>
            </a:r>
            <a:r>
              <a:rPr lang="en-US" sz="1200" dirty="0">
                <a:latin typeface="Arial" pitchFamily="34" charset="0"/>
              </a:rPr>
              <a:t>, Assembler, </a:t>
            </a:r>
            <a:r>
              <a:rPr lang="en-US" sz="1200" dirty="0" err="1">
                <a:latin typeface="Arial" pitchFamily="34" charset="0"/>
              </a:rPr>
              <a:t>Multiprozessorsysteme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7178" name="Text Box 62"/>
          <p:cNvSpPr txBox="1">
            <a:spLocks noChangeArrowheads="1"/>
          </p:cNvSpPr>
          <p:nvPr/>
        </p:nvSpPr>
        <p:spPr bwMode="auto">
          <a:xfrm>
            <a:off x="2711451" y="4975451"/>
            <a:ext cx="592138" cy="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</a:t>
            </a:r>
          </a:p>
        </p:txBody>
      </p:sp>
      <p:sp>
        <p:nvSpPr>
          <p:cNvPr id="7179" name="Rectangle 63"/>
          <p:cNvSpPr>
            <a:spLocks noChangeArrowheads="1"/>
          </p:cNvSpPr>
          <p:nvPr/>
        </p:nvSpPr>
        <p:spPr bwMode="auto">
          <a:xfrm>
            <a:off x="3359151" y="4301220"/>
            <a:ext cx="5218113" cy="619563"/>
          </a:xfrm>
          <a:prstGeom prst="rect">
            <a:avLst/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err="1">
                <a:latin typeface="Arial" pitchFamily="34" charset="0"/>
              </a:rPr>
              <a:t>Betriebs</a:t>
            </a:r>
            <a:r>
              <a:rPr lang="en-US" sz="1600" b="1" dirty="0">
                <a:latin typeface="Arial" pitchFamily="34" charset="0"/>
              </a:rPr>
              <a:t>- und </a:t>
            </a:r>
            <a:r>
              <a:rPr lang="en-US" sz="1600" b="1" dirty="0" err="1">
                <a:latin typeface="Arial" pitchFamily="34" charset="0"/>
              </a:rPr>
              <a:t>Kommunikationssysteme</a:t>
            </a:r>
            <a:r>
              <a:rPr lang="en-US" sz="1600" b="1" dirty="0">
                <a:latin typeface="Arial" pitchFamily="34" charset="0"/>
              </a:rPr>
              <a:t> (TI III)</a:t>
            </a:r>
          </a:p>
          <a:p>
            <a:pPr algn="ctr" eaLnBrk="0" hangingPunct="0"/>
            <a:r>
              <a:rPr lang="en-US" sz="1200" dirty="0" err="1">
                <a:latin typeface="Arial" pitchFamily="34" charset="0"/>
              </a:rPr>
              <a:t>Ein</a:t>
            </a:r>
            <a:r>
              <a:rPr lang="en-US" sz="1200" dirty="0">
                <a:latin typeface="Arial" pitchFamily="34" charset="0"/>
              </a:rPr>
              <a:t>-/</a:t>
            </a:r>
            <a:r>
              <a:rPr lang="en-US" sz="1200" dirty="0" err="1">
                <a:latin typeface="Arial" pitchFamily="34" charset="0"/>
              </a:rPr>
              <a:t>Ausgabe</a:t>
            </a:r>
            <a:r>
              <a:rPr lang="en-US" sz="1200" dirty="0">
                <a:latin typeface="Arial" pitchFamily="34" charset="0"/>
              </a:rPr>
              <a:t>, DMA/PIO, </a:t>
            </a:r>
            <a:r>
              <a:rPr lang="en-US" sz="1200" dirty="0" err="1">
                <a:latin typeface="Arial" pitchFamily="34" charset="0"/>
              </a:rPr>
              <a:t>Unterbrechungen</a:t>
            </a:r>
            <a:r>
              <a:rPr lang="en-US" sz="1200" dirty="0">
                <a:latin typeface="Arial" pitchFamily="34" charset="0"/>
              </a:rPr>
              <a:t>, Puffer, </a:t>
            </a:r>
            <a:r>
              <a:rPr lang="en-US" sz="1200" dirty="0" err="1">
                <a:latin typeface="Arial" pitchFamily="34" charset="0"/>
              </a:rPr>
              <a:t>Prozesse</a:t>
            </a:r>
            <a:r>
              <a:rPr lang="en-US" sz="1200" dirty="0">
                <a:latin typeface="Arial" pitchFamily="34" charset="0"/>
              </a:rPr>
              <a:t>/Threads, UNIX/Windows, </a:t>
            </a:r>
            <a:r>
              <a:rPr lang="en-US" sz="1200" dirty="0" err="1">
                <a:latin typeface="Arial" pitchFamily="34" charset="0"/>
              </a:rPr>
              <a:t>Netze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Medienzugriff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Protokolle</a:t>
            </a:r>
            <a:r>
              <a:rPr lang="en-US" sz="1200" dirty="0">
                <a:latin typeface="Arial" pitchFamily="34" charset="0"/>
              </a:rPr>
              <a:t>, TCP/IP, Internet</a:t>
            </a:r>
          </a:p>
        </p:txBody>
      </p:sp>
      <p:sp>
        <p:nvSpPr>
          <p:cNvPr id="7180" name="Text Box 64"/>
          <p:cNvSpPr txBox="1">
            <a:spLocks noChangeArrowheads="1"/>
          </p:cNvSpPr>
          <p:nvPr/>
        </p:nvSpPr>
        <p:spPr bwMode="auto">
          <a:xfrm>
            <a:off x="2709864" y="4286035"/>
            <a:ext cx="592138" cy="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</a:t>
            </a:r>
          </a:p>
        </p:txBody>
      </p:sp>
      <p:sp>
        <p:nvSpPr>
          <p:cNvPr id="7181" name="Rectangle 65"/>
          <p:cNvSpPr>
            <a:spLocks noChangeArrowheads="1"/>
          </p:cNvSpPr>
          <p:nvPr/>
        </p:nvSpPr>
        <p:spPr bwMode="auto">
          <a:xfrm>
            <a:off x="3359151" y="5689163"/>
            <a:ext cx="5218113" cy="619563"/>
          </a:xfrm>
          <a:prstGeom prst="rect">
            <a:avLst/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err="1">
                <a:latin typeface="Arial" pitchFamily="34" charset="0"/>
              </a:rPr>
              <a:t>Grundlagen</a:t>
            </a:r>
            <a:r>
              <a:rPr lang="en-US" sz="1600" b="1" dirty="0">
                <a:latin typeface="Arial" pitchFamily="34" charset="0"/>
              </a:rPr>
              <a:t> der </a:t>
            </a:r>
            <a:r>
              <a:rPr lang="en-US" sz="1600" b="1" dirty="0" err="1">
                <a:latin typeface="Arial" pitchFamily="34" charset="0"/>
              </a:rPr>
              <a:t>Technischen</a:t>
            </a:r>
            <a:r>
              <a:rPr lang="en-US" sz="1600" b="1" dirty="0">
                <a:latin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</a:rPr>
              <a:t>Informatik</a:t>
            </a:r>
            <a:r>
              <a:rPr lang="en-US" sz="1600" b="1" dirty="0">
                <a:latin typeface="Arial" pitchFamily="34" charset="0"/>
              </a:rPr>
              <a:t> (TI I)</a:t>
            </a:r>
          </a:p>
          <a:p>
            <a:pPr algn="ctr" eaLnBrk="0" hangingPunct="0"/>
            <a:r>
              <a:rPr lang="en-US" sz="1200" dirty="0" err="1">
                <a:latin typeface="Arial" pitchFamily="34" charset="0"/>
              </a:rPr>
              <a:t>Schaltnetze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Schaltwerke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Logikminimierung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Gatter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Speicher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Halbleiter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Transistoren</a:t>
            </a:r>
            <a:r>
              <a:rPr lang="en-US" sz="1200" dirty="0">
                <a:latin typeface="Arial" pitchFamily="34" charset="0"/>
              </a:rPr>
              <a:t>, CMOS, AD/DA-</a:t>
            </a:r>
            <a:r>
              <a:rPr lang="en-US" sz="1200" dirty="0" err="1">
                <a:latin typeface="Arial" pitchFamily="34" charset="0"/>
              </a:rPr>
              <a:t>Umsetzer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7182" name="Text Box 66"/>
          <p:cNvSpPr txBox="1">
            <a:spLocks noChangeArrowheads="1"/>
          </p:cNvSpPr>
          <p:nvPr/>
        </p:nvSpPr>
        <p:spPr bwMode="auto">
          <a:xfrm>
            <a:off x="2711451" y="5664866"/>
            <a:ext cx="592138" cy="64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</a:t>
            </a:r>
          </a:p>
        </p:txBody>
      </p:sp>
      <p:sp>
        <p:nvSpPr>
          <p:cNvPr id="7183" name="Rectangle 67"/>
          <p:cNvSpPr>
            <a:spLocks noChangeArrowheads="1"/>
          </p:cNvSpPr>
          <p:nvPr/>
        </p:nvSpPr>
        <p:spPr bwMode="auto">
          <a:xfrm>
            <a:off x="8976320" y="2094459"/>
            <a:ext cx="2818657" cy="6195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smtClean="0">
                <a:latin typeface="Arial" pitchFamily="34" charset="0"/>
              </a:rPr>
              <a:t>Microprocessor Lab</a:t>
            </a:r>
            <a:endParaRPr lang="en-US" sz="1600" b="1" dirty="0">
              <a:latin typeface="Arial" pitchFamily="34" charset="0"/>
            </a:endParaRPr>
          </a:p>
        </p:txBody>
      </p:sp>
      <p:grpSp>
        <p:nvGrpSpPr>
          <p:cNvPr id="7186" name="Group 70"/>
          <p:cNvGrpSpPr>
            <a:grpSpLocks/>
          </p:cNvGrpSpPr>
          <p:nvPr/>
        </p:nvGrpSpPr>
        <p:grpSpPr bwMode="auto">
          <a:xfrm>
            <a:off x="1524001" y="3555619"/>
            <a:ext cx="1239838" cy="823047"/>
            <a:chOff x="144" y="2208"/>
            <a:chExt cx="781" cy="542"/>
          </a:xfrm>
        </p:grpSpPr>
        <p:sp>
          <p:nvSpPr>
            <p:cNvPr id="7201" name="Rectangle 71"/>
            <p:cNvSpPr>
              <a:spLocks noChangeArrowheads="1"/>
            </p:cNvSpPr>
            <p:nvPr/>
          </p:nvSpPr>
          <p:spPr bwMode="auto">
            <a:xfrm>
              <a:off x="144" y="2208"/>
              <a:ext cx="78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FF0000"/>
                  </a:solidFill>
                  <a:latin typeface="Arial" pitchFamily="34" charset="0"/>
                  <a:sym typeface="Wingdings" pitchFamily="2" charset="2"/>
                </a:rPr>
                <a:t> </a:t>
              </a:r>
              <a:r>
                <a:rPr lang="en-US" sz="1400">
                  <a:latin typeface="Arial" pitchFamily="34" charset="0"/>
                  <a:sym typeface="Wingdings" pitchFamily="2" charset="2"/>
                </a:rPr>
                <a:t>Semester</a:t>
              </a:r>
            </a:p>
            <a:p>
              <a:pPr eaLnBrk="0" hangingPunct="0"/>
              <a:r>
                <a:rPr lang="en-US" sz="1400">
                  <a:latin typeface="Arial" pitchFamily="34" charset="0"/>
                  <a:sym typeface="Wingdings" pitchFamily="2" charset="2"/>
                </a:rPr>
                <a:t>      Bachelor</a:t>
              </a:r>
            </a:p>
            <a:p>
              <a:pPr eaLnBrk="0" hangingPunct="0"/>
              <a:r>
                <a:rPr lang="en-US" sz="1400">
                  <a:latin typeface="Arial" pitchFamily="34" charset="0"/>
                  <a:sym typeface="Wingdings" pitchFamily="2" charset="2"/>
                </a:rPr>
                <a:t>      Master</a:t>
              </a:r>
            </a:p>
          </p:txBody>
        </p:sp>
        <p:sp>
          <p:nvSpPr>
            <p:cNvPr id="7202" name="Rectangle 72"/>
            <p:cNvSpPr>
              <a:spLocks noChangeArrowheads="1"/>
            </p:cNvSpPr>
            <p:nvPr/>
          </p:nvSpPr>
          <p:spPr bwMode="auto">
            <a:xfrm>
              <a:off x="192" y="2448"/>
              <a:ext cx="144" cy="96"/>
            </a:xfrm>
            <a:prstGeom prst="rect">
              <a:avLst/>
            </a:prstGeom>
            <a:solidFill>
              <a:srgbClr val="DADAF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7203" name="Rectangle 73"/>
            <p:cNvSpPr>
              <a:spLocks noChangeArrowheads="1"/>
            </p:cNvSpPr>
            <p:nvPr/>
          </p:nvSpPr>
          <p:spPr bwMode="auto">
            <a:xfrm>
              <a:off x="192" y="2592"/>
              <a:ext cx="144" cy="9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de-DE"/>
            </a:p>
          </p:txBody>
        </p:sp>
      </p:grpSp>
      <p:sp>
        <p:nvSpPr>
          <p:cNvPr id="7187" name="Rectangle 74"/>
          <p:cNvSpPr>
            <a:spLocks noChangeArrowheads="1"/>
          </p:cNvSpPr>
          <p:nvPr/>
        </p:nvSpPr>
        <p:spPr bwMode="auto">
          <a:xfrm>
            <a:off x="6456040" y="1754932"/>
            <a:ext cx="1511524" cy="96824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>
                <a:latin typeface="Arial" pitchFamily="34" charset="0"/>
              </a:rPr>
              <a:t>Seminar </a:t>
            </a:r>
            <a:r>
              <a:rPr lang="en-US" sz="1600" b="1" dirty="0" smtClean="0">
                <a:latin typeface="Arial" pitchFamily="34" charset="0"/>
              </a:rPr>
              <a:t>Computer Systems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7190" name="Rectangle 77"/>
          <p:cNvSpPr>
            <a:spLocks noChangeArrowheads="1"/>
          </p:cNvSpPr>
          <p:nvPr/>
        </p:nvSpPr>
        <p:spPr bwMode="auto">
          <a:xfrm>
            <a:off x="2086330" y="2091785"/>
            <a:ext cx="1378497" cy="6195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smtClean="0">
                <a:latin typeface="Arial" pitchFamily="34" charset="0"/>
              </a:rPr>
              <a:t>Distributed Systems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7192" name="Rectangle 79"/>
          <p:cNvSpPr>
            <a:spLocks noChangeArrowheads="1"/>
          </p:cNvSpPr>
          <p:nvPr/>
        </p:nvSpPr>
        <p:spPr bwMode="auto">
          <a:xfrm>
            <a:off x="4297256" y="1614304"/>
            <a:ext cx="1870671" cy="84117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smtClean="0">
                <a:latin typeface="Arial" pitchFamily="34" charset="0"/>
              </a:rPr>
              <a:t>Software Project Computer Systems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7194" name="Rectangle 82"/>
          <p:cNvSpPr>
            <a:spLocks noChangeArrowheads="1"/>
          </p:cNvSpPr>
          <p:nvPr/>
        </p:nvSpPr>
        <p:spPr bwMode="auto">
          <a:xfrm>
            <a:off x="8226375" y="1206415"/>
            <a:ext cx="2303612" cy="6195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smtClean="0">
                <a:latin typeface="Arial" pitchFamily="34" charset="0"/>
              </a:rPr>
              <a:t>Mobile Communications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7197" name="Rectangle 85"/>
          <p:cNvSpPr>
            <a:spLocks noChangeArrowheads="1"/>
          </p:cNvSpPr>
          <p:nvPr/>
        </p:nvSpPr>
        <p:spPr bwMode="auto">
          <a:xfrm>
            <a:off x="2259361" y="1270915"/>
            <a:ext cx="1654647" cy="51630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smtClean="0">
                <a:latin typeface="Arial" pitchFamily="34" charset="0"/>
              </a:rPr>
              <a:t>Research Seminar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7198" name="Rectangle 87"/>
          <p:cNvSpPr>
            <a:spLocks noChangeArrowheads="1"/>
          </p:cNvSpPr>
          <p:nvPr/>
        </p:nvSpPr>
        <p:spPr bwMode="auto">
          <a:xfrm>
            <a:off x="3359151" y="3607249"/>
            <a:ext cx="5218113" cy="619563"/>
          </a:xfrm>
          <a:prstGeom prst="rect">
            <a:avLst/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err="1">
                <a:latin typeface="Arial" pitchFamily="34" charset="0"/>
              </a:rPr>
              <a:t>Praktikum</a:t>
            </a:r>
            <a:r>
              <a:rPr lang="en-US" sz="1600" b="1" dirty="0">
                <a:latin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</a:rPr>
              <a:t>Technische</a:t>
            </a:r>
            <a:r>
              <a:rPr lang="en-US" sz="1600" b="1" dirty="0">
                <a:latin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</a:rPr>
              <a:t>Informatik</a:t>
            </a:r>
            <a:r>
              <a:rPr lang="en-US" sz="1600" b="1" dirty="0">
                <a:latin typeface="Arial" pitchFamily="34" charset="0"/>
              </a:rPr>
              <a:t> (TI IV)</a:t>
            </a:r>
          </a:p>
          <a:p>
            <a:pPr algn="ctr" eaLnBrk="0" hangingPunct="0"/>
            <a:r>
              <a:rPr lang="en-US" sz="1200" dirty="0" err="1">
                <a:latin typeface="Arial" pitchFamily="34" charset="0"/>
              </a:rPr>
              <a:t>Eingebettete</a:t>
            </a:r>
            <a:r>
              <a:rPr lang="en-US" sz="1200" dirty="0">
                <a:latin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</a:rPr>
              <a:t>Systeme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Schnittstellen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Treiber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Betriebssystem</a:t>
            </a:r>
            <a:r>
              <a:rPr lang="en-US" sz="1200" dirty="0">
                <a:latin typeface="Arial" pitchFamily="34" charset="0"/>
              </a:rPr>
              <a:t> – </a:t>
            </a:r>
            <a:r>
              <a:rPr lang="en-US" sz="1200" dirty="0" err="1">
                <a:latin typeface="Arial" pitchFamily="34" charset="0"/>
              </a:rPr>
              <a:t>programmieren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vernetzen</a:t>
            </a:r>
            <a:r>
              <a:rPr lang="en-US" sz="1200" dirty="0">
                <a:latin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</a:rPr>
              <a:t>interagieren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7199" name="Text Box 88"/>
          <p:cNvSpPr txBox="1">
            <a:spLocks noChangeArrowheads="1"/>
          </p:cNvSpPr>
          <p:nvPr/>
        </p:nvSpPr>
        <p:spPr bwMode="auto">
          <a:xfrm>
            <a:off x="2709864" y="3596619"/>
            <a:ext cx="592138" cy="64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b="1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</a:t>
            </a:r>
          </a:p>
        </p:txBody>
      </p:sp>
      <p:sp>
        <p:nvSpPr>
          <p:cNvPr id="37" name="Rectangle 77"/>
          <p:cNvSpPr>
            <a:spLocks noChangeArrowheads="1"/>
          </p:cNvSpPr>
          <p:nvPr/>
        </p:nvSpPr>
        <p:spPr bwMode="auto">
          <a:xfrm>
            <a:off x="415026" y="1406580"/>
            <a:ext cx="1521546" cy="72043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smtClean="0">
                <a:latin typeface="Arial" pitchFamily="34" charset="0"/>
              </a:rPr>
              <a:t>Reliable Systems</a:t>
            </a:r>
            <a:endParaRPr lang="en-US" sz="1600" b="1" dirty="0">
              <a:latin typeface="Arial" pitchFamily="34" charset="0"/>
            </a:endParaRPr>
          </a:p>
        </p:txBody>
      </p:sp>
      <p:sp>
        <p:nvSpPr>
          <p:cNvPr id="38" name="Rectangle 65"/>
          <p:cNvSpPr>
            <a:spLocks noChangeArrowheads="1"/>
          </p:cNvSpPr>
          <p:nvPr/>
        </p:nvSpPr>
        <p:spPr bwMode="auto">
          <a:xfrm>
            <a:off x="428627" y="4737897"/>
            <a:ext cx="2013744" cy="881926"/>
          </a:xfrm>
          <a:prstGeom prst="rect">
            <a:avLst/>
          </a:prstGeom>
          <a:solidFill>
            <a:srgbClr val="DADA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600" b="1" dirty="0" err="1" smtClean="0">
                <a:latin typeface="Arial" pitchFamily="34" charset="0"/>
              </a:rPr>
              <a:t>Proseminar</a:t>
            </a:r>
            <a:endParaRPr lang="en-US" sz="1600" b="1" dirty="0" smtClean="0">
              <a:latin typeface="Arial" pitchFamily="34" charset="0"/>
            </a:endParaRPr>
          </a:p>
          <a:p>
            <a:pPr algn="ctr" eaLnBrk="0" hangingPunct="0"/>
            <a:r>
              <a:rPr lang="en-US" sz="1600" b="1" dirty="0" err="1" smtClean="0">
                <a:latin typeface="Arial" pitchFamily="34" charset="0"/>
              </a:rPr>
              <a:t>Technische</a:t>
            </a:r>
            <a:endParaRPr lang="en-US" sz="1600" b="1" dirty="0" smtClean="0">
              <a:latin typeface="Arial" pitchFamily="34" charset="0"/>
            </a:endParaRPr>
          </a:p>
          <a:p>
            <a:pPr algn="ctr" eaLnBrk="0" hangingPunct="0"/>
            <a:r>
              <a:rPr lang="en-US" sz="1600" b="1" dirty="0" err="1" smtClean="0">
                <a:latin typeface="Arial" pitchFamily="34" charset="0"/>
              </a:rPr>
              <a:t>Informatik</a:t>
            </a:r>
            <a:endParaRPr lang="en-US" sz="1200" dirty="0">
              <a:latin typeface="Arial" pitchFamily="34" charset="0"/>
            </a:endParaRPr>
          </a:p>
        </p:txBody>
      </p:sp>
      <p:cxnSp>
        <p:nvCxnSpPr>
          <p:cNvPr id="4" name="Gerader Verbinder 3"/>
          <p:cNvCxnSpPr/>
          <p:nvPr/>
        </p:nvCxnSpPr>
        <p:spPr bwMode="auto">
          <a:xfrm>
            <a:off x="8976320" y="3596619"/>
            <a:ext cx="25202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feld 4"/>
          <p:cNvSpPr txBox="1"/>
          <p:nvPr/>
        </p:nvSpPr>
        <p:spPr>
          <a:xfrm>
            <a:off x="9625337" y="364749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Deutsch</a:t>
            </a:r>
            <a:endParaRPr lang="de-DE" dirty="0"/>
          </a:p>
        </p:txBody>
      </p:sp>
      <p:sp>
        <p:nvSpPr>
          <p:cNvPr id="30" name="Textfeld 29"/>
          <p:cNvSpPr txBox="1"/>
          <p:nvPr/>
        </p:nvSpPr>
        <p:spPr>
          <a:xfrm>
            <a:off x="9625337" y="3176417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English</a:t>
            </a:r>
            <a:endParaRPr lang="de-DE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64360" y="1967040"/>
              <a:ext cx="630360" cy="90000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60040" y="1960200"/>
                <a:ext cx="640440" cy="910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83864"/>
      </p:ext>
    </p:extLst>
  </p:cSld>
  <p:clrMapOvr>
    <a:masterClrMapping/>
  </p:clrMapOvr>
  <p:transition advTm="70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ochen\AppData\Local\Microsoft\Windows\Temporary Internet Files\Content.IE5\1N5LMSXS\MC900346317[1].wmf"/>
          <p:cNvPicPr>
            <a:picLocks noChangeAspect="1" noChangeArrowheads="1"/>
          </p:cNvPicPr>
          <p:nvPr/>
        </p:nvPicPr>
        <p:blipFill>
          <a:blip r:embed="rId4" cstate="print">
            <a:lum bright="66000" contrast="-54000"/>
          </a:blip>
          <a:srcRect/>
          <a:stretch>
            <a:fillRect/>
          </a:stretch>
        </p:blipFill>
        <p:spPr bwMode="auto">
          <a:xfrm>
            <a:off x="2914484" y="1196752"/>
            <a:ext cx="6205852" cy="497190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AWARE!!!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course REQUIRES TI III or any other basic lecture covering Networking!</a:t>
            </a:r>
          </a:p>
          <a:p>
            <a:endParaRPr lang="en-US" dirty="0" smtClean="0"/>
          </a:p>
          <a:p>
            <a:r>
              <a:rPr lang="en-US" dirty="0" smtClean="0"/>
              <a:t>You know:</a:t>
            </a:r>
          </a:p>
          <a:p>
            <a:pPr lvl="1"/>
            <a:r>
              <a:rPr lang="en-US" dirty="0" smtClean="0"/>
              <a:t>Reference model, TCP/IP, basic networking, layers, sockets…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If not:</a:t>
            </a:r>
          </a:p>
          <a:p>
            <a:pPr lvl="1"/>
            <a:r>
              <a:rPr lang="en-US" dirty="0" smtClean="0"/>
              <a:t>Attend TI III FIRST!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lecture will briefly touch all basic networking topics and will then go into advanced aspects!</a:t>
            </a:r>
            <a:endParaRPr lang="en-US" dirty="0"/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34433" y="6665918"/>
            <a:ext cx="7969251" cy="192082"/>
          </a:xfrm>
        </p:spPr>
        <p:txBody>
          <a:bodyPr/>
          <a:lstStyle/>
          <a:p>
            <a:r>
              <a:rPr lang="en-US" smtClean="0"/>
              <a:t>Prof. Dr.-Ing. Jochen H. Schiller    www.jochenschiller.de     Telematics - 2015/16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65123"/>
      </p:ext>
    </p:extLst>
  </p:cSld>
  <p:clrMapOvr>
    <a:masterClrMapping/>
  </p:clrMapOvr>
  <p:transition spd="slow" advTm="65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Related Fields</a:t>
            </a:r>
            <a:endParaRPr lang="en-US" dirty="0"/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2882036" y="2445144"/>
            <a:ext cx="6670675" cy="2592364"/>
          </a:xfrm>
          <a:prstGeom prst="ellipse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5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2075" tIns="46038" rIns="92075" bIns="46038" anchor="ctr"/>
          <a:lstStyle/>
          <a:p>
            <a:pPr algn="ctr" eaLnBrk="0" hangingPunct="0"/>
            <a:r>
              <a:rPr lang="en-US" sz="3600" b="1" dirty="0" err="1">
                <a:latin typeface="Arial" charset="0"/>
              </a:rPr>
              <a:t>Telematics</a:t>
            </a:r>
            <a:endParaRPr lang="en-US" sz="2400" b="1" dirty="0">
              <a:latin typeface="Arial" charset="0"/>
            </a:endParaRPr>
          </a:p>
          <a:p>
            <a:pPr algn="ctr" eaLnBrk="0" hangingPunct="0"/>
            <a:r>
              <a:rPr lang="en-US" sz="1600" b="1" dirty="0">
                <a:latin typeface="Arial" charset="0"/>
              </a:rPr>
              <a:t>(Data Communication and Computer Networks)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2832998" y="4533452"/>
            <a:ext cx="6768751" cy="1271812"/>
          </a:xfrm>
          <a:prstGeom prst="ellipse">
            <a:avLst/>
          </a:prstGeom>
          <a:solidFill>
            <a:schemeClr val="accent3">
              <a:lumMod val="65000"/>
              <a:alpha val="5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2075" tIns="46038" rIns="92075" bIns="46038" anchor="b"/>
          <a:lstStyle/>
          <a:p>
            <a:pPr algn="ctr" eaLnBrk="0" hangingPunct="0"/>
            <a:r>
              <a:rPr lang="en-US" dirty="0" smtClean="0">
                <a:latin typeface="Arial" charset="0"/>
              </a:rPr>
              <a:t>Communications Engineering</a:t>
            </a:r>
            <a:endParaRPr lang="en-US" dirty="0">
              <a:latin typeface="Arial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711624" y="1737110"/>
            <a:ext cx="1512168" cy="1892300"/>
          </a:xfrm>
          <a:prstGeom prst="ellipse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2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 anchor="t"/>
          <a:lstStyle/>
          <a:p>
            <a:pPr algn="ctr" eaLnBrk="0" hangingPunct="0"/>
            <a:r>
              <a:rPr lang="en-US" dirty="0" smtClean="0">
                <a:latin typeface="Arial" charset="0"/>
              </a:rPr>
              <a:t>Algorithms</a:t>
            </a:r>
          </a:p>
          <a:p>
            <a:pPr algn="ctr" eaLnBrk="0" hangingPunct="0"/>
            <a:endParaRPr lang="en-US" dirty="0" smtClean="0">
              <a:latin typeface="Arial" charset="0"/>
            </a:endParaRPr>
          </a:p>
          <a:p>
            <a:pPr algn="ctr" eaLnBrk="0" hangingPunct="0"/>
            <a:endParaRPr lang="en-US" dirty="0">
              <a:latin typeface="Arial" charset="0"/>
            </a:endParaRP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2927648" y="2949276"/>
            <a:ext cx="1091646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ctr" eaLnBrk="0" hangingPunct="0"/>
            <a:r>
              <a:rPr lang="en-US" sz="1400" dirty="0">
                <a:latin typeface="Arial" charset="0"/>
              </a:rPr>
              <a:t>Distributed </a:t>
            </a:r>
            <a:br>
              <a:rPr lang="en-US" sz="1400" dirty="0">
                <a:latin typeface="Arial" charset="0"/>
              </a:rPr>
            </a:br>
            <a:r>
              <a:rPr lang="en-US" sz="1400" dirty="0">
                <a:latin typeface="Arial" charset="0"/>
              </a:rPr>
              <a:t>Algorithms</a:t>
            </a: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4478804" y="1293092"/>
            <a:ext cx="1535112" cy="1892300"/>
          </a:xfrm>
          <a:prstGeom prst="ellipse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4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 anchor="t"/>
          <a:lstStyle/>
          <a:p>
            <a:pPr algn="ctr" eaLnBrk="0" hangingPunct="0"/>
            <a:r>
              <a:rPr lang="en-US" dirty="0" smtClean="0">
                <a:latin typeface="Arial" charset="0"/>
              </a:rPr>
              <a:t>Operating </a:t>
            </a:r>
          </a:p>
          <a:p>
            <a:pPr algn="ctr" eaLnBrk="0" hangingPunct="0"/>
            <a:r>
              <a:rPr lang="en-US" dirty="0" smtClean="0">
                <a:latin typeface="Arial" charset="0"/>
              </a:rPr>
              <a:t>Systems</a:t>
            </a:r>
          </a:p>
          <a:p>
            <a:pPr algn="ctr" eaLnBrk="0" hangingPunct="0"/>
            <a:endParaRPr lang="en-US" dirty="0" smtClean="0">
              <a:latin typeface="Arial" charset="0"/>
            </a:endParaRPr>
          </a:p>
          <a:p>
            <a:pPr algn="ctr" eaLnBrk="0" hangingPunct="0"/>
            <a:endParaRPr lang="en-US" dirty="0">
              <a:latin typeface="Arial" charset="0"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766016" y="2373212"/>
            <a:ext cx="1041952" cy="7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ctr" eaLnBrk="0" hangingPunct="0"/>
            <a:r>
              <a:rPr lang="en-US" sz="1400" dirty="0">
                <a:latin typeface="Arial" charset="0"/>
              </a:rPr>
              <a:t>Distributed</a:t>
            </a:r>
            <a:br>
              <a:rPr lang="en-US" sz="1400" dirty="0">
                <a:latin typeface="Arial" charset="0"/>
              </a:rPr>
            </a:br>
            <a:r>
              <a:rPr lang="en-US" sz="1400" dirty="0">
                <a:latin typeface="Arial" charset="0"/>
              </a:rPr>
              <a:t>Operating </a:t>
            </a:r>
          </a:p>
          <a:p>
            <a:pPr algn="ctr" eaLnBrk="0" hangingPunct="0"/>
            <a:r>
              <a:rPr lang="en-US" sz="1400" dirty="0">
                <a:latin typeface="Arial" charset="0"/>
              </a:rPr>
              <a:t>Systems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301278" y="1308482"/>
            <a:ext cx="1535113" cy="1892300"/>
          </a:xfrm>
          <a:prstGeom prst="ellipse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4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 anchor="t"/>
          <a:lstStyle/>
          <a:p>
            <a:pPr algn="ctr"/>
            <a:r>
              <a:rPr lang="en-US" dirty="0" smtClean="0">
                <a:latin typeface="Arial" charset="0"/>
              </a:rPr>
              <a:t>Databases</a:t>
            </a:r>
          </a:p>
          <a:p>
            <a:pPr algn="ctr"/>
            <a:endParaRPr lang="en-US" dirty="0" smtClean="0">
              <a:latin typeface="Arial" charset="0"/>
            </a:endParaRPr>
          </a:p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6550506" y="2499132"/>
            <a:ext cx="1091646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Distributed </a:t>
            </a:r>
          </a:p>
          <a:p>
            <a:pPr algn="ctr" eaLnBrk="0" hangingPunct="0"/>
            <a:r>
              <a:rPr lang="en-US" sz="1400">
                <a:latin typeface="Arial" charset="0"/>
              </a:rPr>
              <a:t>Databases</a:t>
            </a: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7944352" y="1702198"/>
            <a:ext cx="1535112" cy="1892300"/>
          </a:xfrm>
          <a:prstGeom prst="ellipse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4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2075" tIns="46038" rIns="92075" bIns="46038" anchor="t"/>
          <a:lstStyle/>
          <a:p>
            <a:pPr algn="ctr"/>
            <a:r>
              <a:rPr lang="en-US" dirty="0" smtClean="0">
                <a:latin typeface="Arial" charset="0"/>
              </a:rPr>
              <a:t>Software-</a:t>
            </a:r>
          </a:p>
          <a:p>
            <a:pPr algn="ctr"/>
            <a:r>
              <a:rPr lang="en-US" dirty="0" smtClean="0">
                <a:latin typeface="Arial" charset="0"/>
              </a:rPr>
              <a:t>Engineering</a:t>
            </a:r>
          </a:p>
          <a:p>
            <a:pPr algn="ctr"/>
            <a:endParaRPr lang="en-US" dirty="0" smtClean="0">
              <a:latin typeface="Arial" charset="0"/>
            </a:endParaRPr>
          </a:p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8193580" y="2712316"/>
            <a:ext cx="1041952" cy="7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ctr" eaLnBrk="0" hangingPunct="0"/>
            <a:r>
              <a:rPr lang="en-US" sz="1400">
                <a:latin typeface="Arial" charset="0"/>
              </a:rPr>
              <a:t>for </a:t>
            </a:r>
          </a:p>
          <a:p>
            <a:pPr algn="ctr" eaLnBrk="0" hangingPunct="0"/>
            <a:r>
              <a:rPr lang="en-US" sz="1400">
                <a:latin typeface="Arial" charset="0"/>
              </a:rPr>
              <a:t>Distributed</a:t>
            </a:r>
            <a:br>
              <a:rPr lang="en-US" sz="1400">
                <a:latin typeface="Arial" charset="0"/>
              </a:rPr>
            </a:br>
            <a:r>
              <a:rPr lang="en-US" sz="1400">
                <a:latin typeface="Arial" charset="0"/>
              </a:rPr>
              <a:t>Systems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0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31" grpId="0" animBg="1"/>
      <p:bldP spid="22532" grpId="0" animBg="1"/>
      <p:bldP spid="22535" grpId="0" animBg="1"/>
      <p:bldP spid="22537" grpId="0"/>
      <p:bldP spid="22533" grpId="0" animBg="1"/>
      <p:bldP spid="22538" grpId="0"/>
      <p:bldP spid="22534" grpId="0" animBg="1"/>
      <p:bldP spid="22539" grpId="0"/>
      <p:bldP spid="22536" grpId="0" animBg="1"/>
      <p:bldP spid="225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Schedule and Grading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</a:t>
            </a:r>
          </a:p>
          <a:p>
            <a:pPr lvl="1"/>
            <a:r>
              <a:rPr lang="en-US" dirty="0" smtClean="0"/>
              <a:t>Monday, 14:00 – 16:00, HS001/A3, Start of class at 14:15</a:t>
            </a:r>
          </a:p>
          <a:p>
            <a:pPr lvl="1"/>
            <a:r>
              <a:rPr lang="en-US" dirty="0" smtClean="0"/>
              <a:t>Thursday, 12:00 – 14:00, HS/T9, Start of class at 12:15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Exercise</a:t>
            </a:r>
          </a:p>
          <a:p>
            <a:pPr lvl="1"/>
            <a:r>
              <a:rPr lang="en-US" dirty="0" smtClean="0"/>
              <a:t>Meetings TBA – on demand, answers open questions, more interactive</a:t>
            </a:r>
          </a:p>
          <a:p>
            <a:pPr lvl="1"/>
            <a:r>
              <a:rPr lang="en-US" dirty="0" smtClean="0"/>
              <a:t>BUT: regular handouts with questions to be answered by YOU (solutions available…)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Fail/Pass grading based on final written exam (</a:t>
            </a:r>
            <a:r>
              <a:rPr lang="en-US" dirty="0" err="1" smtClean="0"/>
              <a:t>Klausur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Will take place during the last lecture (Feb. 11</a:t>
            </a:r>
            <a:r>
              <a:rPr lang="en-US" baseline="30000" dirty="0" smtClean="0"/>
              <a:t>th</a:t>
            </a:r>
            <a:r>
              <a:rPr lang="en-US" dirty="0" smtClean="0"/>
              <a:t>, 2016, HS/T9)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You HAVE to register online in Campus Management (legally binding)</a:t>
            </a:r>
          </a:p>
          <a:p>
            <a:endParaRPr lang="en-US" dirty="0" smtClean="0"/>
          </a:p>
          <a:p>
            <a:r>
              <a:rPr lang="en-US" dirty="0" smtClean="0"/>
              <a:t>You HAVE to register online in the KVV system (organization)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06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Hours, Communication, and Web Resources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Prof. Dr.-</a:t>
            </a:r>
            <a:r>
              <a:rPr lang="en-US" dirty="0" err="1" smtClean="0"/>
              <a:t>Ing</a:t>
            </a:r>
            <a:r>
              <a:rPr lang="en-US" dirty="0" smtClean="0"/>
              <a:t>. Jochen H. Schiller</a:t>
            </a:r>
          </a:p>
          <a:p>
            <a:pPr lvl="1"/>
            <a:r>
              <a:rPr lang="en-US" dirty="0" smtClean="0"/>
              <a:t>Consulting hours: Tuesday, 14-15</a:t>
            </a:r>
          </a:p>
          <a:p>
            <a:pPr lvl="1"/>
            <a:r>
              <a:rPr lang="en-US" dirty="0" err="1" smtClean="0"/>
              <a:t>Takustr</a:t>
            </a:r>
            <a:r>
              <a:rPr lang="en-US" dirty="0" smtClean="0"/>
              <a:t>. 9, Room 156</a:t>
            </a:r>
          </a:p>
          <a:p>
            <a:pPr lvl="1"/>
            <a:r>
              <a:rPr lang="en-US" dirty="0" smtClean="0">
                <a:hlinkClick r:id="rId5"/>
              </a:rPr>
              <a:t>jochen.schiller@fu-berlin.de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Course homepage with slides, announcements, links, mailing list, Q&amp;A, … in the KVV</a:t>
            </a:r>
          </a:p>
          <a:p>
            <a:pPr lvl="1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kvv.imp.fu-berlin.de/portal/site/8300df3e-37c8-4dda-b534-45b753771989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whole lecture will be recorded – slides plus annotations plus audio</a:t>
            </a:r>
          </a:p>
          <a:p>
            <a:pPr lvl="1"/>
            <a:r>
              <a:rPr lang="en-US" dirty="0" smtClean="0"/>
              <a:t>Available typically after finishing a chapter as </a:t>
            </a:r>
            <a:r>
              <a:rPr lang="en-US" dirty="0" err="1" smtClean="0"/>
              <a:t>pptx</a:t>
            </a:r>
            <a:r>
              <a:rPr lang="en-US" dirty="0" smtClean="0"/>
              <a:t> and mp4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20880" y="3677400"/>
              <a:ext cx="1422720" cy="75924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14400" y="3669120"/>
                <a:ext cx="1436760" cy="771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76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textbook specific to this </a:t>
            </a:r>
            <a:r>
              <a:rPr lang="en-US" dirty="0" smtClean="0"/>
              <a:t>course</a:t>
            </a:r>
          </a:p>
          <a:p>
            <a:endParaRPr lang="en-US" dirty="0" smtClean="0"/>
          </a:p>
          <a:p>
            <a:r>
              <a:rPr lang="en-US" dirty="0" smtClean="0"/>
              <a:t>Recommendable </a:t>
            </a:r>
            <a:r>
              <a:rPr lang="en-US" dirty="0"/>
              <a:t>literature:</a:t>
            </a:r>
          </a:p>
          <a:p>
            <a:pPr lvl="1"/>
            <a:r>
              <a:rPr lang="en-US" dirty="0"/>
              <a:t>A. </a:t>
            </a:r>
            <a:r>
              <a:rPr lang="en-US" dirty="0" err="1"/>
              <a:t>Tanenbaum</a:t>
            </a:r>
            <a:r>
              <a:rPr lang="en-US" dirty="0"/>
              <a:t> &amp; D. </a:t>
            </a:r>
            <a:r>
              <a:rPr lang="en-US" dirty="0" err="1"/>
              <a:t>Wetherall</a:t>
            </a:r>
            <a:r>
              <a:rPr lang="en-US" dirty="0"/>
              <a:t>: Computer Networks (5</a:t>
            </a:r>
            <a:r>
              <a:rPr lang="en-US" baseline="30000" dirty="0"/>
              <a:t>th</a:t>
            </a:r>
            <a:r>
              <a:rPr lang="en-US" dirty="0"/>
              <a:t> edition)</a:t>
            </a:r>
          </a:p>
          <a:p>
            <a:pPr lvl="1"/>
            <a:r>
              <a:rPr lang="en-US" dirty="0"/>
              <a:t>J. Kurose &amp; K. Ross: Computer Networking (6</a:t>
            </a:r>
            <a:r>
              <a:rPr lang="en-US" baseline="30000" dirty="0"/>
              <a:t>th</a:t>
            </a:r>
            <a:r>
              <a:rPr lang="en-US" dirty="0"/>
              <a:t> edition)</a:t>
            </a:r>
          </a:p>
          <a:p>
            <a:pPr lvl="1"/>
            <a:r>
              <a:rPr lang="en-US" dirty="0"/>
              <a:t>S. </a:t>
            </a:r>
            <a:r>
              <a:rPr lang="en-US" dirty="0" err="1"/>
              <a:t>Keshav</a:t>
            </a:r>
            <a:r>
              <a:rPr lang="en-US" dirty="0"/>
              <a:t>: Mathematical Foundations of Computer Networking (2012)</a:t>
            </a:r>
          </a:p>
          <a:p>
            <a:pPr lvl="1"/>
            <a:r>
              <a:rPr lang="en-US" dirty="0"/>
              <a:t>(there is more </a:t>
            </a:r>
            <a:r>
              <a:rPr lang="en-US" dirty="0" smtClean="0"/>
              <a:t>literature: </a:t>
            </a:r>
            <a:r>
              <a:rPr lang="en-US" dirty="0"/>
              <a:t>W. Stallings book, W. </a:t>
            </a:r>
            <a:r>
              <a:rPr lang="en-US" dirty="0" err="1"/>
              <a:t>Goralski</a:t>
            </a:r>
            <a:r>
              <a:rPr lang="en-US" dirty="0"/>
              <a:t> book…)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IETF drafts and RFCs</a:t>
            </a:r>
          </a:p>
          <a:p>
            <a:pPr lvl="1"/>
            <a:r>
              <a:rPr lang="en-US" dirty="0"/>
              <a:t>IEEE 802 LAN/MAN standards</a:t>
            </a:r>
          </a:p>
          <a:p>
            <a:endParaRPr lang="en-US" dirty="0"/>
          </a:p>
        </p:txBody>
      </p:sp>
      <p:pic>
        <p:nvPicPr>
          <p:cNvPr id="23554" name="Picture 2" descr="D:\users\mw\Desktop\9780132553179__09037_zoo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84" y="4797152"/>
            <a:ext cx="1461245" cy="1461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5" name="Picture 3" descr="D:\users\mw\Desktop\01328562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00" y="4889132"/>
            <a:ext cx="1198836" cy="1441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6" name="Picture 4" descr="D:\users\mw\Desktop\1345869673_mathematical-foundations-of-computer-network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4913409"/>
            <a:ext cx="1057993" cy="1372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7" name="Picture 5" descr="D:\users\mw\work\conf-orga\ietf87-warmup\poster-flyer\ietf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5037098"/>
            <a:ext cx="2160240" cy="1145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46845"/>
      </p:ext>
    </p:extLst>
  </p:cSld>
  <p:clrMapOvr>
    <a:masterClrMapping/>
  </p:clrMapOvr>
  <p:transition spd="slow" advTm="98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Specific to this Course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Attention span: Exponential decay! </a:t>
            </a:r>
          </a:p>
          <a:p>
            <a:endParaRPr lang="en-US" dirty="0" smtClean="0"/>
          </a:p>
          <a:p>
            <a:r>
              <a:rPr lang="en-US" dirty="0" smtClean="0"/>
              <a:t>Cognitive breaks:</a:t>
            </a:r>
          </a:p>
          <a:p>
            <a:pPr lvl="1"/>
            <a:r>
              <a:rPr lang="en-US" dirty="0" smtClean="0"/>
              <a:t>Whenever you think there is something interesting we should discuss</a:t>
            </a:r>
          </a:p>
          <a:p>
            <a:pPr lvl="1"/>
            <a:r>
              <a:rPr lang="en-US" dirty="0" smtClean="0"/>
              <a:t>We rather take some breaks, discuss, than rush through all slides</a:t>
            </a:r>
          </a:p>
          <a:p>
            <a:endParaRPr lang="en-US" dirty="0" smtClean="0"/>
          </a:p>
          <a:p>
            <a:r>
              <a:rPr lang="en-US" dirty="0" smtClean="0"/>
              <a:t>Take the time to:</a:t>
            </a:r>
          </a:p>
          <a:p>
            <a:pPr lvl="1"/>
            <a:r>
              <a:rPr lang="en-US" dirty="0" smtClean="0"/>
              <a:t>Submit interesting links or info to the KVV Forum</a:t>
            </a:r>
          </a:p>
          <a:p>
            <a:pPr lvl="1"/>
            <a:r>
              <a:rPr lang="en-US" dirty="0" smtClean="0"/>
              <a:t>Let us participate in whatever moves you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23554" name="Picture 2" descr="Word Clou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836712"/>
            <a:ext cx="28575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ag Clou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46" y="4666357"/>
            <a:ext cx="3549998" cy="178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youth.mosman.nsw.gov.au/wp-content/uploads/2014/12/1280px-Social-media-for-public-relations1-1024x5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2" y="4581128"/>
            <a:ext cx="3430723" cy="17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Bildergebnis für hot topics tag clou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4581128"/>
            <a:ext cx="30099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Bildergebnis für hot topics tag clou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021136"/>
            <a:ext cx="30480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75520" y="904680"/>
              <a:ext cx="2594880" cy="8712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67960" y="896400"/>
                <a:ext cx="2611440" cy="888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95645"/>
      </p:ext>
    </p:extLst>
  </p:cSld>
  <p:clrMapOvr>
    <a:masterClrMapping/>
  </p:clrMapOvr>
  <p:transition spd="slow" advTm="186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“Telematics”?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Etymology</a:t>
            </a:r>
          </a:p>
          <a:p>
            <a:r>
              <a:rPr lang="en-US" dirty="0" smtClean="0"/>
              <a:t>Telematics = </a:t>
            </a:r>
            <a:r>
              <a:rPr lang="en-US" b="1" dirty="0" smtClean="0"/>
              <a:t>tele</a:t>
            </a:r>
            <a:r>
              <a:rPr lang="en-US" dirty="0" smtClean="0"/>
              <a:t>communications + infor</a:t>
            </a:r>
            <a:r>
              <a:rPr lang="en-US" b="1" dirty="0" smtClean="0"/>
              <a:t>matics</a:t>
            </a:r>
          </a:p>
          <a:p>
            <a:r>
              <a:rPr lang="en-US" dirty="0" smtClean="0"/>
              <a:t>                    = Information and Communication Technologies (ICT)</a:t>
            </a:r>
          </a:p>
          <a:p>
            <a:r>
              <a:rPr lang="en-US" dirty="0" smtClean="0"/>
              <a:t>Similar courses also known as “Computer Networks”</a:t>
            </a:r>
          </a:p>
          <a:p>
            <a:endParaRPr lang="en-US" dirty="0" smtClean="0"/>
          </a:p>
          <a:p>
            <a:r>
              <a:rPr lang="en-US" b="1" dirty="0" smtClean="0"/>
              <a:t>Focus of this course</a:t>
            </a:r>
          </a:p>
          <a:p>
            <a:r>
              <a:rPr lang="en-US" dirty="0" smtClean="0"/>
              <a:t>Interconnecting devices (and people)</a:t>
            </a:r>
          </a:p>
          <a:p>
            <a:r>
              <a:rPr lang="en-US" dirty="0" smtClean="0"/>
              <a:t>Communication aspects</a:t>
            </a:r>
          </a:p>
          <a:p>
            <a:r>
              <a:rPr lang="en-US" dirty="0" smtClean="0"/>
              <a:t>Applications on top</a:t>
            </a:r>
            <a:endParaRPr lang="en-US" dirty="0"/>
          </a:p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2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</a:t>
            </a:r>
            <a:r>
              <a:rPr lang="fr-FR" smtClean="0"/>
              <a:t> Simple </a:t>
            </a:r>
            <a:r>
              <a:rPr lang="en-US" smtClean="0"/>
              <a:t>Rules</a:t>
            </a:r>
            <a:r>
              <a:rPr lang="fr-FR" smtClean="0"/>
              <a:t> 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No laptops/phones</a:t>
            </a:r>
          </a:p>
          <a:p>
            <a:pPr lvl="1"/>
            <a:r>
              <a:rPr lang="en-US" dirty="0" smtClean="0"/>
              <a:t>Unless you really, really have to look-up something – but then share it with us!</a:t>
            </a:r>
          </a:p>
          <a:p>
            <a:endParaRPr lang="en-US" dirty="0" smtClean="0"/>
          </a:p>
          <a:p>
            <a:r>
              <a:rPr lang="en-US" dirty="0" smtClean="0"/>
              <a:t>Deployment of an anti-sleeping student strategy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Most important: You are the only one responsible for your own brain</a:t>
            </a:r>
          </a:p>
          <a:p>
            <a:endParaRPr lang="en-US" dirty="0" smtClean="0"/>
          </a:p>
          <a:p>
            <a:r>
              <a:rPr lang="en-US" dirty="0" smtClean="0"/>
              <a:t>Don’t stop thinking!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3327816"/>
            <a:ext cx="4320480" cy="31539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51000" y="4658400"/>
              <a:ext cx="1450800" cy="47448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45600" y="4651560"/>
                <a:ext cx="1463400" cy="486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38786"/>
      </p:ext>
    </p:extLst>
  </p:cSld>
  <p:clrMapOvr>
    <a:masterClrMapping/>
  </p:clrMapOvr>
  <p:transition spd="slow" advTm="163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Digitizing an Ancient Greek Lesson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Three sides of that story: </a:t>
            </a:r>
          </a:p>
          <a:p>
            <a:pPr lvl="1"/>
            <a:endParaRPr lang="en-US" smtClean="0"/>
          </a:p>
          <a:p>
            <a:pPr lvl="1"/>
            <a:r>
              <a:rPr lang="en-US" smtClean="0"/>
              <a:t>YOU have to make the effort to understand the concepts</a:t>
            </a:r>
          </a:p>
          <a:p>
            <a:pPr lvl="1"/>
            <a:r>
              <a:rPr lang="en-US" smtClean="0"/>
              <a:t>From atoms to bits</a:t>
            </a:r>
          </a:p>
          <a:p>
            <a:pPr lvl="1"/>
            <a:r>
              <a:rPr lang="en-US" smtClean="0"/>
              <a:t>Copy of a copy of a …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7" name="Image 6" descr="Sans titr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645024"/>
            <a:ext cx="3097523" cy="260734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231903" y="4358713"/>
            <a:ext cx="2808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dirty="0"/>
              <a:t>=?</a:t>
            </a:r>
          </a:p>
        </p:txBody>
      </p:sp>
      <p:pic>
        <p:nvPicPr>
          <p:cNvPr id="16" name="Image 15" descr="pixelized-triang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444055"/>
            <a:ext cx="2873631" cy="278937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32320" y="451800"/>
              <a:ext cx="7469280" cy="61567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6200" y="447120"/>
                <a:ext cx="7482600" cy="6165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38907"/>
      </p:ext>
    </p:extLst>
  </p:cSld>
  <p:clrMapOvr>
    <a:masterClrMapping/>
  </p:clrMapOvr>
  <p:transition spd="slow" advTm="507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Motivation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5521" y="4933825"/>
            <a:ext cx="8641655" cy="2311599"/>
          </a:xfrm>
        </p:spPr>
        <p:txBody>
          <a:bodyPr/>
          <a:lstStyle/>
          <a:p>
            <a:r>
              <a:rPr lang="en-US" b="1" dirty="0" smtClean="0"/>
              <a:t>More complex than you think</a:t>
            </a:r>
          </a:p>
          <a:p>
            <a:r>
              <a:rPr lang="en-US" dirty="0" smtClean="0"/>
              <a:t>How do you transmit data?</a:t>
            </a:r>
          </a:p>
          <a:p>
            <a:r>
              <a:rPr lang="en-US" dirty="0" smtClean="0"/>
              <a:t>How do you access remotely multiple services from a single host?</a:t>
            </a:r>
          </a:p>
          <a:p>
            <a:r>
              <a:rPr lang="en-US" dirty="0" smtClean="0"/>
              <a:t>How do you achieve scalability?</a:t>
            </a:r>
            <a:endParaRPr lang="en-US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246636"/>
              </p:ext>
            </p:extLst>
          </p:nvPr>
        </p:nvGraphicFramePr>
        <p:xfrm>
          <a:off x="9264353" y="1988839"/>
          <a:ext cx="714375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4" name="Visio" r:id="rId7" imgW="714772" imgH="1232010" progId="Visio.Drawing.11">
                  <p:embed/>
                </p:oleObj>
              </mc:Choice>
              <mc:Fallback>
                <p:oleObj name="Visio" r:id="rId7" imgW="714772" imgH="1232010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4353" y="1988839"/>
                        <a:ext cx="714375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0" name="Picture 2" descr="D:\users\mw\Desktop\yt-brand-standard-logo-630px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805657"/>
            <a:ext cx="5924550" cy="2495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608710"/>
              </p:ext>
            </p:extLst>
          </p:nvPr>
        </p:nvGraphicFramePr>
        <p:xfrm>
          <a:off x="4223792" y="1988839"/>
          <a:ext cx="9652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95" name="Visio" r:id="rId10" imgW="964915" imgH="1232010" progId="Visio.Drawing.11">
                  <p:embed/>
                </p:oleObj>
              </mc:Choice>
              <mc:Fallback>
                <p:oleObj name="Visio" r:id="rId10" imgW="964915" imgH="123201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3792" y="1988839"/>
                        <a:ext cx="965200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Gerade Verbindung mit Pfeil 8"/>
          <p:cNvCxnSpPr/>
          <p:nvPr/>
        </p:nvCxnSpPr>
        <p:spPr bwMode="auto">
          <a:xfrm>
            <a:off x="5375920" y="2276871"/>
            <a:ext cx="36923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1"/>
          <p:cNvCxnSpPr/>
          <p:nvPr/>
        </p:nvCxnSpPr>
        <p:spPr bwMode="auto">
          <a:xfrm flipH="1">
            <a:off x="5375920" y="2564903"/>
            <a:ext cx="36923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3" name="Gruppieren 22"/>
          <p:cNvGrpSpPr/>
          <p:nvPr/>
        </p:nvGrpSpPr>
        <p:grpSpPr>
          <a:xfrm>
            <a:off x="4605288" y="2060847"/>
            <a:ext cx="1541264" cy="1951980"/>
            <a:chOff x="323528" y="1916832"/>
            <a:chExt cx="1541264" cy="1951980"/>
          </a:xfrm>
        </p:grpSpPr>
        <p:graphicFrame>
          <p:nvGraphicFramePr>
            <p:cNvPr id="15" name="Objek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9950356"/>
                </p:ext>
              </p:extLst>
            </p:nvPr>
          </p:nvGraphicFramePr>
          <p:xfrm>
            <a:off x="323528" y="1916832"/>
            <a:ext cx="965200" cy="1231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96" name="Visio" r:id="rId12" imgW="964915" imgH="1232010" progId="Visio.Drawing.11">
                    <p:embed/>
                  </p:oleObj>
                </mc:Choice>
                <mc:Fallback>
                  <p:oleObj name="Visio" r:id="rId12" imgW="964915" imgH="1232010" progId="Visio.Drawing.11">
                    <p:embed/>
                    <p:pic>
                      <p:nvPicPr>
                        <p:cNvPr id="0" name="Objek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528" y="1916832"/>
                          <a:ext cx="965200" cy="1231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k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9067137"/>
                </p:ext>
              </p:extLst>
            </p:nvPr>
          </p:nvGraphicFramePr>
          <p:xfrm>
            <a:off x="683568" y="2060848"/>
            <a:ext cx="965200" cy="1231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97" name="Visio" r:id="rId13" imgW="964915" imgH="1232010" progId="Visio.Drawing.11">
                    <p:embed/>
                  </p:oleObj>
                </mc:Choice>
                <mc:Fallback>
                  <p:oleObj name="Visio" r:id="rId13" imgW="964915" imgH="1232010" progId="Visio.Drawing.11">
                    <p:embed/>
                    <p:pic>
                      <p:nvPicPr>
                        <p:cNvPr id="0" name="Objek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2060848"/>
                          <a:ext cx="965200" cy="1231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k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5867833"/>
                </p:ext>
              </p:extLst>
            </p:nvPr>
          </p:nvGraphicFramePr>
          <p:xfrm>
            <a:off x="395536" y="2301602"/>
            <a:ext cx="965200" cy="1231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98" name="Visio" r:id="rId14" imgW="964915" imgH="1232010" progId="Visio.Drawing.11">
                    <p:embed/>
                  </p:oleObj>
                </mc:Choice>
                <mc:Fallback>
                  <p:oleObj name="Visio" r:id="rId14" imgW="964915" imgH="1232010" progId="Visio.Drawing.11">
                    <p:embed/>
                    <p:pic>
                      <p:nvPicPr>
                        <p:cNvPr id="0" name="Objek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536" y="2301602"/>
                          <a:ext cx="965200" cy="1231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k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3722140"/>
                </p:ext>
              </p:extLst>
            </p:nvPr>
          </p:nvGraphicFramePr>
          <p:xfrm>
            <a:off x="899592" y="2420888"/>
            <a:ext cx="965200" cy="1231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99" name="Visio" r:id="rId15" imgW="964915" imgH="1232010" progId="Visio.Drawing.11">
                    <p:embed/>
                  </p:oleObj>
                </mc:Choice>
                <mc:Fallback>
                  <p:oleObj name="Visio" r:id="rId15" imgW="964915" imgH="1232010" progId="Visio.Drawing.11">
                    <p:embed/>
                    <p:pic>
                      <p:nvPicPr>
                        <p:cNvPr id="0" name="Objek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9592" y="2420888"/>
                          <a:ext cx="965200" cy="1231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k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2250844"/>
                </p:ext>
              </p:extLst>
            </p:nvPr>
          </p:nvGraphicFramePr>
          <p:xfrm>
            <a:off x="685357" y="2636912"/>
            <a:ext cx="965200" cy="1231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00" name="Visio" r:id="rId16" imgW="964915" imgH="1232010" progId="Visio.Drawing.11">
                    <p:embed/>
                  </p:oleObj>
                </mc:Choice>
                <mc:Fallback>
                  <p:oleObj name="Visio" r:id="rId16" imgW="964915" imgH="1232010" progId="Visio.Drawing.11">
                    <p:embed/>
                    <p:pic>
                      <p:nvPicPr>
                        <p:cNvPr id="0" name="Objek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357" y="2636912"/>
                          <a:ext cx="965200" cy="1231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24" y="1412775"/>
            <a:ext cx="15335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834107"/>
            <a:ext cx="15335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2636911"/>
            <a:ext cx="15335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528" name="Gruppieren 22527"/>
          <p:cNvGrpSpPr/>
          <p:nvPr/>
        </p:nvGrpSpPr>
        <p:grpSpPr>
          <a:xfrm>
            <a:off x="4727848" y="1628799"/>
            <a:ext cx="4608512" cy="1800200"/>
            <a:chOff x="3203848" y="1124744"/>
            <a:chExt cx="4608512" cy="1800200"/>
          </a:xfrm>
        </p:grpSpPr>
        <p:cxnSp>
          <p:nvCxnSpPr>
            <p:cNvPr id="45" name="Gerade Verbindung mit Pfeil 44"/>
            <p:cNvCxnSpPr/>
            <p:nvPr/>
          </p:nvCxnSpPr>
          <p:spPr bwMode="auto">
            <a:xfrm>
              <a:off x="3347864" y="1330052"/>
              <a:ext cx="4320480" cy="2987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Gerade Verbindung mit Pfeil 52"/>
            <p:cNvCxnSpPr/>
            <p:nvPr/>
          </p:nvCxnSpPr>
          <p:spPr bwMode="auto">
            <a:xfrm>
              <a:off x="3563888" y="1479426"/>
              <a:ext cx="3888432" cy="2213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5" name="Gerade Verbindung mit Pfeil 54"/>
            <p:cNvCxnSpPr/>
            <p:nvPr/>
          </p:nvCxnSpPr>
          <p:spPr bwMode="auto">
            <a:xfrm>
              <a:off x="3203848" y="1124744"/>
              <a:ext cx="4608512" cy="3546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Gerade Verbindung mit Pfeil 56"/>
            <p:cNvCxnSpPr/>
            <p:nvPr/>
          </p:nvCxnSpPr>
          <p:spPr bwMode="auto">
            <a:xfrm flipV="1">
              <a:off x="4716016" y="2204864"/>
              <a:ext cx="2952328" cy="967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Gerade Verbindung mit Pfeil 58"/>
            <p:cNvCxnSpPr/>
            <p:nvPr/>
          </p:nvCxnSpPr>
          <p:spPr bwMode="auto">
            <a:xfrm>
              <a:off x="4427984" y="1916832"/>
              <a:ext cx="32403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Gerade Verbindung mit Pfeil 60"/>
            <p:cNvCxnSpPr/>
            <p:nvPr/>
          </p:nvCxnSpPr>
          <p:spPr bwMode="auto">
            <a:xfrm flipV="1">
              <a:off x="4581947" y="2348880"/>
              <a:ext cx="3086397" cy="2880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Gerade Verbindung mit Pfeil 62"/>
            <p:cNvCxnSpPr/>
            <p:nvPr/>
          </p:nvCxnSpPr>
          <p:spPr bwMode="auto">
            <a:xfrm flipV="1">
              <a:off x="4499992" y="2492896"/>
              <a:ext cx="3240360" cy="4320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2597" name="Picture 69" descr="D:\users\mw\Desktop\Logo_2013_Googl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710" y="1691040"/>
            <a:ext cx="961394" cy="339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05" name="Picture 77" descr="D:\users\mw\Desktop\drive_icon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215572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06" name="Picture 78" descr="D:\users\mw\Desktop\gmail-logo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183" y="2891398"/>
            <a:ext cx="480697" cy="353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17771552"/>
      </p:ext>
    </p:extLst>
  </p:cSld>
  <p:clrMapOvr>
    <a:masterClrMapping/>
  </p:clrMapOvr>
  <p:transition spd="slow" advTm="280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C 0.00404 -0.00347 0.00404 -0.00671 0.00742 -0.01134 C 0.00938 -0.01828 0.01081 -0.02338 0.01615 -0.02569 C 0.01862 -0.02916 0.02031 -0.03217 0.02253 -0.03588 C 0.02461 -0.03935 0.02774 -0.0412 0.03008 -0.04444 C 0.03242 -0.05278 0.0444 -0.05625 0.05052 -0.05741 C 0.05638 -0.05995 0.05248 -0.0618 0.0582 -0.06458 C 0.06367 -0.07546 0.05664 -0.06342 0.06341 -0.07014 C 0.07305 -0.07986 0.06471 -0.07569 0.07201 -0.0787 C 0.07396 -0.08264 0.07604 -0.0868 0.07956 -0.08889 C 0.08164 -0.09004 0.08607 -0.09166 0.08607 -0.09143 C 0.09232 -0.10069 0.10052 -0.09977 0.10873 -0.10324 C 0.11471 -0.11134 0.11159 -0.10926 0.11719 -0.1118 C 0.12708 -0.1243 0.13438 -0.12176 0.14844 -0.12315 C 0.1556 -0.12384 0.16289 -0.12523 0.16992 -0.12616 C 0.18021 -0.1294 0.18906 -0.13449 0.19792 -0.1419 C 0.22018 -0.14143 0.2431 -0.13472 0.26458 -0.1419 C 0.27136 -0.14421 0.27487 -0.14861 0.28177 -0.15046 C 0.29583 -0.1493 0.30951 -0.14745 0.32357 -0.14629 C 0.33281 -0.14352 0.34232 -0.14491 0.35156 -0.1419 C 0.35378 -0.1412 0.35586 -0.14004 0.3582 -0.13912 C 0.35951 -0.13866 0.36237 -0.1375 0.36237 -0.13727 C 0.36471 -0.13449 0.37096 -0.13194 0.37096 -0.13171 C 0.37175 -0.13102 0.37305 -0.12893 0.37305 -0.1287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</a:t>
            </a:r>
            <a:r>
              <a:rPr lang="en-US" noProof="0" dirty="0" err="1" smtClean="0"/>
              <a:t>IoT</a:t>
            </a:r>
            <a:r>
              <a:rPr lang="en-US" noProof="0" dirty="0" smtClean="0"/>
              <a:t> world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5" y="1784838"/>
            <a:ext cx="10857612" cy="4044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9463" y="5829299"/>
            <a:ext cx="5379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Source: </a:t>
            </a:r>
            <a:r>
              <a:rPr lang="en-US" sz="1400" dirty="0" smtClean="0"/>
              <a:t>The </a:t>
            </a:r>
            <a:r>
              <a:rPr lang="en-US" sz="1400" dirty="0" err="1" smtClean="0"/>
              <a:t>Telecare</a:t>
            </a:r>
            <a:r>
              <a:rPr lang="en-US" sz="1400" dirty="0" smtClean="0"/>
              <a:t> Blog, </a:t>
            </a:r>
            <a:r>
              <a:rPr lang="en-US" sz="1400" dirty="0" smtClean="0">
                <a:hlinkClick r:id="rId5"/>
              </a:rPr>
              <a:t>thetelecareblog.blogspot.de</a:t>
            </a:r>
            <a:r>
              <a:rPr lang="en-US" sz="1400" dirty="0" smtClean="0"/>
              <a:t>, 24.10.14</a:t>
            </a:r>
            <a:endParaRPr lang="en-US" sz="1400" dirty="0"/>
          </a:p>
          <a:p>
            <a:endParaRPr lang="en-US" sz="14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8280" y="1470960"/>
              <a:ext cx="8701200" cy="4244040"/>
            </p14:xfrm>
          </p:contentPart>
        </mc:Choice>
        <mc:Fallback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0000" y="1467720"/>
                <a:ext cx="8714160" cy="4255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38651"/>
      </p:ext>
    </p:extLst>
  </p:cSld>
  <p:clrMapOvr>
    <a:masterClrMapping/>
  </p:clrMapOvr>
  <p:transition spd="slow" advTm="150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148" name="Picture 4" descr="asgraph_cat7-14-cluster-dot"/>
          <p:cNvPicPr>
            <a:picLocks noChangeAspect="1" noChangeArrowheads="1"/>
          </p:cNvPicPr>
          <p:nvPr/>
        </p:nvPicPr>
        <p:blipFill rotWithShape="1">
          <a:blip r:embed="rId5" cstate="print"/>
          <a:srcRect b="5912"/>
          <a:stretch/>
        </p:blipFill>
        <p:spPr bwMode="auto">
          <a:xfrm>
            <a:off x="4219265" y="1659478"/>
            <a:ext cx="7638303" cy="4782062"/>
          </a:xfrm>
          <a:prstGeom prst="rect">
            <a:avLst/>
          </a:prstGeom>
          <a:noFill/>
        </p:spPr>
      </p:pic>
      <p:sp>
        <p:nvSpPr>
          <p:cNvPr id="90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Example for complexity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5" y="1619253"/>
            <a:ext cx="3390621" cy="4862513"/>
          </a:xfrm>
        </p:spPr>
        <p:txBody>
          <a:bodyPr/>
          <a:lstStyle/>
          <a:p>
            <a:r>
              <a:rPr lang="en-US" noProof="0" dirty="0" smtClean="0"/>
              <a:t>Information flow between banks (left) and industry (right) “in Germany” as seen by looking at the autonomous systems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9720" y="867600"/>
              <a:ext cx="8112960" cy="37173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3960" y="859680"/>
                <a:ext cx="8125920" cy="3735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75931"/>
      </p:ext>
    </p:extLst>
  </p:cSld>
  <p:clrMapOvr>
    <a:masterClrMapping/>
  </p:clrMapOvr>
  <p:transition spd="slow" advTm="136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379" y="1258044"/>
            <a:ext cx="4146828" cy="4427105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Incidents</a:t>
            </a:r>
            <a:endParaRPr lang="en-US" noProof="0" dirty="0"/>
          </a:p>
        </p:txBody>
      </p:sp>
      <p:pic>
        <p:nvPicPr>
          <p:cNvPr id="165893" name="Picture 5" descr="D:\user\mw\work\haw\ndw2011\cyberspace-slides\stuff\ny_youtube-hijac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3971" y="1402059"/>
            <a:ext cx="3168352" cy="4104684"/>
          </a:xfrm>
          <a:prstGeom prst="rect">
            <a:avLst/>
          </a:prstGeom>
          <a:noFill/>
        </p:spPr>
      </p:pic>
      <p:pic>
        <p:nvPicPr>
          <p:cNvPr id="165890" name="Picture 2" descr="D:\user\mw\work\haw\ndw2011\cyberspace-slides\stuff\spiegel-online_china-hijac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94131" y="3202260"/>
            <a:ext cx="3599070" cy="3284397"/>
          </a:xfrm>
          <a:prstGeom prst="rect">
            <a:avLst/>
          </a:prstGeom>
          <a:noFill/>
        </p:spPr>
      </p:pic>
      <p:pic>
        <p:nvPicPr>
          <p:cNvPr id="16589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0757" y="3490292"/>
            <a:ext cx="3461719" cy="311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4" descr="D:\user\mw\work\haw\ndw2011\cyberspace-slides\stuff\uscc_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14811" y="2626195"/>
            <a:ext cx="1315466" cy="1001216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4010155" y="2338163"/>
            <a:ext cx="4033777" cy="2062103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00"/>
                </a:solidFill>
                <a:latin typeface="+mn-lt"/>
              </a:rPr>
              <a:t>Baofeng</a:t>
            </a:r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 attack:</a:t>
            </a:r>
          </a:p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475 million users for</a:t>
            </a:r>
          </a:p>
          <a:p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9 hours detached</a:t>
            </a:r>
            <a:br>
              <a:rPr lang="en-US" sz="3200" dirty="0" smtClean="0">
                <a:solidFill>
                  <a:srgbClr val="FF6600"/>
                </a:solidFill>
                <a:latin typeface="+mn-lt"/>
              </a:rPr>
            </a:br>
            <a:r>
              <a:rPr lang="en-US" sz="3200" dirty="0" smtClean="0">
                <a:solidFill>
                  <a:srgbClr val="FF6600"/>
                </a:solidFill>
                <a:latin typeface="+mn-lt"/>
              </a:rPr>
              <a:t>from the Internet</a:t>
            </a:r>
            <a:endParaRPr lang="en-US" sz="32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7799282"/>
      </p:ext>
    </p:extLst>
  </p:cSld>
  <p:clrMapOvr>
    <a:masterClrMapping/>
  </p:clrMapOvr>
  <p:transition spd="slow" advClick="0" advTm="1331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Attacks in mobile phone networks</a:t>
            </a:r>
            <a:endParaRPr lang="en-US" noProof="0" dirty="0"/>
          </a:p>
        </p:txBody>
      </p:sp>
      <p:pic>
        <p:nvPicPr>
          <p:cNvPr id="119811" name="Picture 3" descr="D:\user\mw\work\fu\skims-it-security\mobilehoneypot\181011\angriffeprozeit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1624" y="1556793"/>
            <a:ext cx="6192688" cy="4458161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 rot="16200000">
            <a:off x="1963631" y="3376373"/>
            <a:ext cx="17213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itchFamily="-1" charset="0"/>
              </a:rPr>
              <a:t># </a:t>
            </a:r>
            <a:r>
              <a:rPr lang="en-US" dirty="0" smtClean="0">
                <a:latin typeface="Verdana" pitchFamily="-1" charset="0"/>
              </a:rPr>
              <a:t>Attacks </a:t>
            </a:r>
            <a:r>
              <a:rPr lang="en-US" dirty="0">
                <a:latin typeface="Verdana" pitchFamily="-1" charset="0"/>
              </a:rPr>
              <a:t>/ h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30392" y="5733256"/>
            <a:ext cx="729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Verdana" pitchFamily="-1" charset="0"/>
              </a:rPr>
              <a:t>Date</a:t>
            </a:r>
            <a:endParaRPr lang="en-US" dirty="0">
              <a:latin typeface="Verdana" pitchFamily="-1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7032105" y="2200218"/>
            <a:ext cx="184731" cy="369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Prof. Dr.-Ing. Jochen H. Schiller    www.jochenschiller.de     Telematics - 2015/16</a:t>
            </a:r>
            <a:endParaRPr lang="de-DE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62400" y="1955520"/>
              <a:ext cx="3160440" cy="382428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6280" y="1952640"/>
                <a:ext cx="3173760" cy="3830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27732"/>
      </p:ext>
    </p:extLst>
  </p:cSld>
  <p:clrMapOvr>
    <a:masterClrMapping/>
  </p:clrMapOvr>
  <p:transition spd="slow" advClick="0" advTm="63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Industrial control systems</a:t>
            </a:r>
            <a:endParaRPr lang="en-US" noProof="0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>
          <a:xfrm>
            <a:off x="334436" y="1619253"/>
            <a:ext cx="9217948" cy="4862513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Vulnerability of the ICT infrastructure</a:t>
            </a:r>
          </a:p>
          <a:p>
            <a:pPr lvl="1"/>
            <a:r>
              <a:rPr lang="en-US" noProof="0" dirty="0" smtClean="0"/>
              <a:t>analog to the “normal” Internet, same technology</a:t>
            </a:r>
          </a:p>
          <a:p>
            <a:pPr lvl="1"/>
            <a:r>
              <a:rPr lang="en-US" noProof="0" dirty="0" smtClean="0"/>
              <a:t>&gt; 95% of al computers today are embedded control systems</a:t>
            </a:r>
          </a:p>
          <a:p>
            <a:pPr lvl="1"/>
            <a:r>
              <a:rPr lang="en-US" noProof="0" dirty="0" smtClean="0"/>
              <a:t>Vulnerability of control systems</a:t>
            </a:r>
          </a:p>
          <a:p>
            <a:pPr lvl="2"/>
            <a:r>
              <a:rPr lang="en-US" noProof="0" dirty="0" smtClean="0"/>
              <a:t>Smart meter at home, SCADA (supervisory control and data acquisition) in power plants</a:t>
            </a:r>
          </a:p>
          <a:p>
            <a:pPr lvl="2"/>
            <a:r>
              <a:rPr lang="en-US" noProof="0" dirty="0" smtClean="0"/>
              <a:t>Many control systems are open - Never designed for Internet connectivity!</a:t>
            </a:r>
          </a:p>
          <a:p>
            <a:pPr lvl="3"/>
            <a:r>
              <a:rPr lang="en-US" noProof="0" dirty="0" smtClean="0">
                <a:hlinkClick r:id="rId4"/>
              </a:rPr>
              <a:t>en.wikipedia.org/wiki/</a:t>
            </a:r>
            <a:r>
              <a:rPr lang="en-US" noProof="0" dirty="0" err="1" smtClean="0">
                <a:hlinkClick r:id="rId4"/>
              </a:rPr>
              <a:t>SCADA#Security_issues</a:t>
            </a:r>
            <a:endParaRPr lang="en-US" noProof="0" dirty="0" smtClean="0"/>
          </a:p>
          <a:p>
            <a:pPr lvl="2"/>
            <a:r>
              <a:rPr lang="en-US" noProof="0" dirty="0" smtClean="0"/>
              <a:t>Very simple “access” already available, e.g. </a:t>
            </a:r>
            <a:r>
              <a:rPr lang="en-US" noProof="0" dirty="0" err="1" smtClean="0"/>
              <a:t>Shodan</a:t>
            </a:r>
            <a:r>
              <a:rPr lang="en-US" noProof="0" dirty="0" smtClean="0"/>
              <a:t>, </a:t>
            </a:r>
          </a:p>
          <a:p>
            <a:pPr lvl="1"/>
            <a:r>
              <a:rPr lang="en-US" noProof="0" dirty="0" smtClean="0"/>
              <a:t>Controllability of complexity</a:t>
            </a:r>
          </a:p>
          <a:p>
            <a:pPr lvl="2"/>
            <a:r>
              <a:rPr lang="en-US" noProof="0" dirty="0" smtClean="0"/>
              <a:t>E.g. estimated 14 million nodes in Bangkok’s energy grid to control and to monitor</a:t>
            </a:r>
          </a:p>
          <a:p>
            <a:endParaRPr lang="en-US" noProof="0" dirty="0" smtClean="0"/>
          </a:p>
          <a:p>
            <a:r>
              <a:rPr lang="en-US" noProof="0" dirty="0" smtClean="0">
                <a:solidFill>
                  <a:srgbClr val="FFC000"/>
                </a:solidFill>
              </a:rPr>
              <a:t>Main problem: Without power no ICT – how should ICT then control energy supply?</a:t>
            </a:r>
            <a:endParaRPr lang="en-US" noProof="0" dirty="0">
              <a:solidFill>
                <a:srgbClr val="FFC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 Telematics - 2015/16</a:t>
            </a:r>
            <a:endParaRPr lang="en-US" dirty="0"/>
          </a:p>
        </p:txBody>
      </p:sp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9734277" y="2132762"/>
            <a:ext cx="1875234" cy="2768203"/>
            <a:chOff x="0" y="0"/>
            <a:chExt cx="1680" cy="2480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" y="40"/>
              <a:ext cx="1600" cy="240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80" cy="2480"/>
            </a:xfrm>
            <a:prstGeom prst="rect">
              <a:avLst/>
            </a:prstGeom>
            <a:noFill/>
            <a:ln w="127000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90" name="Rectangle 6"/>
          <p:cNvSpPr>
            <a:spLocks/>
          </p:cNvSpPr>
          <p:nvPr/>
        </p:nvSpPr>
        <p:spPr bwMode="auto">
          <a:xfrm>
            <a:off x="10094276" y="4866783"/>
            <a:ext cx="151483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u="sng" dirty="0" smtClean="0">
                <a:solidFill>
                  <a:srgbClr val="6293FE"/>
                </a:solidFill>
                <a:ea typeface="ＭＳ Ｐゴシック" charset="0"/>
                <a:cs typeface="Chalkduster" charset="0"/>
                <a:hlinkClick r:id="rId7"/>
              </a:rPr>
              <a:t>Source: </a:t>
            </a:r>
            <a:r>
              <a:rPr lang="en-US" sz="1000" u="sng" dirty="0">
                <a:solidFill>
                  <a:srgbClr val="6293FE"/>
                </a:solidFill>
                <a:ea typeface="ＭＳ Ｐゴシック" charset="0"/>
                <a:cs typeface="Chalkduster" charset="0"/>
                <a:hlinkClick r:id="rId7"/>
              </a:rPr>
              <a:t>pacetoday.com.au</a:t>
            </a:r>
            <a:endParaRPr lang="en-US" sz="1000" u="sng" dirty="0">
              <a:solidFill>
                <a:srgbClr val="6293FE"/>
              </a:solidFill>
              <a:ea typeface="ＭＳ Ｐゴシック" charset="0"/>
              <a:cs typeface="Chalkduster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83080" y="2211840"/>
              <a:ext cx="3870000" cy="36651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76600" y="2206440"/>
                <a:ext cx="3882240" cy="3677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3845"/>
      </p:ext>
    </p:extLst>
  </p:cSld>
  <p:clrMapOvr>
    <a:masterClrMapping/>
  </p:clrMapOvr>
  <p:transition spd="slow" advTm="206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... and only very few know the ropes in case of an emergency!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„The Internet is not Enterprise </a:t>
            </a:r>
            <a:br>
              <a:rPr lang="en-US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Star </a:t>
            </a:r>
            <a:r>
              <a:rPr lang="en-US" i="1" noProof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Treck</a:t>
            </a:r>
            <a:r>
              <a:rPr lang="en-US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but rather an </a:t>
            </a:r>
            <a:br>
              <a:rPr lang="en-US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18th century sailing ship with </a:t>
            </a:r>
            <a:br>
              <a:rPr lang="en-US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i="1" noProof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small crew pulling the ropes.“</a:t>
            </a:r>
          </a:p>
          <a:p>
            <a:pPr lvl="1"/>
            <a:r>
              <a:rPr lang="en-US" noProof="0" dirty="0" smtClean="0"/>
              <a:t>Insider statement of a security consultant</a:t>
            </a:r>
            <a:br>
              <a:rPr lang="en-US" noProof="0" dirty="0" smtClean="0"/>
            </a:br>
            <a:endParaRPr lang="en-US" noProof="0" dirty="0" smtClean="0"/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It is estimated that there are only about a thousand people world </a:t>
            </a:r>
            <a:br>
              <a:rPr lang="en-US" noProof="0" dirty="0" smtClean="0"/>
            </a:br>
            <a:r>
              <a:rPr lang="en-US" noProof="0" dirty="0" smtClean="0"/>
              <a:t>wide that can really bootstrap the Internet in case of a serious </a:t>
            </a:r>
            <a:br>
              <a:rPr lang="en-US" noProof="0" dirty="0" smtClean="0"/>
            </a:br>
            <a:r>
              <a:rPr lang="en-US" noProof="0" dirty="0" smtClean="0"/>
              <a:t>situation (e.g. breakdown of DNS, BGP under attack)</a:t>
            </a:r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Unfortunately, many can cause malfunctions (although there are also only a few high professionals)</a:t>
            </a:r>
          </a:p>
          <a:p>
            <a:pPr lvl="1"/>
            <a:endParaRPr lang="en-US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Prof. Dr.-Ing. Jochen H. Schiller    www.jochenschiller.de     Telematics - 2015/16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1513704"/>
            <a:ext cx="3119680" cy="2600995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10191077" y="4114699"/>
            <a:ext cx="995465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u="sng" dirty="0">
                <a:solidFill>
                  <a:srgbClr val="6293FE"/>
                </a:solidFill>
                <a:ea typeface="ＭＳ Ｐゴシック" charset="0"/>
                <a:cs typeface="Chalkduster" charset="0"/>
              </a:rPr>
              <a:t>Bild: </a:t>
            </a:r>
            <a:r>
              <a:rPr lang="en-US" sz="1000" u="sng" dirty="0" err="1">
                <a:solidFill>
                  <a:srgbClr val="6293FE"/>
                </a:solidFill>
                <a:ea typeface="ＭＳ Ｐゴシック" charset="0"/>
                <a:cs typeface="Chalkduster" charset="0"/>
              </a:rPr>
              <a:t>www.soic.se</a:t>
            </a:r>
            <a:endParaRPr lang="en-US" sz="1000" u="sng" dirty="0">
              <a:solidFill>
                <a:srgbClr val="6293FE"/>
              </a:solidFill>
              <a:ea typeface="ＭＳ Ｐゴシック" charset="0"/>
              <a:cs typeface="Chalkduster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01719"/>
      </p:ext>
    </p:extLst>
  </p:cSld>
  <p:clrMapOvr>
    <a:masterClrMapping/>
  </p:clrMapOvr>
  <p:transition spd="slow" advClick="0" advTm="120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|75.5|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8.1|7|3.8|2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0.7|39.5|10.3|3|8.8|40.4|4|1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4.2|14.9|6.4|7.3|20.1|0.8|2.1|1.2|7.5"/>
</p:tagLst>
</file>

<file path=ppt/theme/theme1.xml><?xml version="1.0" encoding="utf-8"?>
<a:theme xmlns:a="http://schemas.openxmlformats.org/drawingml/2006/main" name="FU-Berlin-16zu9">
  <a:themeElements>
    <a:clrScheme name="FU_Standard-Vorlage_B 1">
      <a:dk1>
        <a:srgbClr val="333333"/>
      </a:dk1>
      <a:lt1>
        <a:srgbClr val="FFFFFF"/>
      </a:lt1>
      <a:dk2>
        <a:srgbClr val="003366"/>
      </a:dk2>
      <a:lt2>
        <a:srgbClr val="808080"/>
      </a:lt2>
      <a:accent1>
        <a:srgbClr val="CCD6E0"/>
      </a:accent1>
      <a:accent2>
        <a:srgbClr val="99CC00"/>
      </a:accent2>
      <a:accent3>
        <a:srgbClr val="FFFFFF"/>
      </a:accent3>
      <a:accent4>
        <a:srgbClr val="2A2A2A"/>
      </a:accent4>
      <a:accent5>
        <a:srgbClr val="E2E8ED"/>
      </a:accent5>
      <a:accent6>
        <a:srgbClr val="8AB900"/>
      </a:accent6>
      <a:hlink>
        <a:srgbClr val="0066CC"/>
      </a:hlink>
      <a:folHlink>
        <a:srgbClr val="003366"/>
      </a:folHlink>
    </a:clrScheme>
    <a:fontScheme name="PPT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_Vorlage 1">
        <a:dk1>
          <a:srgbClr val="333333"/>
        </a:dk1>
        <a:lt1>
          <a:srgbClr val="FFFFFF"/>
        </a:lt1>
        <a:dk2>
          <a:srgbClr val="969696"/>
        </a:dk2>
        <a:lt2>
          <a:srgbClr val="FFFFFF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Vorlage 2">
        <a:dk1>
          <a:srgbClr val="333333"/>
        </a:dk1>
        <a:lt1>
          <a:srgbClr val="FFFFFF"/>
        </a:lt1>
        <a:dk2>
          <a:srgbClr val="969696"/>
        </a:dk2>
        <a:lt2>
          <a:srgbClr val="0066CC"/>
        </a:lt2>
        <a:accent1>
          <a:srgbClr val="BCC7F6"/>
        </a:accent1>
        <a:accent2>
          <a:srgbClr val="86B600"/>
        </a:accent2>
        <a:accent3>
          <a:srgbClr val="FFFFFF"/>
        </a:accent3>
        <a:accent4>
          <a:srgbClr val="2A2A2A"/>
        </a:accent4>
        <a:accent5>
          <a:srgbClr val="DAE0FA"/>
        </a:accent5>
        <a:accent6>
          <a:srgbClr val="79A500"/>
        </a:accent6>
        <a:hlink>
          <a:srgbClr val="003366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U_Standard-Vorlage_B 1">
        <a:dk1>
          <a:srgbClr val="333333"/>
        </a:dk1>
        <a:lt1>
          <a:srgbClr val="FFFFFF"/>
        </a:lt1>
        <a:dk2>
          <a:srgbClr val="003366"/>
        </a:dk2>
        <a:lt2>
          <a:srgbClr val="808080"/>
        </a:lt2>
        <a:accent1>
          <a:srgbClr val="CCD6E0"/>
        </a:accent1>
        <a:accent2>
          <a:srgbClr val="99CC00"/>
        </a:accent2>
        <a:accent3>
          <a:srgbClr val="FFFFFF"/>
        </a:accent3>
        <a:accent4>
          <a:srgbClr val="2A2A2A"/>
        </a:accent4>
        <a:accent5>
          <a:srgbClr val="E2E8ED"/>
        </a:accent5>
        <a:accent6>
          <a:srgbClr val="8AB900"/>
        </a:accent6>
        <a:hlink>
          <a:srgbClr val="0066CC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U-Berlin-16zu9" id="{3DE36BF4-006A-4190-B5F1-ADA600A71A8F}" vid="{907B8B37-32E7-4D39-B3D5-4AC4B22343D9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2007 Template Telematic</Template>
  <TotalTime>0</TotalTime>
  <Words>2180</Words>
  <Application>Microsoft Office PowerPoint</Application>
  <PresentationFormat>Widescreen</PresentationFormat>
  <Paragraphs>351</Paragraphs>
  <Slides>21</Slides>
  <Notes>16</Notes>
  <HiddenSlides>0</HiddenSlides>
  <MMClips>21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Chalkduster</vt:lpstr>
      <vt:lpstr>Tahoma</vt:lpstr>
      <vt:lpstr>Times New Roman</vt:lpstr>
      <vt:lpstr>Verdana</vt:lpstr>
      <vt:lpstr>Wingdings</vt:lpstr>
      <vt:lpstr>FU-Berlin-16zu9</vt:lpstr>
      <vt:lpstr>Visio</vt:lpstr>
      <vt:lpstr>Telematics Chapter 0  Organizational</vt:lpstr>
      <vt:lpstr>Why “Telematics”?</vt:lpstr>
      <vt:lpstr>High-level Motivation</vt:lpstr>
      <vt:lpstr>The IoT world</vt:lpstr>
      <vt:lpstr>Example for complexity</vt:lpstr>
      <vt:lpstr>Incidents</vt:lpstr>
      <vt:lpstr>Attacks in mobile phone networks</vt:lpstr>
      <vt:lpstr>Industrial control systems</vt:lpstr>
      <vt:lpstr>... and only very few know the ropes in case of an emergency!</vt:lpstr>
      <vt:lpstr>Major Topics of this Course</vt:lpstr>
      <vt:lpstr>It’s More Than Some Technical Background </vt:lpstr>
      <vt:lpstr>At the End of this Course, You Should …</vt:lpstr>
      <vt:lpstr>Courses of the CST group</vt:lpstr>
      <vt:lpstr>BE AWARE!!!</vt:lpstr>
      <vt:lpstr>Related Fields</vt:lpstr>
      <vt:lpstr>Time Schedule and Grading</vt:lpstr>
      <vt:lpstr>Office Hours, Communication, and Web Resources</vt:lpstr>
      <vt:lpstr>Literature</vt:lpstr>
      <vt:lpstr>Details Specific to this Course</vt:lpstr>
      <vt:lpstr>Some Simple Rules …</vt:lpstr>
      <vt:lpstr>Digitizing an Ancient Greek Lesson</vt:lpstr>
    </vt:vector>
  </TitlesOfParts>
  <Company>Freie Universität Berlin, FB MI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Organizational</dc:title>
  <cp:keywords>Telematics, Computer Networking</cp:keywords>
  <dc:description>Version WS 2010/2011</dc:description>
  <cp:lastModifiedBy>Schiller, Jochen</cp:lastModifiedBy>
  <cp:revision>237</cp:revision>
  <cp:lastPrinted>2002-06-26T11:04:16Z</cp:lastPrinted>
  <dcterms:created xsi:type="dcterms:W3CDTF">2009-09-10T14:15:07Z</dcterms:created>
  <dcterms:modified xsi:type="dcterms:W3CDTF">2015-10-12T13:45:34Z</dcterms:modified>
  <cp:category>Teaching</cp:category>
  <cp:contentStatus>In Work</cp:contentStatus>
</cp:coreProperties>
</file>