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701" r:id="rId1"/>
  </p:sldMasterIdLst>
  <p:notesMasterIdLst>
    <p:notesMasterId r:id="rId58"/>
  </p:notesMasterIdLst>
  <p:handoutMasterIdLst>
    <p:handoutMasterId r:id="rId59"/>
  </p:handoutMasterIdLst>
  <p:sldIdLst>
    <p:sldId id="672" r:id="rId2"/>
    <p:sldId id="607" r:id="rId3"/>
    <p:sldId id="673" r:id="rId4"/>
    <p:sldId id="608" r:id="rId5"/>
    <p:sldId id="609" r:id="rId6"/>
    <p:sldId id="610" r:id="rId7"/>
    <p:sldId id="634" r:id="rId8"/>
    <p:sldId id="616" r:id="rId9"/>
    <p:sldId id="611" r:id="rId10"/>
    <p:sldId id="612" r:id="rId11"/>
    <p:sldId id="625" r:id="rId12"/>
    <p:sldId id="626" r:id="rId13"/>
    <p:sldId id="627" r:id="rId14"/>
    <p:sldId id="614" r:id="rId15"/>
    <p:sldId id="628" r:id="rId16"/>
    <p:sldId id="629" r:id="rId17"/>
    <p:sldId id="630" r:id="rId18"/>
    <p:sldId id="631" r:id="rId19"/>
    <p:sldId id="633" r:id="rId20"/>
    <p:sldId id="617" r:id="rId21"/>
    <p:sldId id="636" r:id="rId22"/>
    <p:sldId id="637" r:id="rId23"/>
    <p:sldId id="635" r:id="rId24"/>
    <p:sldId id="615" r:id="rId25"/>
    <p:sldId id="620" r:id="rId26"/>
    <p:sldId id="621" r:id="rId27"/>
    <p:sldId id="618" r:id="rId28"/>
    <p:sldId id="622" r:id="rId29"/>
    <p:sldId id="624" r:id="rId30"/>
    <p:sldId id="674" r:id="rId31"/>
    <p:sldId id="638" r:id="rId32"/>
    <p:sldId id="639" r:id="rId33"/>
    <p:sldId id="640" r:id="rId34"/>
    <p:sldId id="641" r:id="rId35"/>
    <p:sldId id="642" r:id="rId36"/>
    <p:sldId id="644" r:id="rId37"/>
    <p:sldId id="645" r:id="rId38"/>
    <p:sldId id="643" r:id="rId39"/>
    <p:sldId id="646" r:id="rId40"/>
    <p:sldId id="650" r:id="rId41"/>
    <p:sldId id="651" r:id="rId42"/>
    <p:sldId id="652" r:id="rId43"/>
    <p:sldId id="653" r:id="rId44"/>
    <p:sldId id="656" r:id="rId45"/>
    <p:sldId id="654" r:id="rId46"/>
    <p:sldId id="655" r:id="rId47"/>
    <p:sldId id="675" r:id="rId48"/>
    <p:sldId id="648" r:id="rId49"/>
    <p:sldId id="657" r:id="rId50"/>
    <p:sldId id="660" r:id="rId51"/>
    <p:sldId id="661" r:id="rId52"/>
    <p:sldId id="658" r:id="rId53"/>
    <p:sldId id="659" r:id="rId54"/>
    <p:sldId id="647" r:id="rId55"/>
    <p:sldId id="649" r:id="rId56"/>
    <p:sldId id="606" r:id="rId57"/>
  </p:sldIdLst>
  <p:sldSz cx="9144000" cy="6858000" type="screen4x3"/>
  <p:notesSz cx="6797675" cy="9874250"/>
  <p:custDataLst>
    <p:tags r:id="rId61"/>
  </p:custDataLst>
  <p:defaultTextStyle>
    <a:defPPr>
      <a:defRPr lang="en-US"/>
    </a:defPPr>
    <a:lvl1pPr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1pPr>
    <a:lvl2pPr marL="457200"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2pPr>
    <a:lvl3pPr marL="914400"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3pPr>
    <a:lvl4pPr marL="1371600"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4pPr>
    <a:lvl5pPr marL="1828800" algn="r" rtl="0" eaLnBrk="0" fontAlgn="base" hangingPunct="0">
      <a:spcBef>
        <a:spcPct val="0"/>
      </a:spcBef>
      <a:spcAft>
        <a:spcPct val="0"/>
      </a:spcAft>
      <a:defRPr sz="4400" b="1" kern="1200">
        <a:solidFill>
          <a:schemeClr val="tx2"/>
        </a:solidFill>
        <a:latin typeface="Trebuchet MS" pitchFamily="34" charset="0"/>
        <a:ea typeface="+mn-ea"/>
        <a:cs typeface="Arial" charset="0"/>
      </a:defRPr>
    </a:lvl5pPr>
    <a:lvl6pPr marL="2286000" algn="l" defTabSz="914400" rtl="0" eaLnBrk="1" latinLnBrk="0" hangingPunct="1">
      <a:defRPr sz="4400" b="1" kern="1200">
        <a:solidFill>
          <a:schemeClr val="tx2"/>
        </a:solidFill>
        <a:latin typeface="Trebuchet MS" pitchFamily="34" charset="0"/>
        <a:ea typeface="+mn-ea"/>
        <a:cs typeface="Arial" charset="0"/>
      </a:defRPr>
    </a:lvl6pPr>
    <a:lvl7pPr marL="2743200" algn="l" defTabSz="914400" rtl="0" eaLnBrk="1" latinLnBrk="0" hangingPunct="1">
      <a:defRPr sz="4400" b="1" kern="1200">
        <a:solidFill>
          <a:schemeClr val="tx2"/>
        </a:solidFill>
        <a:latin typeface="Trebuchet MS" pitchFamily="34" charset="0"/>
        <a:ea typeface="+mn-ea"/>
        <a:cs typeface="Arial" charset="0"/>
      </a:defRPr>
    </a:lvl7pPr>
    <a:lvl8pPr marL="3200400" algn="l" defTabSz="914400" rtl="0" eaLnBrk="1" latinLnBrk="0" hangingPunct="1">
      <a:defRPr sz="4400" b="1" kern="1200">
        <a:solidFill>
          <a:schemeClr val="tx2"/>
        </a:solidFill>
        <a:latin typeface="Trebuchet MS" pitchFamily="34" charset="0"/>
        <a:ea typeface="+mn-ea"/>
        <a:cs typeface="Arial" charset="0"/>
      </a:defRPr>
    </a:lvl8pPr>
    <a:lvl9pPr marL="3657600" algn="l" defTabSz="914400" rtl="0" eaLnBrk="1" latinLnBrk="0" hangingPunct="1">
      <a:defRPr sz="4400" b="1" kern="1200">
        <a:solidFill>
          <a:schemeClr val="tx2"/>
        </a:solidFill>
        <a:latin typeface="Trebuchet MS" pitchFamily="34" charset="0"/>
        <a:ea typeface="+mn-ea"/>
        <a:cs typeface="Arial"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6" clrIdx="1"/>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CC"/>
    <a:srgbClr val="CC3300"/>
    <a:srgbClr val="003300"/>
    <a:srgbClr val="FF0000"/>
    <a:srgbClr val="66FF33"/>
    <a:srgbClr val="FFFF66"/>
    <a:srgbClr val="FFFF00"/>
    <a:srgbClr val="FF9900"/>
    <a:srgbClr val="D60093"/>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165" autoAdjust="0"/>
    <p:restoredTop sz="84072" autoAdjust="0"/>
  </p:normalViewPr>
  <p:slideViewPr>
    <p:cSldViewPr>
      <p:cViewPr varScale="1">
        <p:scale>
          <a:sx n="120" d="100"/>
          <a:sy n="120" d="100"/>
        </p:scale>
        <p:origin x="-1648"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presProps" Target="presProps.xml"/><Relationship Id="rId64" Type="http://schemas.openxmlformats.org/officeDocument/2006/relationships/viewProps" Target="viewProps.xml"/><Relationship Id="rId65" Type="http://schemas.openxmlformats.org/officeDocument/2006/relationships/theme" Target="theme/theme1.xml"/><Relationship Id="rId66" Type="http://schemas.openxmlformats.org/officeDocument/2006/relationships/tableStyles" Target="tableStyle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notesMaster" Target="notesMasters/notesMaster1.xml"/><Relationship Id="rId59" Type="http://schemas.openxmlformats.org/officeDocument/2006/relationships/handoutMaster" Target="handoutMasters/handoutMaster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printerSettings" Target="printerSettings/printerSettings1.bin"/><Relationship Id="rId61" Type="http://schemas.openxmlformats.org/officeDocument/2006/relationships/tags" Target="tags/tag1.xml"/><Relationship Id="rId62" Type="http://schemas.openxmlformats.org/officeDocument/2006/relationships/commentAuthors" Target="commentAuthor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1378" name="Rectangle 2"/>
          <p:cNvSpPr>
            <a:spLocks noGrp="1" noChangeArrowheads="1"/>
          </p:cNvSpPr>
          <p:nvPr>
            <p:ph type="hdr" sz="quarter"/>
          </p:nvPr>
        </p:nvSpPr>
        <p:spPr bwMode="auto">
          <a:xfrm>
            <a:off x="0" y="1"/>
            <a:ext cx="2945862" cy="493176"/>
          </a:xfrm>
          <a:prstGeom prst="rect">
            <a:avLst/>
          </a:prstGeom>
          <a:noFill/>
          <a:ln w="9525">
            <a:noFill/>
            <a:miter lim="800000"/>
            <a:headEnd/>
            <a:tailEnd/>
          </a:ln>
          <a:effectLst/>
        </p:spPr>
        <p:txBody>
          <a:bodyPr vert="horz" wrap="square" lIns="91272" tIns="45636" rIns="91272" bIns="45636" numCol="1" anchor="t" anchorCtr="0" compatLnSpc="1">
            <a:prstTxWarp prst="textNoShape">
              <a:avLst/>
            </a:prstTxWarp>
          </a:bodyPr>
          <a:lstStyle>
            <a:lvl1pPr algn="l" defTabSz="913061" eaLnBrk="1" hangingPunct="1">
              <a:defRPr sz="1200" b="0" smtClean="0">
                <a:solidFill>
                  <a:schemeClr val="tx1"/>
                </a:solidFill>
              </a:defRPr>
            </a:lvl1pPr>
          </a:lstStyle>
          <a:p>
            <a:pPr>
              <a:defRPr/>
            </a:pPr>
            <a:endParaRPr lang="de-DE"/>
          </a:p>
        </p:txBody>
      </p:sp>
      <p:sp>
        <p:nvSpPr>
          <p:cNvPr id="101379" name="Rectangle 3"/>
          <p:cNvSpPr>
            <a:spLocks noGrp="1" noChangeArrowheads="1"/>
          </p:cNvSpPr>
          <p:nvPr>
            <p:ph type="dt" sz="quarter" idx="1"/>
          </p:nvPr>
        </p:nvSpPr>
        <p:spPr bwMode="auto">
          <a:xfrm>
            <a:off x="3850294" y="1"/>
            <a:ext cx="2945862" cy="493176"/>
          </a:xfrm>
          <a:prstGeom prst="rect">
            <a:avLst/>
          </a:prstGeom>
          <a:noFill/>
          <a:ln w="9525">
            <a:noFill/>
            <a:miter lim="800000"/>
            <a:headEnd/>
            <a:tailEnd/>
          </a:ln>
          <a:effectLst/>
        </p:spPr>
        <p:txBody>
          <a:bodyPr vert="horz" wrap="square" lIns="91272" tIns="45636" rIns="91272" bIns="45636" numCol="1" anchor="t" anchorCtr="0" compatLnSpc="1">
            <a:prstTxWarp prst="textNoShape">
              <a:avLst/>
            </a:prstTxWarp>
          </a:bodyPr>
          <a:lstStyle>
            <a:lvl1pPr defTabSz="913061" eaLnBrk="1" hangingPunct="1">
              <a:defRPr sz="1200" b="0" smtClean="0">
                <a:solidFill>
                  <a:schemeClr val="tx1"/>
                </a:solidFill>
              </a:defRPr>
            </a:lvl1pPr>
          </a:lstStyle>
          <a:p>
            <a:pPr>
              <a:defRPr/>
            </a:pPr>
            <a:endParaRPr lang="de-DE"/>
          </a:p>
        </p:txBody>
      </p:sp>
      <p:sp>
        <p:nvSpPr>
          <p:cNvPr id="101380" name="Rectangle 4"/>
          <p:cNvSpPr>
            <a:spLocks noGrp="1" noChangeArrowheads="1"/>
          </p:cNvSpPr>
          <p:nvPr>
            <p:ph type="ftr" sz="quarter" idx="2"/>
          </p:nvPr>
        </p:nvSpPr>
        <p:spPr bwMode="auto">
          <a:xfrm>
            <a:off x="0" y="9379542"/>
            <a:ext cx="2945862" cy="493176"/>
          </a:xfrm>
          <a:prstGeom prst="rect">
            <a:avLst/>
          </a:prstGeom>
          <a:noFill/>
          <a:ln w="9525">
            <a:noFill/>
            <a:miter lim="800000"/>
            <a:headEnd/>
            <a:tailEnd/>
          </a:ln>
          <a:effectLst/>
        </p:spPr>
        <p:txBody>
          <a:bodyPr vert="horz" wrap="square" lIns="91272" tIns="45636" rIns="91272" bIns="45636" numCol="1" anchor="b" anchorCtr="0" compatLnSpc="1">
            <a:prstTxWarp prst="textNoShape">
              <a:avLst/>
            </a:prstTxWarp>
          </a:bodyPr>
          <a:lstStyle>
            <a:lvl1pPr algn="l" defTabSz="913061" eaLnBrk="1" hangingPunct="1">
              <a:defRPr sz="1200" b="0" smtClean="0">
                <a:solidFill>
                  <a:schemeClr val="tx1"/>
                </a:solidFill>
              </a:defRPr>
            </a:lvl1pPr>
          </a:lstStyle>
          <a:p>
            <a:pPr>
              <a:defRPr/>
            </a:pPr>
            <a:endParaRPr lang="de-DE"/>
          </a:p>
        </p:txBody>
      </p:sp>
      <p:sp>
        <p:nvSpPr>
          <p:cNvPr id="101381" name="Rectangle 5"/>
          <p:cNvSpPr>
            <a:spLocks noGrp="1" noChangeArrowheads="1"/>
          </p:cNvSpPr>
          <p:nvPr>
            <p:ph type="sldNum" sz="quarter" idx="3"/>
          </p:nvPr>
        </p:nvSpPr>
        <p:spPr bwMode="auto">
          <a:xfrm>
            <a:off x="3850294" y="9379542"/>
            <a:ext cx="2945862" cy="493176"/>
          </a:xfrm>
          <a:prstGeom prst="rect">
            <a:avLst/>
          </a:prstGeom>
          <a:noFill/>
          <a:ln w="9525">
            <a:noFill/>
            <a:miter lim="800000"/>
            <a:headEnd/>
            <a:tailEnd/>
          </a:ln>
          <a:effectLst/>
        </p:spPr>
        <p:txBody>
          <a:bodyPr vert="horz" wrap="square" lIns="91272" tIns="45636" rIns="91272" bIns="45636" numCol="1" anchor="b" anchorCtr="0" compatLnSpc="1">
            <a:prstTxWarp prst="textNoShape">
              <a:avLst/>
            </a:prstTxWarp>
          </a:bodyPr>
          <a:lstStyle>
            <a:lvl1pPr defTabSz="913061" eaLnBrk="1" hangingPunct="1">
              <a:defRPr sz="1200" b="0" smtClean="0">
                <a:solidFill>
                  <a:schemeClr val="tx1"/>
                </a:solidFill>
              </a:defRPr>
            </a:lvl1pPr>
          </a:lstStyle>
          <a:p>
            <a:pPr>
              <a:defRPr/>
            </a:pPr>
            <a:fld id="{7D40594F-62DF-4EB3-8A73-256384077772}" type="slidenum">
              <a:rPr lang="de-DE"/>
              <a:pPr>
                <a:defRPr/>
              </a:pPr>
              <a:t>‹#›</a:t>
            </a:fld>
            <a:endParaRPr lang="de-DE"/>
          </a:p>
        </p:txBody>
      </p:sp>
    </p:spTree>
    <p:extLst>
      <p:ext uri="{BB962C8B-B14F-4D97-AF65-F5344CB8AC3E}">
        <p14:creationId xmlns:p14="http://schemas.microsoft.com/office/powerpoint/2010/main" val="1303398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Rectangle 2"/>
          <p:cNvSpPr>
            <a:spLocks noGrp="1" noChangeArrowheads="1"/>
          </p:cNvSpPr>
          <p:nvPr>
            <p:ph type="hdr" sz="quarter"/>
          </p:nvPr>
        </p:nvSpPr>
        <p:spPr bwMode="auto">
          <a:xfrm>
            <a:off x="1" y="0"/>
            <a:ext cx="2947382" cy="494709"/>
          </a:xfrm>
          <a:prstGeom prst="rect">
            <a:avLst/>
          </a:prstGeom>
          <a:noFill/>
          <a:ln w="9525">
            <a:noFill/>
            <a:miter lim="800000"/>
            <a:headEnd/>
            <a:tailEnd/>
          </a:ln>
          <a:effectLst/>
        </p:spPr>
        <p:txBody>
          <a:bodyPr vert="horz" wrap="square" lIns="91135" tIns="45567" rIns="91135" bIns="45567" numCol="1" anchor="t" anchorCtr="0" compatLnSpc="1">
            <a:prstTxWarp prst="textNoShape">
              <a:avLst/>
            </a:prstTxWarp>
          </a:bodyPr>
          <a:lstStyle>
            <a:lvl1pPr algn="l" defTabSz="911534" eaLnBrk="1" hangingPunct="1">
              <a:defRPr sz="1200" b="0" smtClean="0">
                <a:solidFill>
                  <a:schemeClr val="tx1"/>
                </a:solidFill>
              </a:defRPr>
            </a:lvl1pPr>
          </a:lstStyle>
          <a:p>
            <a:pPr>
              <a:defRPr/>
            </a:pPr>
            <a:endParaRPr lang="de-DE"/>
          </a:p>
        </p:txBody>
      </p:sp>
      <p:sp>
        <p:nvSpPr>
          <p:cNvPr id="46083" name="Rectangle 3"/>
          <p:cNvSpPr>
            <a:spLocks noGrp="1" noChangeArrowheads="1"/>
          </p:cNvSpPr>
          <p:nvPr>
            <p:ph type="dt" idx="1"/>
          </p:nvPr>
        </p:nvSpPr>
        <p:spPr bwMode="auto">
          <a:xfrm>
            <a:off x="3848774" y="0"/>
            <a:ext cx="2947382" cy="494709"/>
          </a:xfrm>
          <a:prstGeom prst="rect">
            <a:avLst/>
          </a:prstGeom>
          <a:noFill/>
          <a:ln w="9525">
            <a:noFill/>
            <a:miter lim="800000"/>
            <a:headEnd/>
            <a:tailEnd/>
          </a:ln>
          <a:effectLst/>
        </p:spPr>
        <p:txBody>
          <a:bodyPr vert="horz" wrap="square" lIns="91135" tIns="45567" rIns="91135" bIns="45567" numCol="1" anchor="t" anchorCtr="0" compatLnSpc="1">
            <a:prstTxWarp prst="textNoShape">
              <a:avLst/>
            </a:prstTxWarp>
          </a:bodyPr>
          <a:lstStyle>
            <a:lvl1pPr defTabSz="911534" eaLnBrk="1" hangingPunct="1">
              <a:defRPr sz="1200" b="0" smtClean="0">
                <a:solidFill>
                  <a:schemeClr val="tx1"/>
                </a:solidFill>
              </a:defRPr>
            </a:lvl1pPr>
          </a:lstStyle>
          <a:p>
            <a:pPr>
              <a:defRPr/>
            </a:pPr>
            <a:endParaRPr lang="de-DE"/>
          </a:p>
        </p:txBody>
      </p:sp>
      <p:sp>
        <p:nvSpPr>
          <p:cNvPr id="67588" name="Rectangle 4"/>
          <p:cNvSpPr>
            <a:spLocks noGrp="1" noRot="1" noChangeAspect="1" noChangeArrowheads="1" noTextEdit="1"/>
          </p:cNvSpPr>
          <p:nvPr>
            <p:ph type="sldImg" idx="2"/>
          </p:nvPr>
        </p:nvSpPr>
        <p:spPr bwMode="auto">
          <a:xfrm>
            <a:off x="930275" y="741363"/>
            <a:ext cx="4937125" cy="3703637"/>
          </a:xfrm>
          <a:prstGeom prst="rect">
            <a:avLst/>
          </a:prstGeom>
          <a:noFill/>
          <a:ln w="9525">
            <a:solidFill>
              <a:srgbClr val="000000"/>
            </a:solidFill>
            <a:miter lim="800000"/>
            <a:headEnd/>
            <a:tailEnd/>
          </a:ln>
        </p:spPr>
      </p:sp>
      <p:sp>
        <p:nvSpPr>
          <p:cNvPr id="46085" name="Rectangle 5"/>
          <p:cNvSpPr>
            <a:spLocks noGrp="1" noChangeArrowheads="1"/>
          </p:cNvSpPr>
          <p:nvPr>
            <p:ph type="body" sz="quarter" idx="3"/>
          </p:nvPr>
        </p:nvSpPr>
        <p:spPr bwMode="auto">
          <a:xfrm>
            <a:off x="679464" y="4691303"/>
            <a:ext cx="5438748" cy="4441651"/>
          </a:xfrm>
          <a:prstGeom prst="rect">
            <a:avLst/>
          </a:prstGeom>
          <a:noFill/>
          <a:ln w="9525">
            <a:noFill/>
            <a:miter lim="800000"/>
            <a:headEnd/>
            <a:tailEnd/>
          </a:ln>
          <a:effectLst/>
        </p:spPr>
        <p:txBody>
          <a:bodyPr vert="horz" wrap="square" lIns="91135" tIns="45567" rIns="91135" bIns="45567" numCol="1" anchor="t" anchorCtr="0" compatLnSpc="1">
            <a:prstTxWarp prst="textNoShape">
              <a:avLst/>
            </a:prstTxWarp>
          </a:bodyPr>
          <a:lstStyle/>
          <a:p>
            <a:pPr lvl="0"/>
            <a:r>
              <a:rPr lang="de-DE" noProof="0" smtClean="0"/>
              <a:t>Click to edit Master text styles</a:t>
            </a:r>
          </a:p>
          <a:p>
            <a:pPr lvl="1"/>
            <a:r>
              <a:rPr lang="de-DE" noProof="0" smtClean="0"/>
              <a:t>Second level</a:t>
            </a:r>
          </a:p>
          <a:p>
            <a:pPr lvl="2"/>
            <a:r>
              <a:rPr lang="de-DE" noProof="0" smtClean="0"/>
              <a:t>Third level</a:t>
            </a:r>
          </a:p>
          <a:p>
            <a:pPr lvl="3"/>
            <a:r>
              <a:rPr lang="de-DE" noProof="0" smtClean="0"/>
              <a:t>Fourth level</a:t>
            </a:r>
          </a:p>
          <a:p>
            <a:pPr lvl="4"/>
            <a:r>
              <a:rPr lang="de-DE" noProof="0" smtClean="0"/>
              <a:t>Fifth level</a:t>
            </a:r>
          </a:p>
        </p:txBody>
      </p:sp>
      <p:sp>
        <p:nvSpPr>
          <p:cNvPr id="46086" name="Rectangle 6"/>
          <p:cNvSpPr>
            <a:spLocks noGrp="1" noChangeArrowheads="1"/>
          </p:cNvSpPr>
          <p:nvPr>
            <p:ph type="ftr" sz="quarter" idx="4"/>
          </p:nvPr>
        </p:nvSpPr>
        <p:spPr bwMode="auto">
          <a:xfrm>
            <a:off x="1" y="9378010"/>
            <a:ext cx="2947382" cy="494708"/>
          </a:xfrm>
          <a:prstGeom prst="rect">
            <a:avLst/>
          </a:prstGeom>
          <a:noFill/>
          <a:ln w="9525">
            <a:noFill/>
            <a:miter lim="800000"/>
            <a:headEnd/>
            <a:tailEnd/>
          </a:ln>
          <a:effectLst/>
        </p:spPr>
        <p:txBody>
          <a:bodyPr vert="horz" wrap="square" lIns="91135" tIns="45567" rIns="91135" bIns="45567" numCol="1" anchor="b" anchorCtr="0" compatLnSpc="1">
            <a:prstTxWarp prst="textNoShape">
              <a:avLst/>
            </a:prstTxWarp>
          </a:bodyPr>
          <a:lstStyle>
            <a:lvl1pPr algn="l" defTabSz="911534" eaLnBrk="1" hangingPunct="1">
              <a:defRPr sz="1200" b="0" smtClean="0">
                <a:solidFill>
                  <a:schemeClr val="tx1"/>
                </a:solidFill>
              </a:defRPr>
            </a:lvl1pPr>
          </a:lstStyle>
          <a:p>
            <a:pPr>
              <a:defRPr/>
            </a:pPr>
            <a:endParaRPr lang="de-DE"/>
          </a:p>
        </p:txBody>
      </p:sp>
      <p:sp>
        <p:nvSpPr>
          <p:cNvPr id="46087" name="Rectangle 7"/>
          <p:cNvSpPr>
            <a:spLocks noGrp="1" noChangeArrowheads="1"/>
          </p:cNvSpPr>
          <p:nvPr>
            <p:ph type="sldNum" sz="quarter" idx="5"/>
          </p:nvPr>
        </p:nvSpPr>
        <p:spPr bwMode="auto">
          <a:xfrm>
            <a:off x="3848774" y="9378010"/>
            <a:ext cx="2947382" cy="494708"/>
          </a:xfrm>
          <a:prstGeom prst="rect">
            <a:avLst/>
          </a:prstGeom>
          <a:noFill/>
          <a:ln w="9525">
            <a:noFill/>
            <a:miter lim="800000"/>
            <a:headEnd/>
            <a:tailEnd/>
          </a:ln>
          <a:effectLst/>
        </p:spPr>
        <p:txBody>
          <a:bodyPr vert="horz" wrap="square" lIns="91135" tIns="45567" rIns="91135" bIns="45567" numCol="1" anchor="b" anchorCtr="0" compatLnSpc="1">
            <a:prstTxWarp prst="textNoShape">
              <a:avLst/>
            </a:prstTxWarp>
          </a:bodyPr>
          <a:lstStyle>
            <a:lvl1pPr defTabSz="911534" eaLnBrk="1" hangingPunct="1">
              <a:defRPr sz="1200" b="0" smtClean="0">
                <a:solidFill>
                  <a:schemeClr val="tx1"/>
                </a:solidFill>
              </a:defRPr>
            </a:lvl1pPr>
          </a:lstStyle>
          <a:p>
            <a:pPr>
              <a:defRPr/>
            </a:pPr>
            <a:fld id="{B3E864C1-DAB7-4035-AF85-D7705C8C8D01}" type="slidenum">
              <a:rPr lang="de-DE"/>
              <a:pPr>
                <a:defRPr/>
              </a:pPr>
              <a:t>‹#›</a:t>
            </a:fld>
            <a:endParaRPr lang="de-DE"/>
          </a:p>
        </p:txBody>
      </p:sp>
    </p:spTree>
    <p:extLst>
      <p:ext uri="{BB962C8B-B14F-4D97-AF65-F5344CB8AC3E}">
        <p14:creationId xmlns:p14="http://schemas.microsoft.com/office/powerpoint/2010/main" val="39271157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1pPr>
    <a:lvl2pPr marL="457200"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2pPr>
    <a:lvl3pPr marL="914400"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Trebuchet MS" pitchFamily="34"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ovidius.uni-tuebingen.de/ilias3/ilias.php?ref_id=939918&amp;obj_id=519&amp;cmd=showOrganization&amp;cmdClass=ilscorm2004scogui&amp;cmdNode=la:ga:lo&amp;baseClass=ilSAHSEditGUI" TargetMode="External"/><Relationship Id="rId4" Type="http://schemas.openxmlformats.org/officeDocument/2006/relationships/hyperlink" Target="https://ovidius.uni-tuebingen.de/ilias3/ilias.php?ref_id=939918&amp;obj_id=520&amp;cmd=showOrganization&amp;cmdClass=ilscorm2004scogui&amp;cmdNode=la:ga:lo&amp;baseClass=ilSAHSEditGUI" TargetMode="External"/><Relationship Id="rId5" Type="http://schemas.openxmlformats.org/officeDocument/2006/relationships/hyperlink" Target="https://ovidius.uni-tuebingen.de/ilias3/ilias.php?ref_id=939918&amp;obj_id=521&amp;cmd=showOrganization&amp;cmdClass=ilscorm2004scogui&amp;cmdNode=la:ga:lo&amp;baseClass=ilSAHSEditGUI" TargetMode="External"/><Relationship Id="rId6" Type="http://schemas.openxmlformats.org/officeDocument/2006/relationships/hyperlink" Target="https://ovidius.uni-tuebingen.de/ilias3/ilias.php?ref_id=939918&amp;obj_id=522&amp;cmd=showOrganization&amp;cmdClass=ilscorm2004scogui&amp;cmdNode=la:ga:lo&amp;baseClass=ilSAHSEditGUI" TargetMode="External"/><Relationship Id="rId7" Type="http://schemas.openxmlformats.org/officeDocument/2006/relationships/hyperlink" Target="https://ovidius.uni-tuebingen.de/ilias3/ilias.php?ref_id=939918&amp;obj_id=523&amp;cmd=showOrganization&amp;cmdClass=ilscorm2004scogui&amp;cmdNode=la:ga:lo&amp;baseClass=ilSAHSEditGUI" TargetMode="External"/><Relationship Id="rId8" Type="http://schemas.openxmlformats.org/officeDocument/2006/relationships/hyperlink" Target="https://ovidius.uni-tuebingen.de/ilias3/ilias.php?ref_id=939918&amp;obj_id=524&amp;cmd=showOrganization&amp;cmdClass=ilscorm2004scogui&amp;cmdNode=la:ga:lo&amp;baseClass=ilSAHSEditGUI" TargetMode="External"/><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ovidius.uni-tuebingen.de/ilias3/ilias.php?ref_id=899868&amp;obj_id=366&amp;cmd=showOrganization&amp;cmdClass=ilscorm2004scogui&amp;cmdNode=la:ga:lo&amp;baseClass=ilSAHSEditGUI" TargetMode="External"/><Relationship Id="rId4" Type="http://schemas.openxmlformats.org/officeDocument/2006/relationships/hyperlink" Target="https://ovidius.uni-tuebingen.de/ilias3/ilias.php?ref_id=899868&amp;obj_id=368&amp;cmd=showOrganization&amp;cmdClass=ilscorm2004scogui&amp;cmdNode=la:ga:lo&amp;baseClass=ilSAHSEditGUI" TargetMode="External"/><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ovidius.uni-tuebingen.de/ilias3/ilias.php?ref_id=936772&amp;obj_id=511&amp;cmd=showOrganization&amp;cmdClass=ilscorm2004scogui&amp;cmdNode=la:ga:lo&amp;baseClass=ilSAHSEditGUI" TargetMode="External"/><Relationship Id="rId4" Type="http://schemas.openxmlformats.org/officeDocument/2006/relationships/hyperlink" Target="https://ovidius.uni-tuebingen.de/ilias3/ilias.php?ref_id=936772&amp;obj_id=512&amp;cmd=showOrganization&amp;cmdClass=ilscorm2004scogui&amp;cmdNode=la:ga:lo&amp;baseClass=ilSAHSEditGUI" TargetMode="External"/><Relationship Id="rId5" Type="http://schemas.openxmlformats.org/officeDocument/2006/relationships/hyperlink" Target="https://ovidius.uni-tuebingen.de/ilias3/ilias.php?ref_id=936772&amp;obj_id=513&amp;cmd=showOrganization&amp;cmdClass=ilscorm2004scogui&amp;cmdNode=la:ga:lo&amp;baseClass=ilSAHSEditGUI" TargetMode="External"/><Relationship Id="rId6" Type="http://schemas.openxmlformats.org/officeDocument/2006/relationships/hyperlink" Target="https://ovidius.uni-tuebingen.de/ilias3/ilias.php?ref_id=936772&amp;obj_id=517&amp;cmd=showOrganization&amp;cmdClass=ilscorm2004scogui&amp;cmdNode=la:ga:lo&amp;baseClass=ilSAHSEditGUI" TargetMode="External"/><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rebuchet MS" pitchFamily="34" charset="0"/>
                <a:ea typeface="+mn-ea"/>
                <a:cs typeface="Arial" charset="0"/>
              </a:rPr>
              <a:t>		</a:t>
            </a:r>
            <a:r>
              <a:rPr lang="en-US" sz="1200" kern="1200" dirty="0" smtClean="0">
                <a:solidFill>
                  <a:schemeClr val="tx1"/>
                </a:solidFill>
                <a:latin typeface="Trebuchet MS" pitchFamily="34" charset="0"/>
                <a:ea typeface="+mn-ea"/>
                <a:cs typeface="Arial" charset="0"/>
                <a:hlinkClick r:id="rId3"/>
              </a:rPr>
              <a:t> Problem definition</a:t>
            </a:r>
          </a:p>
          <a:p>
            <a:r>
              <a:rPr lang="en-US" sz="1200" kern="1200" dirty="0" smtClean="0">
                <a:solidFill>
                  <a:schemeClr val="tx1"/>
                </a:solidFill>
                <a:latin typeface="Trebuchet MS" pitchFamily="34" charset="0"/>
                <a:ea typeface="+mn-ea"/>
                <a:cs typeface="Arial" charset="0"/>
              </a:rPr>
              <a:t>		 </a:t>
            </a:r>
            <a:r>
              <a:rPr lang="en-US" sz="1200" kern="1200" dirty="0" smtClean="0">
                <a:solidFill>
                  <a:schemeClr val="tx1"/>
                </a:solidFill>
                <a:latin typeface="Trebuchet MS" pitchFamily="34" charset="0"/>
                <a:ea typeface="+mn-ea"/>
                <a:cs typeface="Arial" charset="0"/>
                <a:hlinkClick r:id="rId4"/>
              </a:rPr>
              <a:t> Protein families</a:t>
            </a:r>
          </a:p>
          <a:p>
            <a:r>
              <a:rPr lang="en-US" sz="1200" kern="1200" dirty="0" smtClean="0">
                <a:solidFill>
                  <a:schemeClr val="tx1"/>
                </a:solidFill>
                <a:latin typeface="Trebuchet MS" pitchFamily="34" charset="0"/>
                <a:ea typeface="+mn-ea"/>
                <a:cs typeface="Arial" charset="0"/>
              </a:rPr>
              <a:t>		 </a:t>
            </a:r>
            <a:r>
              <a:rPr lang="en-US" sz="1200" kern="1200" dirty="0" smtClean="0">
                <a:solidFill>
                  <a:schemeClr val="tx1"/>
                </a:solidFill>
                <a:latin typeface="Trebuchet MS" pitchFamily="34" charset="0"/>
                <a:ea typeface="+mn-ea"/>
                <a:cs typeface="Arial" charset="0"/>
                <a:hlinkClick r:id="rId5"/>
              </a:rPr>
              <a:t> Protein ambiguity groups</a:t>
            </a:r>
          </a:p>
          <a:p>
            <a:r>
              <a:rPr lang="en-US" sz="1200" kern="1200" dirty="0" smtClean="0">
                <a:solidFill>
                  <a:schemeClr val="tx1"/>
                </a:solidFill>
                <a:latin typeface="Trebuchet MS" pitchFamily="34" charset="0"/>
                <a:ea typeface="+mn-ea"/>
                <a:cs typeface="Arial" charset="0"/>
              </a:rPr>
              <a:t>		 </a:t>
            </a:r>
            <a:r>
              <a:rPr lang="en-US" sz="1200" kern="1200" dirty="0" smtClean="0">
                <a:solidFill>
                  <a:schemeClr val="tx1"/>
                </a:solidFill>
                <a:latin typeface="Trebuchet MS" pitchFamily="34" charset="0"/>
                <a:ea typeface="+mn-ea"/>
                <a:cs typeface="Arial" charset="0"/>
                <a:hlinkClick r:id="rId6"/>
              </a:rPr>
              <a:t> Inference through quantification</a:t>
            </a:r>
          </a:p>
          <a:p>
            <a:r>
              <a:rPr lang="en-US" sz="1200" kern="1200" dirty="0" smtClean="0">
                <a:solidFill>
                  <a:schemeClr val="tx1"/>
                </a:solidFill>
                <a:latin typeface="Trebuchet MS" pitchFamily="34" charset="0"/>
                <a:ea typeface="+mn-ea"/>
                <a:cs typeface="Arial" charset="0"/>
              </a:rPr>
              <a:t>		 </a:t>
            </a:r>
            <a:r>
              <a:rPr lang="en-US" sz="1200" kern="1200" dirty="0" smtClean="0">
                <a:solidFill>
                  <a:schemeClr val="tx1"/>
                </a:solidFill>
                <a:latin typeface="Trebuchet MS" pitchFamily="34" charset="0"/>
                <a:ea typeface="+mn-ea"/>
                <a:cs typeface="Arial" charset="0"/>
                <a:hlinkClick r:id="rId7"/>
              </a:rPr>
              <a:t> Significance of inferred hits</a:t>
            </a:r>
          </a:p>
          <a:p>
            <a:r>
              <a:rPr lang="en-US" sz="1200" kern="1200" dirty="0" smtClean="0">
                <a:solidFill>
                  <a:schemeClr val="tx1"/>
                </a:solidFill>
                <a:latin typeface="Trebuchet MS" pitchFamily="34" charset="0"/>
                <a:ea typeface="+mn-ea"/>
                <a:cs typeface="Arial" charset="0"/>
              </a:rPr>
              <a:t>		 </a:t>
            </a:r>
            <a:r>
              <a:rPr lang="en-US" sz="1200" kern="1200" dirty="0" smtClean="0">
                <a:solidFill>
                  <a:schemeClr val="tx1"/>
                </a:solidFill>
                <a:latin typeface="Trebuchet MS" pitchFamily="34" charset="0"/>
                <a:ea typeface="+mn-ea"/>
                <a:cs typeface="Arial" charset="0"/>
                <a:hlinkClick r:id="rId8"/>
              </a:rPr>
              <a:t> One hit wonders</a:t>
            </a:r>
            <a:endParaRPr lang="en-US" dirty="0"/>
          </a:p>
        </p:txBody>
      </p:sp>
      <p:sp>
        <p:nvSpPr>
          <p:cNvPr id="4" name="Slide Number Placeholder 3"/>
          <p:cNvSpPr>
            <a:spLocks noGrp="1"/>
          </p:cNvSpPr>
          <p:nvPr>
            <p:ph type="sldNum" sz="quarter" idx="10"/>
          </p:nvPr>
        </p:nvSpPr>
        <p:spPr/>
        <p:txBody>
          <a:bodyPr/>
          <a:lstStyle/>
          <a:p>
            <a:pPr>
              <a:defRPr/>
            </a:pPr>
            <a:fld id="{B3E864C1-DAB7-4035-AF85-D7705C8C8D01}" type="slidenum">
              <a:rPr lang="de-DE" smtClean="0"/>
              <a:pPr>
                <a:defRPr/>
              </a:pPr>
              <a:t>3</a:t>
            </a:fld>
            <a:endParaRPr lang="de-DE"/>
          </a:p>
        </p:txBody>
      </p:sp>
    </p:spTree>
    <p:extLst>
      <p:ext uri="{BB962C8B-B14F-4D97-AF65-F5344CB8AC3E}">
        <p14:creationId xmlns:p14="http://schemas.microsoft.com/office/powerpoint/2010/main" val="33168967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latin typeface="Trebuchet MS" pitchFamily="34" charset="0"/>
                <a:ea typeface="+mn-ea"/>
                <a:cs typeface="Arial" charset="0"/>
              </a:rPr>
              <a:t>\begin{equation*}</a:t>
            </a:r>
          </a:p>
          <a:p>
            <a:r>
              <a:rPr lang="pl-PL" sz="1200" kern="1200" dirty="0" err="1" smtClean="0">
                <a:solidFill>
                  <a:schemeClr val="tx1"/>
                </a:solidFill>
                <a:latin typeface="Trebuchet MS" pitchFamily="34" charset="0"/>
                <a:ea typeface="+mn-ea"/>
                <a:cs typeface="Arial" charset="0"/>
              </a:rPr>
              <a:t>w_i^n</a:t>
            </a:r>
            <a:r>
              <a:rPr lang="pl-PL" sz="1200" kern="1200" dirty="0" smtClean="0">
                <a:solidFill>
                  <a:schemeClr val="tx1"/>
                </a:solidFill>
                <a:latin typeface="Trebuchet MS" pitchFamily="34" charset="0"/>
                <a:ea typeface="+mn-ea"/>
                <a:cs typeface="Arial" charset="0"/>
              </a:rPr>
              <a:t> = \</a:t>
            </a:r>
            <a:r>
              <a:rPr lang="pl-PL" sz="1200" kern="1200" dirty="0" err="1" smtClean="0">
                <a:solidFill>
                  <a:schemeClr val="tx1"/>
                </a:solidFill>
                <a:latin typeface="Trebuchet MS" pitchFamily="34" charset="0"/>
                <a:ea typeface="+mn-ea"/>
                <a:cs typeface="Arial" charset="0"/>
              </a:rPr>
              <a:t>frac</a:t>
            </a:r>
            <a:r>
              <a:rPr lang="pl-PL" sz="1200" kern="1200" dirty="0" smtClean="0">
                <a:solidFill>
                  <a:schemeClr val="tx1"/>
                </a:solidFill>
                <a:latin typeface="Trebuchet MS" pitchFamily="34" charset="0"/>
                <a:ea typeface="+mn-ea"/>
                <a:cs typeface="Arial" charset="0"/>
              </a:rPr>
              <a:t>{</a:t>
            </a:r>
            <a:r>
              <a:rPr lang="pl-PL" sz="1200" kern="1200" dirty="0" err="1" smtClean="0">
                <a:solidFill>
                  <a:schemeClr val="tx1"/>
                </a:solidFill>
                <a:latin typeface="Trebuchet MS" pitchFamily="34" charset="0"/>
                <a:ea typeface="+mn-ea"/>
                <a:cs typeface="Arial" charset="0"/>
              </a:rPr>
              <a:t>P_n</a:t>
            </a:r>
            <a:r>
              <a:rPr lang="pl-PL" sz="1200" kern="1200" dirty="0" smtClean="0">
                <a:solidFill>
                  <a:schemeClr val="tx1"/>
                </a:solidFill>
                <a:latin typeface="Trebuchet MS" pitchFamily="34" charset="0"/>
                <a:ea typeface="+mn-ea"/>
                <a:cs typeface="Arial" charset="0"/>
              </a:rPr>
              <a:t>}{\sum\</a:t>
            </a:r>
            <a:r>
              <a:rPr lang="pl-PL" sz="1200" kern="1200" dirty="0" err="1" smtClean="0">
                <a:solidFill>
                  <a:schemeClr val="tx1"/>
                </a:solidFill>
                <a:latin typeface="Trebuchet MS" pitchFamily="34" charset="0"/>
                <a:ea typeface="+mn-ea"/>
                <a:cs typeface="Arial" charset="0"/>
              </a:rPr>
              <a:t>limits</a:t>
            </a:r>
            <a:r>
              <a:rPr lang="pl-PL" sz="1200" kern="1200" dirty="0" smtClean="0">
                <a:solidFill>
                  <a:schemeClr val="tx1"/>
                </a:solidFill>
                <a:latin typeface="Trebuchet MS" pitchFamily="34" charset="0"/>
                <a:ea typeface="+mn-ea"/>
                <a:cs typeface="Arial" charset="0"/>
              </a:rPr>
              <a:t>_{s=1...</a:t>
            </a:r>
            <a:r>
              <a:rPr lang="pl-PL" sz="1200" kern="1200" dirty="0" err="1" smtClean="0">
                <a:solidFill>
                  <a:schemeClr val="tx1"/>
                </a:solidFill>
                <a:latin typeface="Trebuchet MS" pitchFamily="34" charset="0"/>
                <a:ea typeface="+mn-ea"/>
                <a:cs typeface="Arial" charset="0"/>
              </a:rPr>
              <a:t>N_s</a:t>
            </a:r>
            <a:r>
              <a:rPr lang="pl-PL" sz="1200" kern="1200" dirty="0" smtClean="0">
                <a:solidFill>
                  <a:schemeClr val="tx1"/>
                </a:solidFill>
                <a:latin typeface="Trebuchet MS" pitchFamily="34" charset="0"/>
                <a:ea typeface="+mn-ea"/>
                <a:cs typeface="Arial" charset="0"/>
              </a:rPr>
              <a:t>}</a:t>
            </a:r>
            <a:r>
              <a:rPr lang="pl-PL" sz="1200" kern="1200" dirty="0" err="1" smtClean="0">
                <a:solidFill>
                  <a:schemeClr val="tx1"/>
                </a:solidFill>
                <a:latin typeface="Trebuchet MS" pitchFamily="34" charset="0"/>
                <a:ea typeface="+mn-ea"/>
                <a:cs typeface="Arial" charset="0"/>
              </a:rPr>
              <a:t>P_s</a:t>
            </a:r>
            <a:r>
              <a:rPr lang="pl-PL" sz="1200" kern="1200" dirty="0" smtClean="0">
                <a:solidFill>
                  <a:schemeClr val="tx1"/>
                </a:solidFill>
                <a:latin typeface="Trebuchet MS" pitchFamily="34" charset="0"/>
                <a:ea typeface="+mn-ea"/>
                <a:cs typeface="Arial" charset="0"/>
              </a:rPr>
              <a:t>}</a:t>
            </a:r>
          </a:p>
          <a:p>
            <a:r>
              <a:rPr lang="pl-PL" sz="1200" kern="1200" dirty="0" smtClean="0">
                <a:solidFill>
                  <a:schemeClr val="tx1"/>
                </a:solidFill>
                <a:latin typeface="Trebuchet MS" pitchFamily="34" charset="0"/>
                <a:ea typeface="+mn-ea"/>
                <a:cs typeface="Arial" charset="0"/>
              </a:rPr>
              <a:t>\end{</a:t>
            </a:r>
            <a:r>
              <a:rPr lang="pl-PL" sz="1200" kern="1200" dirty="0" err="1" smtClean="0">
                <a:solidFill>
                  <a:schemeClr val="tx1"/>
                </a:solidFill>
                <a:latin typeface="Trebuchet MS" pitchFamily="34" charset="0"/>
                <a:ea typeface="+mn-ea"/>
                <a:cs typeface="Arial" charset="0"/>
              </a:rPr>
              <a:t>equation</a:t>
            </a:r>
            <a:r>
              <a:rPr lang="pl-PL" sz="1200" kern="1200" dirty="0" smtClean="0">
                <a:solidFill>
                  <a:schemeClr val="tx1"/>
                </a:solidFill>
                <a:latin typeface="Trebuchet MS" pitchFamily="34" charset="0"/>
                <a:ea typeface="+mn-ea"/>
                <a:cs typeface="Arial" charset="0"/>
              </a:rPr>
              <a:t>*}</a:t>
            </a:r>
          </a:p>
          <a:p>
            <a:endParaRPr lang="pl-PL" sz="1200" kern="1200" dirty="0" smtClean="0">
              <a:solidFill>
                <a:schemeClr val="tx1"/>
              </a:solidFill>
              <a:latin typeface="Trebuchet MS" pitchFamily="34" charset="0"/>
              <a:ea typeface="+mn-ea"/>
              <a:cs typeface="Arial" charset="0"/>
            </a:endParaRPr>
          </a:p>
          <a:p>
            <a:r>
              <a:rPr lang="en-US" sz="1200" kern="1200" dirty="0" smtClean="0">
                <a:solidFill>
                  <a:schemeClr val="tx1"/>
                </a:solidFill>
                <a:latin typeface="Trebuchet MS" pitchFamily="34" charset="0"/>
                <a:ea typeface="+mn-ea"/>
                <a:cs typeface="Arial" charset="0"/>
              </a:rPr>
              <a:t>\begin{equation*}</a:t>
            </a:r>
          </a:p>
          <a:p>
            <a:r>
              <a:rPr lang="pl-PL" sz="1200" kern="1200" dirty="0" err="1" smtClean="0">
                <a:solidFill>
                  <a:schemeClr val="tx1"/>
                </a:solidFill>
                <a:latin typeface="Trebuchet MS" pitchFamily="34" charset="0"/>
                <a:ea typeface="+mn-ea"/>
                <a:cs typeface="Arial" charset="0"/>
              </a:rPr>
              <a:t>P_n</a:t>
            </a:r>
            <a:r>
              <a:rPr lang="pl-PL" sz="1200" kern="1200" dirty="0" smtClean="0">
                <a:solidFill>
                  <a:schemeClr val="tx1"/>
                </a:solidFill>
                <a:latin typeface="Trebuchet MS" pitchFamily="34" charset="0"/>
                <a:ea typeface="+mn-ea"/>
                <a:cs typeface="Arial" charset="0"/>
              </a:rPr>
              <a:t> = 1 - \</a:t>
            </a:r>
            <a:r>
              <a:rPr lang="pl-PL" sz="1200" kern="1200" dirty="0" err="1" smtClean="0">
                <a:solidFill>
                  <a:schemeClr val="tx1"/>
                </a:solidFill>
                <a:latin typeface="Trebuchet MS" pitchFamily="34" charset="0"/>
                <a:ea typeface="+mn-ea"/>
                <a:cs typeface="Arial" charset="0"/>
              </a:rPr>
              <a:t>prod</a:t>
            </a:r>
            <a:r>
              <a:rPr lang="pl-PL" sz="1200" kern="1200" dirty="0" smtClean="0">
                <a:solidFill>
                  <a:schemeClr val="tx1"/>
                </a:solidFill>
                <a:latin typeface="Trebuchet MS" pitchFamily="34" charset="0"/>
                <a:ea typeface="+mn-ea"/>
                <a:cs typeface="Arial" charset="0"/>
              </a:rPr>
              <a:t>\</a:t>
            </a:r>
            <a:r>
              <a:rPr lang="pl-PL" sz="1200" kern="1200" dirty="0" err="1" smtClean="0">
                <a:solidFill>
                  <a:schemeClr val="tx1"/>
                </a:solidFill>
                <a:latin typeface="Trebuchet MS" pitchFamily="34" charset="0"/>
                <a:ea typeface="+mn-ea"/>
                <a:cs typeface="Arial" charset="0"/>
              </a:rPr>
              <a:t>limits_i</a:t>
            </a:r>
            <a:r>
              <a:rPr lang="pl-PL" sz="1200" kern="1200" dirty="0" smtClean="0">
                <a:solidFill>
                  <a:schemeClr val="tx1"/>
                </a:solidFill>
                <a:latin typeface="Trebuchet MS" pitchFamily="34" charset="0"/>
                <a:ea typeface="+mn-ea"/>
                <a:cs typeface="Arial" charset="0"/>
              </a:rPr>
              <a:t> (1- </a:t>
            </a:r>
            <a:r>
              <a:rPr lang="pl-PL" sz="1200" kern="1200" dirty="0" err="1" smtClean="0">
                <a:solidFill>
                  <a:schemeClr val="tx1"/>
                </a:solidFill>
                <a:latin typeface="Trebuchet MS" pitchFamily="34" charset="0"/>
                <a:ea typeface="+mn-ea"/>
                <a:cs typeface="Arial" charset="0"/>
              </a:rPr>
              <a:t>w_i^n</a:t>
            </a:r>
            <a:r>
              <a:rPr lang="pl-PL" sz="1200" kern="1200" dirty="0" smtClean="0">
                <a:solidFill>
                  <a:schemeClr val="tx1"/>
                </a:solidFill>
                <a:latin typeface="Trebuchet MS" pitchFamily="34" charset="0"/>
                <a:ea typeface="+mn-ea"/>
                <a:cs typeface="Arial" charset="0"/>
              </a:rPr>
              <a:t>\,p(+|</a:t>
            </a:r>
            <a:r>
              <a:rPr lang="pl-PL" sz="1200" kern="1200" dirty="0" err="1" smtClean="0">
                <a:solidFill>
                  <a:schemeClr val="tx1"/>
                </a:solidFill>
                <a:latin typeface="Trebuchet MS" pitchFamily="34" charset="0"/>
                <a:ea typeface="+mn-ea"/>
                <a:cs typeface="Arial" charset="0"/>
              </a:rPr>
              <a:t>D_i</a:t>
            </a:r>
            <a:r>
              <a:rPr lang="pl-PL" sz="1200" kern="1200" dirty="0" smtClean="0">
                <a:solidFill>
                  <a:schemeClr val="tx1"/>
                </a:solidFill>
                <a:latin typeface="Trebuchet MS" pitchFamily="34" charset="0"/>
                <a:ea typeface="+mn-ea"/>
                <a:cs typeface="Arial" charset="0"/>
              </a:rPr>
              <a:t>))</a:t>
            </a:r>
          </a:p>
          <a:p>
            <a:r>
              <a:rPr lang="pl-PL" sz="1200" kern="1200" dirty="0" smtClean="0">
                <a:solidFill>
                  <a:schemeClr val="tx1"/>
                </a:solidFill>
                <a:latin typeface="Trebuchet MS" pitchFamily="34" charset="0"/>
                <a:ea typeface="+mn-ea"/>
                <a:cs typeface="Arial" charset="0"/>
              </a:rPr>
              <a:t>\end{</a:t>
            </a:r>
            <a:r>
              <a:rPr lang="pl-PL" sz="1200" kern="1200" dirty="0" err="1" smtClean="0">
                <a:solidFill>
                  <a:schemeClr val="tx1"/>
                </a:solidFill>
                <a:latin typeface="Trebuchet MS" pitchFamily="34" charset="0"/>
                <a:ea typeface="+mn-ea"/>
                <a:cs typeface="Arial" charset="0"/>
              </a:rPr>
              <a:t>equation</a:t>
            </a:r>
            <a:r>
              <a:rPr lang="pl-PL" sz="1200" kern="1200" dirty="0" smtClean="0">
                <a:solidFill>
                  <a:schemeClr val="tx1"/>
                </a:solidFill>
                <a:latin typeface="Trebuchet MS" pitchFamily="34" charset="0"/>
                <a:ea typeface="+mn-ea"/>
                <a:cs typeface="Arial" charset="0"/>
              </a:rPr>
              <a:t>*}</a:t>
            </a:r>
          </a:p>
          <a:p>
            <a:endParaRPr lang="pl-PL" sz="1200" kern="1200" dirty="0" smtClean="0">
              <a:solidFill>
                <a:schemeClr val="tx1"/>
              </a:solidFill>
              <a:latin typeface="Trebuchet MS" pitchFamily="34" charset="0"/>
              <a:ea typeface="+mn-ea"/>
              <a:cs typeface="Arial" charset="0"/>
            </a:endParaRPr>
          </a:p>
          <a:p>
            <a:endParaRPr lang="en-US" dirty="0"/>
          </a:p>
        </p:txBody>
      </p:sp>
      <p:sp>
        <p:nvSpPr>
          <p:cNvPr id="4" name="Foliennummernplatzhalter 3"/>
          <p:cNvSpPr>
            <a:spLocks noGrp="1"/>
          </p:cNvSpPr>
          <p:nvPr>
            <p:ph type="sldNum" sz="quarter" idx="10"/>
          </p:nvPr>
        </p:nvSpPr>
        <p:spPr/>
        <p:txBody>
          <a:bodyPr/>
          <a:lstStyle/>
          <a:p>
            <a:pPr>
              <a:defRPr/>
            </a:pPr>
            <a:fld id="{B3E864C1-DAB7-4035-AF85-D7705C8C8D01}" type="slidenum">
              <a:rPr lang="de-DE" smtClean="0"/>
              <a:pPr>
                <a:defRPr/>
              </a:pPr>
              <a:t>45</a:t>
            </a:fld>
            <a:endParaRPr lang="de-DE"/>
          </a:p>
        </p:txBody>
      </p:sp>
    </p:spTree>
    <p:extLst>
      <p:ext uri="{BB962C8B-B14F-4D97-AF65-F5344CB8AC3E}">
        <p14:creationId xmlns:p14="http://schemas.microsoft.com/office/powerpoint/2010/main" val="3657458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rebuchet MS" pitchFamily="34" charset="0"/>
                <a:ea typeface="+mn-ea"/>
                <a:cs typeface="Arial" charset="0"/>
              </a:rPr>
              <a:t>				</a:t>
            </a:r>
            <a:r>
              <a:rPr lang="en-US" sz="1200" kern="1200" dirty="0" smtClean="0">
                <a:solidFill>
                  <a:schemeClr val="tx1"/>
                </a:solidFill>
                <a:latin typeface="Trebuchet MS" pitchFamily="34" charset="0"/>
                <a:ea typeface="+mn-ea"/>
                <a:cs typeface="Arial" charset="0"/>
                <a:hlinkClick r:id="rId3"/>
              </a:rPr>
              <a:t> Protein FDR calculation</a:t>
            </a:r>
          </a:p>
          <a:p>
            <a:r>
              <a:rPr lang="en-US" sz="1200" kern="1200" smtClean="0">
                <a:solidFill>
                  <a:schemeClr val="tx1"/>
                </a:solidFill>
                <a:latin typeface="Trebuchet MS" pitchFamily="34" charset="0"/>
                <a:ea typeface="+mn-ea"/>
                <a:cs typeface="Arial" charset="0"/>
              </a:rPr>
              <a:t>		 </a:t>
            </a:r>
            <a:r>
              <a:rPr lang="en-US" sz="1200" kern="1200" smtClean="0">
                <a:solidFill>
                  <a:schemeClr val="tx1"/>
                </a:solidFill>
                <a:latin typeface="Trebuchet MS" pitchFamily="34" charset="0"/>
                <a:ea typeface="+mn-ea"/>
                <a:cs typeface="Arial" charset="0"/>
                <a:hlinkClick r:id="rId4"/>
              </a:rPr>
              <a:t> MAYU</a:t>
            </a:r>
            <a:endParaRPr lang="en-US" dirty="0"/>
          </a:p>
        </p:txBody>
      </p:sp>
      <p:sp>
        <p:nvSpPr>
          <p:cNvPr id="4" name="Slide Number Placeholder 3"/>
          <p:cNvSpPr>
            <a:spLocks noGrp="1"/>
          </p:cNvSpPr>
          <p:nvPr>
            <p:ph type="sldNum" sz="quarter" idx="10"/>
          </p:nvPr>
        </p:nvSpPr>
        <p:spPr/>
        <p:txBody>
          <a:bodyPr/>
          <a:lstStyle/>
          <a:p>
            <a:pPr>
              <a:defRPr/>
            </a:pPr>
            <a:fld id="{B3E864C1-DAB7-4035-AF85-D7705C8C8D01}" type="slidenum">
              <a:rPr lang="de-DE" smtClean="0"/>
              <a:pPr>
                <a:defRPr/>
              </a:pPr>
              <a:t>47</a:t>
            </a:fld>
            <a:endParaRPr lang="de-DE"/>
          </a:p>
        </p:txBody>
      </p:sp>
    </p:spTree>
    <p:extLst>
      <p:ext uri="{BB962C8B-B14F-4D97-AF65-F5344CB8AC3E}">
        <p14:creationId xmlns:p14="http://schemas.microsoft.com/office/powerpoint/2010/main" val="3316896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B3E864C1-DAB7-4035-AF85-D7705C8C8D01}" type="slidenum">
              <a:rPr lang="de-DE" smtClean="0"/>
              <a:pPr>
                <a:defRPr/>
              </a:pPr>
              <a:t>21</a:t>
            </a:fld>
            <a:endParaRPr lang="de-DE"/>
          </a:p>
        </p:txBody>
      </p:sp>
    </p:spTree>
    <p:extLst>
      <p:ext uri="{BB962C8B-B14F-4D97-AF65-F5344CB8AC3E}">
        <p14:creationId xmlns:p14="http://schemas.microsoft.com/office/powerpoint/2010/main" val="13185344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latin typeface="Trebuchet MS" pitchFamily="34" charset="0"/>
                <a:ea typeface="+mn-ea"/>
                <a:cs typeface="Arial" charset="0"/>
              </a:rPr>
              <a:t>		</a:t>
            </a:r>
            <a:r>
              <a:rPr lang="en-US" sz="1200" kern="1200" dirty="0" smtClean="0">
                <a:solidFill>
                  <a:schemeClr val="tx1"/>
                </a:solidFill>
                <a:latin typeface="Trebuchet MS" pitchFamily="34" charset="0"/>
                <a:ea typeface="+mn-ea"/>
                <a:cs typeface="Arial" charset="0"/>
                <a:hlinkClick r:id="rId3"/>
              </a:rPr>
              <a:t> Peptide probability estimates</a:t>
            </a:r>
          </a:p>
          <a:p>
            <a:r>
              <a:rPr lang="en-US" sz="1200" kern="1200" dirty="0" smtClean="0">
                <a:solidFill>
                  <a:schemeClr val="tx1"/>
                </a:solidFill>
                <a:latin typeface="Trebuchet MS" pitchFamily="34" charset="0"/>
                <a:ea typeface="+mn-ea"/>
                <a:cs typeface="Arial" charset="0"/>
              </a:rPr>
              <a:t>		 </a:t>
            </a:r>
            <a:r>
              <a:rPr lang="en-US" sz="1200" kern="1200" dirty="0" smtClean="0">
                <a:solidFill>
                  <a:schemeClr val="tx1"/>
                </a:solidFill>
                <a:latin typeface="Trebuchet MS" pitchFamily="34" charset="0"/>
                <a:ea typeface="+mn-ea"/>
                <a:cs typeface="Arial" charset="0"/>
                <a:hlinkClick r:id="rId4"/>
              </a:rPr>
              <a:t> Protein probability estimates</a:t>
            </a:r>
          </a:p>
          <a:p>
            <a:r>
              <a:rPr lang="en-US" sz="1200" kern="1200" dirty="0" smtClean="0">
                <a:solidFill>
                  <a:schemeClr val="tx1"/>
                </a:solidFill>
                <a:latin typeface="Trebuchet MS" pitchFamily="34" charset="0"/>
                <a:ea typeface="+mn-ea"/>
                <a:cs typeface="Arial" charset="0"/>
              </a:rPr>
              <a:t>		 </a:t>
            </a:r>
            <a:r>
              <a:rPr lang="en-US" sz="1200" kern="1200" dirty="0" smtClean="0">
                <a:solidFill>
                  <a:schemeClr val="tx1"/>
                </a:solidFill>
                <a:latin typeface="Trebuchet MS" pitchFamily="34" charset="0"/>
                <a:ea typeface="+mn-ea"/>
                <a:cs typeface="Arial" charset="0"/>
                <a:hlinkClick r:id="rId5"/>
              </a:rPr>
              <a:t> Sibling peptides correction</a:t>
            </a:r>
          </a:p>
          <a:p>
            <a:r>
              <a:rPr lang="en-US" sz="1200" kern="1200" dirty="0" smtClean="0">
                <a:solidFill>
                  <a:schemeClr val="tx1"/>
                </a:solidFill>
                <a:latin typeface="Trebuchet MS" pitchFamily="34" charset="0"/>
                <a:ea typeface="+mn-ea"/>
                <a:cs typeface="Arial" charset="0"/>
              </a:rPr>
              <a:t>		 </a:t>
            </a:r>
            <a:r>
              <a:rPr lang="en-US" sz="1200" kern="1200" dirty="0" smtClean="0">
                <a:solidFill>
                  <a:schemeClr val="tx1"/>
                </a:solidFill>
                <a:latin typeface="Trebuchet MS" pitchFamily="34" charset="0"/>
                <a:ea typeface="+mn-ea"/>
                <a:cs typeface="Arial" charset="0"/>
                <a:hlinkClick r:id="rId6"/>
              </a:rPr>
              <a:t> Degenerate peptides</a:t>
            </a:r>
            <a:endParaRPr lang="en-US" dirty="0"/>
          </a:p>
        </p:txBody>
      </p:sp>
      <p:sp>
        <p:nvSpPr>
          <p:cNvPr id="4" name="Slide Number Placeholder 3"/>
          <p:cNvSpPr>
            <a:spLocks noGrp="1"/>
          </p:cNvSpPr>
          <p:nvPr>
            <p:ph type="sldNum" sz="quarter" idx="10"/>
          </p:nvPr>
        </p:nvSpPr>
        <p:spPr/>
        <p:txBody>
          <a:bodyPr/>
          <a:lstStyle/>
          <a:p>
            <a:pPr>
              <a:defRPr/>
            </a:pPr>
            <a:fld id="{B3E864C1-DAB7-4035-AF85-D7705C8C8D01}" type="slidenum">
              <a:rPr lang="de-DE" smtClean="0"/>
              <a:pPr>
                <a:defRPr/>
              </a:pPr>
              <a:t>30</a:t>
            </a:fld>
            <a:endParaRPr lang="de-DE"/>
          </a:p>
        </p:txBody>
      </p:sp>
    </p:spTree>
    <p:extLst>
      <p:ext uri="{BB962C8B-B14F-4D97-AF65-F5344CB8AC3E}">
        <p14:creationId xmlns:p14="http://schemas.microsoft.com/office/powerpoint/2010/main" val="33168967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latin typeface="Trebuchet MS" pitchFamily="34" charset="0"/>
                <a:ea typeface="+mn-ea"/>
                <a:cs typeface="Arial" charset="0"/>
              </a:rPr>
              <a:t>\begin{equation*}</a:t>
            </a:r>
          </a:p>
          <a:p>
            <a:r>
              <a:rPr lang="en-US" sz="1200" kern="1200" dirty="0" smtClean="0">
                <a:solidFill>
                  <a:schemeClr val="tx1"/>
                </a:solidFill>
                <a:latin typeface="Trebuchet MS" pitchFamily="34" charset="0"/>
                <a:ea typeface="+mn-ea"/>
                <a:cs typeface="Arial" charset="0"/>
              </a:rPr>
              <a:t>  P = 1 - \prod\</a:t>
            </a:r>
            <a:r>
              <a:rPr lang="en-US" sz="1200" kern="1200" dirty="0" err="1" smtClean="0">
                <a:solidFill>
                  <a:schemeClr val="tx1"/>
                </a:solidFill>
                <a:latin typeface="Trebuchet MS" pitchFamily="34" charset="0"/>
                <a:ea typeface="+mn-ea"/>
                <a:cs typeface="Arial" charset="0"/>
              </a:rPr>
              <a:t>limits_i</a:t>
            </a:r>
            <a:r>
              <a:rPr lang="en-US" sz="1200" kern="1200" dirty="0" smtClean="0">
                <a:solidFill>
                  <a:schemeClr val="tx1"/>
                </a:solidFill>
                <a:latin typeface="Trebuchet MS" pitchFamily="34" charset="0"/>
                <a:ea typeface="+mn-ea"/>
                <a:cs typeface="Arial" charset="0"/>
              </a:rPr>
              <a:t>\ ( 1 – </a:t>
            </a:r>
            <a:r>
              <a:rPr lang="en-US" sz="1200" kern="1200" dirty="0" err="1" smtClean="0">
                <a:solidFill>
                  <a:schemeClr val="tx1"/>
                </a:solidFill>
                <a:latin typeface="Trebuchet MS" pitchFamily="34" charset="0"/>
                <a:ea typeface="+mn-ea"/>
                <a:cs typeface="Arial" charset="0"/>
              </a:rPr>
              <a:t>p_i</a:t>
            </a:r>
            <a:r>
              <a:rPr lang="en-US" sz="1200" kern="1200" dirty="0" smtClean="0">
                <a:solidFill>
                  <a:schemeClr val="tx1"/>
                </a:solidFill>
                <a:latin typeface="Trebuchet MS" pitchFamily="34" charset="0"/>
                <a:ea typeface="+mn-ea"/>
                <a:cs typeface="Arial" charset="0"/>
              </a:rPr>
              <a:t>)</a:t>
            </a:r>
          </a:p>
          <a:p>
            <a:r>
              <a:rPr lang="en-US" sz="1200" kern="1200" dirty="0" smtClean="0">
                <a:solidFill>
                  <a:schemeClr val="tx1"/>
                </a:solidFill>
                <a:latin typeface="Trebuchet MS" pitchFamily="34" charset="0"/>
                <a:ea typeface="+mn-ea"/>
                <a:cs typeface="Arial" charset="0"/>
              </a:rPr>
              <a:t>\end{equation*}</a:t>
            </a:r>
            <a:endParaRPr lang="en-US" dirty="0"/>
          </a:p>
        </p:txBody>
      </p:sp>
      <p:sp>
        <p:nvSpPr>
          <p:cNvPr id="4" name="Foliennummernplatzhalter 3"/>
          <p:cNvSpPr>
            <a:spLocks noGrp="1"/>
          </p:cNvSpPr>
          <p:nvPr>
            <p:ph type="sldNum" sz="quarter" idx="10"/>
          </p:nvPr>
        </p:nvSpPr>
        <p:spPr/>
        <p:txBody>
          <a:bodyPr/>
          <a:lstStyle/>
          <a:p>
            <a:pPr>
              <a:defRPr/>
            </a:pPr>
            <a:fld id="{B3E864C1-DAB7-4035-AF85-D7705C8C8D01}" type="slidenum">
              <a:rPr lang="de-DE" smtClean="0"/>
              <a:pPr>
                <a:defRPr/>
              </a:pPr>
              <a:t>34</a:t>
            </a:fld>
            <a:endParaRPr lang="de-DE"/>
          </a:p>
        </p:txBody>
      </p:sp>
    </p:spTree>
    <p:extLst>
      <p:ext uri="{BB962C8B-B14F-4D97-AF65-F5344CB8AC3E}">
        <p14:creationId xmlns:p14="http://schemas.microsoft.com/office/powerpoint/2010/main" val="960534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latin typeface="Trebuchet MS" pitchFamily="34" charset="0"/>
                <a:ea typeface="+mn-ea"/>
                <a:cs typeface="Arial" charset="0"/>
              </a:rPr>
              <a:t>\begin{equation*}</a:t>
            </a:r>
          </a:p>
          <a:p>
            <a:r>
              <a:rPr lang="en-US" sz="1200" kern="1200" dirty="0" smtClean="0">
                <a:solidFill>
                  <a:schemeClr val="tx1"/>
                </a:solidFill>
                <a:latin typeface="Trebuchet MS" pitchFamily="34" charset="0"/>
                <a:ea typeface="+mn-ea"/>
                <a:cs typeface="Arial" charset="0"/>
              </a:rPr>
              <a:t>  P = 1 - \prod\</a:t>
            </a:r>
            <a:r>
              <a:rPr lang="en-US" sz="1200" kern="1200" dirty="0" err="1" smtClean="0">
                <a:solidFill>
                  <a:schemeClr val="tx1"/>
                </a:solidFill>
                <a:latin typeface="Trebuchet MS" pitchFamily="34" charset="0"/>
                <a:ea typeface="+mn-ea"/>
                <a:cs typeface="Arial" charset="0"/>
              </a:rPr>
              <a:t>limits_i</a:t>
            </a:r>
            <a:r>
              <a:rPr lang="en-US" sz="1200" kern="1200" dirty="0" smtClean="0">
                <a:solidFill>
                  <a:schemeClr val="tx1"/>
                </a:solidFill>
                <a:latin typeface="Trebuchet MS" pitchFamily="34" charset="0"/>
                <a:ea typeface="+mn-ea"/>
                <a:cs typeface="Arial" charset="0"/>
              </a:rPr>
              <a:t>\prod\</a:t>
            </a:r>
            <a:r>
              <a:rPr lang="en-US" sz="1200" kern="1200" dirty="0" err="1" smtClean="0">
                <a:solidFill>
                  <a:schemeClr val="tx1"/>
                </a:solidFill>
                <a:latin typeface="Trebuchet MS" pitchFamily="34" charset="0"/>
                <a:ea typeface="+mn-ea"/>
                <a:cs typeface="Arial" charset="0"/>
              </a:rPr>
              <a:t>limits_j</a:t>
            </a:r>
            <a:r>
              <a:rPr lang="en-US" sz="1200" kern="1200" dirty="0" smtClean="0">
                <a:solidFill>
                  <a:schemeClr val="tx1"/>
                </a:solidFill>
                <a:latin typeface="Trebuchet MS" pitchFamily="34" charset="0"/>
                <a:ea typeface="+mn-ea"/>
                <a:cs typeface="Arial" charset="0"/>
              </a:rPr>
              <a:t> ( 1 – p(+|</a:t>
            </a:r>
            <a:r>
              <a:rPr lang="en-US" sz="1200" kern="1200" dirty="0" err="1" smtClean="0">
                <a:solidFill>
                  <a:schemeClr val="tx1"/>
                </a:solidFill>
                <a:latin typeface="Trebuchet MS" pitchFamily="34" charset="0"/>
                <a:ea typeface="+mn-ea"/>
                <a:cs typeface="Arial" charset="0"/>
              </a:rPr>
              <a:t>D_i^j</a:t>
            </a:r>
            <a:r>
              <a:rPr lang="en-US" sz="1200" kern="1200" dirty="0" smtClean="0">
                <a:solidFill>
                  <a:schemeClr val="tx1"/>
                </a:solidFill>
                <a:latin typeface="Trebuchet MS" pitchFamily="34" charset="0"/>
                <a:ea typeface="+mn-ea"/>
                <a:cs typeface="Arial" charset="0"/>
              </a:rPr>
              <a:t>))</a:t>
            </a:r>
          </a:p>
          <a:p>
            <a:r>
              <a:rPr lang="en-US" sz="1200" kern="1200" dirty="0" smtClean="0">
                <a:solidFill>
                  <a:schemeClr val="tx1"/>
                </a:solidFill>
                <a:latin typeface="Trebuchet MS" pitchFamily="34" charset="0"/>
                <a:ea typeface="+mn-ea"/>
                <a:cs typeface="Arial" charset="0"/>
              </a:rPr>
              <a:t>\end{equation*}</a:t>
            </a:r>
            <a:endParaRPr lang="en-US" dirty="0"/>
          </a:p>
        </p:txBody>
      </p:sp>
      <p:sp>
        <p:nvSpPr>
          <p:cNvPr id="4" name="Foliennummernplatzhalter 3"/>
          <p:cNvSpPr>
            <a:spLocks noGrp="1"/>
          </p:cNvSpPr>
          <p:nvPr>
            <p:ph type="sldNum" sz="quarter" idx="10"/>
          </p:nvPr>
        </p:nvSpPr>
        <p:spPr/>
        <p:txBody>
          <a:bodyPr/>
          <a:lstStyle/>
          <a:p>
            <a:pPr>
              <a:defRPr/>
            </a:pPr>
            <a:fld id="{B3E864C1-DAB7-4035-AF85-D7705C8C8D01}" type="slidenum">
              <a:rPr lang="de-DE" smtClean="0"/>
              <a:pPr>
                <a:defRPr/>
              </a:pPr>
              <a:t>35</a:t>
            </a:fld>
            <a:endParaRPr lang="de-DE"/>
          </a:p>
        </p:txBody>
      </p:sp>
    </p:spTree>
    <p:extLst>
      <p:ext uri="{BB962C8B-B14F-4D97-AF65-F5344CB8AC3E}">
        <p14:creationId xmlns:p14="http://schemas.microsoft.com/office/powerpoint/2010/main" val="34952159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latin typeface="Trebuchet MS" pitchFamily="34" charset="0"/>
                <a:ea typeface="+mn-ea"/>
                <a:cs typeface="Arial" charset="0"/>
              </a:rPr>
              <a:t>\begin{equation*}</a:t>
            </a:r>
          </a:p>
          <a:p>
            <a:r>
              <a:rPr lang="cs-CZ" sz="1200" kern="1200" dirty="0" smtClean="0">
                <a:solidFill>
                  <a:schemeClr val="tx1"/>
                </a:solidFill>
                <a:latin typeface="Trebuchet MS" pitchFamily="34" charset="0"/>
                <a:ea typeface="+mn-ea"/>
                <a:cs typeface="Arial" charset="0"/>
              </a:rPr>
              <a:t>  P = 1 - \</a:t>
            </a:r>
            <a:r>
              <a:rPr lang="cs-CZ" sz="1200" kern="1200" dirty="0" err="1" smtClean="0">
                <a:solidFill>
                  <a:schemeClr val="tx1"/>
                </a:solidFill>
                <a:latin typeface="Trebuchet MS" pitchFamily="34" charset="0"/>
                <a:ea typeface="+mn-ea"/>
                <a:cs typeface="Arial" charset="0"/>
              </a:rPr>
              <a:t>prod</a:t>
            </a:r>
            <a:r>
              <a:rPr lang="cs-CZ" sz="1200" kern="1200" dirty="0" smtClean="0">
                <a:solidFill>
                  <a:schemeClr val="tx1"/>
                </a:solidFill>
                <a:latin typeface="Trebuchet MS" pitchFamily="34" charset="0"/>
                <a:ea typeface="+mn-ea"/>
                <a:cs typeface="Arial" charset="0"/>
              </a:rPr>
              <a:t>\</a:t>
            </a:r>
            <a:r>
              <a:rPr lang="cs-CZ" sz="1200" kern="1200" dirty="0" err="1" smtClean="0">
                <a:solidFill>
                  <a:schemeClr val="tx1"/>
                </a:solidFill>
                <a:latin typeface="Trebuchet MS" pitchFamily="34" charset="0"/>
                <a:ea typeface="+mn-ea"/>
                <a:cs typeface="Arial" charset="0"/>
              </a:rPr>
              <a:t>limits_i</a:t>
            </a:r>
            <a:r>
              <a:rPr lang="cs-CZ" sz="1200" kern="1200" dirty="0" smtClean="0">
                <a:solidFill>
                  <a:schemeClr val="tx1"/>
                </a:solidFill>
                <a:latin typeface="Trebuchet MS" pitchFamily="34" charset="0"/>
                <a:ea typeface="+mn-ea"/>
                <a:cs typeface="Arial" charset="0"/>
              </a:rPr>
              <a:t>( 1 – \</a:t>
            </a:r>
            <a:r>
              <a:rPr lang="cs-CZ" sz="1200" kern="1200" dirty="0" err="1" smtClean="0">
                <a:solidFill>
                  <a:schemeClr val="tx1"/>
                </a:solidFill>
                <a:latin typeface="Trebuchet MS" pitchFamily="34" charset="0"/>
                <a:ea typeface="+mn-ea"/>
                <a:cs typeface="Arial" charset="0"/>
              </a:rPr>
              <a:t>max_j</a:t>
            </a:r>
            <a:r>
              <a:rPr lang="cs-CZ" sz="1200" kern="1200" dirty="0" smtClean="0">
                <a:solidFill>
                  <a:schemeClr val="tx1"/>
                </a:solidFill>
                <a:latin typeface="Trebuchet MS" pitchFamily="34" charset="0"/>
                <a:ea typeface="+mn-ea"/>
                <a:cs typeface="Arial" charset="0"/>
              </a:rPr>
              <a:t> </a:t>
            </a:r>
            <a:r>
              <a:rPr lang="cs-CZ" sz="1200" kern="1200" dirty="0" err="1" smtClean="0">
                <a:solidFill>
                  <a:schemeClr val="tx1"/>
                </a:solidFill>
                <a:latin typeface="Trebuchet MS" pitchFamily="34" charset="0"/>
                <a:ea typeface="+mn-ea"/>
                <a:cs typeface="Arial" charset="0"/>
              </a:rPr>
              <a:t>p_i^j</a:t>
            </a:r>
            <a:r>
              <a:rPr lang="cs-CZ" sz="1200" kern="1200" dirty="0" smtClean="0">
                <a:solidFill>
                  <a:schemeClr val="tx1"/>
                </a:solidFill>
                <a:latin typeface="Trebuchet MS" pitchFamily="34" charset="0"/>
                <a:ea typeface="+mn-ea"/>
                <a:cs typeface="Arial" charset="0"/>
              </a:rPr>
              <a:t>) = 1- \</a:t>
            </a:r>
            <a:r>
              <a:rPr lang="cs-CZ" sz="1200" kern="1200" dirty="0" err="1" smtClean="0">
                <a:solidFill>
                  <a:schemeClr val="tx1"/>
                </a:solidFill>
                <a:latin typeface="Trebuchet MS" pitchFamily="34" charset="0"/>
                <a:ea typeface="+mn-ea"/>
                <a:cs typeface="Arial" charset="0"/>
              </a:rPr>
              <a:t>prod</a:t>
            </a:r>
            <a:r>
              <a:rPr lang="cs-CZ" sz="1200" kern="1200" dirty="0" smtClean="0">
                <a:solidFill>
                  <a:schemeClr val="tx1"/>
                </a:solidFill>
                <a:latin typeface="Trebuchet MS" pitchFamily="34" charset="0"/>
                <a:ea typeface="+mn-ea"/>
                <a:cs typeface="Arial" charset="0"/>
              </a:rPr>
              <a:t>\</a:t>
            </a:r>
            <a:r>
              <a:rPr lang="cs-CZ" sz="1200" kern="1200" dirty="0" err="1" smtClean="0">
                <a:solidFill>
                  <a:schemeClr val="tx1"/>
                </a:solidFill>
                <a:latin typeface="Trebuchet MS" pitchFamily="34" charset="0"/>
                <a:ea typeface="+mn-ea"/>
                <a:cs typeface="Arial" charset="0"/>
              </a:rPr>
              <a:t>limits_i</a:t>
            </a:r>
            <a:r>
              <a:rPr lang="cs-CZ" sz="1200" kern="1200" dirty="0" smtClean="0">
                <a:solidFill>
                  <a:schemeClr val="tx1"/>
                </a:solidFill>
                <a:latin typeface="Trebuchet MS" pitchFamily="34" charset="0"/>
                <a:ea typeface="+mn-ea"/>
                <a:cs typeface="Arial" charset="0"/>
              </a:rPr>
              <a:t> (1-p_i)</a:t>
            </a:r>
          </a:p>
          <a:p>
            <a:r>
              <a:rPr lang="cs-CZ" sz="1200" kern="1200" dirty="0" smtClean="0">
                <a:solidFill>
                  <a:schemeClr val="tx1"/>
                </a:solidFill>
                <a:latin typeface="Trebuchet MS" pitchFamily="34" charset="0"/>
                <a:ea typeface="+mn-ea"/>
                <a:cs typeface="Arial" charset="0"/>
              </a:rPr>
              <a:t>\end{</a:t>
            </a:r>
            <a:r>
              <a:rPr lang="cs-CZ" sz="1200" kern="1200" dirty="0" err="1" smtClean="0">
                <a:solidFill>
                  <a:schemeClr val="tx1"/>
                </a:solidFill>
                <a:latin typeface="Trebuchet MS" pitchFamily="34" charset="0"/>
                <a:ea typeface="+mn-ea"/>
                <a:cs typeface="Arial" charset="0"/>
              </a:rPr>
              <a:t>equation</a:t>
            </a:r>
            <a:r>
              <a:rPr lang="cs-CZ" sz="1200" kern="1200" dirty="0" smtClean="0">
                <a:solidFill>
                  <a:schemeClr val="tx1"/>
                </a:solidFill>
                <a:latin typeface="Trebuchet MS" pitchFamily="34" charset="0"/>
                <a:ea typeface="+mn-ea"/>
                <a:cs typeface="Arial" charset="0"/>
              </a:rPr>
              <a:t>*}</a:t>
            </a:r>
          </a:p>
          <a:p>
            <a:endParaRPr lang="en-US" dirty="0"/>
          </a:p>
        </p:txBody>
      </p:sp>
      <p:sp>
        <p:nvSpPr>
          <p:cNvPr id="4" name="Foliennummernplatzhalter 3"/>
          <p:cNvSpPr>
            <a:spLocks noGrp="1"/>
          </p:cNvSpPr>
          <p:nvPr>
            <p:ph type="sldNum" sz="quarter" idx="10"/>
          </p:nvPr>
        </p:nvSpPr>
        <p:spPr/>
        <p:txBody>
          <a:bodyPr/>
          <a:lstStyle/>
          <a:p>
            <a:pPr>
              <a:defRPr/>
            </a:pPr>
            <a:fld id="{B3E864C1-DAB7-4035-AF85-D7705C8C8D01}" type="slidenum">
              <a:rPr lang="de-DE" smtClean="0"/>
              <a:pPr>
                <a:defRPr/>
              </a:pPr>
              <a:t>37</a:t>
            </a:fld>
            <a:endParaRPr lang="de-DE"/>
          </a:p>
        </p:txBody>
      </p:sp>
    </p:spTree>
    <p:extLst>
      <p:ext uri="{BB962C8B-B14F-4D97-AF65-F5344CB8AC3E}">
        <p14:creationId xmlns:p14="http://schemas.microsoft.com/office/powerpoint/2010/main" val="26366420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latin typeface="Trebuchet MS" pitchFamily="34" charset="0"/>
                <a:ea typeface="+mn-ea"/>
                <a:cs typeface="Arial" charset="0"/>
              </a:rPr>
              <a:t>\begin{equation*}</a:t>
            </a:r>
          </a:p>
          <a:p>
            <a:r>
              <a:rPr lang="en-US" sz="1200" kern="1200" dirty="0" smtClean="0">
                <a:solidFill>
                  <a:schemeClr val="tx1"/>
                </a:solidFill>
                <a:latin typeface="Trebuchet MS" pitchFamily="34" charset="0"/>
                <a:ea typeface="+mn-ea"/>
                <a:cs typeface="Arial" charset="0"/>
              </a:rPr>
              <a:t>\</a:t>
            </a:r>
            <a:r>
              <a:rPr lang="en-US" sz="1200" kern="1200" dirty="0" err="1" smtClean="0">
                <a:solidFill>
                  <a:schemeClr val="tx1"/>
                </a:solidFill>
                <a:latin typeface="Trebuchet MS" pitchFamily="34" charset="0"/>
                <a:ea typeface="+mn-ea"/>
                <a:cs typeface="Arial" charset="0"/>
              </a:rPr>
              <a:t>mathrm</a:t>
            </a:r>
            <a:r>
              <a:rPr lang="en-US" sz="1200" kern="1200" dirty="0" smtClean="0">
                <a:solidFill>
                  <a:schemeClr val="tx1"/>
                </a:solidFill>
                <a:latin typeface="Trebuchet MS" pitchFamily="34" charset="0"/>
                <a:ea typeface="+mn-ea"/>
                <a:cs typeface="Arial" charset="0"/>
              </a:rPr>
              <a:t>{NSP}_</a:t>
            </a:r>
            <a:r>
              <a:rPr lang="en-US" sz="1200" kern="1200" dirty="0" err="1" smtClean="0">
                <a:solidFill>
                  <a:schemeClr val="tx1"/>
                </a:solidFill>
                <a:latin typeface="Trebuchet MS" pitchFamily="34" charset="0"/>
                <a:ea typeface="+mn-ea"/>
                <a:cs typeface="Arial" charset="0"/>
              </a:rPr>
              <a:t>i</a:t>
            </a:r>
            <a:r>
              <a:rPr lang="en-US" sz="1200" kern="1200" dirty="0" smtClean="0">
                <a:solidFill>
                  <a:schemeClr val="tx1"/>
                </a:solidFill>
                <a:latin typeface="Trebuchet MS" pitchFamily="34" charset="0"/>
                <a:ea typeface="+mn-ea"/>
                <a:cs typeface="Arial" charset="0"/>
              </a:rPr>
              <a:t> = \sum\limits_{\{</a:t>
            </a:r>
            <a:r>
              <a:rPr lang="en-US" sz="1200" kern="1200" dirty="0" err="1" smtClean="0">
                <a:solidFill>
                  <a:schemeClr val="tx1"/>
                </a:solidFill>
                <a:latin typeface="Trebuchet MS" pitchFamily="34" charset="0"/>
                <a:ea typeface="+mn-ea"/>
                <a:cs typeface="Arial" charset="0"/>
              </a:rPr>
              <a:t>m|m</a:t>
            </a:r>
            <a:r>
              <a:rPr lang="en-US" sz="1200" kern="1200" dirty="0" smtClean="0">
                <a:solidFill>
                  <a:schemeClr val="tx1"/>
                </a:solidFill>
                <a:latin typeface="Trebuchet MS" pitchFamily="34" charset="0"/>
                <a:ea typeface="+mn-ea"/>
                <a:cs typeface="Arial" charset="0"/>
              </a:rPr>
              <a:t> \</a:t>
            </a:r>
            <a:r>
              <a:rPr lang="en-US" sz="1200" kern="1200" dirty="0" err="1" smtClean="0">
                <a:solidFill>
                  <a:schemeClr val="tx1"/>
                </a:solidFill>
                <a:latin typeface="Trebuchet MS" pitchFamily="34" charset="0"/>
                <a:ea typeface="+mn-ea"/>
                <a:cs typeface="Arial" charset="0"/>
              </a:rPr>
              <a:t>neq</a:t>
            </a:r>
            <a:r>
              <a:rPr lang="en-US" sz="1200" kern="1200" dirty="0" smtClean="0">
                <a:solidFill>
                  <a:schemeClr val="tx1"/>
                </a:solidFill>
                <a:latin typeface="Trebuchet MS" pitchFamily="34" charset="0"/>
                <a:ea typeface="+mn-ea"/>
                <a:cs typeface="Arial" charset="0"/>
              </a:rPr>
              <a:t> </a:t>
            </a:r>
            <a:r>
              <a:rPr lang="en-US" sz="1200" kern="1200" dirty="0" err="1" smtClean="0">
                <a:solidFill>
                  <a:schemeClr val="tx1"/>
                </a:solidFill>
                <a:latin typeface="Trebuchet MS" pitchFamily="34" charset="0"/>
                <a:ea typeface="+mn-ea"/>
                <a:cs typeface="Arial" charset="0"/>
              </a:rPr>
              <a:t>i</a:t>
            </a:r>
            <a:r>
              <a:rPr lang="en-US" sz="1200" kern="1200" dirty="0" smtClean="0">
                <a:solidFill>
                  <a:schemeClr val="tx1"/>
                </a:solidFill>
                <a:latin typeface="Trebuchet MS" pitchFamily="34" charset="0"/>
                <a:ea typeface="+mn-ea"/>
                <a:cs typeface="Arial" charset="0"/>
              </a:rPr>
              <a:t>\}} p(+|</a:t>
            </a:r>
            <a:r>
              <a:rPr lang="en-US" sz="1200" kern="1200" dirty="0" err="1" smtClean="0">
                <a:solidFill>
                  <a:schemeClr val="tx1"/>
                </a:solidFill>
                <a:latin typeface="Trebuchet MS" pitchFamily="34" charset="0"/>
                <a:ea typeface="+mn-ea"/>
                <a:cs typeface="Arial" charset="0"/>
              </a:rPr>
              <a:t>D_m</a:t>
            </a:r>
            <a:r>
              <a:rPr lang="en-US" sz="1200" kern="1200" dirty="0" smtClean="0">
                <a:solidFill>
                  <a:schemeClr val="tx1"/>
                </a:solidFill>
                <a:latin typeface="Trebuchet MS" pitchFamily="34" charset="0"/>
                <a:ea typeface="+mn-ea"/>
                <a:cs typeface="Arial" charset="0"/>
              </a:rPr>
              <a:t>)</a:t>
            </a:r>
          </a:p>
          <a:p>
            <a:r>
              <a:rPr lang="en-US" sz="1200" kern="1200" dirty="0" smtClean="0">
                <a:solidFill>
                  <a:schemeClr val="tx1"/>
                </a:solidFill>
                <a:latin typeface="Trebuchet MS" pitchFamily="34" charset="0"/>
                <a:ea typeface="+mn-ea"/>
                <a:cs typeface="Arial" charset="0"/>
              </a:rPr>
              <a:t>\end{equation*}</a:t>
            </a:r>
            <a:endParaRPr lang="en-US" dirty="0"/>
          </a:p>
        </p:txBody>
      </p:sp>
      <p:sp>
        <p:nvSpPr>
          <p:cNvPr id="4" name="Foliennummernplatzhalter 3"/>
          <p:cNvSpPr>
            <a:spLocks noGrp="1"/>
          </p:cNvSpPr>
          <p:nvPr>
            <p:ph type="sldNum" sz="quarter" idx="10"/>
          </p:nvPr>
        </p:nvSpPr>
        <p:spPr/>
        <p:txBody>
          <a:bodyPr/>
          <a:lstStyle/>
          <a:p>
            <a:pPr>
              <a:defRPr/>
            </a:pPr>
            <a:fld id="{B3E864C1-DAB7-4035-AF85-D7705C8C8D01}" type="slidenum">
              <a:rPr lang="de-DE" smtClean="0"/>
              <a:pPr>
                <a:defRPr/>
              </a:pPr>
              <a:t>39</a:t>
            </a:fld>
            <a:endParaRPr lang="de-DE"/>
          </a:p>
        </p:txBody>
      </p:sp>
    </p:spTree>
    <p:extLst>
      <p:ext uri="{BB962C8B-B14F-4D97-AF65-F5344CB8AC3E}">
        <p14:creationId xmlns:p14="http://schemas.microsoft.com/office/powerpoint/2010/main" val="26262082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latin typeface="Trebuchet MS" pitchFamily="34" charset="0"/>
                <a:ea typeface="+mn-ea"/>
                <a:cs typeface="Arial" charset="0"/>
              </a:rPr>
              <a:t>\begin{equation*}</a:t>
            </a:r>
          </a:p>
          <a:p>
            <a:r>
              <a:rPr lang="en-US" sz="1200" kern="1200" dirty="0" smtClean="0">
                <a:solidFill>
                  <a:schemeClr val="tx1"/>
                </a:solidFill>
                <a:latin typeface="Trebuchet MS" pitchFamily="34" charset="0"/>
                <a:ea typeface="+mn-ea"/>
                <a:cs typeface="Arial" charset="0"/>
              </a:rPr>
              <a:t>p(+|D, NSP) =</a:t>
            </a:r>
          </a:p>
          <a:p>
            <a:r>
              <a:rPr lang="en-US" sz="1200" kern="1200" dirty="0" smtClean="0">
                <a:solidFill>
                  <a:schemeClr val="tx1"/>
                </a:solidFill>
                <a:latin typeface="Trebuchet MS" pitchFamily="34" charset="0"/>
                <a:ea typeface="+mn-ea"/>
                <a:cs typeface="Arial" charset="0"/>
              </a:rPr>
              <a:t>\</a:t>
            </a:r>
            <a:r>
              <a:rPr lang="en-US" sz="1200" kern="1200" dirty="0" err="1" smtClean="0">
                <a:solidFill>
                  <a:schemeClr val="tx1"/>
                </a:solidFill>
                <a:latin typeface="Trebuchet MS" pitchFamily="34" charset="0"/>
                <a:ea typeface="+mn-ea"/>
                <a:cs typeface="Arial" charset="0"/>
              </a:rPr>
              <a:t>frac</a:t>
            </a:r>
            <a:r>
              <a:rPr lang="en-US" sz="1200" kern="1200" dirty="0" smtClean="0">
                <a:solidFill>
                  <a:schemeClr val="tx1"/>
                </a:solidFill>
                <a:latin typeface="Trebuchet MS" pitchFamily="34" charset="0"/>
                <a:ea typeface="+mn-ea"/>
                <a:cs typeface="Arial" charset="0"/>
              </a:rPr>
              <a:t>{p(+|D)p(NSP|+)}</a:t>
            </a:r>
          </a:p>
          <a:p>
            <a:r>
              <a:rPr lang="en-US" sz="1200" kern="1200" dirty="0" smtClean="0">
                <a:solidFill>
                  <a:schemeClr val="tx1"/>
                </a:solidFill>
                <a:latin typeface="Trebuchet MS" pitchFamily="34" charset="0"/>
                <a:ea typeface="+mn-ea"/>
                <a:cs typeface="Arial" charset="0"/>
              </a:rPr>
              <a:t>{p(+|D)p(NSP|+) + p(-|D)p(NSP|-)}</a:t>
            </a:r>
          </a:p>
          <a:p>
            <a:r>
              <a:rPr lang="en-US" sz="1200" kern="1200" dirty="0" smtClean="0">
                <a:solidFill>
                  <a:schemeClr val="tx1"/>
                </a:solidFill>
                <a:latin typeface="Trebuchet MS" pitchFamily="34" charset="0"/>
                <a:ea typeface="+mn-ea"/>
                <a:cs typeface="Arial" charset="0"/>
              </a:rPr>
              <a:t>\end{equation*}</a:t>
            </a:r>
          </a:p>
          <a:p>
            <a:endParaRPr lang="en-US" dirty="0"/>
          </a:p>
        </p:txBody>
      </p:sp>
      <p:sp>
        <p:nvSpPr>
          <p:cNvPr id="4" name="Foliennummernplatzhalter 3"/>
          <p:cNvSpPr>
            <a:spLocks noGrp="1"/>
          </p:cNvSpPr>
          <p:nvPr>
            <p:ph type="sldNum" sz="quarter" idx="10"/>
          </p:nvPr>
        </p:nvSpPr>
        <p:spPr/>
        <p:txBody>
          <a:bodyPr/>
          <a:lstStyle/>
          <a:p>
            <a:pPr>
              <a:defRPr/>
            </a:pPr>
            <a:fld id="{B3E864C1-DAB7-4035-AF85-D7705C8C8D01}" type="slidenum">
              <a:rPr lang="de-DE" smtClean="0"/>
              <a:pPr>
                <a:defRPr/>
              </a:pPr>
              <a:t>41</a:t>
            </a:fld>
            <a:endParaRPr lang="de-DE"/>
          </a:p>
        </p:txBody>
      </p:sp>
    </p:spTree>
    <p:extLst>
      <p:ext uri="{BB962C8B-B14F-4D97-AF65-F5344CB8AC3E}">
        <p14:creationId xmlns:p14="http://schemas.microsoft.com/office/powerpoint/2010/main" val="5154469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kern="1200" dirty="0" smtClean="0">
                <a:solidFill>
                  <a:schemeClr val="tx1"/>
                </a:solidFill>
                <a:latin typeface="Trebuchet MS" pitchFamily="34" charset="0"/>
                <a:ea typeface="+mn-ea"/>
                <a:cs typeface="Arial" charset="0"/>
              </a:rPr>
              <a:t>\begin{equation*}</a:t>
            </a:r>
          </a:p>
          <a:p>
            <a:r>
              <a:rPr lang="fi-FI" sz="1200" kern="1200" dirty="0" err="1" smtClean="0">
                <a:solidFill>
                  <a:schemeClr val="tx1"/>
                </a:solidFill>
                <a:latin typeface="Trebuchet MS" pitchFamily="34" charset="0"/>
                <a:ea typeface="+mn-ea"/>
                <a:cs typeface="Arial" charset="0"/>
              </a:rPr>
              <a:t>p(NSP</a:t>
            </a:r>
            <a:r>
              <a:rPr lang="fi-FI" sz="1200" kern="1200" dirty="0" smtClean="0">
                <a:solidFill>
                  <a:schemeClr val="tx1"/>
                </a:solidFill>
                <a:latin typeface="Trebuchet MS" pitchFamily="34" charset="0"/>
                <a:ea typeface="+mn-ea"/>
                <a:cs typeface="Arial" charset="0"/>
              </a:rPr>
              <a:t>|+) = \frac{1}{N\,p(+)} = \</a:t>
            </a:r>
            <a:r>
              <a:rPr lang="fi-FI" sz="1200" kern="1200" dirty="0" err="1" smtClean="0">
                <a:solidFill>
                  <a:schemeClr val="tx1"/>
                </a:solidFill>
                <a:latin typeface="Trebuchet MS" pitchFamily="34" charset="0"/>
                <a:ea typeface="+mn-ea"/>
                <a:cs typeface="Arial" charset="0"/>
              </a:rPr>
              <a:t>sum\limits_{\{i|NSP_i</a:t>
            </a:r>
            <a:r>
              <a:rPr lang="fi-FI" sz="1200" kern="1200" dirty="0" smtClean="0">
                <a:solidFill>
                  <a:schemeClr val="tx1"/>
                </a:solidFill>
                <a:latin typeface="Trebuchet MS" pitchFamily="34" charset="0"/>
                <a:ea typeface="+mn-ea"/>
                <a:cs typeface="Arial" charset="0"/>
              </a:rPr>
              <a:t> \in k\}} </a:t>
            </a:r>
            <a:r>
              <a:rPr lang="fi-FI" sz="1200" kern="1200" dirty="0" err="1" smtClean="0">
                <a:solidFill>
                  <a:schemeClr val="tx1"/>
                </a:solidFill>
                <a:latin typeface="Trebuchet MS" pitchFamily="34" charset="0"/>
                <a:ea typeface="+mn-ea"/>
                <a:cs typeface="Arial" charset="0"/>
              </a:rPr>
              <a:t>p(+|D_i</a:t>
            </a:r>
            <a:r>
              <a:rPr lang="fi-FI" sz="1200" kern="1200" dirty="0" smtClean="0">
                <a:solidFill>
                  <a:schemeClr val="tx1"/>
                </a:solidFill>
                <a:latin typeface="Trebuchet MS" pitchFamily="34" charset="0"/>
                <a:ea typeface="+mn-ea"/>
                <a:cs typeface="Arial" charset="0"/>
              </a:rPr>
              <a:t>, </a:t>
            </a:r>
            <a:r>
              <a:rPr lang="fi-FI" sz="1200" kern="1200" dirty="0" err="1" smtClean="0">
                <a:solidFill>
                  <a:schemeClr val="tx1"/>
                </a:solidFill>
                <a:latin typeface="Trebuchet MS" pitchFamily="34" charset="0"/>
                <a:ea typeface="+mn-ea"/>
                <a:cs typeface="Arial" charset="0"/>
              </a:rPr>
              <a:t>NSP_i</a:t>
            </a:r>
            <a:r>
              <a:rPr lang="fi-FI" sz="1200" kern="1200" dirty="0" smtClean="0">
                <a:solidFill>
                  <a:schemeClr val="tx1"/>
                </a:solidFill>
                <a:latin typeface="Trebuchet MS" pitchFamily="34" charset="0"/>
                <a:ea typeface="+mn-ea"/>
                <a:cs typeface="Arial" charset="0"/>
              </a:rPr>
              <a:t>)</a:t>
            </a:r>
          </a:p>
          <a:p>
            <a:r>
              <a:rPr lang="fi-FI" sz="1200" kern="1200" dirty="0" smtClean="0">
                <a:solidFill>
                  <a:schemeClr val="tx1"/>
                </a:solidFill>
                <a:latin typeface="Trebuchet MS" pitchFamily="34" charset="0"/>
                <a:ea typeface="+mn-ea"/>
                <a:cs typeface="Arial" charset="0"/>
              </a:rPr>
              <a:t>\</a:t>
            </a:r>
            <a:r>
              <a:rPr lang="fi-FI" sz="1200" kern="1200" dirty="0" err="1" smtClean="0">
                <a:solidFill>
                  <a:schemeClr val="tx1"/>
                </a:solidFill>
                <a:latin typeface="Trebuchet MS" pitchFamily="34" charset="0"/>
                <a:ea typeface="+mn-ea"/>
                <a:cs typeface="Arial" charset="0"/>
              </a:rPr>
              <a:t>end{equation</a:t>
            </a:r>
            <a:r>
              <a:rPr lang="fi-FI" sz="1200" kern="1200" dirty="0" smtClean="0">
                <a:solidFill>
                  <a:schemeClr val="tx1"/>
                </a:solidFill>
                <a:latin typeface="Trebuchet MS" pitchFamily="34" charset="0"/>
                <a:ea typeface="+mn-ea"/>
                <a:cs typeface="Arial" charset="0"/>
              </a:rPr>
              <a:t>*}</a:t>
            </a:r>
          </a:p>
          <a:p>
            <a:r>
              <a:rPr lang="en-US" sz="1200" kern="1200" dirty="0" smtClean="0">
                <a:solidFill>
                  <a:schemeClr val="tx1"/>
                </a:solidFill>
                <a:latin typeface="Trebuchet MS" pitchFamily="34" charset="0"/>
                <a:ea typeface="+mn-ea"/>
                <a:cs typeface="Arial" charset="0"/>
              </a:rPr>
              <a:t>\begin{equation*}</a:t>
            </a:r>
          </a:p>
          <a:p>
            <a:r>
              <a:rPr lang="en-US" sz="1200" kern="1200" dirty="0" smtClean="0">
                <a:solidFill>
                  <a:schemeClr val="tx1"/>
                </a:solidFill>
                <a:latin typeface="Trebuchet MS" pitchFamily="34" charset="0"/>
                <a:ea typeface="+mn-ea"/>
                <a:cs typeface="Arial" charset="0"/>
              </a:rPr>
              <a:t>p(+) = \</a:t>
            </a:r>
            <a:r>
              <a:rPr lang="en-US" sz="1200" kern="1200" dirty="0" err="1" smtClean="0">
                <a:solidFill>
                  <a:schemeClr val="tx1"/>
                </a:solidFill>
                <a:latin typeface="Trebuchet MS" pitchFamily="34" charset="0"/>
                <a:ea typeface="+mn-ea"/>
                <a:cs typeface="Arial" charset="0"/>
              </a:rPr>
              <a:t>frac</a:t>
            </a:r>
            <a:r>
              <a:rPr lang="en-US" sz="1200" kern="1200" dirty="0" smtClean="0">
                <a:solidFill>
                  <a:schemeClr val="tx1"/>
                </a:solidFill>
                <a:latin typeface="Trebuchet MS" pitchFamily="34" charset="0"/>
                <a:ea typeface="+mn-ea"/>
                <a:cs typeface="Arial" charset="0"/>
              </a:rPr>
              <a:t>{1}{N} \sum\</a:t>
            </a:r>
            <a:r>
              <a:rPr lang="en-US" sz="1200" kern="1200" dirty="0" err="1" smtClean="0">
                <a:solidFill>
                  <a:schemeClr val="tx1"/>
                </a:solidFill>
                <a:latin typeface="Trebuchet MS" pitchFamily="34" charset="0"/>
                <a:ea typeface="+mn-ea"/>
                <a:cs typeface="Arial" charset="0"/>
              </a:rPr>
              <a:t>limits_i</a:t>
            </a:r>
            <a:r>
              <a:rPr lang="en-US" sz="1200" kern="1200" dirty="0" smtClean="0">
                <a:solidFill>
                  <a:schemeClr val="tx1"/>
                </a:solidFill>
                <a:latin typeface="Trebuchet MS" pitchFamily="34" charset="0"/>
                <a:ea typeface="+mn-ea"/>
                <a:cs typeface="Arial" charset="0"/>
              </a:rPr>
              <a:t> p(+|</a:t>
            </a:r>
            <a:r>
              <a:rPr lang="en-US" sz="1200" kern="1200" dirty="0" err="1" smtClean="0">
                <a:solidFill>
                  <a:schemeClr val="tx1"/>
                </a:solidFill>
                <a:latin typeface="Trebuchet MS" pitchFamily="34" charset="0"/>
                <a:ea typeface="+mn-ea"/>
                <a:cs typeface="Arial" charset="0"/>
              </a:rPr>
              <a:t>D_i</a:t>
            </a:r>
            <a:r>
              <a:rPr lang="en-US" sz="1200" kern="1200" dirty="0" smtClean="0">
                <a:solidFill>
                  <a:schemeClr val="tx1"/>
                </a:solidFill>
                <a:latin typeface="Trebuchet MS" pitchFamily="34" charset="0"/>
                <a:ea typeface="+mn-ea"/>
                <a:cs typeface="Arial" charset="0"/>
              </a:rPr>
              <a:t>, </a:t>
            </a:r>
            <a:r>
              <a:rPr lang="en-US" sz="1200" kern="1200" dirty="0" err="1" smtClean="0">
                <a:solidFill>
                  <a:schemeClr val="tx1"/>
                </a:solidFill>
                <a:latin typeface="Trebuchet MS" pitchFamily="34" charset="0"/>
                <a:ea typeface="+mn-ea"/>
                <a:cs typeface="Arial" charset="0"/>
              </a:rPr>
              <a:t>NSP_i</a:t>
            </a:r>
            <a:r>
              <a:rPr lang="en-US" sz="1200" kern="1200" dirty="0" smtClean="0">
                <a:solidFill>
                  <a:schemeClr val="tx1"/>
                </a:solidFill>
                <a:latin typeface="Trebuchet MS" pitchFamily="34" charset="0"/>
                <a:ea typeface="+mn-ea"/>
                <a:cs typeface="Arial" charset="0"/>
              </a:rPr>
              <a:t>)</a:t>
            </a:r>
          </a:p>
          <a:p>
            <a:r>
              <a:rPr lang="en-US" sz="1200" kern="1200" dirty="0" smtClean="0">
                <a:solidFill>
                  <a:schemeClr val="tx1"/>
                </a:solidFill>
                <a:latin typeface="Trebuchet MS" pitchFamily="34" charset="0"/>
                <a:ea typeface="+mn-ea"/>
                <a:cs typeface="Arial" charset="0"/>
              </a:rPr>
              <a:t>\end{equation*}</a:t>
            </a:r>
          </a:p>
          <a:p>
            <a:endParaRPr lang="fi-FI" sz="1200" kern="1200" dirty="0" smtClean="0">
              <a:solidFill>
                <a:schemeClr val="tx1"/>
              </a:solidFill>
              <a:latin typeface="Trebuchet MS" pitchFamily="34" charset="0"/>
              <a:ea typeface="+mn-ea"/>
              <a:cs typeface="Arial" charset="0"/>
            </a:endParaRPr>
          </a:p>
        </p:txBody>
      </p:sp>
      <p:sp>
        <p:nvSpPr>
          <p:cNvPr id="4" name="Foliennummernplatzhalter 3"/>
          <p:cNvSpPr>
            <a:spLocks noGrp="1"/>
          </p:cNvSpPr>
          <p:nvPr>
            <p:ph type="sldNum" sz="quarter" idx="10"/>
          </p:nvPr>
        </p:nvSpPr>
        <p:spPr/>
        <p:txBody>
          <a:bodyPr/>
          <a:lstStyle/>
          <a:p>
            <a:pPr>
              <a:defRPr/>
            </a:pPr>
            <a:fld id="{B3E864C1-DAB7-4035-AF85-D7705C8C8D01}" type="slidenum">
              <a:rPr lang="de-DE" smtClean="0"/>
              <a:pPr>
                <a:defRPr/>
              </a:pPr>
              <a:t>42</a:t>
            </a:fld>
            <a:endParaRPr lang="de-DE"/>
          </a:p>
        </p:txBody>
      </p:sp>
    </p:spTree>
    <p:extLst>
      <p:ext uri="{BB962C8B-B14F-4D97-AF65-F5344CB8AC3E}">
        <p14:creationId xmlns:p14="http://schemas.microsoft.com/office/powerpoint/2010/main" val="315998190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p:spTree>
      <p:nvGrpSpPr>
        <p:cNvPr id="1" name=""/>
        <p:cNvGrpSpPr/>
        <p:nvPr/>
      </p:nvGrpSpPr>
      <p:grpSpPr>
        <a:xfrm>
          <a:off x="0" y="0"/>
          <a:ext cx="0" cy="0"/>
          <a:chOff x="0" y="0"/>
          <a:chExt cx="0" cy="0"/>
        </a:xfrm>
      </p:grpSpPr>
      <p:sp>
        <p:nvSpPr>
          <p:cNvPr id="2"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B5B5B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3"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defRPr>
            </a:lvl1pPr>
          </a:lstStyle>
          <a:p>
            <a:r>
              <a:rPr lang="x-none" smtClean="0"/>
              <a:t>Click to edit Master title style</a:t>
            </a:r>
            <a:endParaRPr lang="de-DE" dirty="0"/>
          </a:p>
        </p:txBody>
      </p:sp>
      <p:pic>
        <p:nvPicPr>
          <p:cNvPr id="4" name="Picture 3"/>
          <p:cNvPicPr>
            <a:picLocks noChangeAspect="1"/>
          </p:cNvPicPr>
          <p:nvPr/>
        </p:nvPicPr>
        <p:blipFill>
          <a:blip r:embed="rId2"/>
          <a:stretch>
            <a:fillRect/>
          </a:stretch>
        </p:blipFill>
        <p:spPr>
          <a:xfrm>
            <a:off x="6781800" y="6248400"/>
            <a:ext cx="1117600" cy="393700"/>
          </a:xfrm>
          <a:prstGeom prst="rect">
            <a:avLst/>
          </a:prstGeom>
        </p:spPr>
      </p:pic>
      <p:sp>
        <p:nvSpPr>
          <p:cNvPr id="5" name="TextBox 4"/>
          <p:cNvSpPr txBox="1"/>
          <p:nvPr/>
        </p:nvSpPr>
        <p:spPr>
          <a:xfrm>
            <a:off x="1097478" y="6324600"/>
            <a:ext cx="5379522" cy="246221"/>
          </a:xfrm>
          <a:prstGeom prst="rect">
            <a:avLst/>
          </a:prstGeom>
          <a:noFill/>
        </p:spPr>
        <p:txBody>
          <a:bodyPr wrap="none" rtlCol="0">
            <a:spAutoFit/>
          </a:bodyPr>
          <a:lstStyle/>
          <a:p>
            <a:pPr algn="l"/>
            <a:r>
              <a:rPr lang="en-US" sz="1000" dirty="0">
                <a:solidFill>
                  <a:srgbClr val="000000"/>
                </a:solidFill>
              </a:rPr>
              <a:t>This work is licensed under a Creative Commons Attribution 4.0 International License.</a:t>
            </a:r>
          </a:p>
        </p:txBody>
      </p:sp>
    </p:spTree>
    <p:extLst>
      <p:ext uri="{BB962C8B-B14F-4D97-AF65-F5344CB8AC3E}">
        <p14:creationId xmlns:p14="http://schemas.microsoft.com/office/powerpoint/2010/main" val="703261822"/>
      </p:ext>
    </p:extLst>
  </p:cSld>
  <p:clrMapOvr>
    <a:masterClrMapping/>
  </p:clrMapOvr>
  <p:transition xmlns:p14="http://schemas.microsoft.com/office/powerpoint/2010/mai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Nur Titel">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smtClean="0"/>
              <a:t>Mastertitelformat bearbeiten</a:t>
            </a:r>
            <a:endParaRPr lang="de-DE" dirty="0"/>
          </a:p>
        </p:txBody>
      </p:sp>
      <p:sp>
        <p:nvSpPr>
          <p:cNvPr id="7" name="Foliennummernplatzhalter 2"/>
          <p:cNvSpPr>
            <a:spLocks noGrp="1"/>
          </p:cNvSpPr>
          <p:nvPr>
            <p:ph type="sldNum" sz="quarter" idx="14"/>
          </p:nvPr>
        </p:nvSpPr>
        <p:spPr/>
        <p:txBody>
          <a:bodyPr/>
          <a:lstStyle>
            <a:lvl1pPr>
              <a:defRPr>
                <a:solidFill>
                  <a:srgbClr val="000000"/>
                </a:solidFill>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2490132522"/>
      </p:ext>
    </p:extLst>
  </p:cSld>
  <p:clrMapOvr>
    <a:masterClrMapping/>
  </p:clrMapOvr>
  <p:transition xmlns:p14="http://schemas.microsoft.com/office/powerpoint/2010/mai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eer">
    <p:spTree>
      <p:nvGrpSpPr>
        <p:cNvPr id="1" name=""/>
        <p:cNvGrpSpPr/>
        <p:nvPr/>
      </p:nvGrpSpPr>
      <p:grpSpPr>
        <a:xfrm>
          <a:off x="0" y="0"/>
          <a:ext cx="0" cy="0"/>
          <a:chOff x="0" y="0"/>
          <a:chExt cx="0" cy="0"/>
        </a:xfrm>
      </p:grpSpPr>
      <p:sp>
        <p:nvSpPr>
          <p:cNvPr id="6" name="Foliennummernplatzhalter 1"/>
          <p:cNvSpPr>
            <a:spLocks noGrp="1"/>
          </p:cNvSpPr>
          <p:nvPr>
            <p:ph type="sldNum" sz="quarter" idx="14"/>
          </p:nvPr>
        </p:nvSpPr>
        <p:spPr/>
        <p:txBody>
          <a:bodyPr/>
          <a:lstStyle>
            <a:lvl1pPr>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2106404115"/>
      </p:ext>
    </p:extLst>
  </p:cSld>
  <p:clrMapOvr>
    <a:masterClrMapping/>
  </p:clrMapOvr>
  <p:transition xmlns:p14="http://schemas.microsoft.com/office/powerpoint/2010/mai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Chapter">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B5B5B5"/>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x-none" smtClean="0"/>
              <a:t>Click to edit Master text styles</a:t>
            </a:r>
          </a:p>
        </p:txBody>
      </p:sp>
      <p:sp>
        <p:nvSpPr>
          <p:cNvPr id="2"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defRPr>
            </a:lvl1pPr>
          </a:lstStyle>
          <a:p>
            <a:r>
              <a:rPr lang="x-none" smtClean="0"/>
              <a:t>Click to edit Master title style</a:t>
            </a:r>
            <a:endParaRPr lang="de-DE" dirty="0"/>
          </a:p>
        </p:txBody>
      </p:sp>
      <p:pic>
        <p:nvPicPr>
          <p:cNvPr id="10" name="Picture 9"/>
          <p:cNvPicPr>
            <a:picLocks noChangeAspect="1"/>
          </p:cNvPicPr>
          <p:nvPr/>
        </p:nvPicPr>
        <p:blipFill>
          <a:blip r:embed="rId2"/>
          <a:stretch>
            <a:fillRect/>
          </a:stretch>
        </p:blipFill>
        <p:spPr>
          <a:xfrm>
            <a:off x="6781800" y="6248400"/>
            <a:ext cx="1117600" cy="393700"/>
          </a:xfrm>
          <a:prstGeom prst="rect">
            <a:avLst/>
          </a:prstGeom>
        </p:spPr>
      </p:pic>
      <p:sp>
        <p:nvSpPr>
          <p:cNvPr id="11" name="TextBox 10"/>
          <p:cNvSpPr txBox="1"/>
          <p:nvPr/>
        </p:nvSpPr>
        <p:spPr>
          <a:xfrm>
            <a:off x="1097478" y="6324600"/>
            <a:ext cx="5379522" cy="246221"/>
          </a:xfrm>
          <a:prstGeom prst="rect">
            <a:avLst/>
          </a:prstGeom>
          <a:noFill/>
        </p:spPr>
        <p:txBody>
          <a:bodyPr wrap="none" rtlCol="0">
            <a:spAutoFit/>
          </a:bodyPr>
          <a:lstStyle/>
          <a:p>
            <a:pPr algn="l"/>
            <a:r>
              <a:rPr lang="en-US" sz="1000" dirty="0">
                <a:solidFill>
                  <a:srgbClr val="000000"/>
                </a:solidFill>
              </a:rPr>
              <a:t>This work is licensed under a Creative Commons Attribution 4.0 International License.</a:t>
            </a:r>
          </a:p>
        </p:txBody>
      </p:sp>
    </p:spTree>
    <p:extLst>
      <p:ext uri="{BB962C8B-B14F-4D97-AF65-F5344CB8AC3E}">
        <p14:creationId xmlns:p14="http://schemas.microsoft.com/office/powerpoint/2010/main" val="260864084"/>
      </p:ext>
    </p:extLst>
  </p:cSld>
  <p:clrMapOvr>
    <a:masterClrMapping/>
  </p:clrMapOvr>
  <p:transition xmlns:p14="http://schemas.microsoft.com/office/powerpoint/2010/main"/>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Click to edit Master title style</a:t>
            </a:r>
            <a:endParaRPr lang="en-US"/>
          </a:p>
        </p:txBody>
      </p:sp>
      <p:sp>
        <p:nvSpPr>
          <p:cNvPr id="3" name="Inhaltsplatzhalter 2"/>
          <p:cNvSpPr>
            <a:spLocks noGrp="1"/>
          </p:cNvSpPr>
          <p:nvPr>
            <p:ph idx="1"/>
          </p:nvPr>
        </p:nvSpPr>
        <p:spPr/>
        <p:txBody>
          <a:bodyPr/>
          <a:lstStyle/>
          <a:p>
            <a:pPr lvl="0"/>
            <a:r>
              <a:rPr lang="x-none" smtClean="0"/>
              <a:t>Click to edit Master text styles</a:t>
            </a:r>
          </a:p>
          <a:p>
            <a:pPr lvl="1"/>
            <a:r>
              <a:rPr lang="x-none" smtClean="0"/>
              <a:t>Second level</a:t>
            </a:r>
          </a:p>
          <a:p>
            <a:pPr lvl="2"/>
            <a:r>
              <a:rPr lang="x-none" smtClean="0"/>
              <a:t>Third level</a:t>
            </a:r>
          </a:p>
          <a:p>
            <a:pPr lvl="3"/>
            <a:r>
              <a:rPr lang="x-none" smtClean="0"/>
              <a:t>Fourth level</a:t>
            </a:r>
          </a:p>
          <a:p>
            <a:pPr lvl="4"/>
            <a:r>
              <a:rPr lang="x-none" smtClean="0"/>
              <a:t>Fifth level</a:t>
            </a:r>
            <a:endParaRPr lang="en-US"/>
          </a:p>
        </p:txBody>
      </p:sp>
      <p:sp>
        <p:nvSpPr>
          <p:cNvPr id="4" name="Rectangle 4"/>
          <p:cNvSpPr>
            <a:spLocks noGrp="1" noChangeArrowheads="1"/>
          </p:cNvSpPr>
          <p:nvPr>
            <p:ph type="sldNum" sz="quarter" idx="10"/>
          </p:nvPr>
        </p:nvSpPr>
        <p:spPr>
          <a:ln/>
        </p:spPr>
        <p:txBody>
          <a:bodyPr/>
          <a:lstStyle>
            <a:lvl1pPr>
              <a:defRPr/>
            </a:lvl1pPr>
          </a:lstStyle>
          <a:p>
            <a:pPr>
              <a:defRPr/>
            </a:pPr>
            <a:fld id="{41B0E2A2-38C9-407E-9B30-D35E37AC93A0}" type="slidenum">
              <a:rPr lang="de-DE" smtClean="0"/>
              <a:pPr>
                <a:defRPr/>
              </a:pPr>
              <a:t>‹#›</a:t>
            </a:fld>
            <a:endParaRPr lang="de-DE"/>
          </a:p>
        </p:txBody>
      </p:sp>
    </p:spTree>
  </p:cSld>
  <p:clrMapOvr>
    <a:masterClrMapping/>
  </p:clrMapOvr>
  <p:transition xmlns:p14="http://schemas.microsoft.com/office/powerpoint/2010/main"/>
</p:sldLayout>
</file>

<file path=ppt/slideLayouts/slideLayout4.xml><?xml version="1.0" encoding="utf-8"?>
<p:sldLayout xmlns:a="http://schemas.openxmlformats.org/drawingml/2006/main" xmlns:r="http://schemas.openxmlformats.org/officeDocument/2006/relationships" xmlns:p="http://schemas.openxmlformats.org/presentationml/2006/main">
  <p:cSld name="Two columns">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x-none" noProof="0" smtClean="0"/>
              <a:t>Click to edit Master title style</a:t>
            </a:r>
            <a:endParaRPr lang="en-US" noProof="0" dirty="0"/>
          </a:p>
        </p:txBody>
      </p:sp>
      <p:sp>
        <p:nvSpPr>
          <p:cNvPr id="3" name="Inhaltsplatzhalter 2"/>
          <p:cNvSpPr>
            <a:spLocks noGrp="1"/>
          </p:cNvSpPr>
          <p:nvPr>
            <p:ph sz="half" idx="1"/>
          </p:nvPr>
        </p:nvSpPr>
        <p:spPr>
          <a:xfrm>
            <a:off x="467545" y="1124744"/>
            <a:ext cx="3960440" cy="5040560"/>
          </a:xfrm>
          <a:prstGeom prst="rect">
            <a:avLst/>
          </a:prstGeom>
        </p:spPr>
        <p:txBody>
          <a:bodyPr/>
          <a:lstStyle>
            <a:lvl1pPr>
              <a:buSzPct val="70000"/>
              <a:defRPr sz="2800"/>
            </a:lvl1pPr>
            <a:lvl2pPr>
              <a:buSzPct val="70000"/>
              <a:defRPr sz="2400"/>
            </a:lvl2pPr>
            <a:lvl3pPr>
              <a:buSzPct val="70000"/>
              <a:defRPr sz="2000"/>
            </a:lvl3pPr>
            <a:lvl4pPr>
              <a:buSzPct val="70000"/>
              <a:defRPr sz="1800"/>
            </a:lvl4pPr>
            <a:lvl5pPr>
              <a:buSzPct val="70000"/>
              <a:defRPr sz="1800"/>
            </a:lvl5pPr>
            <a:lvl6pPr>
              <a:defRPr sz="1800"/>
            </a:lvl6pPr>
            <a:lvl7pPr>
              <a:defRPr sz="1800"/>
            </a:lvl7pPr>
            <a:lvl8pPr>
              <a:defRPr sz="1800"/>
            </a:lvl8pPr>
            <a:lvl9pPr>
              <a:defRPr sz="18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US" noProof="0" dirty="0"/>
          </a:p>
        </p:txBody>
      </p:sp>
      <p:sp>
        <p:nvSpPr>
          <p:cNvPr id="5" name="Foliennummernplatzhalter 4"/>
          <p:cNvSpPr>
            <a:spLocks noGrp="1"/>
          </p:cNvSpPr>
          <p:nvPr>
            <p:ph type="sldNum" sz="quarter" idx="10"/>
          </p:nvPr>
        </p:nvSpPr>
        <p:spPr>
          <a:xfrm>
            <a:off x="6858000" y="6647688"/>
            <a:ext cx="2286000" cy="210312"/>
          </a:xfrm>
          <a:prstGeom prst="rect">
            <a:avLst/>
          </a:prstGeom>
        </p:spPr>
        <p:txBody>
          <a:bodyPr/>
          <a:lstStyle>
            <a:lvl1pPr>
              <a:defRPr smtClean="0"/>
            </a:lvl1pPr>
          </a:lstStyle>
          <a:p>
            <a:pPr>
              <a:defRPr/>
            </a:pPr>
            <a:fld id="{41B0E2A2-38C9-407E-9B30-D35E37AC93A0}" type="slidenum">
              <a:rPr lang="de-DE" smtClean="0"/>
              <a:pPr>
                <a:defRPr/>
              </a:pPr>
              <a:t>‹#›</a:t>
            </a:fld>
            <a:endParaRPr lang="de-DE"/>
          </a:p>
        </p:txBody>
      </p:sp>
      <p:sp>
        <p:nvSpPr>
          <p:cNvPr id="9" name="Inhaltsplatzhalter 2"/>
          <p:cNvSpPr>
            <a:spLocks noGrp="1"/>
          </p:cNvSpPr>
          <p:nvPr>
            <p:ph sz="half" idx="14"/>
          </p:nvPr>
        </p:nvSpPr>
        <p:spPr>
          <a:xfrm>
            <a:off x="4716016" y="1124744"/>
            <a:ext cx="3960440" cy="5040560"/>
          </a:xfrm>
          <a:prstGeom prst="rect">
            <a:avLst/>
          </a:prstGeom>
        </p:spPr>
        <p:txBody>
          <a:bodyPr/>
          <a:lstStyle>
            <a:lvl1pPr>
              <a:buSzPct val="70000"/>
              <a:defRPr sz="2800"/>
            </a:lvl1pPr>
            <a:lvl2pPr>
              <a:buSzPct val="70000"/>
              <a:defRPr sz="2400"/>
            </a:lvl2pPr>
            <a:lvl3pPr>
              <a:buSzPct val="70000"/>
              <a:defRPr sz="2000"/>
            </a:lvl3pPr>
            <a:lvl4pPr>
              <a:buSzPct val="70000"/>
              <a:defRPr sz="1800"/>
            </a:lvl4pPr>
            <a:lvl5pPr>
              <a:buSzPct val="70000"/>
              <a:defRPr sz="1800"/>
            </a:lvl5pPr>
            <a:lvl6pPr>
              <a:defRPr sz="1800"/>
            </a:lvl6pPr>
            <a:lvl7pPr>
              <a:defRPr sz="1800"/>
            </a:lvl7pPr>
            <a:lvl8pPr>
              <a:defRPr sz="1800"/>
            </a:lvl8pPr>
            <a:lvl9pPr>
              <a:defRPr sz="1800"/>
            </a:lvl9pPr>
          </a:lstStyle>
          <a:p>
            <a:pPr lvl="0"/>
            <a:r>
              <a:rPr lang="x-none" noProof="0" smtClean="0"/>
              <a:t>Click to edit Master text styles</a:t>
            </a:r>
          </a:p>
          <a:p>
            <a:pPr lvl="1"/>
            <a:r>
              <a:rPr lang="x-none" noProof="0" smtClean="0"/>
              <a:t>Second level</a:t>
            </a:r>
          </a:p>
          <a:p>
            <a:pPr lvl="2"/>
            <a:r>
              <a:rPr lang="x-none" noProof="0" smtClean="0"/>
              <a:t>Third level</a:t>
            </a:r>
          </a:p>
          <a:p>
            <a:pPr lvl="3"/>
            <a:r>
              <a:rPr lang="x-none" noProof="0" smtClean="0"/>
              <a:t>Fourth level</a:t>
            </a:r>
          </a:p>
          <a:p>
            <a:pPr lvl="4"/>
            <a:r>
              <a:rPr lang="x-none" noProof="0" smtClean="0"/>
              <a:t>Fifth level</a:t>
            </a:r>
            <a:endParaRPr lang="en-US" noProof="0" dirty="0"/>
          </a:p>
        </p:txBody>
      </p:sp>
    </p:spTree>
    <p:extLst>
      <p:ext uri="{BB962C8B-B14F-4D97-AF65-F5344CB8AC3E}">
        <p14:creationId xmlns:p14="http://schemas.microsoft.com/office/powerpoint/2010/main" val="16913010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x-none" smtClean="0"/>
              <a:t>Click to edit Master title style</a:t>
            </a:r>
            <a:endParaRPr lang="de-DE"/>
          </a:p>
        </p:txBody>
      </p:sp>
      <p:sp>
        <p:nvSpPr>
          <p:cNvPr id="3" name="Rectangle 4"/>
          <p:cNvSpPr>
            <a:spLocks noGrp="1" noChangeArrowheads="1"/>
          </p:cNvSpPr>
          <p:nvPr>
            <p:ph type="sldNum" sz="quarter" idx="10"/>
          </p:nvPr>
        </p:nvSpPr>
        <p:spPr>
          <a:ln/>
        </p:spPr>
        <p:txBody>
          <a:bodyPr/>
          <a:lstStyle>
            <a:lvl1pPr>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3904340032"/>
      </p:ext>
    </p:extLst>
  </p:cSld>
  <p:clrMapOvr>
    <a:masterClrMapping/>
  </p:clrMapOvr>
  <p:transition xmlns:p14="http://schemas.microsoft.com/office/powerpoint/2010/main"/>
</p:sldLayout>
</file>

<file path=ppt/slideLayouts/slideLayout6.xml><?xml version="1.0" encoding="utf-8"?>
<p:sldLayout xmlns:a="http://schemas.openxmlformats.org/drawingml/2006/main" xmlns:r="http://schemas.openxmlformats.org/officeDocument/2006/relationships" xmlns:p="http://schemas.openxmlformats.org/presentationml/2006/main">
  <p:cSld name="Empty">
    <p:spTree>
      <p:nvGrpSpPr>
        <p:cNvPr id="1" name=""/>
        <p:cNvGrpSpPr/>
        <p:nvPr/>
      </p:nvGrpSpPr>
      <p:grpSpPr>
        <a:xfrm>
          <a:off x="0" y="0"/>
          <a:ext cx="0" cy="0"/>
          <a:chOff x="0" y="0"/>
          <a:chExt cx="0" cy="0"/>
        </a:xfrm>
      </p:grpSpPr>
    </p:spTree>
    <p:extLst>
      <p:ext uri="{BB962C8B-B14F-4D97-AF65-F5344CB8AC3E}">
        <p14:creationId xmlns:p14="http://schemas.microsoft.com/office/powerpoint/2010/main" val="2974583607"/>
      </p:ext>
    </p:extLst>
  </p:cSld>
  <p:clrMapOvr>
    <a:masterClrMapping/>
  </p:clrMapOvr>
  <p:transition xmlns:p14="http://schemas.microsoft.com/office/powerpoint/2010/main"/>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itel und Inhalt">
    <p:bg>
      <p:bgRef idx="1001">
        <a:schemeClr val="bg1"/>
      </p:bgRef>
    </p:bg>
    <p:spTree>
      <p:nvGrpSpPr>
        <p:cNvPr id="1" name=""/>
        <p:cNvGrpSpPr/>
        <p:nvPr/>
      </p:nvGrpSpPr>
      <p:grpSpPr>
        <a:xfrm>
          <a:off x="0" y="0"/>
          <a:ext cx="0" cy="0"/>
          <a:chOff x="0" y="0"/>
          <a:chExt cx="0" cy="0"/>
        </a:xfrm>
      </p:grpSpPr>
      <p:sp>
        <p:nvSpPr>
          <p:cNvPr id="6" name="Pfeil nach rechts 5"/>
          <p:cNvSpPr/>
          <p:nvPr/>
        </p:nvSpPr>
        <p:spPr bwMode="auto">
          <a:xfrm>
            <a:off x="3810000" y="3200400"/>
            <a:ext cx="1447800" cy="1371600"/>
          </a:xfrm>
          <a:prstGeom prst="rightArrow">
            <a:avLst/>
          </a:prstGeom>
          <a:noFill/>
          <a:ln w="9525" cap="flat" cmpd="sng" algn="ctr">
            <a:noFill/>
            <a:prstDash val="solid"/>
            <a:round/>
            <a:headEnd type="none" w="med" len="med"/>
            <a:tailEnd type="none" w="med" len="med"/>
          </a:ln>
          <a:effectLst/>
        </p:spPr>
        <p:txBody>
          <a:bodyPr anchor="ctr"/>
          <a:lstStyle/>
          <a:p>
            <a:pPr algn="r" eaLnBrk="0" hangingPunct="0">
              <a:defRPr/>
            </a:pPr>
            <a:endParaRPr lang="en-US">
              <a:solidFill>
                <a:srgbClr val="000000"/>
              </a:solidFill>
              <a:latin typeface="Trebuchet MS" pitchFamily="-65" charset="0"/>
              <a:ea typeface="+mn-ea"/>
              <a:cs typeface="+mn-cs"/>
            </a:endParaRPr>
          </a:p>
        </p:txBody>
      </p:sp>
      <p:sp>
        <p:nvSpPr>
          <p:cNvPr id="2" name="Titel 1"/>
          <p:cNvSpPr>
            <a:spLocks noGrp="1"/>
          </p:cNvSpPr>
          <p:nvPr>
            <p:ph type="title"/>
          </p:nvPr>
        </p:nvSpPr>
        <p:spPr>
          <a:xfrm>
            <a:off x="155448" y="73152"/>
            <a:ext cx="6702552" cy="685800"/>
          </a:xfrm>
          <a:prstGeom prst="rect">
            <a:avLst/>
          </a:prstGeom>
        </p:spPr>
        <p:txBody>
          <a:bodyPr/>
          <a:lstStyle>
            <a:lvl1pPr>
              <a:defRPr b="1">
                <a:solidFill>
                  <a:srgbClr val="000000"/>
                </a:solidFill>
              </a:defRPr>
            </a:lvl1pPr>
          </a:lstStyle>
          <a:p>
            <a:r>
              <a:rPr lang="en-US" dirty="0" err="1" smtClean="0"/>
              <a:t>Mastertitelformat</a:t>
            </a:r>
            <a:r>
              <a:rPr lang="en-US" dirty="0" smtClean="0"/>
              <a:t> </a:t>
            </a:r>
            <a:r>
              <a:rPr lang="en-US" dirty="0" err="1" smtClean="0"/>
              <a:t>bearbeiten</a:t>
            </a:r>
            <a:endParaRPr lang="de-DE" dirty="0"/>
          </a:p>
        </p:txBody>
      </p:sp>
      <p:sp>
        <p:nvSpPr>
          <p:cNvPr id="3" name="Inhaltsplatzhalter 2"/>
          <p:cNvSpPr>
            <a:spLocks noGrp="1"/>
          </p:cNvSpPr>
          <p:nvPr>
            <p:ph idx="1"/>
          </p:nvPr>
        </p:nvSpPr>
        <p:spPr>
          <a:xfrm>
            <a:off x="155448" y="990600"/>
            <a:ext cx="8836152" cy="5410200"/>
          </a:xfrm>
          <a:prstGeom prst="rect">
            <a:avLst/>
          </a:prstGeom>
        </p:spPr>
        <p:txBody>
          <a:bodyPr/>
          <a:lstStyle>
            <a:lvl1pPr>
              <a:defRPr>
                <a:solidFill>
                  <a:srgbClr val="000000"/>
                </a:solidFill>
              </a:defRPr>
            </a:lvl1pPr>
            <a:lvl2pPr>
              <a:defRPr>
                <a:solidFill>
                  <a:srgbClr val="000000"/>
                </a:solidFill>
              </a:defRPr>
            </a:lvl2pPr>
            <a:lvl3pPr>
              <a:defRPr>
                <a:solidFill>
                  <a:srgbClr val="000000"/>
                </a:solidFill>
              </a:defRPr>
            </a:lvl3pPr>
            <a:lvl4pPr>
              <a:defRPr>
                <a:solidFill>
                  <a:srgbClr val="000000"/>
                </a:solidFill>
              </a:defRPr>
            </a:lvl4pPr>
            <a:lvl5pPr>
              <a:defRPr>
                <a:solidFill>
                  <a:srgbClr val="000000"/>
                </a:solidFill>
              </a:defRPr>
            </a:lvl5pPr>
          </a:lstStyle>
          <a:p>
            <a:pPr lvl="0"/>
            <a:r>
              <a:rPr lang="en-US" dirty="0" err="1" smtClean="0"/>
              <a:t>Mastertextformat</a:t>
            </a:r>
            <a:r>
              <a:rPr lang="en-US" dirty="0" smtClean="0"/>
              <a:t> </a:t>
            </a:r>
            <a:r>
              <a:rPr lang="en-US" dirty="0" err="1" smtClean="0"/>
              <a:t>bearbeiten</a:t>
            </a:r>
            <a:endParaRPr lang="en-US" dirty="0" smtClean="0"/>
          </a:p>
          <a:p>
            <a:pPr lvl="1"/>
            <a:r>
              <a:rPr lang="en-US" dirty="0" err="1" smtClean="0"/>
              <a:t>Zweite</a:t>
            </a:r>
            <a:r>
              <a:rPr lang="en-US" dirty="0" smtClean="0"/>
              <a:t> </a:t>
            </a:r>
            <a:r>
              <a:rPr lang="en-US" dirty="0" err="1" smtClean="0"/>
              <a:t>Ebene</a:t>
            </a:r>
            <a:endParaRPr lang="en-US" dirty="0" smtClean="0"/>
          </a:p>
          <a:p>
            <a:pPr lvl="2"/>
            <a:r>
              <a:rPr lang="en-US" dirty="0" err="1" smtClean="0"/>
              <a:t>Dritte</a:t>
            </a:r>
            <a:r>
              <a:rPr lang="en-US" dirty="0" smtClean="0"/>
              <a:t> </a:t>
            </a:r>
            <a:r>
              <a:rPr lang="en-US" dirty="0" err="1" smtClean="0"/>
              <a:t>Ebene</a:t>
            </a:r>
            <a:endParaRPr lang="en-US" dirty="0" smtClean="0"/>
          </a:p>
          <a:p>
            <a:pPr lvl="3"/>
            <a:r>
              <a:rPr lang="en-US" dirty="0" err="1" smtClean="0"/>
              <a:t>Vierte</a:t>
            </a:r>
            <a:r>
              <a:rPr lang="en-US" dirty="0" smtClean="0"/>
              <a:t> </a:t>
            </a:r>
            <a:r>
              <a:rPr lang="en-US" dirty="0" err="1" smtClean="0"/>
              <a:t>Ebene</a:t>
            </a:r>
            <a:endParaRPr lang="en-US" dirty="0" smtClean="0"/>
          </a:p>
          <a:p>
            <a:pPr lvl="4"/>
            <a:r>
              <a:rPr lang="en-US" dirty="0" err="1" smtClean="0"/>
              <a:t>Fünfte</a:t>
            </a:r>
            <a:r>
              <a:rPr lang="en-US" dirty="0" smtClean="0"/>
              <a:t> </a:t>
            </a:r>
            <a:r>
              <a:rPr lang="en-US" dirty="0" err="1" smtClean="0"/>
              <a:t>Ebene</a:t>
            </a:r>
            <a:endParaRPr lang="de-DE" dirty="0"/>
          </a:p>
        </p:txBody>
      </p:sp>
      <p:sp>
        <p:nvSpPr>
          <p:cNvPr id="7" name="Foliennummernplatzhalter 3"/>
          <p:cNvSpPr>
            <a:spLocks noGrp="1"/>
          </p:cNvSpPr>
          <p:nvPr>
            <p:ph type="sldNum" sz="quarter" idx="14"/>
          </p:nvPr>
        </p:nvSpPr>
        <p:spPr/>
        <p:txBody>
          <a:bodyPr/>
          <a:lstStyle>
            <a:lvl1pPr>
              <a:defRPr>
                <a:solidFill>
                  <a:srgbClr val="000000"/>
                </a:solidFill>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2463463222"/>
      </p:ext>
    </p:extLst>
  </p:cSld>
  <p:clrMapOvr>
    <a:overrideClrMapping bg1="lt1" tx1="dk1" bg2="lt2" tx2="dk2" accent1="accent1" accent2="accent2" accent3="accent3" accent4="accent4" accent5="accent5" accent6="accent6" hlink="hlink" folHlink="folHlink"/>
  </p:clrMapOvr>
  <p:transition xmlns:p14="http://schemas.microsoft.com/office/powerpoint/2010/mai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bschnittsüberschrift">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722313" y="3505200"/>
            <a:ext cx="7772400" cy="901700"/>
          </a:xfrm>
          <a:prstGeom prst="rect">
            <a:avLst/>
          </a:prstGeom>
        </p:spPr>
        <p:txBody>
          <a:bodyPr anchor="b"/>
          <a:lstStyle>
            <a:lvl1pPr marL="0" indent="0">
              <a:buNone/>
              <a:defRPr sz="2000">
                <a:solidFill>
                  <a:srgbClr val="000000"/>
                </a:solidFill>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Mastertextformat bearbeiten</a:t>
            </a:r>
          </a:p>
        </p:txBody>
      </p:sp>
      <p:sp>
        <p:nvSpPr>
          <p:cNvPr id="2" name="Titel 1"/>
          <p:cNvSpPr>
            <a:spLocks noGrp="1"/>
          </p:cNvSpPr>
          <p:nvPr>
            <p:ph type="title"/>
          </p:nvPr>
        </p:nvSpPr>
        <p:spPr>
          <a:xfrm>
            <a:off x="762000" y="1600200"/>
            <a:ext cx="7772400" cy="1362075"/>
          </a:xfrm>
          <a:prstGeom prst="rect">
            <a:avLst/>
          </a:prstGeom>
        </p:spPr>
        <p:txBody>
          <a:bodyPr anchor="t"/>
          <a:lstStyle>
            <a:lvl1pPr algn="l">
              <a:defRPr sz="4000" b="1" cap="all">
                <a:solidFill>
                  <a:srgbClr val="000000"/>
                </a:solidFill>
              </a:defRPr>
            </a:lvl1pPr>
          </a:lstStyle>
          <a:p>
            <a:r>
              <a:rPr lang="en-US" smtClean="0"/>
              <a:t>Mastertitelformat bearbeiten</a:t>
            </a:r>
            <a:endParaRPr lang="de-DE" dirty="0"/>
          </a:p>
        </p:txBody>
      </p:sp>
      <p:sp>
        <p:nvSpPr>
          <p:cNvPr id="9" name="Foliennummernplatzhalter 3"/>
          <p:cNvSpPr>
            <a:spLocks noGrp="1"/>
          </p:cNvSpPr>
          <p:nvPr>
            <p:ph type="sldNum" sz="quarter" idx="14"/>
          </p:nvPr>
        </p:nvSpPr>
        <p:spPr/>
        <p:txBody>
          <a:bodyPr/>
          <a:lstStyle>
            <a:lvl1pPr>
              <a:defRPr>
                <a:solidFill>
                  <a:srgbClr val="000000"/>
                </a:solidFill>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260864084"/>
      </p:ext>
    </p:extLst>
  </p:cSld>
  <p:clrMapOvr>
    <a:masterClrMapping/>
  </p:clrMapOvr>
  <p:transition xmlns:p14="http://schemas.microsoft.com/office/powerpoint/2010/mai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155448" y="73152"/>
            <a:ext cx="6702552" cy="685800"/>
          </a:xfrm>
          <a:prstGeom prst="rect">
            <a:avLst/>
          </a:prstGeom>
        </p:spPr>
        <p:txBody>
          <a:bodyPr/>
          <a:lstStyle>
            <a:lvl1pPr>
              <a:defRPr>
                <a:solidFill>
                  <a:srgbClr val="000000"/>
                </a:solidFill>
              </a:defRPr>
            </a:lvl1pPr>
          </a:lstStyle>
          <a:p>
            <a:r>
              <a:rPr lang="en-US" smtClean="0"/>
              <a:t>Mastertitelformat bearbeiten</a:t>
            </a:r>
            <a:endParaRPr lang="de-DE" dirty="0"/>
          </a:p>
        </p:txBody>
      </p:sp>
      <p:sp>
        <p:nvSpPr>
          <p:cNvPr id="3" name="Textplatzhalter 2"/>
          <p:cNvSpPr>
            <a:spLocks noGrp="1"/>
          </p:cNvSpPr>
          <p:nvPr>
            <p:ph type="body" idx="1"/>
          </p:nvPr>
        </p:nvSpPr>
        <p:spPr>
          <a:xfrm>
            <a:off x="460375" y="1112838"/>
            <a:ext cx="4040188"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4" name="Inhaltsplatzhalter 3"/>
          <p:cNvSpPr>
            <a:spLocks noGrp="1"/>
          </p:cNvSpPr>
          <p:nvPr>
            <p:ph sz="half" idx="2"/>
          </p:nvPr>
        </p:nvSpPr>
        <p:spPr>
          <a:xfrm>
            <a:off x="460375" y="1752600"/>
            <a:ext cx="4040188" cy="4572000"/>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5" name="Textplatzhalter 4"/>
          <p:cNvSpPr>
            <a:spLocks noGrp="1"/>
          </p:cNvSpPr>
          <p:nvPr>
            <p:ph type="body" sz="quarter" idx="3"/>
          </p:nvPr>
        </p:nvSpPr>
        <p:spPr>
          <a:xfrm>
            <a:off x="4648200" y="1112838"/>
            <a:ext cx="4041775" cy="639762"/>
          </a:xfrm>
          <a:prstGeom prst="rect">
            <a:avLst/>
          </a:prstGeom>
          <a:solidFill>
            <a:schemeClr val="bg2"/>
          </a:solidFill>
          <a:effectLst>
            <a:outerShdw blurRad="50800" dist="38100" dir="2700000" algn="tl" rotWithShape="0">
              <a:prstClr val="black">
                <a:alpha val="40000"/>
              </a:prstClr>
            </a:outerShdw>
          </a:effectLst>
        </p:spPr>
        <p:txBody>
          <a:bodyPr anchor="ctr"/>
          <a:lstStyle>
            <a:lvl1pPr marL="0" indent="0">
              <a:buNone/>
              <a:defRPr sz="2400" b="1">
                <a:solidFill>
                  <a:srgbClr val="00000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Mastertextformat bearbeiten</a:t>
            </a:r>
          </a:p>
        </p:txBody>
      </p:sp>
      <p:sp>
        <p:nvSpPr>
          <p:cNvPr id="6" name="Inhaltsplatzhalter 5"/>
          <p:cNvSpPr>
            <a:spLocks noGrp="1"/>
          </p:cNvSpPr>
          <p:nvPr>
            <p:ph sz="quarter" idx="4"/>
          </p:nvPr>
        </p:nvSpPr>
        <p:spPr>
          <a:xfrm>
            <a:off x="4648200" y="1752600"/>
            <a:ext cx="4041775" cy="4572000"/>
          </a:xfrm>
          <a:prstGeom prst="rect">
            <a:avLst/>
          </a:prstGeom>
        </p:spPr>
        <p:txBody>
          <a:bodyPr/>
          <a:lstStyle>
            <a:lvl1pPr>
              <a:defRPr sz="2400">
                <a:solidFill>
                  <a:srgbClr val="000000"/>
                </a:solidFill>
              </a:defRPr>
            </a:lvl1pPr>
            <a:lvl2pPr>
              <a:defRPr sz="2000">
                <a:solidFill>
                  <a:srgbClr val="000000"/>
                </a:solidFill>
              </a:defRPr>
            </a:lvl2pPr>
            <a:lvl3pPr>
              <a:defRPr sz="1800">
                <a:solidFill>
                  <a:srgbClr val="000000"/>
                </a:solidFill>
              </a:defRPr>
            </a:lvl3pPr>
            <a:lvl4pPr>
              <a:defRPr sz="1600">
                <a:solidFill>
                  <a:srgbClr val="000000"/>
                </a:solidFill>
              </a:defRPr>
            </a:lvl4pPr>
            <a:lvl5pPr>
              <a:defRPr sz="1600">
                <a:solidFill>
                  <a:srgbClr val="000000"/>
                </a:solidFill>
              </a:defRPr>
            </a:lvl5pPr>
            <a:lvl6pPr>
              <a:defRPr sz="1600"/>
            </a:lvl6pPr>
            <a:lvl7pPr>
              <a:defRPr sz="1600"/>
            </a:lvl7pPr>
            <a:lvl8pPr>
              <a:defRPr sz="1600"/>
            </a:lvl8pPr>
            <a:lvl9pPr>
              <a:defRPr sz="1600"/>
            </a:lvl9pPr>
          </a:lstStyle>
          <a:p>
            <a:pPr lvl="0"/>
            <a:r>
              <a:rPr lang="en-US" smtClean="0"/>
              <a:t>Mastertextformat bearbeiten</a:t>
            </a:r>
          </a:p>
          <a:p>
            <a:pPr lvl="1"/>
            <a:r>
              <a:rPr lang="en-US" smtClean="0"/>
              <a:t>Zweite Ebene</a:t>
            </a:r>
          </a:p>
          <a:p>
            <a:pPr lvl="2"/>
            <a:r>
              <a:rPr lang="en-US" smtClean="0"/>
              <a:t>Dritte Ebene</a:t>
            </a:r>
          </a:p>
          <a:p>
            <a:pPr lvl="3"/>
            <a:r>
              <a:rPr lang="en-US" smtClean="0"/>
              <a:t>Vierte Ebene</a:t>
            </a:r>
          </a:p>
          <a:p>
            <a:pPr lvl="4"/>
            <a:r>
              <a:rPr lang="en-US" smtClean="0"/>
              <a:t>Fünfte Ebene</a:t>
            </a:r>
            <a:endParaRPr lang="de-DE"/>
          </a:p>
        </p:txBody>
      </p:sp>
      <p:sp>
        <p:nvSpPr>
          <p:cNvPr id="11" name="Foliennummernplatzhalter 6"/>
          <p:cNvSpPr>
            <a:spLocks noGrp="1"/>
          </p:cNvSpPr>
          <p:nvPr>
            <p:ph type="sldNum" sz="quarter" idx="14"/>
          </p:nvPr>
        </p:nvSpPr>
        <p:spPr/>
        <p:txBody>
          <a:bodyPr/>
          <a:lstStyle>
            <a:lvl1pPr>
              <a:defRPr>
                <a:solidFill>
                  <a:srgbClr val="000000"/>
                </a:solidFill>
              </a:defRPr>
            </a:lvl1pPr>
          </a:lstStyle>
          <a:p>
            <a:pPr>
              <a:defRPr/>
            </a:pPr>
            <a:fld id="{41B0E2A2-38C9-407E-9B30-D35E37AC93A0}" type="slidenum">
              <a:rPr lang="de-DE" smtClean="0"/>
              <a:pPr>
                <a:defRPr/>
              </a:pPr>
              <a:t>‹#›</a:t>
            </a:fld>
            <a:endParaRPr lang="de-DE"/>
          </a:p>
        </p:txBody>
      </p:sp>
    </p:spTree>
    <p:extLst>
      <p:ext uri="{BB962C8B-B14F-4D97-AF65-F5344CB8AC3E}">
        <p14:creationId xmlns:p14="http://schemas.microsoft.com/office/powerpoint/2010/main" val="3342573690"/>
      </p:ext>
    </p:extLst>
  </p:cSld>
  <p:clrMapOvr>
    <a:masterClrMapping/>
  </p:clrMapOvr>
  <p:transition xmlns:p14="http://schemas.microsoft.com/office/powerpoint/2010/mai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 name="Textplatzhalter 12"/>
          <p:cNvSpPr txBox="1">
            <a:spLocks/>
          </p:cNvSpPr>
          <p:nvPr/>
        </p:nvSpPr>
        <p:spPr>
          <a:xfrm>
            <a:off x="0" y="6610350"/>
            <a:ext cx="2268538" cy="649288"/>
          </a:xfrm>
          <a:prstGeom prst="rect">
            <a:avLst/>
          </a:prstGeom>
        </p:spPr>
        <p:txBody>
          <a:bodyPr/>
          <a:lstStyle>
            <a:lvl1pPr>
              <a:buNone/>
              <a:defRPr sz="1200">
                <a:solidFill>
                  <a:schemeClr val="bg1"/>
                </a:solidFill>
              </a:defRPr>
            </a:lvl1pPr>
            <a:lvl2pPr>
              <a:buNone/>
              <a:defRPr sz="1200">
                <a:solidFill>
                  <a:schemeClr val="bg1"/>
                </a:solidFill>
              </a:defRPr>
            </a:lvl2pPr>
            <a:lvl3pPr>
              <a:buNone/>
              <a:defRPr sz="1200">
                <a:solidFill>
                  <a:schemeClr val="bg1"/>
                </a:solidFill>
              </a:defRPr>
            </a:lvl3pPr>
            <a:lvl4pPr>
              <a:buNone/>
              <a:defRPr sz="1200">
                <a:solidFill>
                  <a:schemeClr val="bg1"/>
                </a:solidFill>
              </a:defRPr>
            </a:lvl4pPr>
            <a:lvl5pPr>
              <a:buNone/>
              <a:defRPr sz="1200">
                <a:solidFill>
                  <a:schemeClr val="bg1"/>
                </a:solidFill>
              </a:defRPr>
            </a:lvl5pPr>
          </a:lstStyle>
          <a:p>
            <a:pPr marL="228600" indent="-228600">
              <a:spcBef>
                <a:spcPct val="20000"/>
              </a:spcBef>
              <a:defRPr/>
            </a:pPr>
            <a:endParaRPr lang="en-US" b="0" kern="0" dirty="0">
              <a:latin typeface="+mn-lt"/>
              <a:ea typeface="ＭＳ Ｐゴシック" pitchFamily="-65" charset="-128"/>
              <a:cs typeface="+mn-cs"/>
            </a:endParaRPr>
          </a:p>
        </p:txBody>
      </p:sp>
      <p:sp>
        <p:nvSpPr>
          <p:cNvPr id="1032" name="Textplatzhalter 28"/>
          <p:cNvSpPr>
            <a:spLocks noGrp="1"/>
          </p:cNvSpPr>
          <p:nvPr>
            <p:ph type="body" idx="1"/>
          </p:nvPr>
        </p:nvSpPr>
        <p:spPr bwMode="auto">
          <a:xfrm>
            <a:off x="152400" y="990600"/>
            <a:ext cx="8839200"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31" name="Foliennummernplatzhalter 30"/>
          <p:cNvSpPr>
            <a:spLocks noGrp="1"/>
          </p:cNvSpPr>
          <p:nvPr>
            <p:ph type="sldNum" sz="quarter" idx="4"/>
          </p:nvPr>
        </p:nvSpPr>
        <p:spPr>
          <a:xfrm>
            <a:off x="6858000" y="6648450"/>
            <a:ext cx="2286000" cy="209550"/>
          </a:xfrm>
          <a:prstGeom prst="rect">
            <a:avLst/>
          </a:prstGeom>
          <a:noFill/>
        </p:spPr>
        <p:txBody>
          <a:bodyPr vert="horz" wrap="square" lIns="91440" tIns="45720" rIns="91440" bIns="45720" numCol="1" anchor="ctr" anchorCtr="0" compatLnSpc="1">
            <a:prstTxWarp prst="textNoShape">
              <a:avLst/>
            </a:prstTxWarp>
          </a:bodyPr>
          <a:lstStyle>
            <a:lvl1pPr algn="r" eaLnBrk="0" hangingPunct="0">
              <a:defRPr sz="1200" b="0">
                <a:latin typeface="Calibri" charset="0"/>
              </a:defRPr>
            </a:lvl1pPr>
          </a:lstStyle>
          <a:p>
            <a:pPr>
              <a:defRPr/>
            </a:pPr>
            <a:fld id="{41B0E2A2-38C9-407E-9B30-D35E37AC93A0}" type="slidenum">
              <a:rPr lang="de-DE" smtClean="0"/>
              <a:pPr>
                <a:defRPr/>
              </a:pPr>
              <a:t>‹#›</a:t>
            </a:fld>
            <a:endParaRPr lang="de-DE"/>
          </a:p>
        </p:txBody>
      </p:sp>
      <p:sp>
        <p:nvSpPr>
          <p:cNvPr id="1034" name="Titelplatzhalter 27"/>
          <p:cNvSpPr>
            <a:spLocks noGrp="1"/>
          </p:cNvSpPr>
          <p:nvPr>
            <p:ph type="title"/>
          </p:nvPr>
        </p:nvSpPr>
        <p:spPr bwMode="auto">
          <a:xfrm>
            <a:off x="152400" y="76200"/>
            <a:ext cx="6705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de-DE" dirty="0"/>
              <a:t>Titelmasterformat durch Klicken bearbeiten</a:t>
            </a:r>
            <a:endParaRPr lang="en-US" dirty="0"/>
          </a:p>
        </p:txBody>
      </p:sp>
    </p:spTree>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9" r:id="rId7"/>
    <p:sldLayoutId id="2147483696" r:id="rId8"/>
    <p:sldLayoutId id="2147483698" r:id="rId9"/>
    <p:sldLayoutId id="2147483699" r:id="rId10"/>
    <p:sldLayoutId id="2147483700" r:id="rId11"/>
  </p:sldLayoutIdLst>
  <p:transition xmlns:p14="http://schemas.microsoft.com/office/powerpoint/2010/main"/>
  <p:txStyles>
    <p:titleStyle>
      <a:lvl1pPr algn="l" rtl="0" eaLnBrk="1" fontAlgn="base" hangingPunct="1">
        <a:spcBef>
          <a:spcPct val="0"/>
        </a:spcBef>
        <a:spcAft>
          <a:spcPct val="0"/>
        </a:spcAft>
        <a:defRPr sz="3200" b="1">
          <a:solidFill>
            <a:srgbClr val="000000"/>
          </a:solidFill>
          <a:latin typeface="Calibri" pitchFamily="34" charset="0"/>
          <a:ea typeface="ヒラギノ角ゴ Pro W3" charset="0"/>
          <a:cs typeface="ヒラギノ角ゴ Pro W3" charset="0"/>
        </a:defRPr>
      </a:lvl1pPr>
      <a:lvl2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2pPr>
      <a:lvl3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3pPr>
      <a:lvl4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4pPr>
      <a:lvl5pPr algn="l" rtl="0" eaLnBrk="1" fontAlgn="base" hangingPunct="1">
        <a:spcBef>
          <a:spcPct val="0"/>
        </a:spcBef>
        <a:spcAft>
          <a:spcPct val="0"/>
        </a:spcAft>
        <a:defRPr sz="3600" b="1">
          <a:solidFill>
            <a:schemeClr val="tx2"/>
          </a:solidFill>
          <a:latin typeface="Calibri" charset="0"/>
          <a:ea typeface="ヒラギノ角ゴ Pro W3" charset="0"/>
          <a:cs typeface="ヒラギノ角ゴ Pro W3" charset="0"/>
        </a:defRPr>
      </a:lvl5pPr>
      <a:lvl6pPr marL="457200" algn="l" rtl="0" eaLnBrk="1" fontAlgn="base" hangingPunct="1">
        <a:spcBef>
          <a:spcPct val="0"/>
        </a:spcBef>
        <a:spcAft>
          <a:spcPct val="0"/>
        </a:spcAft>
        <a:defRPr sz="3600" b="1">
          <a:solidFill>
            <a:schemeClr val="accent2"/>
          </a:solidFill>
          <a:latin typeface="Trebuchet MS" pitchFamily="-65" charset="0"/>
        </a:defRPr>
      </a:lvl6pPr>
      <a:lvl7pPr marL="914400" algn="l" rtl="0" eaLnBrk="1" fontAlgn="base" hangingPunct="1">
        <a:spcBef>
          <a:spcPct val="0"/>
        </a:spcBef>
        <a:spcAft>
          <a:spcPct val="0"/>
        </a:spcAft>
        <a:defRPr sz="3600" b="1">
          <a:solidFill>
            <a:schemeClr val="accent2"/>
          </a:solidFill>
          <a:latin typeface="Trebuchet MS" pitchFamily="-65" charset="0"/>
        </a:defRPr>
      </a:lvl7pPr>
      <a:lvl8pPr marL="1371600" algn="l" rtl="0" eaLnBrk="1" fontAlgn="base" hangingPunct="1">
        <a:spcBef>
          <a:spcPct val="0"/>
        </a:spcBef>
        <a:spcAft>
          <a:spcPct val="0"/>
        </a:spcAft>
        <a:defRPr sz="3600" b="1">
          <a:solidFill>
            <a:schemeClr val="accent2"/>
          </a:solidFill>
          <a:latin typeface="Trebuchet MS" pitchFamily="-65" charset="0"/>
        </a:defRPr>
      </a:lvl8pPr>
      <a:lvl9pPr marL="1828800" algn="l" rtl="0" eaLnBrk="1" fontAlgn="base" hangingPunct="1">
        <a:spcBef>
          <a:spcPct val="0"/>
        </a:spcBef>
        <a:spcAft>
          <a:spcPct val="0"/>
        </a:spcAft>
        <a:defRPr sz="3600" b="1">
          <a:solidFill>
            <a:schemeClr val="accent2"/>
          </a:solidFill>
          <a:latin typeface="Trebuchet MS" pitchFamily="-65" charset="0"/>
        </a:defRPr>
      </a:lvl9pPr>
    </p:titleStyle>
    <p:body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6.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8.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1.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image" Target="../media/image13.png"/></Relationships>
</file>

<file path=ppt/slides/_rels/slide26.xml.rels><?xml version="1.0" encoding="UTF-8" standalone="yes"?>
<Relationships xmlns="http://schemas.openxmlformats.org/package/2006/relationships"><Relationship Id="rId3" Type="http://schemas.openxmlformats.org/officeDocument/2006/relationships/tags" Target="../tags/tag4.xml"/><Relationship Id="rId4" Type="http://schemas.openxmlformats.org/officeDocument/2006/relationships/slideLayout" Target="../slideLayouts/slideLayout7.xml"/><Relationship Id="rId5" Type="http://schemas.openxmlformats.org/officeDocument/2006/relationships/image" Target="../media/image17.png"/><Relationship Id="rId6" Type="http://schemas.openxmlformats.org/officeDocument/2006/relationships/image" Target="../media/image18.png"/><Relationship Id="rId7" Type="http://schemas.openxmlformats.org/officeDocument/2006/relationships/image" Target="../media/image19.png"/><Relationship Id="rId1" Type="http://schemas.openxmlformats.org/officeDocument/2006/relationships/tags" Target="../tags/tag2.xml"/><Relationship Id="rId2" Type="http://schemas.openxmlformats.org/officeDocument/2006/relationships/tags" Target="../tags/tag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0.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1.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3.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24.emf"/></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4" Type="http://schemas.openxmlformats.org/officeDocument/2006/relationships/image" Target="../media/image25.emf"/><Relationship Id="rId1" Type="http://schemas.openxmlformats.org/officeDocument/2006/relationships/slideLayout" Target="../slideLayouts/slideLayout7.xml"/><Relationship Id="rId2" Type="http://schemas.openxmlformats.org/officeDocument/2006/relationships/notesSlide" Target="../notesSlides/notesSlide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26.em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image" Target="../media/image27.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 Id="rId3" Type="http://schemas.openxmlformats.org/officeDocument/2006/relationships/image" Target="../media/image28.emf"/></Relationships>
</file>

<file path=ppt/slides/_rels/slide42.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30.emf"/><Relationship Id="rId1" Type="http://schemas.openxmlformats.org/officeDocument/2006/relationships/slideLayout" Target="../slideLayouts/slideLayout7.xml"/><Relationship Id="rId2" Type="http://schemas.openxmlformats.org/officeDocument/2006/relationships/notesSlide" Target="../notesSlides/notesSlide9.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1.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2.png"/></Relationships>
</file>

<file path=ppt/slides/_rels/slide45.xml.rels><?xml version="1.0" encoding="UTF-8" standalone="yes"?>
<Relationships xmlns="http://schemas.openxmlformats.org/package/2006/relationships"><Relationship Id="rId3" Type="http://schemas.openxmlformats.org/officeDocument/2006/relationships/image" Target="../media/image33.emf"/><Relationship Id="rId4" Type="http://schemas.openxmlformats.org/officeDocument/2006/relationships/image" Target="../media/image34.emf"/><Relationship Id="rId1" Type="http://schemas.openxmlformats.org/officeDocument/2006/relationships/slideLayout" Target="../slideLayouts/slideLayout7.xml"/><Relationship Id="rId2" Type="http://schemas.openxmlformats.org/officeDocument/2006/relationships/notesSlide" Target="../notesSlides/notesSlide1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5.pn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jpe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7.png"/></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8.jpe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9.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pn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mcponline.org/site/misc/ParisReport_Final.xhtml" TargetMode="External"/><Relationship Id="rId3" Type="http://schemas.openxmlformats.org/officeDocument/2006/relationships/hyperlink" Target="http://proteinprophet.sourceforge.net" TargetMode="Externa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www.nextprot.org/db/statistics/release?viewas=number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Grp="1" noChangeArrowheads="1"/>
          </p:cNvSpPr>
          <p:nvPr>
            <p:ph type="body" idx="1"/>
          </p:nvPr>
        </p:nvSpPr>
        <p:spPr>
          <a:xfrm>
            <a:off x="-214697" y="3438855"/>
            <a:ext cx="7772400" cy="901700"/>
          </a:xfrm>
        </p:spPr>
        <p:txBody>
          <a:bodyPr>
            <a:normAutofit/>
          </a:bodyPr>
          <a:lstStyle/>
          <a:p>
            <a:pPr marL="0" indent="0" algn="ctr">
              <a:buNone/>
            </a:pPr>
            <a:r>
              <a:rPr lang="de-DE" sz="2400" b="1" i="1" dirty="0" smtClean="0">
                <a:solidFill>
                  <a:schemeClr val="tx1"/>
                </a:solidFill>
                <a:uFillTx/>
              </a:rPr>
              <a:t>Oliver Kohlbacher, Sven </a:t>
            </a:r>
            <a:r>
              <a:rPr lang="de-DE" sz="2400" b="1" i="1" dirty="0" err="1" smtClean="0">
                <a:solidFill>
                  <a:schemeClr val="tx1"/>
                </a:solidFill>
                <a:uFillTx/>
              </a:rPr>
              <a:t>Nahnsen</a:t>
            </a:r>
            <a:r>
              <a:rPr lang="de-DE" sz="2400" b="1" i="1" dirty="0" smtClean="0">
                <a:solidFill>
                  <a:schemeClr val="tx1"/>
                </a:solidFill>
                <a:uFillTx/>
              </a:rPr>
              <a:t>, Knut Reinert</a:t>
            </a:r>
          </a:p>
        </p:txBody>
      </p:sp>
      <p:sp>
        <p:nvSpPr>
          <p:cNvPr id="5" name="Title 1"/>
          <p:cNvSpPr>
            <a:spLocks noGrp="1"/>
          </p:cNvSpPr>
          <p:nvPr>
            <p:ph type="title"/>
          </p:nvPr>
        </p:nvSpPr>
        <p:spPr>
          <a:xfrm>
            <a:off x="762000" y="1600200"/>
            <a:ext cx="7772400" cy="1362075"/>
          </a:xfrm>
        </p:spPr>
        <p:txBody>
          <a:bodyPr/>
          <a:lstStyle/>
          <a:p>
            <a:r>
              <a:rPr lang="en-US" dirty="0" smtClean="0">
                <a:uFillTx/>
              </a:rPr>
              <a:t>Computational Proteomics and Metabolomics</a:t>
            </a:r>
            <a:endParaRPr lang="en-US" dirty="0">
              <a:uFillTx/>
            </a:endParaRPr>
          </a:p>
        </p:txBody>
      </p:sp>
      <p:sp>
        <p:nvSpPr>
          <p:cNvPr id="6" name="Rectangle 3"/>
          <p:cNvSpPr txBox="1">
            <a:spLocks noChangeArrowheads="1"/>
          </p:cNvSpPr>
          <p:nvPr/>
        </p:nvSpPr>
        <p:spPr bwMode="auto">
          <a:xfrm>
            <a:off x="467544" y="4797152"/>
            <a:ext cx="7772400" cy="901700"/>
          </a:xfrm>
          <a:prstGeom prst="rect">
            <a:avLst/>
          </a:prstGeom>
          <a:noFill/>
          <a:ln>
            <a:noFill/>
          </a:ln>
        </p:spPr>
        <p:txBody>
          <a:bodyPr vert="horz" wrap="square" lIns="91440" tIns="45720" rIns="91440" bIns="45720" numCol="1" anchor="t" anchorCtr="0" compatLnSpc="1">
            <a:prstTxWarp prst="textNoShape">
              <a:avLst/>
            </a:prstTxWarp>
            <a:normAutofit/>
          </a:bodyPr>
          <a:lstStyle>
            <a:lvl1pPr marL="342900" indent="-342900" algn="l" rtl="0" eaLnBrk="1" fontAlgn="base" hangingPunct="1">
              <a:spcBef>
                <a:spcPct val="20000"/>
              </a:spcBef>
              <a:spcAft>
                <a:spcPct val="0"/>
              </a:spcAft>
              <a:buFont typeface="Arial" charset="0"/>
              <a:buChar char="•"/>
              <a:defRPr sz="3200">
                <a:solidFill>
                  <a:schemeClr val="tx1"/>
                </a:solidFill>
                <a:uFillTx/>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uFillTx/>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uFillTx/>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uFillTx/>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uFillTx/>
                <a:latin typeface="+mn-lt"/>
                <a:ea typeface="ＭＳ Ｐゴシック" pitchFamily="-65" charset="-128"/>
              </a:defRPr>
            </a:lvl9pPr>
          </a:lstStyle>
          <a:p>
            <a:pPr marL="0" indent="0" algn="ctr">
              <a:buNone/>
            </a:pPr>
            <a:r>
              <a:rPr lang="en-US" sz="2400" i="1" dirty="0"/>
              <a:t>9</a:t>
            </a:r>
            <a:r>
              <a:rPr lang="en-US" sz="2400" i="1" dirty="0" smtClean="0">
                <a:uFillTx/>
              </a:rPr>
              <a:t>. </a:t>
            </a:r>
            <a:r>
              <a:rPr lang="de-DE" sz="2400" i="1" dirty="0" smtClean="0"/>
              <a:t>Protein </a:t>
            </a:r>
            <a:r>
              <a:rPr lang="de-DE" sz="2400" i="1" dirty="0" err="1" smtClean="0"/>
              <a:t>Inference</a:t>
            </a:r>
            <a:endParaRPr lang="en-US" sz="2400" i="1" dirty="0" smtClean="0">
              <a:uFillTx/>
            </a:endParaRPr>
          </a:p>
        </p:txBody>
      </p:sp>
    </p:spTree>
    <p:extLst>
      <p:ext uri="{BB962C8B-B14F-4D97-AF65-F5344CB8AC3E}">
        <p14:creationId xmlns:p14="http://schemas.microsoft.com/office/powerpoint/2010/main" val="120876646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Isoforms</a:t>
            </a:r>
            <a:endParaRPr lang="en-US" dirty="0"/>
          </a:p>
        </p:txBody>
      </p:sp>
      <p:sp>
        <p:nvSpPr>
          <p:cNvPr id="3" name="Inhaltsplatzhalter 2"/>
          <p:cNvSpPr>
            <a:spLocks noGrp="1"/>
          </p:cNvSpPr>
          <p:nvPr>
            <p:ph idx="1"/>
          </p:nvPr>
        </p:nvSpPr>
        <p:spPr>
          <a:xfrm>
            <a:off x="155448" y="5715000"/>
            <a:ext cx="8836152" cy="609600"/>
          </a:xfrm>
        </p:spPr>
        <p:txBody>
          <a:bodyPr/>
          <a:lstStyle/>
          <a:p>
            <a:r>
              <a:rPr lang="en-US" sz="1800" dirty="0" err="1" smtClean="0"/>
              <a:t>phosphodiesterase</a:t>
            </a:r>
            <a:r>
              <a:rPr lang="en-US" sz="1800" dirty="0" smtClean="0"/>
              <a:t> 9A has 16 documented isoforms</a:t>
            </a:r>
          </a:p>
          <a:p>
            <a:r>
              <a:rPr lang="en-US" sz="1800" dirty="0" smtClean="0"/>
              <a:t>Peptides stemming from the second half of the sequence are entirely indistinguishable between isoforms</a:t>
            </a:r>
          </a:p>
          <a:p>
            <a:endParaRPr lang="en-US" sz="1800" dirty="0"/>
          </a:p>
        </p:txBody>
      </p:sp>
      <p:pic>
        <p:nvPicPr>
          <p:cNvPr id="6" name="Bild 5"/>
          <p:cNvPicPr>
            <a:picLocks noChangeAspect="1"/>
          </p:cNvPicPr>
          <p:nvPr/>
        </p:nvPicPr>
        <p:blipFill rotWithShape="1">
          <a:blip r:embed="rId2"/>
          <a:srcRect l="3568" t="11625" r="15497" b="11587"/>
          <a:stretch/>
        </p:blipFill>
        <p:spPr>
          <a:xfrm>
            <a:off x="228600" y="838199"/>
            <a:ext cx="8610600" cy="4958359"/>
          </a:xfrm>
          <a:prstGeom prst="rect">
            <a:avLst/>
          </a:prstGeom>
        </p:spPr>
      </p:pic>
      <p:sp>
        <p:nvSpPr>
          <p:cNvPr id="7" name="Textfeld 6"/>
          <p:cNvSpPr txBox="1"/>
          <p:nvPr/>
        </p:nvSpPr>
        <p:spPr>
          <a:xfrm>
            <a:off x="5531966" y="6425222"/>
            <a:ext cx="3672012" cy="246221"/>
          </a:xfrm>
          <a:prstGeom prst="rect">
            <a:avLst/>
          </a:prstGeom>
          <a:noFill/>
        </p:spPr>
        <p:txBody>
          <a:bodyPr wrap="none" rtlCol="0">
            <a:spAutoFit/>
          </a:bodyPr>
          <a:lstStyle/>
          <a:p>
            <a:r>
              <a:rPr lang="en-US" sz="1000" dirty="0">
                <a:solidFill>
                  <a:schemeClr val="tx1"/>
                </a:solidFill>
              </a:rPr>
              <a:t>http://</a:t>
            </a:r>
            <a:r>
              <a:rPr lang="en-US" sz="1000" dirty="0" err="1">
                <a:solidFill>
                  <a:schemeClr val="tx1"/>
                </a:solidFill>
              </a:rPr>
              <a:t>www.nextprot.org</a:t>
            </a:r>
            <a:r>
              <a:rPr lang="en-US" sz="1000" dirty="0">
                <a:solidFill>
                  <a:schemeClr val="tx1"/>
                </a:solidFill>
              </a:rPr>
              <a:t>/</a:t>
            </a:r>
            <a:r>
              <a:rPr lang="en-US" sz="1000" dirty="0" err="1">
                <a:solidFill>
                  <a:schemeClr val="tx1"/>
                </a:solidFill>
              </a:rPr>
              <a:t>db</a:t>
            </a:r>
            <a:r>
              <a:rPr lang="en-US" sz="1000" dirty="0">
                <a:solidFill>
                  <a:schemeClr val="tx1"/>
                </a:solidFill>
              </a:rPr>
              <a:t>/entry/NX_O76083/structures</a:t>
            </a:r>
          </a:p>
        </p:txBody>
      </p:sp>
    </p:spTree>
    <p:extLst>
      <p:ext uri="{BB962C8B-B14F-4D97-AF65-F5344CB8AC3E}">
        <p14:creationId xmlns:p14="http://schemas.microsoft.com/office/powerpoint/2010/main" val="136310857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Isoforms</a:t>
            </a:r>
            <a:endParaRPr lang="en-US" dirty="0"/>
          </a:p>
        </p:txBody>
      </p:sp>
      <p:pic>
        <p:nvPicPr>
          <p:cNvPr id="6"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6" t="-1026" r="-36" b="47613"/>
          <a:stretch/>
        </p:blipFill>
        <p:spPr bwMode="auto">
          <a:xfrm>
            <a:off x="1219200" y="762000"/>
            <a:ext cx="6477000" cy="58142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Textfeld 6"/>
          <p:cNvSpPr txBox="1"/>
          <p:nvPr/>
        </p:nvSpPr>
        <p:spPr>
          <a:xfrm>
            <a:off x="5107817" y="6413011"/>
            <a:ext cx="4109455" cy="246221"/>
          </a:xfrm>
          <a:prstGeom prst="rect">
            <a:avLst/>
          </a:prstGeom>
          <a:noFill/>
        </p:spPr>
        <p:txBody>
          <a:bodyPr wrap="none" rtlCol="0">
            <a:spAutoFit/>
          </a:bodyPr>
          <a:lstStyle/>
          <a:p>
            <a:r>
              <a:rPr lang="en-GB" sz="1000" b="0" dirty="0" err="1">
                <a:solidFill>
                  <a:srgbClr val="000000"/>
                </a:solidFill>
                <a:latin typeface="Arial" charset="0"/>
              </a:rPr>
              <a:t>Nesvizhskii</a:t>
            </a:r>
            <a:r>
              <a:rPr lang="en-GB" sz="1000" b="0" dirty="0">
                <a:solidFill>
                  <a:srgbClr val="000000"/>
                </a:solidFill>
                <a:latin typeface="Arial" charset="0"/>
              </a:rPr>
              <a:t> A I , </a:t>
            </a:r>
            <a:r>
              <a:rPr lang="en-GB" sz="1000" b="0" dirty="0" err="1">
                <a:solidFill>
                  <a:srgbClr val="000000"/>
                </a:solidFill>
                <a:latin typeface="Arial" charset="0"/>
              </a:rPr>
              <a:t>Aebersold</a:t>
            </a:r>
            <a:r>
              <a:rPr lang="en-GB" sz="1000" b="0" dirty="0">
                <a:solidFill>
                  <a:srgbClr val="000000"/>
                </a:solidFill>
                <a:latin typeface="Arial" charset="0"/>
              </a:rPr>
              <a:t> R Mol Cell Proteomics 2005;4:1419-</a:t>
            </a:r>
            <a:r>
              <a:rPr lang="en-GB" sz="1000" b="0" dirty="0" smtClean="0">
                <a:solidFill>
                  <a:srgbClr val="000000"/>
                </a:solidFill>
                <a:latin typeface="Arial" charset="0"/>
              </a:rPr>
              <a:t>1440</a:t>
            </a:r>
            <a:r>
              <a:rPr lang="en-US" sz="1000" b="0" dirty="0" smtClean="0">
                <a:solidFill>
                  <a:srgbClr val="000000"/>
                </a:solidFill>
              </a:rPr>
              <a:t>.</a:t>
            </a:r>
            <a:endParaRPr lang="en-GB" sz="1000" b="0" dirty="0">
              <a:solidFill>
                <a:srgbClr val="000000"/>
              </a:solidFill>
              <a:latin typeface="Arial" charset="0"/>
            </a:endParaRPr>
          </a:p>
        </p:txBody>
      </p:sp>
    </p:spTree>
    <p:extLst>
      <p:ext uri="{BB962C8B-B14F-4D97-AF65-F5344CB8AC3E}">
        <p14:creationId xmlns:p14="http://schemas.microsoft.com/office/powerpoint/2010/main" val="23813907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Isoforms</a:t>
            </a:r>
            <a:endParaRPr lang="en-US" dirty="0"/>
          </a:p>
        </p:txBody>
      </p:sp>
      <p:pic>
        <p:nvPicPr>
          <p:cNvPr id="6"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334" t="52469" r="334" b="-5882"/>
          <a:stretch/>
        </p:blipFill>
        <p:spPr bwMode="auto">
          <a:xfrm>
            <a:off x="1219200" y="762000"/>
            <a:ext cx="6477000" cy="58142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Textfeld 6"/>
          <p:cNvSpPr txBox="1"/>
          <p:nvPr/>
        </p:nvSpPr>
        <p:spPr>
          <a:xfrm>
            <a:off x="5107817" y="6413011"/>
            <a:ext cx="4109455" cy="246221"/>
          </a:xfrm>
          <a:prstGeom prst="rect">
            <a:avLst/>
          </a:prstGeom>
          <a:noFill/>
        </p:spPr>
        <p:txBody>
          <a:bodyPr wrap="none" rtlCol="0">
            <a:spAutoFit/>
          </a:bodyPr>
          <a:lstStyle/>
          <a:p>
            <a:r>
              <a:rPr lang="en-GB" sz="1000" b="0" dirty="0" err="1">
                <a:solidFill>
                  <a:srgbClr val="000000"/>
                </a:solidFill>
                <a:latin typeface="Arial" charset="0"/>
              </a:rPr>
              <a:t>Nesvizhskii</a:t>
            </a:r>
            <a:r>
              <a:rPr lang="en-GB" sz="1000" b="0" dirty="0">
                <a:solidFill>
                  <a:srgbClr val="000000"/>
                </a:solidFill>
                <a:latin typeface="Arial" charset="0"/>
              </a:rPr>
              <a:t> A I , </a:t>
            </a:r>
            <a:r>
              <a:rPr lang="en-GB" sz="1000" b="0" dirty="0" err="1">
                <a:solidFill>
                  <a:srgbClr val="000000"/>
                </a:solidFill>
                <a:latin typeface="Arial" charset="0"/>
              </a:rPr>
              <a:t>Aebersold</a:t>
            </a:r>
            <a:r>
              <a:rPr lang="en-GB" sz="1000" b="0" dirty="0">
                <a:solidFill>
                  <a:srgbClr val="000000"/>
                </a:solidFill>
                <a:latin typeface="Arial" charset="0"/>
              </a:rPr>
              <a:t> R Mol Cell Proteomics 2005;4:1419-</a:t>
            </a:r>
            <a:r>
              <a:rPr lang="en-GB" sz="1000" b="0" dirty="0" smtClean="0">
                <a:solidFill>
                  <a:srgbClr val="000000"/>
                </a:solidFill>
                <a:latin typeface="Arial" charset="0"/>
              </a:rPr>
              <a:t>1440</a:t>
            </a:r>
            <a:r>
              <a:rPr lang="en-US" sz="1000" b="0" dirty="0" smtClean="0">
                <a:solidFill>
                  <a:srgbClr val="000000"/>
                </a:solidFill>
              </a:rPr>
              <a:t>.</a:t>
            </a:r>
            <a:endParaRPr lang="en-GB" sz="1000" b="0" dirty="0">
              <a:solidFill>
                <a:srgbClr val="000000"/>
              </a:solidFill>
              <a:latin typeface="Arial" charset="0"/>
            </a:endParaRPr>
          </a:p>
        </p:txBody>
      </p:sp>
    </p:spTree>
    <p:extLst>
      <p:ext uri="{BB962C8B-B14F-4D97-AF65-F5344CB8AC3E}">
        <p14:creationId xmlns:p14="http://schemas.microsoft.com/office/powerpoint/2010/main" val="27321401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Families</a:t>
            </a:r>
            <a:endParaRPr lang="en-US" dirty="0"/>
          </a:p>
        </p:txBody>
      </p:sp>
      <p:sp>
        <p:nvSpPr>
          <p:cNvPr id="3" name="Inhaltsplatzhalter 2"/>
          <p:cNvSpPr>
            <a:spLocks noGrp="1"/>
          </p:cNvSpPr>
          <p:nvPr>
            <p:ph idx="1"/>
          </p:nvPr>
        </p:nvSpPr>
        <p:spPr/>
        <p:txBody>
          <a:bodyPr/>
          <a:lstStyle/>
          <a:p>
            <a:r>
              <a:rPr lang="en-US" sz="2800" dirty="0"/>
              <a:t>Sequence coverage is often poor in large scale studies: many proteins are identified through very few peptides only</a:t>
            </a:r>
          </a:p>
          <a:p>
            <a:r>
              <a:rPr lang="en-US" sz="2800" dirty="0" smtClean="0"/>
              <a:t>In </a:t>
            </a:r>
            <a:r>
              <a:rPr lang="en-US" sz="2800" dirty="0"/>
              <a:t>prokaryotes, typically over 90% of the identified peptides are unique in the whole proteome</a:t>
            </a:r>
          </a:p>
          <a:p>
            <a:r>
              <a:rPr lang="en-US" sz="2800" dirty="0" smtClean="0"/>
              <a:t>In particular in eukaryotes the large number of </a:t>
            </a:r>
            <a:r>
              <a:rPr lang="en-US" sz="2800" dirty="0" err="1" smtClean="0"/>
              <a:t>orthologs</a:t>
            </a:r>
            <a:r>
              <a:rPr lang="en-US" sz="2800" dirty="0" smtClean="0"/>
              <a:t> leads to significant sequence identity between different proteins that are not isoforms</a:t>
            </a:r>
          </a:p>
          <a:p>
            <a:r>
              <a:rPr lang="en-US" sz="2800" dirty="0" smtClean="0"/>
              <a:t>In eukaryotes, the number of unique identified peptides can thus easily drop below 50% (Gupta &amp; </a:t>
            </a:r>
            <a:r>
              <a:rPr lang="en-US" sz="2800" dirty="0" err="1" smtClean="0"/>
              <a:t>Pevzner</a:t>
            </a:r>
            <a:r>
              <a:rPr lang="en-US" sz="2800" dirty="0" smtClean="0"/>
              <a:t>, 2009)</a:t>
            </a:r>
          </a:p>
          <a:p>
            <a:endParaRPr lang="en-US" sz="2800" dirty="0"/>
          </a:p>
        </p:txBody>
      </p:sp>
    </p:spTree>
    <p:extLst>
      <p:ext uri="{BB962C8B-B14F-4D97-AF65-F5344CB8AC3E}">
        <p14:creationId xmlns:p14="http://schemas.microsoft.com/office/powerpoint/2010/main" val="175476290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Families</a:t>
            </a:r>
            <a:endParaRPr lang="en-US" dirty="0"/>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3035" r="-3035"/>
          <a:stretch>
            <a:fillRect/>
          </a:stretch>
        </p:blipFill>
        <p:spPr bwMode="auto">
          <a:xfrm>
            <a:off x="155448" y="838200"/>
            <a:ext cx="8836152" cy="541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6456444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Parsimony-Based Inference</a:t>
            </a:r>
            <a:endParaRPr lang="en-US" dirty="0"/>
          </a:p>
        </p:txBody>
      </p:sp>
      <p:sp>
        <p:nvSpPr>
          <p:cNvPr id="3" name="Inhaltsplatzhalter 2"/>
          <p:cNvSpPr>
            <a:spLocks noGrp="1"/>
          </p:cNvSpPr>
          <p:nvPr>
            <p:ph idx="1"/>
          </p:nvPr>
        </p:nvSpPr>
        <p:spPr>
          <a:xfrm>
            <a:off x="155448" y="990600"/>
            <a:ext cx="4645152" cy="5410200"/>
          </a:xfrm>
        </p:spPr>
        <p:txBody>
          <a:bodyPr/>
          <a:lstStyle/>
          <a:p>
            <a:pPr>
              <a:lnSpc>
                <a:spcPct val="110000"/>
              </a:lnSpc>
            </a:pPr>
            <a:r>
              <a:rPr lang="en-US" sz="2400" b="1" dirty="0" smtClean="0">
                <a:solidFill>
                  <a:schemeClr val="tx2"/>
                </a:solidFill>
              </a:rPr>
              <a:t>Idea</a:t>
            </a:r>
          </a:p>
          <a:p>
            <a:pPr marL="457200" lvl="1" indent="0">
              <a:lnSpc>
                <a:spcPct val="110000"/>
              </a:lnSpc>
              <a:buNone/>
            </a:pPr>
            <a:r>
              <a:rPr lang="en-US" sz="2400" i="1" dirty="0" smtClean="0">
                <a:solidFill>
                  <a:srgbClr val="A51E37"/>
                </a:solidFill>
              </a:rPr>
              <a:t>Find the smallest set of proteins explaining all observed peptides</a:t>
            </a:r>
          </a:p>
          <a:p>
            <a:pPr>
              <a:lnSpc>
                <a:spcPct val="110000"/>
              </a:lnSpc>
            </a:pPr>
            <a:r>
              <a:rPr lang="en-US" sz="2400" dirty="0"/>
              <a:t>If all peptides </a:t>
            </a:r>
            <a:r>
              <a:rPr lang="en-US" sz="2400" dirty="0" smtClean="0"/>
              <a:t>mapping to one protein family can be explained by a single protein, then it is quite likely, that only this protein is present (but this must not necessarily be the case)</a:t>
            </a:r>
            <a:endParaRPr lang="en-US" sz="2400" dirty="0"/>
          </a:p>
          <a:p>
            <a:pPr>
              <a:lnSpc>
                <a:spcPct val="110000"/>
              </a:lnSpc>
            </a:pPr>
            <a:r>
              <a:rPr lang="en-US" sz="2400" dirty="0" smtClean="0"/>
              <a:t>Basically: applying </a:t>
            </a:r>
            <a:r>
              <a:rPr lang="en-US" sz="2400" b="1" dirty="0" smtClean="0">
                <a:solidFill>
                  <a:srgbClr val="A51E37"/>
                </a:solidFill>
              </a:rPr>
              <a:t>Occam’s razor </a:t>
            </a:r>
            <a:r>
              <a:rPr lang="en-US" sz="2400" dirty="0" smtClean="0"/>
              <a:t>to the dataset – find the simplest explanation possible (</a:t>
            </a:r>
            <a:r>
              <a:rPr lang="en-US" sz="2400" b="1" dirty="0" smtClean="0">
                <a:solidFill>
                  <a:srgbClr val="A51E37"/>
                </a:solidFill>
              </a:rPr>
              <a:t>maximum parsimony</a:t>
            </a:r>
            <a:r>
              <a:rPr lang="en-US" sz="2400" dirty="0" smtClean="0"/>
              <a:t>)</a:t>
            </a:r>
          </a:p>
        </p:txBody>
      </p:sp>
      <p:pic>
        <p:nvPicPr>
          <p:cNvPr id="6" name="Picture 4" descr="Occams razor"/>
          <p:cNvPicPr>
            <a:picLocks noChangeAspect="1" noChangeArrowheads="1"/>
          </p:cNvPicPr>
          <p:nvPr/>
        </p:nvPicPr>
        <p:blipFill>
          <a:blip r:embed="rId2"/>
          <a:srcRect/>
          <a:stretch>
            <a:fillRect/>
          </a:stretch>
        </p:blipFill>
        <p:spPr bwMode="auto">
          <a:xfrm>
            <a:off x="4937147" y="897201"/>
            <a:ext cx="4170913" cy="3133725"/>
          </a:xfrm>
          <a:prstGeom prst="rect">
            <a:avLst/>
          </a:prstGeom>
          <a:noFill/>
        </p:spPr>
      </p:pic>
    </p:spTree>
    <p:extLst>
      <p:ext uri="{BB962C8B-B14F-4D97-AF65-F5344CB8AC3E}">
        <p14:creationId xmlns:p14="http://schemas.microsoft.com/office/powerpoint/2010/main" val="36298536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Parsimony-Based Inference</a:t>
            </a:r>
            <a:endParaRPr lang="en-US" dirty="0"/>
          </a:p>
        </p:txBody>
      </p:sp>
      <p:sp>
        <p:nvSpPr>
          <p:cNvPr id="3" name="Inhaltsplatzhalter 2"/>
          <p:cNvSpPr>
            <a:spLocks noGrp="1"/>
          </p:cNvSpPr>
          <p:nvPr>
            <p:ph idx="1"/>
          </p:nvPr>
        </p:nvSpPr>
        <p:spPr>
          <a:xfrm>
            <a:off x="155448" y="990600"/>
            <a:ext cx="4492752" cy="5410200"/>
          </a:xfrm>
        </p:spPr>
        <p:txBody>
          <a:bodyPr/>
          <a:lstStyle/>
          <a:p>
            <a:pPr>
              <a:lnSpc>
                <a:spcPct val="110000"/>
              </a:lnSpc>
            </a:pPr>
            <a:r>
              <a:rPr lang="en-US" sz="2000" dirty="0" smtClean="0"/>
              <a:t>Scenarios for different proteins given a set of observed peptides</a:t>
            </a:r>
          </a:p>
          <a:p>
            <a:pPr lvl="1">
              <a:lnSpc>
                <a:spcPct val="110000"/>
              </a:lnSpc>
            </a:pPr>
            <a:r>
              <a:rPr lang="en-US" sz="2000" b="1" dirty="0" smtClean="0">
                <a:solidFill>
                  <a:srgbClr val="A51E37"/>
                </a:solidFill>
              </a:rPr>
              <a:t>Distinct</a:t>
            </a:r>
            <a:r>
              <a:rPr lang="en-US" sz="2000" dirty="0" smtClean="0">
                <a:solidFill>
                  <a:srgbClr val="A51E37"/>
                </a:solidFill>
              </a:rPr>
              <a:t> </a:t>
            </a:r>
            <a:r>
              <a:rPr lang="en-US" sz="2000" dirty="0" smtClean="0"/>
              <a:t>proteins do not share peptides</a:t>
            </a:r>
          </a:p>
          <a:p>
            <a:pPr lvl="1">
              <a:lnSpc>
                <a:spcPct val="110000"/>
              </a:lnSpc>
            </a:pPr>
            <a:r>
              <a:rPr lang="en-US" sz="2000" b="1" dirty="0" smtClean="0">
                <a:solidFill>
                  <a:srgbClr val="A51E37"/>
                </a:solidFill>
              </a:rPr>
              <a:t>Differentiable</a:t>
            </a:r>
            <a:r>
              <a:rPr lang="en-US" sz="2000" dirty="0" smtClean="0"/>
              <a:t> proteins can be distinguished by at least one distinct peptide</a:t>
            </a:r>
          </a:p>
          <a:p>
            <a:pPr lvl="1">
              <a:lnSpc>
                <a:spcPct val="110000"/>
              </a:lnSpc>
            </a:pPr>
            <a:r>
              <a:rPr lang="en-US" sz="2000" b="1" dirty="0" smtClean="0">
                <a:solidFill>
                  <a:srgbClr val="A51E37"/>
                </a:solidFill>
              </a:rPr>
              <a:t>Indistinguishable</a:t>
            </a:r>
            <a:r>
              <a:rPr lang="en-US" sz="2000" dirty="0" smtClean="0"/>
              <a:t> proteins share all peptides</a:t>
            </a:r>
          </a:p>
          <a:p>
            <a:pPr lvl="1">
              <a:lnSpc>
                <a:spcPct val="110000"/>
              </a:lnSpc>
            </a:pPr>
            <a:r>
              <a:rPr lang="en-US" sz="2000" b="1" dirty="0" smtClean="0">
                <a:solidFill>
                  <a:srgbClr val="A51E37"/>
                </a:solidFill>
              </a:rPr>
              <a:t>Subset</a:t>
            </a:r>
            <a:r>
              <a:rPr lang="en-US" sz="2000" dirty="0" smtClean="0">
                <a:solidFill>
                  <a:srgbClr val="A51E37"/>
                </a:solidFill>
              </a:rPr>
              <a:t> </a:t>
            </a:r>
            <a:r>
              <a:rPr lang="en-US" sz="2000" dirty="0" smtClean="0"/>
              <a:t>proteins contain only peptides also contained in another protein</a:t>
            </a:r>
          </a:p>
          <a:p>
            <a:pPr lvl="1">
              <a:lnSpc>
                <a:spcPct val="110000"/>
              </a:lnSpc>
            </a:pPr>
            <a:r>
              <a:rPr lang="en-US" sz="2000" b="1" dirty="0" smtClean="0">
                <a:solidFill>
                  <a:srgbClr val="A51E37"/>
                </a:solidFill>
              </a:rPr>
              <a:t>Subsumable</a:t>
            </a:r>
            <a:r>
              <a:rPr lang="en-US" sz="2000" dirty="0" smtClean="0">
                <a:solidFill>
                  <a:srgbClr val="A51E37"/>
                </a:solidFill>
              </a:rPr>
              <a:t> </a:t>
            </a:r>
            <a:r>
              <a:rPr lang="en-US" sz="2000" dirty="0" smtClean="0"/>
              <a:t>proteins contain only peptides that are also contained in other proteins</a:t>
            </a:r>
          </a:p>
          <a:p>
            <a:pPr>
              <a:lnSpc>
                <a:spcPct val="110000"/>
              </a:lnSpc>
            </a:pPr>
            <a:endParaRPr lang="en-US" sz="2400" dirty="0" smtClean="0"/>
          </a:p>
          <a:p>
            <a:pPr lvl="1">
              <a:lnSpc>
                <a:spcPct val="110000"/>
              </a:lnSpc>
            </a:pPr>
            <a:endParaRPr lang="en-US" sz="2000" dirty="0" smtClean="0"/>
          </a:p>
          <a:p>
            <a:pPr lvl="1">
              <a:lnSpc>
                <a:spcPct val="110000"/>
              </a:lnSpc>
            </a:pPr>
            <a:endParaRPr lang="en-US" sz="2000" dirty="0" smtClean="0"/>
          </a:p>
          <a:p>
            <a:pPr lvl="1">
              <a:lnSpc>
                <a:spcPct val="110000"/>
              </a:lnSpc>
            </a:pPr>
            <a:endParaRPr lang="en-US" sz="2000" dirty="0"/>
          </a:p>
        </p:txBody>
      </p:sp>
      <p:pic>
        <p:nvPicPr>
          <p:cNvPr id="6"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18758" y="914400"/>
            <a:ext cx="4513262" cy="539432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Textfeld 6"/>
          <p:cNvSpPr txBox="1"/>
          <p:nvPr/>
        </p:nvSpPr>
        <p:spPr>
          <a:xfrm>
            <a:off x="5107817" y="6413011"/>
            <a:ext cx="4109455" cy="246221"/>
          </a:xfrm>
          <a:prstGeom prst="rect">
            <a:avLst/>
          </a:prstGeom>
          <a:noFill/>
        </p:spPr>
        <p:txBody>
          <a:bodyPr wrap="none" rtlCol="0">
            <a:spAutoFit/>
          </a:bodyPr>
          <a:lstStyle/>
          <a:p>
            <a:r>
              <a:rPr lang="en-GB" sz="1000" b="0" dirty="0" err="1" smtClean="0">
                <a:solidFill>
                  <a:srgbClr val="000000"/>
                </a:solidFill>
                <a:latin typeface="Arial" charset="0"/>
              </a:rPr>
              <a:t>Nesvizhskii</a:t>
            </a:r>
            <a:r>
              <a:rPr lang="en-GB" sz="1000" b="0" dirty="0" smtClean="0">
                <a:solidFill>
                  <a:srgbClr val="000000"/>
                </a:solidFill>
                <a:latin typeface="Arial" charset="0"/>
              </a:rPr>
              <a:t> A I , </a:t>
            </a:r>
            <a:r>
              <a:rPr lang="en-GB" sz="1000" b="0" dirty="0" err="1" smtClean="0">
                <a:solidFill>
                  <a:srgbClr val="000000"/>
                </a:solidFill>
                <a:latin typeface="Arial" charset="0"/>
              </a:rPr>
              <a:t>Aebersold</a:t>
            </a:r>
            <a:r>
              <a:rPr lang="en-GB" sz="1000" b="0" dirty="0" smtClean="0">
                <a:solidFill>
                  <a:srgbClr val="000000"/>
                </a:solidFill>
                <a:latin typeface="Arial" charset="0"/>
              </a:rPr>
              <a:t> R </a:t>
            </a:r>
            <a:r>
              <a:rPr lang="en-GB" sz="1000" b="0" dirty="0">
                <a:solidFill>
                  <a:srgbClr val="000000"/>
                </a:solidFill>
                <a:latin typeface="Arial" charset="0"/>
              </a:rPr>
              <a:t>Mol Cell Proteomics 2005;4:1419-</a:t>
            </a:r>
            <a:r>
              <a:rPr lang="en-GB" sz="1000" b="0" dirty="0" smtClean="0">
                <a:solidFill>
                  <a:srgbClr val="000000"/>
                </a:solidFill>
                <a:latin typeface="Arial" charset="0"/>
              </a:rPr>
              <a:t>1440</a:t>
            </a:r>
            <a:r>
              <a:rPr lang="en-US" sz="1000" b="0" dirty="0" smtClean="0">
                <a:solidFill>
                  <a:srgbClr val="000000"/>
                </a:solidFill>
              </a:rPr>
              <a:t>.</a:t>
            </a:r>
            <a:endParaRPr lang="en-GB" sz="1000" b="0" dirty="0">
              <a:solidFill>
                <a:srgbClr val="000000"/>
              </a:solidFill>
              <a:latin typeface="Arial" charset="0"/>
            </a:endParaRPr>
          </a:p>
        </p:txBody>
      </p:sp>
      <p:sp>
        <p:nvSpPr>
          <p:cNvPr id="8" name="Rechteck 7"/>
          <p:cNvSpPr/>
          <p:nvPr/>
        </p:nvSpPr>
        <p:spPr bwMode="auto">
          <a:xfrm>
            <a:off x="6781800" y="4419600"/>
            <a:ext cx="2362200" cy="19050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Tree>
    <p:extLst>
      <p:ext uri="{BB962C8B-B14F-4D97-AF65-F5344CB8AC3E}">
        <p14:creationId xmlns:p14="http://schemas.microsoft.com/office/powerpoint/2010/main" val="16614254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Ambiguity Groups</a:t>
            </a:r>
            <a:endParaRPr lang="en-US" dirty="0"/>
          </a:p>
        </p:txBody>
      </p:sp>
      <p:sp>
        <p:nvSpPr>
          <p:cNvPr id="3" name="Inhaltsplatzhalter 2"/>
          <p:cNvSpPr>
            <a:spLocks noGrp="1"/>
          </p:cNvSpPr>
          <p:nvPr>
            <p:ph idx="1"/>
          </p:nvPr>
        </p:nvSpPr>
        <p:spPr>
          <a:xfrm>
            <a:off x="155448" y="990600"/>
            <a:ext cx="8836152" cy="5486400"/>
          </a:xfrm>
        </p:spPr>
        <p:txBody>
          <a:bodyPr/>
          <a:lstStyle/>
          <a:p>
            <a:pPr marL="0" indent="0">
              <a:buNone/>
            </a:pPr>
            <a:r>
              <a:rPr lang="en-US" sz="2800" b="1" dirty="0" smtClean="0">
                <a:solidFill>
                  <a:srgbClr val="A51E37"/>
                </a:solidFill>
              </a:rPr>
              <a:t>Example:</a:t>
            </a:r>
          </a:p>
          <a:p>
            <a:endParaRPr lang="en-US" sz="2400" dirty="0"/>
          </a:p>
          <a:p>
            <a:endParaRPr lang="en-US" sz="2400" dirty="0" smtClean="0"/>
          </a:p>
          <a:p>
            <a:endParaRPr lang="en-US" sz="2400" dirty="0" smtClean="0"/>
          </a:p>
          <a:p>
            <a:endParaRPr lang="en-US" sz="2400" dirty="0"/>
          </a:p>
          <a:p>
            <a:pPr marL="0" indent="0">
              <a:lnSpc>
                <a:spcPct val="80000"/>
              </a:lnSpc>
              <a:buNone/>
            </a:pPr>
            <a:endParaRPr lang="en-US" sz="2400" dirty="0" smtClean="0"/>
          </a:p>
          <a:p>
            <a:r>
              <a:rPr lang="en-US" sz="2400" dirty="0" smtClean="0"/>
              <a:t>Note that even though  the presence of A is sufficient to explain all observed peptides, this does not automatically imply the absence of B and C</a:t>
            </a:r>
          </a:p>
          <a:p>
            <a:r>
              <a:rPr lang="en-US" sz="2400" dirty="0" smtClean="0"/>
              <a:t>The data is explained equally well by the presence of A, the presence of A + B, A + C, B + C, or A + B + C</a:t>
            </a:r>
          </a:p>
          <a:p>
            <a:r>
              <a:rPr lang="en-US" sz="2400" dirty="0" smtClean="0"/>
              <a:t>The set of proteins sharing one or multiple peptides is often referred to as a </a:t>
            </a:r>
            <a:r>
              <a:rPr lang="en-US" sz="2400" b="1" dirty="0" smtClean="0">
                <a:solidFill>
                  <a:srgbClr val="A51E37"/>
                </a:solidFill>
              </a:rPr>
              <a:t>protein ambiguity group</a:t>
            </a:r>
            <a:endParaRPr lang="en-US" sz="2400" b="1" dirty="0">
              <a:solidFill>
                <a:srgbClr val="A51E37"/>
              </a:solidFill>
            </a:endParaRPr>
          </a:p>
        </p:txBody>
      </p:sp>
      <p:cxnSp>
        <p:nvCxnSpPr>
          <p:cNvPr id="7" name="Gerade Verbindung 6"/>
          <p:cNvCxnSpPr/>
          <p:nvPr/>
        </p:nvCxnSpPr>
        <p:spPr bwMode="auto">
          <a:xfrm>
            <a:off x="1143000" y="1752600"/>
            <a:ext cx="7467600" cy="0"/>
          </a:xfrm>
          <a:prstGeom prst="line">
            <a:avLst/>
          </a:prstGeom>
          <a:ln w="57150" cmpd="sng">
            <a:solidFill>
              <a:srgbClr val="31424A"/>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Gerade Verbindung 9"/>
          <p:cNvCxnSpPr/>
          <p:nvPr/>
        </p:nvCxnSpPr>
        <p:spPr bwMode="auto">
          <a:xfrm>
            <a:off x="1143000" y="2438400"/>
            <a:ext cx="5715000" cy="0"/>
          </a:xfrm>
          <a:prstGeom prst="line">
            <a:avLst/>
          </a:prstGeom>
          <a:ln w="57150" cmpd="sng">
            <a:solidFill>
              <a:srgbClr val="31424A"/>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1" name="Gerade Verbindung 10"/>
          <p:cNvCxnSpPr/>
          <p:nvPr/>
        </p:nvCxnSpPr>
        <p:spPr bwMode="auto">
          <a:xfrm>
            <a:off x="3048000" y="3124200"/>
            <a:ext cx="5562600" cy="0"/>
          </a:xfrm>
          <a:prstGeom prst="line">
            <a:avLst/>
          </a:prstGeom>
          <a:ln w="57150" cmpd="sng">
            <a:solidFill>
              <a:srgbClr val="31424A"/>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2" name="Textfeld 11"/>
          <p:cNvSpPr txBox="1"/>
          <p:nvPr/>
        </p:nvSpPr>
        <p:spPr>
          <a:xfrm>
            <a:off x="689774" y="1519535"/>
            <a:ext cx="377026" cy="461665"/>
          </a:xfrm>
          <a:prstGeom prst="rect">
            <a:avLst/>
          </a:prstGeom>
          <a:noFill/>
        </p:spPr>
        <p:txBody>
          <a:bodyPr wrap="none" rtlCol="0">
            <a:spAutoFit/>
          </a:bodyPr>
          <a:lstStyle/>
          <a:p>
            <a:r>
              <a:rPr lang="en-US" sz="2400" dirty="0" smtClean="0"/>
              <a:t>A</a:t>
            </a:r>
            <a:endParaRPr lang="en-US" sz="2400" dirty="0"/>
          </a:p>
        </p:txBody>
      </p:sp>
      <p:sp>
        <p:nvSpPr>
          <p:cNvPr id="13" name="Textfeld 12"/>
          <p:cNvSpPr txBox="1"/>
          <p:nvPr/>
        </p:nvSpPr>
        <p:spPr>
          <a:xfrm>
            <a:off x="689774" y="2205335"/>
            <a:ext cx="377026" cy="461665"/>
          </a:xfrm>
          <a:prstGeom prst="rect">
            <a:avLst/>
          </a:prstGeom>
          <a:noFill/>
        </p:spPr>
        <p:txBody>
          <a:bodyPr wrap="none" rtlCol="0">
            <a:spAutoFit/>
          </a:bodyPr>
          <a:lstStyle/>
          <a:p>
            <a:r>
              <a:rPr lang="en-US" sz="2400" dirty="0" smtClean="0"/>
              <a:t>B</a:t>
            </a:r>
            <a:endParaRPr lang="en-US" sz="2400" dirty="0"/>
          </a:p>
        </p:txBody>
      </p:sp>
      <p:sp>
        <p:nvSpPr>
          <p:cNvPr id="14" name="Textfeld 13"/>
          <p:cNvSpPr txBox="1"/>
          <p:nvPr/>
        </p:nvSpPr>
        <p:spPr>
          <a:xfrm>
            <a:off x="685800" y="2891135"/>
            <a:ext cx="377026" cy="461665"/>
          </a:xfrm>
          <a:prstGeom prst="rect">
            <a:avLst/>
          </a:prstGeom>
          <a:noFill/>
        </p:spPr>
        <p:txBody>
          <a:bodyPr wrap="none" rtlCol="0">
            <a:spAutoFit/>
          </a:bodyPr>
          <a:lstStyle/>
          <a:p>
            <a:r>
              <a:rPr lang="en-US" sz="2400" dirty="0" smtClean="0"/>
              <a:t>C</a:t>
            </a:r>
            <a:endParaRPr lang="en-US" sz="2400" dirty="0"/>
          </a:p>
        </p:txBody>
      </p:sp>
      <p:sp>
        <p:nvSpPr>
          <p:cNvPr id="17" name="Rechteck 16"/>
          <p:cNvSpPr/>
          <p:nvPr/>
        </p:nvSpPr>
        <p:spPr bwMode="auto">
          <a:xfrm>
            <a:off x="1676400" y="1600200"/>
            <a:ext cx="1066800" cy="3048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8" name="Rechteck 17"/>
          <p:cNvSpPr/>
          <p:nvPr/>
        </p:nvSpPr>
        <p:spPr bwMode="auto">
          <a:xfrm>
            <a:off x="1676400" y="2286000"/>
            <a:ext cx="1066800" cy="3048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9" name="Rechteck 18"/>
          <p:cNvSpPr/>
          <p:nvPr/>
        </p:nvSpPr>
        <p:spPr bwMode="auto">
          <a:xfrm>
            <a:off x="3429000" y="1600200"/>
            <a:ext cx="1066800" cy="304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0" name="Rechteck 19"/>
          <p:cNvSpPr/>
          <p:nvPr/>
        </p:nvSpPr>
        <p:spPr bwMode="auto">
          <a:xfrm>
            <a:off x="3429000" y="2286000"/>
            <a:ext cx="1066800" cy="304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1" name="Rechteck 20"/>
          <p:cNvSpPr/>
          <p:nvPr/>
        </p:nvSpPr>
        <p:spPr bwMode="auto">
          <a:xfrm>
            <a:off x="3429000" y="2971800"/>
            <a:ext cx="1066800" cy="304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2" name="Rechteck 21"/>
          <p:cNvSpPr/>
          <p:nvPr/>
        </p:nvSpPr>
        <p:spPr bwMode="auto">
          <a:xfrm>
            <a:off x="5257800" y="1600200"/>
            <a:ext cx="1066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3" name="Rechteck 22"/>
          <p:cNvSpPr/>
          <p:nvPr/>
        </p:nvSpPr>
        <p:spPr bwMode="auto">
          <a:xfrm>
            <a:off x="5257800" y="2286000"/>
            <a:ext cx="1066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4" name="Rechteck 23"/>
          <p:cNvSpPr/>
          <p:nvPr/>
        </p:nvSpPr>
        <p:spPr bwMode="auto">
          <a:xfrm>
            <a:off x="5257800" y="2971800"/>
            <a:ext cx="1066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5" name="Rechteck 24"/>
          <p:cNvSpPr/>
          <p:nvPr/>
        </p:nvSpPr>
        <p:spPr bwMode="auto">
          <a:xfrm>
            <a:off x="7239000" y="1600200"/>
            <a:ext cx="10668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6" name="Rechteck 25"/>
          <p:cNvSpPr/>
          <p:nvPr/>
        </p:nvSpPr>
        <p:spPr bwMode="auto">
          <a:xfrm>
            <a:off x="7239000" y="2971800"/>
            <a:ext cx="10668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Tree>
    <p:extLst>
      <p:ext uri="{BB962C8B-B14F-4D97-AF65-F5344CB8AC3E}">
        <p14:creationId xmlns:p14="http://schemas.microsoft.com/office/powerpoint/2010/main" val="1364065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Parsimony-Based Inference</a:t>
            </a:r>
            <a:endParaRPr lang="en-US" dirty="0"/>
          </a:p>
        </p:txBody>
      </p:sp>
      <p:sp>
        <p:nvSpPr>
          <p:cNvPr id="3" name="Inhaltsplatzhalter 2"/>
          <p:cNvSpPr>
            <a:spLocks noGrp="1"/>
          </p:cNvSpPr>
          <p:nvPr>
            <p:ph idx="1"/>
          </p:nvPr>
        </p:nvSpPr>
        <p:spPr/>
        <p:txBody>
          <a:bodyPr/>
          <a:lstStyle/>
          <a:p>
            <a:r>
              <a:rPr lang="en-US" sz="2400" dirty="0" smtClean="0"/>
              <a:t>Maximum parsimony inference results in a </a:t>
            </a:r>
            <a:r>
              <a:rPr lang="en-US" sz="2400" b="1" dirty="0" smtClean="0">
                <a:solidFill>
                  <a:srgbClr val="A51E37"/>
                </a:solidFill>
              </a:rPr>
              <a:t>minimal list of proteins</a:t>
            </a:r>
          </a:p>
          <a:p>
            <a:r>
              <a:rPr lang="en-US" sz="2400" dirty="0" smtClean="0"/>
              <a:t>It thus removes all distinct and differentiable proteins of a protein ambiguity group</a:t>
            </a:r>
          </a:p>
          <a:p>
            <a:r>
              <a:rPr lang="en-US" sz="2400" dirty="0" smtClean="0"/>
              <a:t>It does not contain any subsumable or subset proteins</a:t>
            </a:r>
          </a:p>
          <a:p>
            <a:r>
              <a:rPr lang="en-US" sz="2400" dirty="0" smtClean="0"/>
              <a:t>In the previous example, A would be sufficient to explain the observed peptides, B and C would not be reported</a:t>
            </a:r>
            <a:endParaRPr lang="en-US" sz="2400" dirty="0"/>
          </a:p>
        </p:txBody>
      </p:sp>
      <p:cxnSp>
        <p:nvCxnSpPr>
          <p:cNvPr id="6" name="Gerade Verbindung 5"/>
          <p:cNvCxnSpPr/>
          <p:nvPr/>
        </p:nvCxnSpPr>
        <p:spPr bwMode="auto">
          <a:xfrm>
            <a:off x="1143000" y="4343400"/>
            <a:ext cx="7467600" cy="0"/>
          </a:xfrm>
          <a:prstGeom prst="line">
            <a:avLst/>
          </a:prstGeom>
          <a:ln w="57150" cmpd="sng">
            <a:solidFill>
              <a:srgbClr val="31424A"/>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 name="Gerade Verbindung 6"/>
          <p:cNvCxnSpPr/>
          <p:nvPr/>
        </p:nvCxnSpPr>
        <p:spPr bwMode="auto">
          <a:xfrm>
            <a:off x="1143000" y="5029200"/>
            <a:ext cx="5715000" cy="0"/>
          </a:xfrm>
          <a:prstGeom prst="lin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cxnSp>
      <p:cxnSp>
        <p:nvCxnSpPr>
          <p:cNvPr id="8" name="Gerade Verbindung 7"/>
          <p:cNvCxnSpPr/>
          <p:nvPr/>
        </p:nvCxnSpPr>
        <p:spPr bwMode="auto">
          <a:xfrm>
            <a:off x="3048000" y="5715000"/>
            <a:ext cx="5562600" cy="0"/>
          </a:xfrm>
          <a:prstGeom prst="line">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cxnSp>
      <p:sp>
        <p:nvSpPr>
          <p:cNvPr id="9" name="Textfeld 8"/>
          <p:cNvSpPr txBox="1"/>
          <p:nvPr/>
        </p:nvSpPr>
        <p:spPr>
          <a:xfrm>
            <a:off x="689774" y="4110335"/>
            <a:ext cx="377026" cy="461665"/>
          </a:xfrm>
          <a:prstGeom prst="rect">
            <a:avLst/>
          </a:prstGeom>
          <a:noFill/>
        </p:spPr>
        <p:txBody>
          <a:bodyPr wrap="none" rtlCol="0">
            <a:spAutoFit/>
          </a:bodyPr>
          <a:lstStyle/>
          <a:p>
            <a:r>
              <a:rPr lang="en-US" sz="2400" dirty="0" smtClean="0"/>
              <a:t>A</a:t>
            </a:r>
            <a:endParaRPr lang="en-US" sz="2400" dirty="0"/>
          </a:p>
        </p:txBody>
      </p:sp>
      <p:sp>
        <p:nvSpPr>
          <p:cNvPr id="10" name="Textfeld 9"/>
          <p:cNvSpPr txBox="1"/>
          <p:nvPr/>
        </p:nvSpPr>
        <p:spPr>
          <a:xfrm>
            <a:off x="689774" y="4796135"/>
            <a:ext cx="37702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dirty="0" smtClean="0"/>
              <a:t>B</a:t>
            </a:r>
            <a:endParaRPr lang="en-US" sz="2400" dirty="0"/>
          </a:p>
        </p:txBody>
      </p:sp>
      <p:sp>
        <p:nvSpPr>
          <p:cNvPr id="11" name="Textfeld 10"/>
          <p:cNvSpPr txBox="1"/>
          <p:nvPr/>
        </p:nvSpPr>
        <p:spPr>
          <a:xfrm>
            <a:off x="685800" y="5481935"/>
            <a:ext cx="377026" cy="461665"/>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wrap="none" rtlCol="0">
            <a:spAutoFit/>
          </a:bodyPr>
          <a:lstStyle/>
          <a:p>
            <a:r>
              <a:rPr lang="en-US" sz="2400" dirty="0" smtClean="0"/>
              <a:t>C</a:t>
            </a:r>
            <a:endParaRPr lang="en-US" sz="2400" dirty="0"/>
          </a:p>
        </p:txBody>
      </p:sp>
      <p:sp>
        <p:nvSpPr>
          <p:cNvPr id="12" name="Rechteck 11"/>
          <p:cNvSpPr/>
          <p:nvPr/>
        </p:nvSpPr>
        <p:spPr bwMode="auto">
          <a:xfrm>
            <a:off x="1676400" y="4191000"/>
            <a:ext cx="1066800" cy="304800"/>
          </a:xfrm>
          <a:prstGeom prst="rect">
            <a:avLst/>
          </a:prstGeom>
          <a:ln>
            <a:headEnd type="none" w="med" len="med"/>
            <a:tailEnd type="none" w="med" len="med"/>
          </a:ln>
        </p:spPr>
        <p:style>
          <a:lnRef idx="2">
            <a:schemeClr val="accent3">
              <a:shade val="50000"/>
            </a:schemeClr>
          </a:lnRef>
          <a:fillRef idx="1">
            <a:schemeClr val="accent3"/>
          </a:fillRef>
          <a:effectRef idx="0">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3" name="Rechteck 12"/>
          <p:cNvSpPr/>
          <p:nvPr/>
        </p:nvSpPr>
        <p:spPr bwMode="auto">
          <a:xfrm>
            <a:off x="1676400" y="4876800"/>
            <a:ext cx="1066800" cy="304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 name="Rechteck 13"/>
          <p:cNvSpPr/>
          <p:nvPr/>
        </p:nvSpPr>
        <p:spPr bwMode="auto">
          <a:xfrm>
            <a:off x="3429000" y="4191000"/>
            <a:ext cx="1066800" cy="304800"/>
          </a:xfrm>
          <a:prstGeom prst="rect">
            <a:avLst/>
          </a:prstGeom>
          <a:ln>
            <a:headEnd type="none" w="med" len="med"/>
            <a:tailEnd type="none" w="med" len="med"/>
          </a:ln>
        </p:spPr>
        <p:style>
          <a:lnRef idx="2">
            <a:schemeClr val="accent5">
              <a:shade val="50000"/>
            </a:schemeClr>
          </a:lnRef>
          <a:fillRef idx="1">
            <a:schemeClr val="accent5"/>
          </a:fillRef>
          <a:effectRef idx="0">
            <a:schemeClr val="accent5"/>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5" name="Rechteck 14"/>
          <p:cNvSpPr/>
          <p:nvPr/>
        </p:nvSpPr>
        <p:spPr bwMode="auto">
          <a:xfrm>
            <a:off x="3429000" y="4876800"/>
            <a:ext cx="1066800" cy="304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6" name="Rechteck 15"/>
          <p:cNvSpPr/>
          <p:nvPr/>
        </p:nvSpPr>
        <p:spPr bwMode="auto">
          <a:xfrm>
            <a:off x="3429000" y="5562600"/>
            <a:ext cx="1066800" cy="304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7" name="Rechteck 16"/>
          <p:cNvSpPr/>
          <p:nvPr/>
        </p:nvSpPr>
        <p:spPr bwMode="auto">
          <a:xfrm>
            <a:off x="5257800" y="4191000"/>
            <a:ext cx="1066800" cy="304800"/>
          </a:xfrm>
          <a:prstGeom prst="rect">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8" name="Rechteck 17"/>
          <p:cNvSpPr/>
          <p:nvPr/>
        </p:nvSpPr>
        <p:spPr bwMode="auto">
          <a:xfrm>
            <a:off x="5257800" y="4876800"/>
            <a:ext cx="1066800" cy="304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9" name="Rechteck 18"/>
          <p:cNvSpPr/>
          <p:nvPr/>
        </p:nvSpPr>
        <p:spPr bwMode="auto">
          <a:xfrm>
            <a:off x="5257800" y="5562600"/>
            <a:ext cx="1066800" cy="304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0" name="Rechteck 19"/>
          <p:cNvSpPr/>
          <p:nvPr/>
        </p:nvSpPr>
        <p:spPr bwMode="auto">
          <a:xfrm>
            <a:off x="7239000" y="4191000"/>
            <a:ext cx="1066800" cy="304800"/>
          </a:xfrm>
          <a:prstGeom prst="rect">
            <a:avLst/>
          </a:prstGeom>
          <a:ln>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1" name="Rechteck 20"/>
          <p:cNvSpPr/>
          <p:nvPr/>
        </p:nvSpPr>
        <p:spPr bwMode="auto">
          <a:xfrm>
            <a:off x="7239000" y="5562600"/>
            <a:ext cx="1066800" cy="304800"/>
          </a:xfrm>
          <a:prstGeom prst="rect">
            <a:avLst/>
          </a:prstGeom>
          <a:ln>
            <a:headEnd type="none" w="med" len="med"/>
            <a:tailEnd type="none" w="med" len="med"/>
          </a:ln>
        </p:spPr>
        <p:style>
          <a:lnRef idx="2">
            <a:schemeClr val="accent6">
              <a:shade val="50000"/>
            </a:schemeClr>
          </a:lnRef>
          <a:fillRef idx="1">
            <a:schemeClr val="accent6"/>
          </a:fillRef>
          <a:effectRef idx="0">
            <a:schemeClr val="accent6"/>
          </a:effectRef>
          <a:fontRef idx="minor">
            <a:schemeClr val="lt1"/>
          </a:fontRef>
        </p:style>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22" name="Rahmen 21"/>
          <p:cNvSpPr/>
          <p:nvPr/>
        </p:nvSpPr>
        <p:spPr bwMode="auto">
          <a:xfrm>
            <a:off x="533400" y="3886200"/>
            <a:ext cx="8382000" cy="838200"/>
          </a:xfrm>
          <a:prstGeom prst="frame">
            <a:avLst/>
          </a:prstGeom>
          <a:solidFill>
            <a:srgbClr val="FF0000"/>
          </a:solidFill>
          <a:ln w="9525" cap="flat" cmpd="sng" algn="ctr">
            <a:solidFill>
              <a:srgbClr val="FF0000"/>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Tree>
    <p:extLst>
      <p:ext uri="{BB962C8B-B14F-4D97-AF65-F5344CB8AC3E}">
        <p14:creationId xmlns:p14="http://schemas.microsoft.com/office/powerpoint/2010/main" val="41838162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Reporting of PAGs</a:t>
            </a:r>
            <a:endParaRPr lang="en-US" dirty="0"/>
          </a:p>
        </p:txBody>
      </p:sp>
      <p:pic>
        <p:nvPicPr>
          <p:cNvPr id="6" name="Picture 3"/>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t="12966" b="12966"/>
          <a:stretch>
            <a:fillRect/>
          </a:stretch>
        </p:blipFill>
        <p:spPr bwMode="auto">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Textfeld 6"/>
          <p:cNvSpPr txBox="1"/>
          <p:nvPr/>
        </p:nvSpPr>
        <p:spPr>
          <a:xfrm>
            <a:off x="5107817" y="6413011"/>
            <a:ext cx="4109455" cy="246221"/>
          </a:xfrm>
          <a:prstGeom prst="rect">
            <a:avLst/>
          </a:prstGeom>
          <a:noFill/>
        </p:spPr>
        <p:txBody>
          <a:bodyPr wrap="none" rtlCol="0">
            <a:spAutoFit/>
          </a:bodyPr>
          <a:lstStyle/>
          <a:p>
            <a:r>
              <a:rPr lang="en-GB" sz="1000" b="0" dirty="0" err="1">
                <a:solidFill>
                  <a:srgbClr val="000000"/>
                </a:solidFill>
                <a:latin typeface="Arial" charset="0"/>
              </a:rPr>
              <a:t>Nesvizhskii</a:t>
            </a:r>
            <a:r>
              <a:rPr lang="en-GB" sz="1000" b="0" dirty="0">
                <a:solidFill>
                  <a:srgbClr val="000000"/>
                </a:solidFill>
                <a:latin typeface="Arial" charset="0"/>
              </a:rPr>
              <a:t> A I , </a:t>
            </a:r>
            <a:r>
              <a:rPr lang="en-GB" sz="1000" b="0" dirty="0" err="1">
                <a:solidFill>
                  <a:srgbClr val="000000"/>
                </a:solidFill>
                <a:latin typeface="Arial" charset="0"/>
              </a:rPr>
              <a:t>Aebersold</a:t>
            </a:r>
            <a:r>
              <a:rPr lang="en-GB" sz="1000" b="0" dirty="0">
                <a:solidFill>
                  <a:srgbClr val="000000"/>
                </a:solidFill>
                <a:latin typeface="Arial" charset="0"/>
              </a:rPr>
              <a:t> R Mol Cell Proteomics 2005;4:1419-</a:t>
            </a:r>
            <a:r>
              <a:rPr lang="en-GB" sz="1000" b="0" dirty="0" smtClean="0">
                <a:solidFill>
                  <a:srgbClr val="000000"/>
                </a:solidFill>
                <a:latin typeface="Arial" charset="0"/>
              </a:rPr>
              <a:t>1440</a:t>
            </a:r>
            <a:r>
              <a:rPr lang="en-US" sz="1000" b="0" dirty="0" smtClean="0">
                <a:solidFill>
                  <a:srgbClr val="000000"/>
                </a:solidFill>
              </a:rPr>
              <a:t>.</a:t>
            </a:r>
            <a:endParaRPr lang="en-GB" sz="1000" b="0" dirty="0">
              <a:solidFill>
                <a:srgbClr val="000000"/>
              </a:solidFill>
              <a:latin typeface="Arial" charset="0"/>
            </a:endParaRPr>
          </a:p>
        </p:txBody>
      </p:sp>
    </p:spTree>
    <p:extLst>
      <p:ext uri="{BB962C8B-B14F-4D97-AF65-F5344CB8AC3E}">
        <p14:creationId xmlns:p14="http://schemas.microsoft.com/office/powerpoint/2010/main" val="358169173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Overview</a:t>
            </a:r>
            <a:endParaRPr lang="en-US" dirty="0"/>
          </a:p>
        </p:txBody>
      </p:sp>
      <p:sp>
        <p:nvSpPr>
          <p:cNvPr id="3" name="Inhaltsplatzhalter 2"/>
          <p:cNvSpPr>
            <a:spLocks noGrp="1"/>
          </p:cNvSpPr>
          <p:nvPr>
            <p:ph idx="1"/>
          </p:nvPr>
        </p:nvSpPr>
        <p:spPr>
          <a:xfrm>
            <a:off x="155448" y="762000"/>
            <a:ext cx="8836152" cy="5410200"/>
          </a:xfrm>
        </p:spPr>
        <p:txBody>
          <a:bodyPr/>
          <a:lstStyle/>
          <a:p>
            <a:r>
              <a:rPr lang="en-US" dirty="0" smtClean="0"/>
              <a:t>The protein inference problem</a:t>
            </a:r>
          </a:p>
          <a:p>
            <a:pPr lvl="1"/>
            <a:r>
              <a:rPr lang="en-US" dirty="0" smtClean="0"/>
              <a:t>Isoforms and protein groups</a:t>
            </a:r>
          </a:p>
          <a:p>
            <a:pPr lvl="1"/>
            <a:r>
              <a:rPr lang="en-US" dirty="0" smtClean="0"/>
              <a:t>Problem definition</a:t>
            </a:r>
          </a:p>
          <a:p>
            <a:r>
              <a:rPr lang="en-US" dirty="0" smtClean="0"/>
              <a:t>Protein inference algorithms</a:t>
            </a:r>
          </a:p>
          <a:p>
            <a:pPr lvl="1"/>
            <a:r>
              <a:rPr lang="en-US" dirty="0" err="1" smtClean="0"/>
              <a:t>ProteinProphet</a:t>
            </a:r>
            <a:endParaRPr lang="en-US" dirty="0" smtClean="0"/>
          </a:p>
          <a:p>
            <a:r>
              <a:rPr lang="en-US" dirty="0" smtClean="0"/>
              <a:t>Protein false discovery rates</a:t>
            </a:r>
          </a:p>
          <a:p>
            <a:pPr lvl="1"/>
            <a:r>
              <a:rPr lang="en-US" dirty="0" smtClean="0"/>
              <a:t>Difference between PSM FDR and protein FDR</a:t>
            </a:r>
          </a:p>
          <a:p>
            <a:pPr lvl="1"/>
            <a:r>
              <a:rPr lang="en-US" dirty="0" smtClean="0"/>
              <a:t>Computing protein FDRs</a:t>
            </a:r>
          </a:p>
          <a:p>
            <a:pPr lvl="1"/>
            <a:r>
              <a:rPr lang="en-US" dirty="0" smtClean="0"/>
              <a:t>MAYU</a:t>
            </a:r>
          </a:p>
        </p:txBody>
      </p:sp>
    </p:spTree>
    <p:extLst>
      <p:ext uri="{BB962C8B-B14F-4D97-AF65-F5344CB8AC3E}">
        <p14:creationId xmlns:p14="http://schemas.microsoft.com/office/powerpoint/2010/main" val="35550853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Inference through Quantification</a:t>
            </a:r>
            <a:endParaRPr lang="en-US" dirty="0"/>
          </a:p>
        </p:txBody>
      </p:sp>
      <p:sp>
        <p:nvSpPr>
          <p:cNvPr id="3" name="Inhaltsplatzhalter 2"/>
          <p:cNvSpPr>
            <a:spLocks noGrp="1"/>
          </p:cNvSpPr>
          <p:nvPr>
            <p:ph idx="1"/>
          </p:nvPr>
        </p:nvSpPr>
        <p:spPr>
          <a:xfrm>
            <a:off x="152400" y="762000"/>
            <a:ext cx="8836152" cy="5410200"/>
          </a:xfrm>
        </p:spPr>
        <p:txBody>
          <a:bodyPr/>
          <a:lstStyle/>
          <a:p>
            <a:r>
              <a:rPr lang="en-US" sz="2800" dirty="0" smtClean="0"/>
              <a:t>Quantitative data can be used for inference as well (similar to transcript data) </a:t>
            </a:r>
          </a:p>
          <a:p>
            <a:r>
              <a:rPr lang="en-US" sz="2800" dirty="0" smtClean="0"/>
              <a:t>This is, however, non-trivial and usually done manually and on a case-by-case basis</a:t>
            </a:r>
          </a:p>
          <a:p>
            <a:r>
              <a:rPr lang="en-US" sz="2800" dirty="0" smtClean="0"/>
              <a:t>Distinct peptides can be used to quantify their source proteins</a:t>
            </a:r>
          </a:p>
          <a:p>
            <a:r>
              <a:rPr lang="en-US" sz="2800" dirty="0" smtClean="0"/>
              <a:t>Shared peptides result in an averaging of the quantitative information</a:t>
            </a:r>
          </a:p>
          <a:p>
            <a:r>
              <a:rPr lang="en-US" sz="2800" dirty="0" smtClean="0"/>
              <a:t>This results in (often underdetermined) systems that can be used to quantify isoforms</a:t>
            </a:r>
          </a:p>
          <a:p>
            <a:r>
              <a:rPr lang="en-US" sz="2800" dirty="0" smtClean="0"/>
              <a:t>Quantitative information can also be used to prove the presence of a specific isoform (through deviating ratios of shared peptides)</a:t>
            </a:r>
            <a:endParaRPr lang="en-US" sz="2800" dirty="0"/>
          </a:p>
        </p:txBody>
      </p:sp>
    </p:spTree>
    <p:extLst>
      <p:ext uri="{BB962C8B-B14F-4D97-AF65-F5344CB8AC3E}">
        <p14:creationId xmlns:p14="http://schemas.microsoft.com/office/powerpoint/2010/main" val="16752999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Inference through Quantification</a:t>
            </a:r>
            <a:endParaRPr lang="en-US" dirty="0"/>
          </a:p>
        </p:txBody>
      </p:sp>
      <p:pic>
        <p:nvPicPr>
          <p:cNvPr id="6" name="Picture 3"/>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l="-9795" r="-9795"/>
          <a:stretch>
            <a:fillRect/>
          </a:stretch>
        </p:blipFill>
        <p:spPr bwMode="auto">
          <a:xfrm>
            <a:off x="-93458" y="826217"/>
            <a:ext cx="9237458" cy="580318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40457801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Inference through Quantification</a:t>
            </a:r>
            <a:endParaRPr lang="en-US" dirty="0"/>
          </a:p>
        </p:txBody>
      </p:sp>
      <p:pic>
        <p:nvPicPr>
          <p:cNvPr id="8" name="Picture 3"/>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999" b="3"/>
          <a:stretch/>
        </p:blipFill>
        <p:spPr bwMode="auto">
          <a:xfrm>
            <a:off x="155448" y="838200"/>
            <a:ext cx="8836152" cy="416961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Textfeld 6"/>
          <p:cNvSpPr txBox="1"/>
          <p:nvPr/>
        </p:nvSpPr>
        <p:spPr>
          <a:xfrm>
            <a:off x="5107817" y="6413011"/>
            <a:ext cx="4109455" cy="246221"/>
          </a:xfrm>
          <a:prstGeom prst="rect">
            <a:avLst/>
          </a:prstGeom>
          <a:noFill/>
        </p:spPr>
        <p:txBody>
          <a:bodyPr wrap="none" rtlCol="0">
            <a:spAutoFit/>
          </a:bodyPr>
          <a:lstStyle/>
          <a:p>
            <a:r>
              <a:rPr lang="en-GB" sz="1000" b="0" dirty="0" err="1">
                <a:solidFill>
                  <a:srgbClr val="000000"/>
                </a:solidFill>
                <a:latin typeface="Arial" charset="0"/>
              </a:rPr>
              <a:t>Nesvizhskii</a:t>
            </a:r>
            <a:r>
              <a:rPr lang="en-GB" sz="1000" b="0" dirty="0">
                <a:solidFill>
                  <a:srgbClr val="000000"/>
                </a:solidFill>
                <a:latin typeface="Arial" charset="0"/>
              </a:rPr>
              <a:t> A I , </a:t>
            </a:r>
            <a:r>
              <a:rPr lang="en-GB" sz="1000" b="0" dirty="0" err="1">
                <a:solidFill>
                  <a:srgbClr val="000000"/>
                </a:solidFill>
                <a:latin typeface="Arial" charset="0"/>
              </a:rPr>
              <a:t>Aebersold</a:t>
            </a:r>
            <a:r>
              <a:rPr lang="en-GB" sz="1000" b="0" dirty="0">
                <a:solidFill>
                  <a:srgbClr val="000000"/>
                </a:solidFill>
                <a:latin typeface="Arial" charset="0"/>
              </a:rPr>
              <a:t> R Mol Cell Proteomics 2005;4:1419-</a:t>
            </a:r>
            <a:r>
              <a:rPr lang="en-GB" sz="1000" b="0" dirty="0" smtClean="0">
                <a:solidFill>
                  <a:srgbClr val="000000"/>
                </a:solidFill>
                <a:latin typeface="Arial" charset="0"/>
              </a:rPr>
              <a:t>1440</a:t>
            </a:r>
            <a:r>
              <a:rPr lang="en-US" sz="1000" b="0" dirty="0" smtClean="0">
                <a:solidFill>
                  <a:srgbClr val="000000"/>
                </a:solidFill>
              </a:rPr>
              <a:t>.</a:t>
            </a:r>
            <a:endParaRPr lang="en-GB" sz="1000" b="0" dirty="0">
              <a:solidFill>
                <a:srgbClr val="000000"/>
              </a:solidFill>
              <a:latin typeface="Arial" charset="0"/>
            </a:endParaRPr>
          </a:p>
        </p:txBody>
      </p:sp>
      <p:sp>
        <p:nvSpPr>
          <p:cNvPr id="9" name="Inhaltsplatzhalter 2"/>
          <p:cNvSpPr txBox="1">
            <a:spLocks/>
          </p:cNvSpPr>
          <p:nvPr/>
        </p:nvSpPr>
        <p:spPr bwMode="auto">
          <a:xfrm>
            <a:off x="155448" y="5029200"/>
            <a:ext cx="883615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r>
              <a:rPr lang="en-US" sz="2000" b="0" dirty="0" smtClean="0"/>
              <a:t>Based on six unique and two shared peptides from a protein ambiguity group (three G proteins) one cannot decide whether G(</a:t>
            </a:r>
            <a:r>
              <a:rPr lang="en-US" sz="2000" b="0" dirty="0" err="1" smtClean="0"/>
              <a:t>i</a:t>
            </a:r>
            <a:r>
              <a:rPr lang="en-US" sz="2000" b="0" dirty="0" smtClean="0"/>
              <a:t>) alpha 1 is actually present in the sample</a:t>
            </a:r>
          </a:p>
          <a:p>
            <a:r>
              <a:rPr lang="en-US" sz="2000" b="0" dirty="0" smtClean="0"/>
              <a:t>Often the quantification accuracy is not sufficient to provide a conclusive result</a:t>
            </a:r>
            <a:endParaRPr lang="en-US" sz="2000" b="0" dirty="0"/>
          </a:p>
        </p:txBody>
      </p:sp>
      <p:sp>
        <p:nvSpPr>
          <p:cNvPr id="10" name="Rechteck 9"/>
          <p:cNvSpPr/>
          <p:nvPr/>
        </p:nvSpPr>
        <p:spPr bwMode="auto">
          <a:xfrm>
            <a:off x="7391400" y="838200"/>
            <a:ext cx="1752600" cy="1371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1" name="Rechteck 10"/>
          <p:cNvSpPr/>
          <p:nvPr/>
        </p:nvSpPr>
        <p:spPr bwMode="auto">
          <a:xfrm>
            <a:off x="7315200" y="3429000"/>
            <a:ext cx="18288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Tree>
    <p:extLst>
      <p:ext uri="{BB962C8B-B14F-4D97-AF65-F5344CB8AC3E}">
        <p14:creationId xmlns:p14="http://schemas.microsoft.com/office/powerpoint/2010/main" val="181543052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Significance of Inferred Hits</a:t>
            </a:r>
            <a:endParaRPr lang="en-US" dirty="0"/>
          </a:p>
        </p:txBody>
      </p:sp>
      <p:sp>
        <p:nvSpPr>
          <p:cNvPr id="3" name="Inhaltsplatzhalter 2"/>
          <p:cNvSpPr>
            <a:spLocks noGrp="1"/>
          </p:cNvSpPr>
          <p:nvPr>
            <p:ph idx="1"/>
          </p:nvPr>
        </p:nvSpPr>
        <p:spPr>
          <a:xfrm>
            <a:off x="155448" y="838200"/>
            <a:ext cx="8836152" cy="5410200"/>
          </a:xfrm>
        </p:spPr>
        <p:txBody>
          <a:bodyPr/>
          <a:lstStyle/>
          <a:p>
            <a:r>
              <a:rPr lang="en-US" sz="2400" dirty="0" smtClean="0"/>
              <a:t>What is the meaning of a PSM for a protein identification?</a:t>
            </a:r>
          </a:p>
          <a:p>
            <a:pPr lvl="1"/>
            <a:r>
              <a:rPr lang="en-US" sz="2000" dirty="0" smtClean="0"/>
              <a:t>FDR is calculated on the PSM level</a:t>
            </a:r>
          </a:p>
          <a:p>
            <a:pPr lvl="1"/>
            <a:r>
              <a:rPr lang="en-US" sz="2000" dirty="0" smtClean="0"/>
              <a:t>1% FDR means that one in 100 identifications yields a an incorrect protein identification</a:t>
            </a:r>
          </a:p>
          <a:p>
            <a:r>
              <a:rPr lang="en-US" sz="2400" dirty="0" smtClean="0"/>
              <a:t>This does not mean that there is also an FDR rate of 1% on the protein level!</a:t>
            </a:r>
          </a:p>
          <a:p>
            <a:r>
              <a:rPr lang="en-US" sz="2400" dirty="0" smtClean="0"/>
              <a:t>In particular in large-scale studies (tens of thousands of spectra), protein FDRs are much higher than peptide FDRs</a:t>
            </a:r>
          </a:p>
          <a:p>
            <a:r>
              <a:rPr lang="en-US" sz="2400" dirty="0" smtClean="0"/>
              <a:t>PSMs for a large number of (mostly) identical samples</a:t>
            </a:r>
          </a:p>
          <a:p>
            <a:pPr lvl="1"/>
            <a:r>
              <a:rPr lang="en-US" sz="2000" dirty="0"/>
              <a:t>Number of correctly identified proteins does not increase significantly with </a:t>
            </a:r>
            <a:r>
              <a:rPr lang="en-US" sz="2000" dirty="0" smtClean="0"/>
              <a:t>the number of spectra (it is always the same proteins being identified, additional (correct) PSMs do not increase the number of proteins)</a:t>
            </a:r>
          </a:p>
          <a:p>
            <a:pPr lvl="1"/>
            <a:r>
              <a:rPr lang="en-US" sz="2000" dirty="0" smtClean="0"/>
              <a:t>Number of false positives increases with the number of PSMs (yields hits to random proteins, so initially mostly novel false positives!)</a:t>
            </a:r>
          </a:p>
          <a:p>
            <a:endParaRPr lang="en-US" sz="2400" dirty="0" smtClean="0"/>
          </a:p>
          <a:p>
            <a:pPr lvl="1"/>
            <a:endParaRPr lang="en-US" sz="2000" dirty="0"/>
          </a:p>
        </p:txBody>
      </p:sp>
    </p:spTree>
    <p:extLst>
      <p:ext uri="{BB962C8B-B14F-4D97-AF65-F5344CB8AC3E}">
        <p14:creationId xmlns:p14="http://schemas.microsoft.com/office/powerpoint/2010/main" val="199421147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One Hit Wonders</a:t>
            </a:r>
            <a:endParaRPr lang="en-US" dirty="0"/>
          </a:p>
        </p:txBody>
      </p:sp>
      <p:sp>
        <p:nvSpPr>
          <p:cNvPr id="3" name="Inhaltsplatzhalter 2"/>
          <p:cNvSpPr>
            <a:spLocks noGrp="1"/>
          </p:cNvSpPr>
          <p:nvPr>
            <p:ph idx="1"/>
          </p:nvPr>
        </p:nvSpPr>
        <p:spPr/>
        <p:txBody>
          <a:bodyPr/>
          <a:lstStyle/>
          <a:p>
            <a:r>
              <a:rPr lang="en-US" sz="2800" dirty="0" smtClean="0"/>
              <a:t>In many cases, proteins are identified through a single PSM only</a:t>
            </a:r>
          </a:p>
          <a:p>
            <a:r>
              <a:rPr lang="en-US" sz="2800" dirty="0" smtClean="0"/>
              <a:t>These ‘single hit wonders’ have long been considered problematic: a single false PSM can lead to a wrongly identified protein</a:t>
            </a:r>
          </a:p>
          <a:p>
            <a:r>
              <a:rPr lang="en-US" sz="2800" dirty="0" smtClean="0"/>
              <a:t>In fact, the so-called ‘Paris guidelines’ for data deposition in proteomics recommend only reporting identifications for which at least two peptides have been identified</a:t>
            </a:r>
          </a:p>
          <a:p>
            <a:r>
              <a:rPr lang="en-US" sz="2800" dirty="0" smtClean="0"/>
              <a:t>This also became known as the ‘two peptide rule’</a:t>
            </a:r>
          </a:p>
          <a:p>
            <a:r>
              <a:rPr lang="en-US" sz="2800" dirty="0" smtClean="0"/>
              <a:t>Obviously, just dropping a large part of PSMs is inadequate to address this problem</a:t>
            </a:r>
            <a:endParaRPr lang="en-US" sz="2800" dirty="0"/>
          </a:p>
        </p:txBody>
      </p:sp>
      <p:sp>
        <p:nvSpPr>
          <p:cNvPr id="5" name="Textplatzhalter 4"/>
          <p:cNvSpPr>
            <a:spLocks noGrp="1"/>
          </p:cNvSpPr>
          <p:nvPr>
            <p:ph type="body" sz="quarter" idx="4294967295"/>
          </p:nvPr>
        </p:nvSpPr>
        <p:spPr>
          <a:xfrm>
            <a:off x="4572000" y="6232525"/>
            <a:ext cx="4572000" cy="209550"/>
          </a:xfrm>
        </p:spPr>
        <p:txBody>
          <a:bodyPr/>
          <a:lstStyle/>
          <a:p>
            <a:pPr algn="r"/>
            <a:r>
              <a:rPr lang="en-US" sz="1000" b="0" dirty="0" smtClean="0">
                <a:solidFill>
                  <a:schemeClr val="tx1"/>
                </a:solidFill>
              </a:rPr>
              <a:t>Bradshaw </a:t>
            </a:r>
            <a:r>
              <a:rPr lang="en-US" sz="1000" b="0" dirty="0">
                <a:solidFill>
                  <a:schemeClr val="tx1"/>
                </a:solidFill>
              </a:rPr>
              <a:t>RA, Burlingame AL, Carr S, </a:t>
            </a:r>
            <a:r>
              <a:rPr lang="en-US" sz="1000" b="0" dirty="0" err="1">
                <a:solidFill>
                  <a:schemeClr val="tx1"/>
                </a:solidFill>
              </a:rPr>
              <a:t>Aebersold</a:t>
            </a:r>
            <a:r>
              <a:rPr lang="en-US" sz="1000" b="0" dirty="0">
                <a:solidFill>
                  <a:schemeClr val="tx1"/>
                </a:solidFill>
              </a:rPr>
              <a:t> </a:t>
            </a:r>
            <a:r>
              <a:rPr lang="en-US" sz="1000" b="0" dirty="0" smtClean="0">
                <a:solidFill>
                  <a:schemeClr val="tx1"/>
                </a:solidFill>
              </a:rPr>
              <a:t>R. Mol </a:t>
            </a:r>
            <a:r>
              <a:rPr lang="en-US" sz="1000" b="0" dirty="0">
                <a:solidFill>
                  <a:schemeClr val="tx1"/>
                </a:solidFill>
              </a:rPr>
              <a:t>Cell </a:t>
            </a:r>
            <a:r>
              <a:rPr lang="en-US" sz="1000" b="0" dirty="0" err="1" smtClean="0">
                <a:solidFill>
                  <a:schemeClr val="tx1"/>
                </a:solidFill>
              </a:rPr>
              <a:t>Prot</a:t>
            </a:r>
            <a:r>
              <a:rPr lang="en-US" sz="1000" b="0" dirty="0" smtClean="0">
                <a:solidFill>
                  <a:schemeClr val="tx1"/>
                </a:solidFill>
              </a:rPr>
              <a:t>  2006, 5:</a:t>
            </a:r>
            <a:r>
              <a:rPr lang="en-US" sz="1000" b="0" dirty="0">
                <a:solidFill>
                  <a:schemeClr val="tx1"/>
                </a:solidFill>
              </a:rPr>
              <a:t>787-</a:t>
            </a:r>
            <a:r>
              <a:rPr lang="en-US" sz="1000" b="0" dirty="0" smtClean="0">
                <a:solidFill>
                  <a:schemeClr val="tx1"/>
                </a:solidFill>
              </a:rPr>
              <a:t>8</a:t>
            </a:r>
          </a:p>
          <a:p>
            <a:pPr algn="r"/>
            <a:r>
              <a:rPr lang="en-US" sz="1000" b="0" dirty="0">
                <a:solidFill>
                  <a:schemeClr val="tx1"/>
                </a:solidFill>
              </a:rPr>
              <a:t>http://</a:t>
            </a:r>
            <a:r>
              <a:rPr lang="en-US" sz="1000" b="0" dirty="0" err="1">
                <a:solidFill>
                  <a:schemeClr val="tx1"/>
                </a:solidFill>
              </a:rPr>
              <a:t>www.mcponline.org</a:t>
            </a:r>
            <a:r>
              <a:rPr lang="en-US" sz="1000" b="0" dirty="0">
                <a:solidFill>
                  <a:schemeClr val="tx1"/>
                </a:solidFill>
              </a:rPr>
              <a:t>/site/</a:t>
            </a:r>
            <a:r>
              <a:rPr lang="en-US" sz="1000" b="0" dirty="0" err="1">
                <a:solidFill>
                  <a:schemeClr val="tx1"/>
                </a:solidFill>
              </a:rPr>
              <a:t>misc</a:t>
            </a:r>
            <a:r>
              <a:rPr lang="en-US" sz="1000" b="0" dirty="0">
                <a:solidFill>
                  <a:schemeClr val="tx1"/>
                </a:solidFill>
              </a:rPr>
              <a:t>/</a:t>
            </a:r>
            <a:r>
              <a:rPr lang="en-US" sz="1000" b="0" dirty="0" err="1">
                <a:solidFill>
                  <a:schemeClr val="tx1"/>
                </a:solidFill>
              </a:rPr>
              <a:t>ParisReport_Final.xhtml</a:t>
            </a:r>
            <a:endParaRPr lang="en-US" sz="1000" b="0" dirty="0">
              <a:solidFill>
                <a:schemeClr val="tx1"/>
              </a:solidFill>
            </a:endParaRPr>
          </a:p>
        </p:txBody>
      </p:sp>
    </p:spTree>
    <p:extLst>
      <p:ext uri="{BB962C8B-B14F-4D97-AF65-F5344CB8AC3E}">
        <p14:creationId xmlns:p14="http://schemas.microsoft.com/office/powerpoint/2010/main" val="27864279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uppieren 9"/>
          <p:cNvGrpSpPr/>
          <p:nvPr/>
        </p:nvGrpSpPr>
        <p:grpSpPr>
          <a:xfrm>
            <a:off x="533400" y="1066800"/>
            <a:ext cx="2981325" cy="1628775"/>
            <a:chOff x="533400" y="1524000"/>
            <a:chExt cx="2981325" cy="1628775"/>
          </a:xfrm>
        </p:grpSpPr>
        <p:pic>
          <p:nvPicPr>
            <p:cNvPr id="819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1524000"/>
              <a:ext cx="2981325" cy="1628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eck 7"/>
            <p:cNvSpPr/>
            <p:nvPr/>
          </p:nvSpPr>
          <p:spPr bwMode="auto">
            <a:xfrm>
              <a:off x="575932" y="1555899"/>
              <a:ext cx="3048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grpSp>
      <p:sp>
        <p:nvSpPr>
          <p:cNvPr id="2" name="Titel 1"/>
          <p:cNvSpPr>
            <a:spLocks noGrp="1"/>
          </p:cNvSpPr>
          <p:nvPr>
            <p:ph type="title"/>
          </p:nvPr>
        </p:nvSpPr>
        <p:spPr/>
        <p:txBody>
          <a:bodyPr/>
          <a:lstStyle/>
          <a:p>
            <a:r>
              <a:rPr lang="en-US" dirty="0" smtClean="0"/>
              <a:t>Recap: Target-decoy databases</a:t>
            </a:r>
            <a:endParaRPr lang="en-US" dirty="0"/>
          </a:p>
        </p:txBody>
      </p:sp>
      <p:sp>
        <p:nvSpPr>
          <p:cNvPr id="6" name="Textfeld 5"/>
          <p:cNvSpPr txBox="1"/>
          <p:nvPr/>
        </p:nvSpPr>
        <p:spPr>
          <a:xfrm>
            <a:off x="4559598" y="949837"/>
            <a:ext cx="4572000" cy="400110"/>
          </a:xfrm>
          <a:prstGeom prst="rect">
            <a:avLst/>
          </a:prstGeom>
          <a:noFill/>
        </p:spPr>
        <p:txBody>
          <a:bodyPr wrap="square" rtlCol="0">
            <a:spAutoFit/>
          </a:bodyPr>
          <a:lstStyle/>
          <a:p>
            <a:r>
              <a:rPr lang="en-US" sz="2000" b="0" smtClean="0">
                <a:solidFill>
                  <a:schemeClr val="tx1"/>
                </a:solidFill>
              </a:rPr>
              <a:t>Separation of target and decoy results</a:t>
            </a:r>
            <a:endParaRPr lang="en-US" sz="2000" b="0">
              <a:solidFill>
                <a:schemeClr val="tx1"/>
              </a:solidFill>
            </a:endParaRPr>
          </a:p>
        </p:txBody>
      </p:sp>
      <p:sp>
        <p:nvSpPr>
          <p:cNvPr id="9" name="Textfeld 8"/>
          <p:cNvSpPr txBox="1"/>
          <p:nvPr/>
        </p:nvSpPr>
        <p:spPr>
          <a:xfrm>
            <a:off x="-8864" y="950224"/>
            <a:ext cx="4572000" cy="400110"/>
          </a:xfrm>
          <a:prstGeom prst="rect">
            <a:avLst/>
          </a:prstGeom>
          <a:noFill/>
        </p:spPr>
        <p:txBody>
          <a:bodyPr wrap="square" rtlCol="0">
            <a:spAutoFit/>
          </a:bodyPr>
          <a:lstStyle/>
          <a:p>
            <a:pPr algn="l"/>
            <a:r>
              <a:rPr lang="en-US" sz="2000" b="0" smtClean="0">
                <a:solidFill>
                  <a:schemeClr val="tx1"/>
                </a:solidFill>
              </a:rPr>
              <a:t>Design decoy sequences</a:t>
            </a:r>
            <a:endParaRPr lang="en-US" sz="2000" b="0">
              <a:solidFill>
                <a:schemeClr val="tx1"/>
              </a:solidFill>
            </a:endParaRPr>
          </a:p>
        </p:txBody>
      </p:sp>
      <p:pic>
        <p:nvPicPr>
          <p:cNvPr id="8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27997" y="2782175"/>
            <a:ext cx="1362075" cy="132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398" y="4169734"/>
            <a:ext cx="2095500" cy="148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 name="Gruppieren 10"/>
          <p:cNvGrpSpPr/>
          <p:nvPr/>
        </p:nvGrpSpPr>
        <p:grpSpPr>
          <a:xfrm>
            <a:off x="4567745" y="1397530"/>
            <a:ext cx="4512457" cy="4392000"/>
            <a:chOff x="4567745" y="1397530"/>
            <a:chExt cx="4512457" cy="4392000"/>
          </a:xfrm>
        </p:grpSpPr>
        <p:pic>
          <p:nvPicPr>
            <p:cNvPr id="819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7745" y="1397530"/>
              <a:ext cx="4512457" cy="43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Rechteck 14"/>
            <p:cNvSpPr/>
            <p:nvPr/>
          </p:nvSpPr>
          <p:spPr bwMode="auto">
            <a:xfrm>
              <a:off x="4828961" y="1600200"/>
              <a:ext cx="3048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6" name="Rechteck 15"/>
            <p:cNvSpPr/>
            <p:nvPr/>
          </p:nvSpPr>
          <p:spPr bwMode="auto">
            <a:xfrm>
              <a:off x="4843132" y="3646967"/>
              <a:ext cx="304800" cy="304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grpSp>
    </p:spTree>
    <p:extLst>
      <p:ext uri="{BB962C8B-B14F-4D97-AF65-F5344CB8AC3E}">
        <p14:creationId xmlns:p14="http://schemas.microsoft.com/office/powerpoint/2010/main" val="246788771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155448" y="51886"/>
            <a:ext cx="6702552" cy="685800"/>
          </a:xfrm>
        </p:spPr>
        <p:txBody>
          <a:bodyPr/>
          <a:lstStyle/>
          <a:p>
            <a:r>
              <a:rPr lang="en-US" sz="3000" dirty="0" smtClean="0"/>
              <a:t>Recap: FDR Calculation</a:t>
            </a:r>
            <a:endParaRPr lang="en-US" sz="3000" dirty="0"/>
          </a:p>
        </p:txBody>
      </p:sp>
      <p:sp>
        <p:nvSpPr>
          <p:cNvPr id="3" name="Inhaltsplatzhalter 2"/>
          <p:cNvSpPr>
            <a:spLocks noGrp="1"/>
          </p:cNvSpPr>
          <p:nvPr>
            <p:ph idx="1"/>
          </p:nvPr>
        </p:nvSpPr>
        <p:spPr/>
        <p:txBody>
          <a:bodyPr/>
          <a:lstStyle/>
          <a:p>
            <a:r>
              <a:rPr lang="en-US" sz="2400" smtClean="0"/>
              <a:t>General equation for FDR calculation (see statistics lecture)</a:t>
            </a:r>
          </a:p>
          <a:p>
            <a:endParaRPr lang="en-US" sz="2400"/>
          </a:p>
          <a:p>
            <a:endParaRPr lang="en-US" sz="2400" smtClean="0"/>
          </a:p>
          <a:p>
            <a:pPr marL="0" indent="0">
              <a:buNone/>
            </a:pPr>
            <a:r>
              <a:rPr lang="en-US" sz="2400" smtClean="0"/>
              <a:t>There are two ways how FDRs are calculated based on target-decoy search results:</a:t>
            </a:r>
          </a:p>
          <a:p>
            <a:r>
              <a:rPr lang="en-US" sz="2400" err="1" smtClean="0"/>
              <a:t>Käll</a:t>
            </a:r>
            <a:r>
              <a:rPr lang="en-US" sz="2400" smtClean="0"/>
              <a:t> et al. suggest</a:t>
            </a:r>
          </a:p>
          <a:p>
            <a:endParaRPr lang="en-US" sz="2400"/>
          </a:p>
          <a:p>
            <a:endParaRPr lang="en-US" sz="2400" smtClean="0"/>
          </a:p>
          <a:p>
            <a:r>
              <a:rPr lang="en-US" sz="2400" smtClean="0"/>
              <a:t>Zhang et al. suggest</a:t>
            </a:r>
          </a:p>
          <a:p>
            <a:endParaRPr lang="en-US" sz="2400"/>
          </a:p>
          <a:p>
            <a:endParaRPr lang="en-US" sz="2400" smtClean="0"/>
          </a:p>
          <a:p>
            <a:r>
              <a:rPr lang="en-US" sz="2400" smtClean="0"/>
              <a:t>OpenMS::TOPP::</a:t>
            </a:r>
            <a:r>
              <a:rPr lang="en-US" sz="2400" err="1" smtClean="0"/>
              <a:t>FalseDiscoveryRate</a:t>
            </a:r>
            <a:r>
              <a:rPr lang="en-US" sz="2400" smtClean="0"/>
              <a:t> uses the </a:t>
            </a:r>
            <a:r>
              <a:rPr lang="en-US" sz="2400" i="1" err="1" smtClean="0"/>
              <a:t>Käll</a:t>
            </a:r>
            <a:r>
              <a:rPr lang="en-US" sz="2400" smtClean="0"/>
              <a:t> metrics</a:t>
            </a:r>
            <a:endParaRPr lang="en-US" sz="2400"/>
          </a:p>
        </p:txBody>
      </p:sp>
      <p:pic>
        <p:nvPicPr>
          <p:cNvPr id="6" name="Grafik 5"/>
          <p:cNvPicPr>
            <a:picLocks noChangeAspect="1"/>
          </p:cNvPicPr>
          <p:nvPr>
            <p:custDataLst>
              <p:tags r:id="rId1"/>
            </p:custDataLst>
          </p:nvPr>
        </p:nvPicPr>
        <p:blipFill>
          <a:blip r:embed="rId5" cstate="print">
            <a:extLst>
              <a:ext uri="{28A0092B-C50C-407E-A947-70E740481C1C}">
                <a14:useLocalDpi xmlns:a14="http://schemas.microsoft.com/office/drawing/2010/main" val="0"/>
              </a:ext>
            </a:extLst>
          </a:blip>
          <a:stretch>
            <a:fillRect/>
          </a:stretch>
        </p:blipFill>
        <p:spPr>
          <a:xfrm>
            <a:off x="3691264" y="1656903"/>
            <a:ext cx="1752604" cy="355092"/>
          </a:xfrm>
          <a:prstGeom prst="rect">
            <a:avLst/>
          </a:prstGeom>
        </p:spPr>
      </p:pic>
      <p:pic>
        <p:nvPicPr>
          <p:cNvPr id="8" name="Grafik 7"/>
          <p:cNvPicPr>
            <a:picLocks noChangeAspect="1"/>
          </p:cNvPicPr>
          <p:nvPr>
            <p:custDataLst>
              <p:tags r:id="rId2"/>
            </p:custDataLst>
          </p:nvPr>
        </p:nvPicPr>
        <p:blipFill>
          <a:blip r:embed="rId6" cstate="print">
            <a:extLst>
              <a:ext uri="{28A0092B-C50C-407E-A947-70E740481C1C}">
                <a14:useLocalDpi xmlns:a14="http://schemas.microsoft.com/office/drawing/2010/main" val="0"/>
              </a:ext>
            </a:extLst>
          </a:blip>
          <a:stretch>
            <a:fillRect/>
          </a:stretch>
        </p:blipFill>
        <p:spPr bwMode="auto">
          <a:xfrm>
            <a:off x="3482482" y="3699467"/>
            <a:ext cx="2180366" cy="487995"/>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9" name="Rechteck 8"/>
          <p:cNvSpPr/>
          <p:nvPr/>
        </p:nvSpPr>
        <p:spPr>
          <a:xfrm>
            <a:off x="2971800" y="3204799"/>
            <a:ext cx="4572000" cy="276999"/>
          </a:xfrm>
          <a:prstGeom prst="rect">
            <a:avLst/>
          </a:prstGeom>
        </p:spPr>
        <p:txBody>
          <a:bodyPr>
            <a:spAutoFit/>
          </a:bodyPr>
          <a:lstStyle/>
          <a:p>
            <a:pPr algn="l"/>
            <a:r>
              <a:rPr lang="en-US" sz="1200" b="0" i="1" smtClean="0">
                <a:solidFill>
                  <a:schemeClr val="tx1"/>
                </a:solidFill>
              </a:rPr>
              <a:t>(</a:t>
            </a:r>
            <a:r>
              <a:rPr lang="en-US" sz="1200" b="0" i="1" err="1" smtClean="0">
                <a:solidFill>
                  <a:schemeClr val="tx1"/>
                </a:solidFill>
              </a:rPr>
              <a:t>Käll</a:t>
            </a:r>
            <a:r>
              <a:rPr lang="en-US" sz="1200" b="0" i="1" smtClean="0">
                <a:solidFill>
                  <a:schemeClr val="tx1"/>
                </a:solidFill>
              </a:rPr>
              <a:t> et al., Proteome </a:t>
            </a:r>
            <a:r>
              <a:rPr lang="en-US" sz="1200" b="0" i="1">
                <a:solidFill>
                  <a:schemeClr val="tx1"/>
                </a:solidFill>
              </a:rPr>
              <a:t>Res. </a:t>
            </a:r>
            <a:r>
              <a:rPr lang="en-US" sz="1200">
                <a:solidFill>
                  <a:schemeClr val="tx1"/>
                </a:solidFill>
              </a:rPr>
              <a:t>2008</a:t>
            </a:r>
            <a:r>
              <a:rPr lang="en-US" sz="1200" b="0">
                <a:solidFill>
                  <a:schemeClr val="tx1"/>
                </a:solidFill>
              </a:rPr>
              <a:t>, </a:t>
            </a:r>
            <a:r>
              <a:rPr lang="en-US" sz="1200" b="0" i="1">
                <a:solidFill>
                  <a:schemeClr val="tx1"/>
                </a:solidFill>
              </a:rPr>
              <a:t>7</a:t>
            </a:r>
            <a:r>
              <a:rPr lang="en-US" sz="1200" b="0">
                <a:solidFill>
                  <a:schemeClr val="tx1"/>
                </a:solidFill>
              </a:rPr>
              <a:t>, 29</a:t>
            </a:r>
            <a:r>
              <a:rPr lang="en-US" sz="1200" b="0" smtClean="0">
                <a:solidFill>
                  <a:schemeClr val="tx1"/>
                </a:solidFill>
              </a:rPr>
              <a:t>– 34)</a:t>
            </a:r>
            <a:endParaRPr lang="en-US" sz="1200">
              <a:solidFill>
                <a:schemeClr val="tx1"/>
              </a:solidFill>
            </a:endParaRPr>
          </a:p>
        </p:txBody>
      </p:sp>
      <p:pic>
        <p:nvPicPr>
          <p:cNvPr id="11" name="Grafik 10"/>
          <p:cNvPicPr>
            <a:picLocks noChangeAspect="1"/>
          </p:cNvPicPr>
          <p:nvPr>
            <p:custDataLst>
              <p:tags r:id="rId3"/>
            </p:custDataLst>
          </p:nvPr>
        </p:nvPicPr>
        <p:blipFill>
          <a:blip r:embed="rId7" cstate="print">
            <a:extLst>
              <a:ext uri="{28A0092B-C50C-407E-A947-70E740481C1C}">
                <a14:useLocalDpi xmlns:a14="http://schemas.microsoft.com/office/drawing/2010/main" val="0"/>
              </a:ext>
            </a:extLst>
          </a:blip>
          <a:stretch>
            <a:fillRect/>
          </a:stretch>
        </p:blipFill>
        <p:spPr bwMode="auto">
          <a:xfrm>
            <a:off x="2946649" y="5063972"/>
            <a:ext cx="3254936" cy="488142"/>
          </a:xfrm>
          <a:prstGeom prst="rect">
            <a:avLst/>
          </a:prstGeom>
          <a:noFill/>
          <a:ln/>
          <a:effectLst/>
          <a:extLst>
            <a:ext uri="{909E8E84-426E-40dd-AFC4-6F175D3DCCD1}">
              <a14:hiddenFill xmlns:a14="http://schemas.microsoft.com/office/drawing/2010/main">
                <a:pattFill prst="pct5">
                  <a:fgClr>
                    <a:srgbClr val="FFFFFF">
                      <a:alpha val="0"/>
                    </a:srgbClr>
                  </a:fgClr>
                  <a:bgClr>
                    <a:srgbClr val="FFFFFF">
                      <a:alpha val="0"/>
                    </a:srgbClr>
                  </a:bgClr>
                </a:pattFill>
              </a14:hiddenFill>
            </a:ext>
            <a:ext uri="{AF507438-7753-43e0-B8FC-AC1667EBCBE1}">
              <a14:hiddenEffects xmlns:a14="http://schemas.microsoft.com/office/drawing/2010/main">
                <a:effectLst>
                  <a:outerShdw blurRad="63500" dist="37357" dir="2700000" rotWithShape="0">
                    <a:scrgbClr r="0" g="0" b="0"/>
                  </a:outerShdw>
                </a:effectLst>
              </a14:hiddenEffects>
            </a:ext>
            <a:ext uri="{31F19639-BCED-4a60-ADC4-E9642A236FB7}">
              <a14:hiddenScene3d xmlns:a14="http://schemas.microsoft.com/office/drawing/2010/main">
                <a:camera prst="orthographicFront">
                  <a:rot lat="0" lon="0" rev="0"/>
                </a:camera>
                <a:lightRig rig="threePt" dir="t">
                  <a:rot lat="0" lon="0" rev="0"/>
                </a:lightRig>
              </a14:hiddenScene3d>
            </a:ext>
            <a:ext uri="{E45631CC-5BF2-4c18-A39C-3461C7D3F71A}">
              <a14:hiddenSp3d xmlns:a14="http://schemas.microsoft.com/office/drawing/2010/main" extrusionH="457200">
                <a:contourClr>
                  <a:srgbClr val="000000"/>
                </a:contourClr>
              </a14:hiddenSp3d>
            </a:ext>
            <a:ext uri="{53640926-AAD7-44d8-BBD7-CCE9431645EC}">
              <a14:shadowObscured xmlns:a14="http://schemas.microsoft.com/office/drawing/2010/main"/>
            </a:ext>
          </a:extLst>
        </p:spPr>
      </p:pic>
      <p:sp>
        <p:nvSpPr>
          <p:cNvPr id="12" name="Rechteck 11"/>
          <p:cNvSpPr/>
          <p:nvPr/>
        </p:nvSpPr>
        <p:spPr>
          <a:xfrm>
            <a:off x="2971800" y="4542651"/>
            <a:ext cx="4572000" cy="276999"/>
          </a:xfrm>
          <a:prstGeom prst="rect">
            <a:avLst/>
          </a:prstGeom>
        </p:spPr>
        <p:txBody>
          <a:bodyPr>
            <a:spAutoFit/>
          </a:bodyPr>
          <a:lstStyle/>
          <a:p>
            <a:pPr algn="l"/>
            <a:r>
              <a:rPr lang="en-US" sz="1200" b="0" i="1" smtClean="0">
                <a:solidFill>
                  <a:schemeClr val="tx1"/>
                </a:solidFill>
              </a:rPr>
              <a:t>(Zhang et al., </a:t>
            </a:r>
            <a:r>
              <a:rPr lang="en-US" sz="1200" b="0">
                <a:solidFill>
                  <a:schemeClr val="tx1"/>
                </a:solidFill>
              </a:rPr>
              <a:t>J Proteome Res 2007;6(9):3549–3557</a:t>
            </a:r>
            <a:r>
              <a:rPr lang="en-US" sz="1200" b="0" smtClean="0">
                <a:solidFill>
                  <a:schemeClr val="tx1"/>
                </a:solidFill>
              </a:rPr>
              <a:t>)</a:t>
            </a:r>
            <a:endParaRPr lang="en-US" sz="1200">
              <a:solidFill>
                <a:schemeClr val="tx1"/>
              </a:solidFill>
            </a:endParaRPr>
          </a:p>
        </p:txBody>
      </p:sp>
    </p:spTree>
    <p:extLst>
      <p:ext uri="{BB962C8B-B14F-4D97-AF65-F5344CB8AC3E}">
        <p14:creationId xmlns:p14="http://schemas.microsoft.com/office/powerpoint/2010/main" val="18808355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One Hit Wonders</a:t>
            </a:r>
            <a:endParaRPr lang="en-US" dirty="0"/>
          </a:p>
        </p:txBody>
      </p:sp>
      <p:sp>
        <p:nvSpPr>
          <p:cNvPr id="3" name="Inhaltsplatzhalter 2"/>
          <p:cNvSpPr>
            <a:spLocks noGrp="1"/>
          </p:cNvSpPr>
          <p:nvPr>
            <p:ph idx="1"/>
          </p:nvPr>
        </p:nvSpPr>
        <p:spPr>
          <a:xfrm>
            <a:off x="155448" y="762000"/>
            <a:ext cx="8836152" cy="5410200"/>
          </a:xfrm>
        </p:spPr>
        <p:txBody>
          <a:bodyPr/>
          <a:lstStyle/>
          <a:p>
            <a:r>
              <a:rPr lang="en-US" sz="2400" dirty="0" smtClean="0"/>
              <a:t>Gupta &amp; </a:t>
            </a:r>
            <a:r>
              <a:rPr lang="en-US" sz="2400" dirty="0" err="1" smtClean="0"/>
              <a:t>Pevzner</a:t>
            </a:r>
            <a:r>
              <a:rPr lang="en-US" sz="2400" dirty="0" smtClean="0"/>
              <a:t> argued in 2009 that the application of the two peptide rule actually results in increased false discovery rates</a:t>
            </a:r>
          </a:p>
          <a:p>
            <a:r>
              <a:rPr lang="en-US" sz="2400" dirty="0" smtClean="0"/>
              <a:t>Removing one-hit wonders should improve the FDR of peptide identifications – this is indeed the case</a:t>
            </a:r>
          </a:p>
          <a:p>
            <a:r>
              <a:rPr lang="en-US" sz="2400" dirty="0" smtClean="0"/>
              <a:t>For a given number of decoy hits, the number of target peptides increases compared to keeping all PSMs (‘single peptide rule’)</a:t>
            </a:r>
          </a:p>
          <a:p>
            <a:endParaRPr lang="en-US" sz="2400" dirty="0"/>
          </a:p>
        </p:txBody>
      </p:sp>
      <p:sp>
        <p:nvSpPr>
          <p:cNvPr id="6" name="Textfeld 5"/>
          <p:cNvSpPr txBox="1"/>
          <p:nvPr/>
        </p:nvSpPr>
        <p:spPr>
          <a:xfrm>
            <a:off x="5776121" y="6400800"/>
            <a:ext cx="3367879" cy="246221"/>
          </a:xfrm>
          <a:prstGeom prst="rect">
            <a:avLst/>
          </a:prstGeom>
          <a:noFill/>
        </p:spPr>
        <p:txBody>
          <a:bodyPr wrap="none" rtlCol="0">
            <a:spAutoFit/>
          </a:bodyPr>
          <a:lstStyle/>
          <a:p>
            <a:r>
              <a:rPr lang="en-US" sz="1000" b="0" dirty="0" smtClean="0">
                <a:solidFill>
                  <a:srgbClr val="000000"/>
                </a:solidFill>
              </a:rPr>
              <a:t>Gupta &amp; </a:t>
            </a:r>
            <a:r>
              <a:rPr lang="en-US" sz="1000" b="0" dirty="0" err="1" smtClean="0">
                <a:solidFill>
                  <a:srgbClr val="000000"/>
                </a:solidFill>
              </a:rPr>
              <a:t>Pevzner</a:t>
            </a:r>
            <a:r>
              <a:rPr lang="en-US" sz="1000" b="0" dirty="0" smtClean="0">
                <a:solidFill>
                  <a:srgbClr val="000000"/>
                </a:solidFill>
              </a:rPr>
              <a:t>, J. Proteome Res. 2009, 8, 4173-4181.</a:t>
            </a:r>
            <a:endParaRPr lang="en-US" sz="1000" b="0" dirty="0">
              <a:solidFill>
                <a:srgbClr val="000000"/>
              </a:solidFill>
            </a:endParaRPr>
          </a:p>
        </p:txBody>
      </p:sp>
      <p:pic>
        <p:nvPicPr>
          <p:cNvPr id="8" name="Grafik 7"/>
          <p:cNvPicPr>
            <a:picLocks noChangeAspect="1"/>
          </p:cNvPicPr>
          <p:nvPr/>
        </p:nvPicPr>
        <p:blipFill>
          <a:blip r:embed="rId2"/>
          <a:stretch>
            <a:fillRect/>
          </a:stretch>
        </p:blipFill>
        <p:spPr>
          <a:xfrm>
            <a:off x="2433683" y="3151655"/>
            <a:ext cx="4286890" cy="3231389"/>
          </a:xfrm>
          <a:prstGeom prst="rect">
            <a:avLst/>
          </a:prstGeom>
        </p:spPr>
      </p:pic>
    </p:spTree>
    <p:extLst>
      <p:ext uri="{BB962C8B-B14F-4D97-AF65-F5344CB8AC3E}">
        <p14:creationId xmlns:p14="http://schemas.microsoft.com/office/powerpoint/2010/main" val="20703946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One Hit Wonders</a:t>
            </a:r>
            <a:endParaRPr lang="en-US" dirty="0"/>
          </a:p>
        </p:txBody>
      </p:sp>
      <p:sp>
        <p:nvSpPr>
          <p:cNvPr id="3" name="Inhaltsplatzhalter 2"/>
          <p:cNvSpPr>
            <a:spLocks noGrp="1"/>
          </p:cNvSpPr>
          <p:nvPr>
            <p:ph idx="1"/>
          </p:nvPr>
        </p:nvSpPr>
        <p:spPr>
          <a:xfrm>
            <a:off x="155448" y="709764"/>
            <a:ext cx="8836152" cy="5410200"/>
          </a:xfrm>
        </p:spPr>
        <p:txBody>
          <a:bodyPr/>
          <a:lstStyle/>
          <a:p>
            <a:r>
              <a:rPr lang="en-US" sz="2400" dirty="0" smtClean="0"/>
              <a:t>On the </a:t>
            </a:r>
            <a:r>
              <a:rPr lang="en-US" sz="2400" b="1" i="1" dirty="0" smtClean="0"/>
              <a:t>protein level </a:t>
            </a:r>
            <a:r>
              <a:rPr lang="en-US" sz="2400" dirty="0" smtClean="0"/>
              <a:t>things are different, however</a:t>
            </a:r>
          </a:p>
          <a:p>
            <a:r>
              <a:rPr lang="en-US" sz="2400" dirty="0" smtClean="0"/>
              <a:t>For the same dataset, the number of identified proteins is </a:t>
            </a:r>
            <a:r>
              <a:rPr lang="en-US" sz="2400" b="1" i="1" dirty="0" smtClean="0"/>
              <a:t>higher</a:t>
            </a:r>
            <a:r>
              <a:rPr lang="en-US" sz="2400" i="1" dirty="0"/>
              <a:t> </a:t>
            </a:r>
            <a:r>
              <a:rPr lang="en-US" sz="2400" dirty="0" smtClean="0"/>
              <a:t>using the single peptide rule than using the two peptide rule at the same FDR!</a:t>
            </a:r>
          </a:p>
          <a:p>
            <a:r>
              <a:rPr lang="en-US" sz="2400" dirty="0" smtClean="0"/>
              <a:t>More peptide identifications thus do not necessarily imply a higher protein discovery rate</a:t>
            </a:r>
          </a:p>
          <a:p>
            <a:endParaRPr lang="en-US" sz="2400" dirty="0" smtClean="0"/>
          </a:p>
          <a:p>
            <a:endParaRPr lang="en-US" sz="2400" dirty="0" smtClean="0"/>
          </a:p>
          <a:p>
            <a:pPr lvl="1"/>
            <a:endParaRPr lang="en-US" sz="1600" dirty="0" smtClean="0"/>
          </a:p>
          <a:p>
            <a:endParaRPr lang="en-US" sz="2400" dirty="0"/>
          </a:p>
        </p:txBody>
      </p:sp>
      <p:sp>
        <p:nvSpPr>
          <p:cNvPr id="6" name="Textfeld 5"/>
          <p:cNvSpPr txBox="1"/>
          <p:nvPr/>
        </p:nvSpPr>
        <p:spPr>
          <a:xfrm>
            <a:off x="5776121" y="6400800"/>
            <a:ext cx="3367879" cy="246221"/>
          </a:xfrm>
          <a:prstGeom prst="rect">
            <a:avLst/>
          </a:prstGeom>
          <a:noFill/>
        </p:spPr>
        <p:txBody>
          <a:bodyPr wrap="none" rtlCol="0">
            <a:spAutoFit/>
          </a:bodyPr>
          <a:lstStyle/>
          <a:p>
            <a:r>
              <a:rPr lang="en-US" sz="1000" b="0" dirty="0" smtClean="0">
                <a:solidFill>
                  <a:srgbClr val="000000"/>
                </a:solidFill>
              </a:rPr>
              <a:t>Gupta &amp; </a:t>
            </a:r>
            <a:r>
              <a:rPr lang="en-US" sz="1000" b="0" dirty="0" err="1" smtClean="0">
                <a:solidFill>
                  <a:srgbClr val="000000"/>
                </a:solidFill>
              </a:rPr>
              <a:t>Pevzner</a:t>
            </a:r>
            <a:r>
              <a:rPr lang="en-US" sz="1000" b="0" dirty="0" smtClean="0">
                <a:solidFill>
                  <a:srgbClr val="000000"/>
                </a:solidFill>
              </a:rPr>
              <a:t>, J. Proteome Res. 2009, 8, 4173-4181.</a:t>
            </a:r>
            <a:endParaRPr lang="en-US" sz="1000" b="0" dirty="0">
              <a:solidFill>
                <a:srgbClr val="000000"/>
              </a:solidFill>
            </a:endParaRPr>
          </a:p>
        </p:txBody>
      </p:sp>
      <p:pic>
        <p:nvPicPr>
          <p:cNvPr id="8" name="Picture 5"/>
          <p:cNvPicPr>
            <a:picLocks noChangeAspect="1" noChangeArrowheads="1"/>
          </p:cNvPicPr>
          <p:nvPr/>
        </p:nvPicPr>
        <p:blipFill rotWithShape="1">
          <a:blip r:embed="rId2">
            <a:extLst>
              <a:ext uri="{28A0092B-C50C-407E-A947-70E740481C1C}">
                <a14:useLocalDpi xmlns:a14="http://schemas.microsoft.com/office/drawing/2010/main" val="0"/>
              </a:ext>
            </a:extLst>
          </a:blip>
          <a:srcRect t="50444"/>
          <a:stretch/>
        </p:blipFill>
        <p:spPr bwMode="auto">
          <a:xfrm>
            <a:off x="2201863" y="3048000"/>
            <a:ext cx="4427537" cy="34172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Tree>
    <p:extLst>
      <p:ext uri="{BB962C8B-B14F-4D97-AF65-F5344CB8AC3E}">
        <p14:creationId xmlns:p14="http://schemas.microsoft.com/office/powerpoint/2010/main" val="393431893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FDRs</a:t>
            </a:r>
            <a:endParaRPr lang="en-US" dirty="0"/>
          </a:p>
        </p:txBody>
      </p:sp>
      <p:sp>
        <p:nvSpPr>
          <p:cNvPr id="3" name="Inhaltsplatzhalter 2"/>
          <p:cNvSpPr>
            <a:spLocks noGrp="1"/>
          </p:cNvSpPr>
          <p:nvPr>
            <p:ph idx="1"/>
          </p:nvPr>
        </p:nvSpPr>
        <p:spPr>
          <a:xfrm>
            <a:off x="155448" y="5105400"/>
            <a:ext cx="8836152" cy="1295400"/>
          </a:xfrm>
        </p:spPr>
        <p:txBody>
          <a:bodyPr/>
          <a:lstStyle/>
          <a:p>
            <a:r>
              <a:rPr lang="en-US" sz="2400" dirty="0" smtClean="0"/>
              <a:t>Error rates increase when going from peptides to proteins</a:t>
            </a:r>
          </a:p>
          <a:p>
            <a:pPr lvl="1"/>
            <a:r>
              <a:rPr lang="en-US" sz="2000" dirty="0" smtClean="0"/>
              <a:t>Correct peptide IDs tend to group into a small set of correct proteins</a:t>
            </a:r>
          </a:p>
          <a:p>
            <a:pPr lvl="1"/>
            <a:r>
              <a:rPr lang="en-US" sz="2000" dirty="0" smtClean="0"/>
              <a:t>Incorrect IDs are semi-random and scatter over the whole protein database</a:t>
            </a:r>
            <a:endParaRPr lang="en-US" sz="2000" dirty="0"/>
          </a:p>
        </p:txBody>
      </p:sp>
      <p:pic>
        <p:nvPicPr>
          <p:cNvPr id="6" name="Bild 5"/>
          <p:cNvPicPr>
            <a:picLocks noChangeAspect="1"/>
          </p:cNvPicPr>
          <p:nvPr/>
        </p:nvPicPr>
        <p:blipFill>
          <a:blip r:embed="rId2"/>
          <a:stretch>
            <a:fillRect/>
          </a:stretch>
        </p:blipFill>
        <p:spPr>
          <a:xfrm>
            <a:off x="1676400" y="990600"/>
            <a:ext cx="6019800" cy="3942572"/>
          </a:xfrm>
          <a:prstGeom prst="rect">
            <a:avLst/>
          </a:prstGeom>
        </p:spPr>
      </p:pic>
      <p:sp>
        <p:nvSpPr>
          <p:cNvPr id="7" name="Textfeld 6"/>
          <p:cNvSpPr txBox="1"/>
          <p:nvPr/>
        </p:nvSpPr>
        <p:spPr>
          <a:xfrm>
            <a:off x="6078293" y="6400800"/>
            <a:ext cx="3088732" cy="246221"/>
          </a:xfrm>
          <a:prstGeom prst="rect">
            <a:avLst/>
          </a:prstGeom>
          <a:noFill/>
        </p:spPr>
        <p:txBody>
          <a:bodyPr wrap="none" rtlCol="0">
            <a:spAutoFit/>
          </a:bodyPr>
          <a:lstStyle/>
          <a:p>
            <a:r>
              <a:rPr lang="en-US" sz="1000" b="0" dirty="0" smtClean="0">
                <a:solidFill>
                  <a:schemeClr val="tx1"/>
                </a:solidFill>
              </a:rPr>
              <a:t>A. </a:t>
            </a:r>
            <a:r>
              <a:rPr lang="en-US" sz="1000" b="0" dirty="0" err="1" smtClean="0">
                <a:solidFill>
                  <a:schemeClr val="tx1"/>
                </a:solidFill>
              </a:rPr>
              <a:t>Nesvizhskii</a:t>
            </a:r>
            <a:r>
              <a:rPr lang="en-US" sz="1000" b="0" dirty="0" smtClean="0">
                <a:solidFill>
                  <a:schemeClr val="tx1"/>
                </a:solidFill>
              </a:rPr>
              <a:t>, J. Proteomics (2010), 73:2092-2123</a:t>
            </a:r>
            <a:endParaRPr lang="en-US" sz="1000" b="0" dirty="0">
              <a:solidFill>
                <a:schemeClr val="tx1"/>
              </a:solidFill>
            </a:endParaRPr>
          </a:p>
        </p:txBody>
      </p:sp>
    </p:spTree>
    <p:extLst>
      <p:ext uri="{BB962C8B-B14F-4D97-AF65-F5344CB8AC3E}">
        <p14:creationId xmlns:p14="http://schemas.microsoft.com/office/powerpoint/2010/main" val="126243177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2313" y="3505200"/>
            <a:ext cx="7772400" cy="2590800"/>
          </a:xfrm>
        </p:spPr>
        <p:txBody>
          <a:bodyPr/>
          <a:lstStyle/>
          <a:p>
            <a:endParaRPr lang="en-US" dirty="0" smtClean="0"/>
          </a:p>
          <a:p>
            <a:pPr marL="342900" indent="-342900">
              <a:buFont typeface="Arial"/>
              <a:buChar char="•"/>
            </a:pPr>
            <a:r>
              <a:rPr lang="en-US" dirty="0" smtClean="0"/>
              <a:t>Problem definition</a:t>
            </a:r>
          </a:p>
          <a:p>
            <a:pPr marL="342900" indent="-342900">
              <a:buFont typeface="Arial"/>
              <a:buChar char="•"/>
            </a:pPr>
            <a:r>
              <a:rPr lang="en-US" dirty="0" smtClean="0"/>
              <a:t>Protein families</a:t>
            </a:r>
          </a:p>
          <a:p>
            <a:pPr marL="342900" indent="-342900">
              <a:buFont typeface="Arial"/>
              <a:buChar char="•"/>
            </a:pPr>
            <a:r>
              <a:rPr lang="en-US" dirty="0" smtClean="0"/>
              <a:t>Protein ambiguity groups</a:t>
            </a:r>
          </a:p>
          <a:p>
            <a:pPr marL="342900" indent="-342900">
              <a:buFont typeface="Arial"/>
              <a:buChar char="•"/>
            </a:pPr>
            <a:r>
              <a:rPr lang="en-US" dirty="0" smtClean="0"/>
              <a:t>Inference through quantification</a:t>
            </a:r>
          </a:p>
          <a:p>
            <a:pPr marL="342900" indent="-342900">
              <a:buFont typeface="Arial"/>
              <a:buChar char="•"/>
            </a:pPr>
            <a:r>
              <a:rPr lang="en-US" dirty="0" smtClean="0"/>
              <a:t>Significance of inferred hits</a:t>
            </a:r>
          </a:p>
          <a:p>
            <a:pPr marL="342900" indent="-342900">
              <a:buFont typeface="Arial"/>
              <a:buChar char="•"/>
            </a:pPr>
            <a:r>
              <a:rPr lang="en-US" dirty="0" smtClean="0"/>
              <a:t>One hit wonders</a:t>
            </a:r>
          </a:p>
        </p:txBody>
      </p:sp>
      <p:sp>
        <p:nvSpPr>
          <p:cNvPr id="3" name="Title 2"/>
          <p:cNvSpPr>
            <a:spLocks noGrp="1"/>
          </p:cNvSpPr>
          <p:nvPr>
            <p:ph type="title"/>
          </p:nvPr>
        </p:nvSpPr>
        <p:spPr/>
        <p:txBody>
          <a:bodyPr/>
          <a:lstStyle/>
          <a:p>
            <a:r>
              <a:rPr lang="en-US" dirty="0" smtClean="0"/>
              <a:t>LEARNING UNIT 9A</a:t>
            </a:r>
            <a:br>
              <a:rPr lang="en-US" dirty="0" smtClean="0"/>
            </a:br>
            <a:r>
              <a:rPr lang="en-US" dirty="0" smtClean="0"/>
              <a:t>Protein Inference Problem</a:t>
            </a:r>
            <a:endParaRPr lang="en-US" dirty="0"/>
          </a:p>
        </p:txBody>
      </p:sp>
    </p:spTree>
    <p:extLst>
      <p:ext uri="{BB962C8B-B14F-4D97-AF65-F5344CB8AC3E}">
        <p14:creationId xmlns:p14="http://schemas.microsoft.com/office/powerpoint/2010/main" val="40764803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2313" y="3505200"/>
            <a:ext cx="7772400" cy="2590800"/>
          </a:xfrm>
        </p:spPr>
        <p:txBody>
          <a:bodyPr/>
          <a:lstStyle/>
          <a:p>
            <a:endParaRPr lang="en-US" dirty="0" smtClean="0"/>
          </a:p>
          <a:p>
            <a:pPr marL="342900" indent="-342900">
              <a:buFont typeface="Arial"/>
              <a:buChar char="•"/>
            </a:pPr>
            <a:r>
              <a:rPr lang="en-US" dirty="0" smtClean="0"/>
              <a:t>Peptide probability estimates</a:t>
            </a:r>
          </a:p>
          <a:p>
            <a:pPr marL="342900" indent="-342900">
              <a:buFont typeface="Arial"/>
              <a:buChar char="•"/>
            </a:pPr>
            <a:r>
              <a:rPr lang="en-US" dirty="0" smtClean="0"/>
              <a:t>Protein probability estimates</a:t>
            </a:r>
          </a:p>
          <a:p>
            <a:pPr marL="342900" indent="-342900">
              <a:buFont typeface="Arial"/>
              <a:buChar char="•"/>
            </a:pPr>
            <a:r>
              <a:rPr lang="en-US" dirty="0" smtClean="0"/>
              <a:t>Sibling peptides correction</a:t>
            </a:r>
          </a:p>
          <a:p>
            <a:pPr marL="342900" indent="-342900">
              <a:buFont typeface="Arial"/>
              <a:buChar char="•"/>
            </a:pPr>
            <a:r>
              <a:rPr lang="en-US" dirty="0" smtClean="0"/>
              <a:t>Degenerate peptides</a:t>
            </a:r>
          </a:p>
        </p:txBody>
      </p:sp>
      <p:sp>
        <p:nvSpPr>
          <p:cNvPr id="3" name="Title 2"/>
          <p:cNvSpPr>
            <a:spLocks noGrp="1"/>
          </p:cNvSpPr>
          <p:nvPr>
            <p:ph type="title"/>
          </p:nvPr>
        </p:nvSpPr>
        <p:spPr/>
        <p:txBody>
          <a:bodyPr/>
          <a:lstStyle/>
          <a:p>
            <a:r>
              <a:rPr lang="en-US" dirty="0" smtClean="0"/>
              <a:t>LEARNING UNIT 9B</a:t>
            </a:r>
            <a:br>
              <a:rPr lang="en-US" dirty="0" smtClean="0"/>
            </a:br>
            <a:r>
              <a:rPr lang="en-US" dirty="0" smtClean="0"/>
              <a:t>Protein Prophet</a:t>
            </a:r>
            <a:endParaRPr lang="en-US" dirty="0"/>
          </a:p>
        </p:txBody>
      </p:sp>
    </p:spTree>
    <p:extLst>
      <p:ext uri="{BB962C8B-B14F-4D97-AF65-F5344CB8AC3E}">
        <p14:creationId xmlns:p14="http://schemas.microsoft.com/office/powerpoint/2010/main" val="339941110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ProteinProphet</a:t>
            </a:r>
            <a:endParaRPr lang="en-US" dirty="0"/>
          </a:p>
        </p:txBody>
      </p:sp>
      <p:sp>
        <p:nvSpPr>
          <p:cNvPr id="3" name="Inhaltsplatzhalter 2"/>
          <p:cNvSpPr>
            <a:spLocks noGrp="1"/>
          </p:cNvSpPr>
          <p:nvPr>
            <p:ph idx="1"/>
          </p:nvPr>
        </p:nvSpPr>
        <p:spPr/>
        <p:txBody>
          <a:bodyPr/>
          <a:lstStyle/>
          <a:p>
            <a:r>
              <a:rPr lang="en-US" dirty="0" err="1" smtClean="0"/>
              <a:t>ProteinProphet</a:t>
            </a:r>
            <a:r>
              <a:rPr lang="en-US" dirty="0" smtClean="0"/>
              <a:t> is an open-source software tool for protein inference and currently one of the standard tools in the area</a:t>
            </a:r>
          </a:p>
          <a:p>
            <a:r>
              <a:rPr lang="en-US" b="1" dirty="0" smtClean="0">
                <a:solidFill>
                  <a:srgbClr val="A51E37"/>
                </a:solidFill>
              </a:rPr>
              <a:t>Key ideas</a:t>
            </a:r>
          </a:p>
          <a:p>
            <a:pPr lvl="1"/>
            <a:r>
              <a:rPr lang="en-US" dirty="0" smtClean="0"/>
              <a:t>Maximum parsimony approaches to compile protein lists</a:t>
            </a:r>
          </a:p>
          <a:p>
            <a:pPr lvl="1"/>
            <a:r>
              <a:rPr lang="en-US" dirty="0" smtClean="0"/>
              <a:t>Reporting of protein ambiguity groups</a:t>
            </a:r>
          </a:p>
          <a:p>
            <a:pPr lvl="1"/>
            <a:r>
              <a:rPr lang="en-US" b="1" dirty="0" smtClean="0">
                <a:solidFill>
                  <a:schemeClr val="tx2"/>
                </a:solidFill>
              </a:rPr>
              <a:t>Protein probability estimation</a:t>
            </a:r>
            <a:r>
              <a:rPr lang="en-US" dirty="0" smtClean="0"/>
              <a:t>: estimate the probability that a given protein is correctly identified given all evidence for it</a:t>
            </a:r>
            <a:endParaRPr lang="en-US" dirty="0"/>
          </a:p>
        </p:txBody>
      </p:sp>
      <p:sp>
        <p:nvSpPr>
          <p:cNvPr id="6" name="Textfeld 5"/>
          <p:cNvSpPr txBox="1"/>
          <p:nvPr/>
        </p:nvSpPr>
        <p:spPr>
          <a:xfrm>
            <a:off x="5901108" y="6385655"/>
            <a:ext cx="3284222" cy="246221"/>
          </a:xfrm>
          <a:prstGeom prst="rect">
            <a:avLst/>
          </a:prstGeom>
          <a:noFill/>
        </p:spPr>
        <p:txBody>
          <a:bodyPr wrap="none" rtlCol="0">
            <a:spAutoFit/>
          </a:bodyPr>
          <a:lstStyle/>
          <a:p>
            <a:r>
              <a:rPr lang="en-US" sz="1000" b="0" dirty="0" err="1" smtClean="0">
                <a:solidFill>
                  <a:schemeClr val="tx1"/>
                </a:solidFill>
              </a:rPr>
              <a:t>Nesvizhskii</a:t>
            </a:r>
            <a:r>
              <a:rPr lang="en-US" sz="1000" b="0" dirty="0" smtClean="0">
                <a:solidFill>
                  <a:schemeClr val="tx1"/>
                </a:solidFill>
              </a:rPr>
              <a:t>, et al., Anal. Chem. (2003), 75, 4646-4658</a:t>
            </a:r>
            <a:endParaRPr lang="en-US" sz="1000" b="0" dirty="0">
              <a:solidFill>
                <a:schemeClr val="tx1"/>
              </a:solidFill>
            </a:endParaRPr>
          </a:p>
        </p:txBody>
      </p:sp>
    </p:spTree>
    <p:extLst>
      <p:ext uri="{BB962C8B-B14F-4D97-AF65-F5344CB8AC3E}">
        <p14:creationId xmlns:p14="http://schemas.microsoft.com/office/powerpoint/2010/main" val="245628716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ProteinProphet</a:t>
            </a:r>
            <a:r>
              <a:rPr lang="en-US" dirty="0" smtClean="0"/>
              <a:t> - Overview</a:t>
            </a:r>
            <a:endParaRPr lang="en-US" dirty="0"/>
          </a:p>
        </p:txBody>
      </p:sp>
      <p:pic>
        <p:nvPicPr>
          <p:cNvPr id="7" name="Inhaltsplatzhalter 6"/>
          <p:cNvPicPr>
            <a:picLocks noGrp="1" noChangeAspect="1"/>
          </p:cNvPicPr>
          <p:nvPr>
            <p:ph idx="1"/>
          </p:nvPr>
        </p:nvPicPr>
        <p:blipFill>
          <a:blip r:embed="rId2"/>
          <a:srcRect t="5373" b="5373"/>
          <a:stretch>
            <a:fillRect/>
          </a:stretch>
        </p:blipFill>
        <p:spPr/>
      </p:pic>
      <p:sp>
        <p:nvSpPr>
          <p:cNvPr id="6" name="Textfeld 5"/>
          <p:cNvSpPr txBox="1"/>
          <p:nvPr/>
        </p:nvSpPr>
        <p:spPr>
          <a:xfrm>
            <a:off x="5901108" y="6385655"/>
            <a:ext cx="3284222" cy="246221"/>
          </a:xfrm>
          <a:prstGeom prst="rect">
            <a:avLst/>
          </a:prstGeom>
          <a:noFill/>
        </p:spPr>
        <p:txBody>
          <a:bodyPr wrap="none" rtlCol="0">
            <a:spAutoFit/>
          </a:bodyPr>
          <a:lstStyle/>
          <a:p>
            <a:r>
              <a:rPr lang="en-US" sz="1000" b="0" dirty="0" err="1" smtClean="0">
                <a:solidFill>
                  <a:schemeClr val="tx1"/>
                </a:solidFill>
              </a:rPr>
              <a:t>Nesvizhskii</a:t>
            </a:r>
            <a:r>
              <a:rPr lang="en-US" sz="1000" b="0" dirty="0" smtClean="0">
                <a:solidFill>
                  <a:schemeClr val="tx1"/>
                </a:solidFill>
              </a:rPr>
              <a:t>, et al., Anal. Chem. (2003), 75, 4646-4658</a:t>
            </a:r>
            <a:endParaRPr lang="en-US" sz="1000" b="0" dirty="0">
              <a:solidFill>
                <a:schemeClr val="tx1"/>
              </a:solidFill>
            </a:endParaRPr>
          </a:p>
        </p:txBody>
      </p:sp>
    </p:spTree>
    <p:extLst>
      <p:ext uri="{BB962C8B-B14F-4D97-AF65-F5344CB8AC3E}">
        <p14:creationId xmlns:p14="http://schemas.microsoft.com/office/powerpoint/2010/main" val="201841605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PeptideProphet</a:t>
            </a:r>
            <a:endParaRPr lang="en-US" dirty="0"/>
          </a:p>
        </p:txBody>
      </p:sp>
      <p:sp>
        <p:nvSpPr>
          <p:cNvPr id="3" name="Inhaltsplatzhalter 2"/>
          <p:cNvSpPr>
            <a:spLocks noGrp="1"/>
          </p:cNvSpPr>
          <p:nvPr>
            <p:ph idx="1"/>
          </p:nvPr>
        </p:nvSpPr>
        <p:spPr>
          <a:xfrm>
            <a:off x="155448" y="762000"/>
            <a:ext cx="8836152" cy="5410200"/>
          </a:xfrm>
        </p:spPr>
        <p:txBody>
          <a:bodyPr/>
          <a:lstStyle/>
          <a:p>
            <a:pPr>
              <a:lnSpc>
                <a:spcPct val="110000"/>
              </a:lnSpc>
            </a:pPr>
            <a:r>
              <a:rPr lang="en-US" sz="2800" dirty="0" smtClean="0"/>
              <a:t>Peptide Probability Estimates (PPE)</a:t>
            </a:r>
          </a:p>
          <a:p>
            <a:pPr lvl="1">
              <a:lnSpc>
                <a:spcPct val="110000"/>
              </a:lnSpc>
            </a:pPr>
            <a:r>
              <a:rPr lang="en-US" sz="2400" dirty="0" smtClean="0"/>
              <a:t>Computed by </a:t>
            </a:r>
            <a:r>
              <a:rPr lang="en-US" sz="2400" b="1" dirty="0" err="1" smtClean="0">
                <a:solidFill>
                  <a:schemeClr val="tx2"/>
                </a:solidFill>
              </a:rPr>
              <a:t>PeptideProphet</a:t>
            </a:r>
            <a:endParaRPr lang="en-US" sz="2400" b="1" dirty="0">
              <a:solidFill>
                <a:schemeClr val="tx2"/>
              </a:solidFill>
            </a:endParaRPr>
          </a:p>
          <a:p>
            <a:pPr lvl="1">
              <a:lnSpc>
                <a:spcPct val="110000"/>
              </a:lnSpc>
            </a:pPr>
            <a:r>
              <a:rPr lang="en-US" sz="2400" dirty="0" smtClean="0"/>
              <a:t>Converts search engine scores into a </a:t>
            </a:r>
            <a:r>
              <a:rPr lang="en-US" sz="2400" i="1" dirty="0" smtClean="0"/>
              <a:t>probabilities </a:t>
            </a:r>
            <a:endParaRPr lang="en-US" sz="2400" dirty="0" smtClean="0"/>
          </a:p>
          <a:p>
            <a:pPr lvl="1">
              <a:lnSpc>
                <a:spcPct val="110000"/>
              </a:lnSpc>
            </a:pPr>
            <a:r>
              <a:rPr lang="en-US" sz="2400" dirty="0" smtClean="0"/>
              <a:t>Similar ideas have been discussed in the context of consensus identification</a:t>
            </a:r>
          </a:p>
          <a:p>
            <a:pPr lvl="1">
              <a:lnSpc>
                <a:spcPct val="110000"/>
              </a:lnSpc>
            </a:pPr>
            <a:r>
              <a:rPr lang="en-US" sz="2400" dirty="0" err="1" smtClean="0"/>
              <a:t>PeptideProphet</a:t>
            </a:r>
            <a:r>
              <a:rPr lang="en-US" sz="2400" dirty="0" smtClean="0"/>
              <a:t> uses </a:t>
            </a:r>
            <a:r>
              <a:rPr lang="en-US" sz="2400" b="1" dirty="0" smtClean="0">
                <a:solidFill>
                  <a:srgbClr val="A51E37"/>
                </a:solidFill>
              </a:rPr>
              <a:t>expectation maximization </a:t>
            </a:r>
            <a:r>
              <a:rPr lang="en-US" sz="2400" dirty="0" smtClean="0"/>
              <a:t>to compute a </a:t>
            </a:r>
            <a:r>
              <a:rPr lang="en-US" sz="2400" b="1" dirty="0" smtClean="0">
                <a:solidFill>
                  <a:srgbClr val="A51E37"/>
                </a:solidFill>
              </a:rPr>
              <a:t>mixture model </a:t>
            </a:r>
            <a:r>
              <a:rPr lang="en-US" sz="2400" dirty="0" smtClean="0"/>
              <a:t>of the score distributions of correct and incorrect PSMs</a:t>
            </a:r>
          </a:p>
          <a:p>
            <a:pPr lvl="1">
              <a:lnSpc>
                <a:spcPct val="110000"/>
              </a:lnSpc>
            </a:pPr>
            <a:r>
              <a:rPr lang="en-US" sz="2400" dirty="0" smtClean="0"/>
              <a:t>Given a PSM and a search engine score, we can thus compute a probability that the PSM is correct</a:t>
            </a:r>
          </a:p>
          <a:p>
            <a:pPr>
              <a:lnSpc>
                <a:spcPct val="110000"/>
              </a:lnSpc>
            </a:pPr>
            <a:r>
              <a:rPr lang="en-US" sz="2800" dirty="0" smtClean="0"/>
              <a:t>In contrast to a (raw) score, PPEs are a simple way to determine the trust in each individual PSM</a:t>
            </a:r>
          </a:p>
        </p:txBody>
      </p:sp>
      <p:sp>
        <p:nvSpPr>
          <p:cNvPr id="6" name="Textfeld 5"/>
          <p:cNvSpPr txBox="1"/>
          <p:nvPr/>
        </p:nvSpPr>
        <p:spPr>
          <a:xfrm>
            <a:off x="5901108" y="6385655"/>
            <a:ext cx="3284222" cy="246221"/>
          </a:xfrm>
          <a:prstGeom prst="rect">
            <a:avLst/>
          </a:prstGeom>
          <a:noFill/>
        </p:spPr>
        <p:txBody>
          <a:bodyPr wrap="none" rtlCol="0">
            <a:spAutoFit/>
          </a:bodyPr>
          <a:lstStyle/>
          <a:p>
            <a:r>
              <a:rPr lang="en-US" sz="1000" b="0" dirty="0" err="1" smtClean="0">
                <a:solidFill>
                  <a:schemeClr val="tx1"/>
                </a:solidFill>
              </a:rPr>
              <a:t>Nesvizhskii</a:t>
            </a:r>
            <a:r>
              <a:rPr lang="en-US" sz="1000" b="0" dirty="0" smtClean="0">
                <a:solidFill>
                  <a:schemeClr val="tx1"/>
                </a:solidFill>
              </a:rPr>
              <a:t>, et al., Anal. Chem. (2002), 74, 5383-5392</a:t>
            </a:r>
            <a:endParaRPr lang="en-US" sz="1000" b="0" dirty="0">
              <a:solidFill>
                <a:schemeClr val="tx1"/>
              </a:solidFill>
            </a:endParaRPr>
          </a:p>
        </p:txBody>
      </p:sp>
    </p:spTree>
    <p:extLst>
      <p:ext uri="{BB962C8B-B14F-4D97-AF65-F5344CB8AC3E}">
        <p14:creationId xmlns:p14="http://schemas.microsoft.com/office/powerpoint/2010/main" val="406032140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Probability Estimates</a:t>
            </a:r>
            <a:endParaRPr lang="en-US" dirty="0"/>
          </a:p>
        </p:txBody>
      </p:sp>
      <p:sp>
        <p:nvSpPr>
          <p:cNvPr id="3" name="Inhaltsplatzhalter 2"/>
          <p:cNvSpPr>
            <a:spLocks noGrp="1"/>
          </p:cNvSpPr>
          <p:nvPr>
            <p:ph idx="1"/>
          </p:nvPr>
        </p:nvSpPr>
        <p:spPr/>
        <p:txBody>
          <a:bodyPr/>
          <a:lstStyle/>
          <a:p>
            <a:r>
              <a:rPr lang="en-US" sz="2400" dirty="0" smtClean="0"/>
              <a:t>Given the PPEs, we can easily compute the probability for each of the induced protein IDs</a:t>
            </a:r>
          </a:p>
          <a:p>
            <a:r>
              <a:rPr lang="en-US" sz="2400" dirty="0" smtClean="0"/>
              <a:t>Assuming all peptides are unique, we can compute the probability P for an protein identification as 1 minus the probability of all peptide identifications inducing this peptide being wrong</a:t>
            </a:r>
          </a:p>
          <a:p>
            <a:r>
              <a:rPr lang="en-US" sz="2400" dirty="0" smtClean="0"/>
              <a:t>We could do this on the peptide level quite simply as follows:</a:t>
            </a:r>
          </a:p>
          <a:p>
            <a:endParaRPr lang="en-US" sz="2400" dirty="0"/>
          </a:p>
          <a:p>
            <a:pPr marL="358775" indent="0">
              <a:buNone/>
            </a:pPr>
            <a:endParaRPr lang="en-US" sz="2400" dirty="0"/>
          </a:p>
          <a:p>
            <a:pPr marL="358775" indent="0">
              <a:buNone/>
            </a:pPr>
            <a:r>
              <a:rPr lang="en-US" sz="2400" dirty="0" smtClean="0"/>
              <a:t>with probabilities</a:t>
            </a:r>
            <a:r>
              <a:rPr lang="en-US" sz="2400" i="1" dirty="0" smtClean="0"/>
              <a:t> p</a:t>
            </a:r>
            <a:r>
              <a:rPr lang="en-US" sz="2400" i="1" baseline="-25000" dirty="0" smtClean="0"/>
              <a:t>i</a:t>
            </a:r>
            <a:r>
              <a:rPr lang="en-US" sz="2400" dirty="0" smtClean="0"/>
              <a:t> for the peptide identification of peptide </a:t>
            </a:r>
            <a:r>
              <a:rPr lang="en-US" sz="2400" i="1" dirty="0" smtClean="0"/>
              <a:t>I</a:t>
            </a:r>
            <a:r>
              <a:rPr lang="en-US" sz="2400" dirty="0" smtClean="0"/>
              <a:t>     being correct</a:t>
            </a:r>
            <a:endParaRPr lang="en-US" sz="2400" dirty="0"/>
          </a:p>
          <a:p>
            <a:r>
              <a:rPr lang="en-US" sz="2400" dirty="0" smtClean="0"/>
              <a:t>However, we also need to consider multiple evidence for different spectra giving evidence for the same peptide</a:t>
            </a:r>
          </a:p>
          <a:p>
            <a:endParaRPr lang="en-US" sz="2400" dirty="0"/>
          </a:p>
        </p:txBody>
      </p:sp>
      <p:pic>
        <p:nvPicPr>
          <p:cNvPr id="8" name="Bild 7"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81915" y="3581400"/>
            <a:ext cx="2730500" cy="774700"/>
          </a:xfrm>
          <a:prstGeom prst="rect">
            <a:avLst/>
          </a:prstGeom>
        </p:spPr>
      </p:pic>
    </p:spTree>
    <p:extLst>
      <p:ext uri="{BB962C8B-B14F-4D97-AF65-F5344CB8AC3E}">
        <p14:creationId xmlns:p14="http://schemas.microsoft.com/office/powerpoint/2010/main" val="40089340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Probability Estimates</a:t>
            </a:r>
            <a:endParaRPr lang="en-US" dirty="0"/>
          </a:p>
        </p:txBody>
      </p:sp>
      <p:sp>
        <p:nvSpPr>
          <p:cNvPr id="3" name="Inhaltsplatzhalter 2"/>
          <p:cNvSpPr>
            <a:spLocks noGrp="1"/>
          </p:cNvSpPr>
          <p:nvPr>
            <p:ph idx="1"/>
          </p:nvPr>
        </p:nvSpPr>
        <p:spPr>
          <a:xfrm>
            <a:off x="155448" y="838200"/>
            <a:ext cx="5330952" cy="5410200"/>
          </a:xfrm>
        </p:spPr>
        <p:txBody>
          <a:bodyPr/>
          <a:lstStyle/>
          <a:p>
            <a:r>
              <a:rPr lang="en-US" sz="2400" dirty="0" smtClean="0"/>
              <a:t>We thus need to consider probabilities for each PSM independently</a:t>
            </a:r>
          </a:p>
          <a:p>
            <a:r>
              <a:rPr lang="en-US" sz="2400" dirty="0" smtClean="0"/>
              <a:t>Each PSM is assigned a PPE by </a:t>
            </a:r>
            <a:r>
              <a:rPr lang="en-US" sz="2400" dirty="0" err="1" smtClean="0"/>
              <a:t>PeptideProphet</a:t>
            </a:r>
            <a:endParaRPr lang="en-US" sz="2400" dirty="0" smtClean="0"/>
          </a:p>
          <a:p>
            <a:r>
              <a:rPr lang="en-US" sz="2400" dirty="0" smtClean="0"/>
              <a:t>Probability that a protein is </a:t>
            </a:r>
            <a:r>
              <a:rPr lang="en-US" sz="2400" b="1" dirty="0" smtClean="0"/>
              <a:t>not</a:t>
            </a:r>
            <a:r>
              <a:rPr lang="en-US" sz="2400" dirty="0" smtClean="0"/>
              <a:t> present in a sample despite its PSMs depends on the probabilities </a:t>
            </a:r>
            <a:r>
              <a:rPr lang="en-US" sz="2400" dirty="0"/>
              <a:t> </a:t>
            </a:r>
            <a:r>
              <a:rPr lang="en-US" sz="2400" i="1" dirty="0" smtClean="0"/>
              <a:t>p(+|</a:t>
            </a:r>
            <a:r>
              <a:rPr lang="en-US" sz="2400" i="1" dirty="0" err="1" smtClean="0"/>
              <a:t>D</a:t>
            </a:r>
            <a:r>
              <a:rPr lang="en-US" sz="2400" i="1" baseline="-25000" dirty="0" err="1" smtClean="0"/>
              <a:t>i</a:t>
            </a:r>
            <a:r>
              <a:rPr lang="en-US" sz="2400" i="1" baseline="30000" dirty="0" err="1" smtClean="0"/>
              <a:t>j</a:t>
            </a:r>
            <a:r>
              <a:rPr lang="en-US" sz="2400" i="1" dirty="0" smtClean="0"/>
              <a:t>)</a:t>
            </a:r>
            <a:r>
              <a:rPr lang="en-US" sz="2400" dirty="0" smtClean="0"/>
              <a:t>  for the peptide ID of peptide </a:t>
            </a:r>
            <a:r>
              <a:rPr lang="en-US" sz="2400" i="1" dirty="0" err="1" smtClean="0"/>
              <a:t>i</a:t>
            </a:r>
            <a:r>
              <a:rPr lang="en-US" sz="2400" dirty="0" smtClean="0"/>
              <a:t> based on the observed data (spectrum) </a:t>
            </a:r>
            <a:r>
              <a:rPr lang="en-US" sz="2400" i="1" dirty="0" smtClean="0"/>
              <a:t>j</a:t>
            </a:r>
            <a:r>
              <a:rPr lang="en-US" sz="2400" dirty="0" smtClean="0"/>
              <a:t> being correct</a:t>
            </a:r>
          </a:p>
          <a:p>
            <a:r>
              <a:rPr lang="en-US" sz="2400" dirty="0" smtClean="0"/>
              <a:t>We can thus compute </a:t>
            </a:r>
            <a:r>
              <a:rPr lang="en-US" sz="2400" i="1" dirty="0" smtClean="0"/>
              <a:t>P</a:t>
            </a:r>
            <a:r>
              <a:rPr lang="en-US" sz="2400" dirty="0" smtClean="0"/>
              <a:t> based on PPEs of all PSMs:</a:t>
            </a:r>
          </a:p>
          <a:p>
            <a:endParaRPr lang="en-US" sz="2400" dirty="0"/>
          </a:p>
          <a:p>
            <a:endParaRPr lang="en-US" sz="2400" dirty="0" smtClean="0"/>
          </a:p>
          <a:p>
            <a:endParaRPr lang="en-US" sz="2400" dirty="0"/>
          </a:p>
        </p:txBody>
      </p:sp>
      <p:pic>
        <p:nvPicPr>
          <p:cNvPr id="6" name="Inhaltsplatzhalter 6"/>
          <p:cNvPicPr>
            <a:picLocks noChangeAspect="1"/>
          </p:cNvPicPr>
          <p:nvPr/>
        </p:nvPicPr>
        <p:blipFill rotWithShape="1">
          <a:blip r:embed="rId3"/>
          <a:srcRect l="57936" r="-6019"/>
          <a:stretch/>
        </p:blipFill>
        <p:spPr bwMode="auto">
          <a:xfrm>
            <a:off x="5580471" y="990600"/>
            <a:ext cx="3792129" cy="541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pic>
      <p:sp>
        <p:nvSpPr>
          <p:cNvPr id="7" name="Textfeld 6"/>
          <p:cNvSpPr txBox="1"/>
          <p:nvPr/>
        </p:nvSpPr>
        <p:spPr>
          <a:xfrm>
            <a:off x="5901108" y="6385655"/>
            <a:ext cx="3284222" cy="246221"/>
          </a:xfrm>
          <a:prstGeom prst="rect">
            <a:avLst/>
          </a:prstGeom>
          <a:noFill/>
        </p:spPr>
        <p:txBody>
          <a:bodyPr wrap="none" rtlCol="0">
            <a:spAutoFit/>
          </a:bodyPr>
          <a:lstStyle/>
          <a:p>
            <a:r>
              <a:rPr lang="en-US" sz="1000" b="0" dirty="0" err="1" smtClean="0">
                <a:solidFill>
                  <a:schemeClr val="tx1"/>
                </a:solidFill>
              </a:rPr>
              <a:t>Nesvizhskii</a:t>
            </a:r>
            <a:r>
              <a:rPr lang="en-US" sz="1000" b="0" dirty="0" smtClean="0">
                <a:solidFill>
                  <a:schemeClr val="tx1"/>
                </a:solidFill>
              </a:rPr>
              <a:t>, et al., Anal. Chem. (2003), 75, 4646-4658</a:t>
            </a:r>
            <a:endParaRPr lang="en-US" sz="1000" b="0" dirty="0">
              <a:solidFill>
                <a:schemeClr val="tx1"/>
              </a:solidFill>
            </a:endParaRPr>
          </a:p>
        </p:txBody>
      </p:sp>
      <p:sp>
        <p:nvSpPr>
          <p:cNvPr id="10" name="Rechteck 9"/>
          <p:cNvSpPr/>
          <p:nvPr/>
        </p:nvSpPr>
        <p:spPr bwMode="auto">
          <a:xfrm>
            <a:off x="5238160" y="5791200"/>
            <a:ext cx="762000" cy="6858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pic>
        <p:nvPicPr>
          <p:cNvPr id="8" name="Bild 7"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2000" y="5638800"/>
            <a:ext cx="3949700" cy="838200"/>
          </a:xfrm>
          <a:prstGeom prst="rect">
            <a:avLst/>
          </a:prstGeom>
        </p:spPr>
      </p:pic>
    </p:spTree>
    <p:extLst>
      <p:ext uri="{BB962C8B-B14F-4D97-AF65-F5344CB8AC3E}">
        <p14:creationId xmlns:p14="http://schemas.microsoft.com/office/powerpoint/2010/main" val="241903018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Probability Estimates</a:t>
            </a:r>
            <a:endParaRPr lang="en-US" dirty="0"/>
          </a:p>
        </p:txBody>
      </p:sp>
      <p:sp>
        <p:nvSpPr>
          <p:cNvPr id="3" name="Inhaltsplatzhalter 2"/>
          <p:cNvSpPr>
            <a:spLocks noGrp="1"/>
          </p:cNvSpPr>
          <p:nvPr>
            <p:ph idx="1"/>
          </p:nvPr>
        </p:nvSpPr>
        <p:spPr/>
        <p:txBody>
          <a:bodyPr/>
          <a:lstStyle/>
          <a:p>
            <a:r>
              <a:rPr lang="en-US" dirty="0" smtClean="0"/>
              <a:t>There are a few problems with this:</a:t>
            </a:r>
          </a:p>
          <a:p>
            <a:pPr lvl="1"/>
            <a:r>
              <a:rPr lang="en-US" b="1" dirty="0" smtClean="0">
                <a:solidFill>
                  <a:srgbClr val="A51E37"/>
                </a:solidFill>
              </a:rPr>
              <a:t>PSMs are not independent</a:t>
            </a:r>
          </a:p>
          <a:p>
            <a:pPr marL="457200" lvl="1" indent="0">
              <a:buNone/>
            </a:pPr>
            <a:r>
              <a:rPr lang="en-US" dirty="0" smtClean="0"/>
              <a:t>	There is a high probability for multiple spectra of the 	same peptide to hit the same incorrect ID if the 	spectra are of high quality, but do not match the 	database (e.g., due to post-translational 	modification)</a:t>
            </a:r>
          </a:p>
          <a:p>
            <a:pPr lvl="1"/>
            <a:r>
              <a:rPr lang="en-US" b="1" dirty="0" smtClean="0">
                <a:solidFill>
                  <a:srgbClr val="A51E37"/>
                </a:solidFill>
              </a:rPr>
              <a:t>Ambiguous peptide-protein matches</a:t>
            </a:r>
          </a:p>
          <a:p>
            <a:pPr marL="457200" lvl="1" indent="0">
              <a:buNone/>
            </a:pPr>
            <a:r>
              <a:rPr lang="en-US" dirty="0"/>
              <a:t>	</a:t>
            </a:r>
            <a:r>
              <a:rPr lang="en-US" dirty="0" smtClean="0"/>
              <a:t>If a peptide matches multiple proteins, its evidence 	cannot simply be shared across these proteins</a:t>
            </a:r>
          </a:p>
          <a:p>
            <a:pPr lvl="1"/>
            <a:endParaRPr lang="en-US" dirty="0" smtClean="0"/>
          </a:p>
        </p:txBody>
      </p:sp>
    </p:spTree>
    <p:extLst>
      <p:ext uri="{BB962C8B-B14F-4D97-AF65-F5344CB8AC3E}">
        <p14:creationId xmlns:p14="http://schemas.microsoft.com/office/powerpoint/2010/main" val="51206973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Probability Estimates</a:t>
            </a:r>
            <a:endParaRPr lang="en-US" dirty="0"/>
          </a:p>
        </p:txBody>
      </p:sp>
      <p:sp>
        <p:nvSpPr>
          <p:cNvPr id="3" name="Inhaltsplatzhalter 2"/>
          <p:cNvSpPr>
            <a:spLocks noGrp="1"/>
          </p:cNvSpPr>
          <p:nvPr>
            <p:ph idx="1"/>
          </p:nvPr>
        </p:nvSpPr>
        <p:spPr/>
        <p:txBody>
          <a:bodyPr/>
          <a:lstStyle/>
          <a:p>
            <a:r>
              <a:rPr lang="en-US" sz="2800" dirty="0" smtClean="0"/>
              <a:t>A simple way to deal with multiple PSMs is to </a:t>
            </a:r>
            <a:endParaRPr lang="en-US" sz="2800" dirty="0"/>
          </a:p>
          <a:p>
            <a:pPr lvl="1"/>
            <a:r>
              <a:rPr lang="en-US" dirty="0" smtClean="0"/>
              <a:t>Include each peptide just once</a:t>
            </a:r>
          </a:p>
          <a:p>
            <a:pPr lvl="1"/>
            <a:r>
              <a:rPr lang="en-US" dirty="0" smtClean="0"/>
              <a:t>Consider only the PSM with the best PPE of all PSMs to the same peptide:</a:t>
            </a:r>
            <a:endParaRPr lang="en-US" dirty="0"/>
          </a:p>
          <a:p>
            <a:pPr marL="457200" lvl="1" indent="0">
              <a:buNone/>
            </a:pPr>
            <a:r>
              <a:rPr lang="en-US" dirty="0" smtClean="0"/>
              <a:t>			</a:t>
            </a:r>
            <a:r>
              <a:rPr lang="en-US" i="1" dirty="0" smtClean="0">
                <a:latin typeface="Calibri"/>
              </a:rPr>
              <a:t>p</a:t>
            </a:r>
            <a:r>
              <a:rPr lang="en-US" i="1" baseline="-25000" dirty="0" smtClean="0">
                <a:latin typeface="Calibri"/>
              </a:rPr>
              <a:t>i</a:t>
            </a:r>
            <a:r>
              <a:rPr lang="en-US" i="1" dirty="0" smtClean="0"/>
              <a:t> = </a:t>
            </a:r>
            <a:r>
              <a:rPr lang="en-US" dirty="0" err="1" smtClean="0">
                <a:latin typeface="Calibri"/>
              </a:rPr>
              <a:t>max</a:t>
            </a:r>
            <a:r>
              <a:rPr lang="en-US" i="1" baseline="-25000" dirty="0" err="1" smtClean="0">
                <a:latin typeface="Calibri"/>
              </a:rPr>
              <a:t>j</a:t>
            </a:r>
            <a:r>
              <a:rPr lang="en-US" i="1" dirty="0" smtClean="0"/>
              <a:t> </a:t>
            </a:r>
            <a:r>
              <a:rPr lang="en-US" i="1" dirty="0" smtClean="0">
                <a:latin typeface="Calibri"/>
              </a:rPr>
              <a:t>p(+|</a:t>
            </a:r>
            <a:r>
              <a:rPr lang="en-US" i="1" dirty="0" err="1" smtClean="0">
                <a:latin typeface="Calibri"/>
              </a:rPr>
              <a:t>D</a:t>
            </a:r>
            <a:r>
              <a:rPr lang="en-US" i="1" baseline="-25000" dirty="0" err="1" smtClean="0">
                <a:latin typeface="Calibri"/>
              </a:rPr>
              <a:t>i</a:t>
            </a:r>
            <a:r>
              <a:rPr lang="en-US" i="1" baseline="30000" dirty="0" err="1" smtClean="0">
                <a:latin typeface="Calibri"/>
              </a:rPr>
              <a:t>j</a:t>
            </a:r>
            <a:r>
              <a:rPr lang="en-US" i="1" dirty="0" smtClean="0">
                <a:latin typeface="Calibri"/>
              </a:rPr>
              <a:t>)</a:t>
            </a:r>
          </a:p>
          <a:p>
            <a:r>
              <a:rPr lang="en-US" sz="2800" i="1" dirty="0" smtClean="0"/>
              <a:t>P</a:t>
            </a:r>
            <a:r>
              <a:rPr lang="en-US" sz="2800" dirty="0" smtClean="0"/>
              <a:t> would then be computed as follows:</a:t>
            </a:r>
          </a:p>
          <a:p>
            <a:endParaRPr lang="en-US" sz="2800" dirty="0"/>
          </a:p>
          <a:p>
            <a:endParaRPr lang="en-US" sz="2800" dirty="0" smtClean="0"/>
          </a:p>
          <a:p>
            <a:endParaRPr lang="en-US" sz="2800" dirty="0"/>
          </a:p>
          <a:p>
            <a:r>
              <a:rPr lang="en-US" sz="2800" dirty="0"/>
              <a:t>This </a:t>
            </a:r>
            <a:r>
              <a:rPr lang="en-US" sz="2800" dirty="0" smtClean="0"/>
              <a:t>procedure yields </a:t>
            </a:r>
            <a:r>
              <a:rPr lang="en-US" sz="2800" dirty="0"/>
              <a:t>a more conservative </a:t>
            </a:r>
            <a:r>
              <a:rPr lang="en-US" sz="2800" dirty="0" smtClean="0"/>
              <a:t>estimate of protein probabilities</a:t>
            </a:r>
            <a:endParaRPr lang="en-US" sz="2800" dirty="0"/>
          </a:p>
          <a:p>
            <a:endParaRPr lang="en-US" sz="2800" dirty="0"/>
          </a:p>
        </p:txBody>
      </p:sp>
      <p:pic>
        <p:nvPicPr>
          <p:cNvPr id="7" name="Grafik 6"/>
          <p:cNvPicPr>
            <a:picLocks noChangeAspect="1"/>
          </p:cNvPicPr>
          <p:nvPr/>
        </p:nvPicPr>
        <p:blipFill>
          <a:blip r:embed="rId3"/>
          <a:stretch>
            <a:fillRect/>
          </a:stretch>
        </p:blipFill>
        <p:spPr>
          <a:xfrm>
            <a:off x="1143000" y="4140020"/>
            <a:ext cx="6770564" cy="1137803"/>
          </a:xfrm>
          <a:prstGeom prst="rect">
            <a:avLst/>
          </a:prstGeom>
        </p:spPr>
      </p:pic>
    </p:spTree>
    <p:extLst>
      <p:ext uri="{BB962C8B-B14F-4D97-AF65-F5344CB8AC3E}">
        <p14:creationId xmlns:p14="http://schemas.microsoft.com/office/powerpoint/2010/main" val="210282968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err="1" smtClean="0"/>
              <a:t>ProteinProphet</a:t>
            </a:r>
            <a:endParaRPr lang="en-US" dirty="0"/>
          </a:p>
        </p:txBody>
      </p:sp>
      <p:sp>
        <p:nvSpPr>
          <p:cNvPr id="8" name="Inhaltsplatzhalter 2"/>
          <p:cNvSpPr>
            <a:spLocks noGrp="1"/>
          </p:cNvSpPr>
          <p:nvPr>
            <p:ph idx="1"/>
          </p:nvPr>
        </p:nvSpPr>
        <p:spPr>
          <a:xfrm>
            <a:off x="155448" y="990600"/>
            <a:ext cx="8836152" cy="1676400"/>
          </a:xfrm>
        </p:spPr>
        <p:txBody>
          <a:bodyPr/>
          <a:lstStyle/>
          <a:p>
            <a:pPr marL="0" indent="0">
              <a:buNone/>
            </a:pPr>
            <a:r>
              <a:rPr lang="en-US" sz="2400" b="1" dirty="0" smtClean="0">
                <a:solidFill>
                  <a:srgbClr val="A51E37"/>
                </a:solidFill>
              </a:rPr>
              <a:t>Example:</a:t>
            </a:r>
            <a:endParaRPr lang="en-US" sz="2400" b="1" dirty="0">
              <a:solidFill>
                <a:srgbClr val="A51E37"/>
              </a:solidFill>
            </a:endParaRPr>
          </a:p>
        </p:txBody>
      </p:sp>
      <p:sp>
        <p:nvSpPr>
          <p:cNvPr id="6" name="Textfeld 5"/>
          <p:cNvSpPr txBox="1"/>
          <p:nvPr/>
        </p:nvSpPr>
        <p:spPr>
          <a:xfrm>
            <a:off x="5521709" y="6385655"/>
            <a:ext cx="3663621" cy="246221"/>
          </a:xfrm>
          <a:prstGeom prst="rect">
            <a:avLst/>
          </a:prstGeom>
          <a:noFill/>
        </p:spPr>
        <p:txBody>
          <a:bodyPr wrap="none" rtlCol="0">
            <a:spAutoFit/>
          </a:bodyPr>
          <a:lstStyle/>
          <a:p>
            <a:r>
              <a:rPr lang="en-US" sz="1000" b="0" dirty="0" smtClean="0">
                <a:solidFill>
                  <a:schemeClr val="tx1"/>
                </a:solidFill>
              </a:rPr>
              <a:t>After: </a:t>
            </a:r>
            <a:r>
              <a:rPr lang="en-US" sz="1000" b="0" dirty="0" err="1" smtClean="0">
                <a:solidFill>
                  <a:schemeClr val="tx1"/>
                </a:solidFill>
              </a:rPr>
              <a:t>Nesvizhskii</a:t>
            </a:r>
            <a:r>
              <a:rPr lang="en-US" sz="1000" b="0" dirty="0" smtClean="0">
                <a:solidFill>
                  <a:schemeClr val="tx1"/>
                </a:solidFill>
              </a:rPr>
              <a:t>, et al., Anal. Chem. (2003), 75, 4646-4658</a:t>
            </a:r>
            <a:endParaRPr lang="en-US" sz="1000" b="0" dirty="0">
              <a:solidFill>
                <a:schemeClr val="tx1"/>
              </a:solidFill>
            </a:endParaRPr>
          </a:p>
        </p:txBody>
      </p:sp>
      <p:sp>
        <p:nvSpPr>
          <p:cNvPr id="9" name="Textfeld 8"/>
          <p:cNvSpPr txBox="1"/>
          <p:nvPr/>
        </p:nvSpPr>
        <p:spPr>
          <a:xfrm>
            <a:off x="228600" y="1600200"/>
            <a:ext cx="8815234" cy="1077218"/>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l"/>
            <a:r>
              <a:rPr lang="en-US" sz="1600" b="0" dirty="0">
                <a:solidFill>
                  <a:schemeClr val="tx1"/>
                </a:solidFill>
                <a:latin typeface="Courier"/>
                <a:cs typeface="Courier"/>
              </a:rPr>
              <a:t>&gt;gi|125910|sp|P02754.3|</a:t>
            </a:r>
            <a:r>
              <a:rPr lang="en-US" sz="1600" dirty="0">
                <a:solidFill>
                  <a:schemeClr val="tx1"/>
                </a:solidFill>
                <a:latin typeface="Courier"/>
                <a:cs typeface="Courier"/>
              </a:rPr>
              <a:t>LACB_BOVIN</a:t>
            </a:r>
            <a:r>
              <a:rPr lang="en-US" sz="1600" b="0" dirty="0">
                <a:solidFill>
                  <a:schemeClr val="tx1"/>
                </a:solidFill>
                <a:latin typeface="Courier"/>
                <a:cs typeface="Courier"/>
              </a:rPr>
              <a:t> </a:t>
            </a:r>
            <a:endParaRPr lang="en-US" sz="1600" b="0" dirty="0" smtClean="0">
              <a:solidFill>
                <a:schemeClr val="tx1"/>
              </a:solidFill>
              <a:latin typeface="Courier"/>
              <a:cs typeface="Courier"/>
            </a:endParaRPr>
          </a:p>
          <a:p>
            <a:pPr algn="l"/>
            <a:r>
              <a:rPr lang="en-US" sz="1600" b="0" dirty="0" smtClean="0">
                <a:solidFill>
                  <a:schemeClr val="tx1"/>
                </a:solidFill>
                <a:latin typeface="Courier"/>
                <a:cs typeface="Courier"/>
              </a:rPr>
              <a:t>MKCLLLALALTCGAQALIVTQTMKGLDIQKVAGTWYSLAMAASDISLLDAQSAPLR</a:t>
            </a:r>
            <a:r>
              <a:rPr lang="en-US" sz="1600" u="sng" dirty="0" smtClean="0">
                <a:solidFill>
                  <a:srgbClr val="A51E37"/>
                </a:solidFill>
                <a:latin typeface="Courier"/>
                <a:cs typeface="Courier"/>
              </a:rPr>
              <a:t>VYVEELKPTPEGDL</a:t>
            </a:r>
            <a:endParaRPr lang="en-US" sz="1600" u="sng" dirty="0">
              <a:solidFill>
                <a:srgbClr val="A51E37"/>
              </a:solidFill>
              <a:latin typeface="Courier"/>
              <a:cs typeface="Courier"/>
            </a:endParaRPr>
          </a:p>
          <a:p>
            <a:pPr algn="l"/>
            <a:r>
              <a:rPr lang="en-US" sz="1600" u="sng" dirty="0">
                <a:solidFill>
                  <a:srgbClr val="A51E37"/>
                </a:solidFill>
                <a:latin typeface="Courier"/>
                <a:cs typeface="Courier"/>
              </a:rPr>
              <a:t>EILLQK</a:t>
            </a:r>
            <a:r>
              <a:rPr lang="en-US" sz="1600" b="0" dirty="0">
                <a:solidFill>
                  <a:schemeClr val="tx1"/>
                </a:solidFill>
                <a:latin typeface="Courier"/>
                <a:cs typeface="Courier"/>
              </a:rPr>
              <a:t>WENGECAQKKIIAEKTKIPAVFKIDALNENKVLVLDTDYKKYLLFCMENSAEPEQSLACQCLVR</a:t>
            </a:r>
          </a:p>
          <a:p>
            <a:pPr algn="l"/>
            <a:r>
              <a:rPr lang="en-US" sz="1600" u="sng" dirty="0">
                <a:latin typeface="Courier"/>
                <a:cs typeface="Courier"/>
              </a:rPr>
              <a:t>TPEVDDEALEK</a:t>
            </a:r>
            <a:r>
              <a:rPr lang="en-US" sz="1600" b="0" dirty="0">
                <a:solidFill>
                  <a:schemeClr val="tx1"/>
                </a:solidFill>
                <a:latin typeface="Courier"/>
                <a:cs typeface="Courier"/>
              </a:rPr>
              <a:t>FDKALKALPMHIR</a:t>
            </a:r>
            <a:r>
              <a:rPr lang="en-US" sz="1600" u="sng" dirty="0">
                <a:solidFill>
                  <a:srgbClr val="A51E37"/>
                </a:solidFill>
                <a:latin typeface="Courier"/>
                <a:cs typeface="Courier"/>
              </a:rPr>
              <a:t>LSFNPTQLEEQCHI</a:t>
            </a:r>
          </a:p>
        </p:txBody>
      </p:sp>
      <p:sp>
        <p:nvSpPr>
          <p:cNvPr id="10" name="Textfeld 9"/>
          <p:cNvSpPr txBox="1"/>
          <p:nvPr/>
        </p:nvSpPr>
        <p:spPr>
          <a:xfrm>
            <a:off x="5521709" y="6385655"/>
            <a:ext cx="3663621" cy="246221"/>
          </a:xfrm>
          <a:prstGeom prst="rect">
            <a:avLst/>
          </a:prstGeom>
          <a:noFill/>
        </p:spPr>
        <p:txBody>
          <a:bodyPr wrap="none" rtlCol="0">
            <a:spAutoFit/>
          </a:bodyPr>
          <a:lstStyle/>
          <a:p>
            <a:r>
              <a:rPr lang="en-US" sz="1000" b="0" dirty="0" smtClean="0">
                <a:solidFill>
                  <a:schemeClr val="tx1"/>
                </a:solidFill>
              </a:rPr>
              <a:t>After: </a:t>
            </a:r>
            <a:r>
              <a:rPr lang="en-US" sz="1000" b="0" dirty="0" err="1" smtClean="0">
                <a:solidFill>
                  <a:schemeClr val="tx1"/>
                </a:solidFill>
              </a:rPr>
              <a:t>Nesvizhskii</a:t>
            </a:r>
            <a:r>
              <a:rPr lang="en-US" sz="1000" b="0" dirty="0" smtClean="0">
                <a:solidFill>
                  <a:schemeClr val="tx1"/>
                </a:solidFill>
              </a:rPr>
              <a:t>, et al., Anal. Chem. (2003), 75, 4646-4658</a:t>
            </a:r>
            <a:endParaRPr lang="en-US" sz="1000" b="0" dirty="0">
              <a:solidFill>
                <a:schemeClr val="tx1"/>
              </a:solidFill>
            </a:endParaRPr>
          </a:p>
        </p:txBody>
      </p:sp>
      <p:sp>
        <p:nvSpPr>
          <p:cNvPr id="11" name="Textfeld 10"/>
          <p:cNvSpPr txBox="1"/>
          <p:nvPr/>
        </p:nvSpPr>
        <p:spPr>
          <a:xfrm>
            <a:off x="762000" y="4419600"/>
            <a:ext cx="5029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en-US" sz="2000" dirty="0" smtClean="0">
                <a:solidFill>
                  <a:schemeClr val="tx1"/>
                </a:solidFill>
                <a:latin typeface="Courier"/>
                <a:cs typeface="Courier"/>
              </a:rPr>
              <a:t>VYVEELKPTPEGDLEILLQK </a:t>
            </a:r>
            <a:r>
              <a:rPr lang="en-US" sz="2000" b="0" dirty="0" smtClean="0">
                <a:solidFill>
                  <a:schemeClr val="tx1"/>
                </a:solidFill>
                <a:latin typeface="+mn-lt"/>
                <a:cs typeface="Courier"/>
              </a:rPr>
              <a:t>: </a:t>
            </a:r>
            <a:r>
              <a:rPr lang="en-US" sz="2000" b="0" i="1" dirty="0" smtClean="0">
                <a:solidFill>
                  <a:schemeClr val="tx1"/>
                </a:solidFill>
                <a:latin typeface="+mn-lt"/>
                <a:cs typeface="Courier"/>
              </a:rPr>
              <a:t>p</a:t>
            </a:r>
            <a:r>
              <a:rPr lang="en-US" sz="2000" b="0" dirty="0" smtClean="0">
                <a:solidFill>
                  <a:schemeClr val="tx1"/>
                </a:solidFill>
                <a:latin typeface="+mn-lt"/>
                <a:cs typeface="Courier"/>
              </a:rPr>
              <a:t> = 0.81</a:t>
            </a:r>
            <a:endParaRPr lang="en-US" sz="2000" b="0" dirty="0">
              <a:solidFill>
                <a:schemeClr val="tx1"/>
              </a:solidFill>
              <a:latin typeface="+mn-lt"/>
            </a:endParaRPr>
          </a:p>
        </p:txBody>
      </p:sp>
      <p:sp>
        <p:nvSpPr>
          <p:cNvPr id="12" name="Textfeld 11"/>
          <p:cNvSpPr txBox="1"/>
          <p:nvPr/>
        </p:nvSpPr>
        <p:spPr>
          <a:xfrm>
            <a:off x="762000" y="3048000"/>
            <a:ext cx="50292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en-US" sz="2000" dirty="0" smtClean="0">
                <a:solidFill>
                  <a:schemeClr val="tx1"/>
                </a:solidFill>
                <a:latin typeface="Courier"/>
                <a:cs typeface="Courier"/>
              </a:rPr>
              <a:t>LSFNPTQLEEQCHI </a:t>
            </a:r>
            <a:r>
              <a:rPr lang="en-US" sz="2000" b="0" dirty="0" smtClean="0">
                <a:solidFill>
                  <a:schemeClr val="tx1"/>
                </a:solidFill>
                <a:latin typeface="+mn-lt"/>
                <a:cs typeface="Courier"/>
              </a:rPr>
              <a:t>: </a:t>
            </a:r>
            <a:r>
              <a:rPr lang="en-US" sz="2000" b="0" i="1" dirty="0" smtClean="0">
                <a:solidFill>
                  <a:schemeClr val="tx1"/>
                </a:solidFill>
                <a:latin typeface="+mn-lt"/>
                <a:cs typeface="Courier"/>
              </a:rPr>
              <a:t>p</a:t>
            </a:r>
            <a:r>
              <a:rPr lang="en-US" sz="2000" b="0" dirty="0" smtClean="0">
                <a:solidFill>
                  <a:schemeClr val="tx1"/>
                </a:solidFill>
                <a:latin typeface="+mn-lt"/>
                <a:cs typeface="Courier"/>
              </a:rPr>
              <a:t> = 0.48</a:t>
            </a:r>
          </a:p>
          <a:p>
            <a:pPr algn="l"/>
            <a:r>
              <a:rPr lang="en-US" sz="2000" dirty="0">
                <a:solidFill>
                  <a:schemeClr val="tx1"/>
                </a:solidFill>
                <a:latin typeface="Courier"/>
                <a:cs typeface="Courier"/>
              </a:rPr>
              <a:t>LSFNPTQLEEQCHI </a:t>
            </a:r>
            <a:r>
              <a:rPr lang="en-US" sz="2000" b="0" dirty="0">
                <a:solidFill>
                  <a:schemeClr val="tx1"/>
                </a:solidFill>
                <a:cs typeface="Courier"/>
              </a:rPr>
              <a:t>: </a:t>
            </a:r>
            <a:r>
              <a:rPr lang="en-US" sz="2000" b="0" i="1" dirty="0">
                <a:solidFill>
                  <a:schemeClr val="tx1"/>
                </a:solidFill>
                <a:cs typeface="Courier"/>
              </a:rPr>
              <a:t>p</a:t>
            </a:r>
            <a:r>
              <a:rPr lang="en-US" sz="2000" b="0" dirty="0">
                <a:solidFill>
                  <a:schemeClr val="tx1"/>
                </a:solidFill>
                <a:cs typeface="Courier"/>
              </a:rPr>
              <a:t> = </a:t>
            </a:r>
            <a:r>
              <a:rPr lang="en-US" sz="2000" b="0" dirty="0" smtClean="0">
                <a:solidFill>
                  <a:schemeClr val="tx1"/>
                </a:solidFill>
                <a:cs typeface="Courier"/>
              </a:rPr>
              <a:t>0.65</a:t>
            </a:r>
            <a:endParaRPr lang="en-US" sz="2000" b="0" dirty="0">
              <a:solidFill>
                <a:schemeClr val="tx1"/>
              </a:solidFill>
            </a:endParaRPr>
          </a:p>
        </p:txBody>
      </p:sp>
      <p:sp>
        <p:nvSpPr>
          <p:cNvPr id="13" name="Textfeld 12"/>
          <p:cNvSpPr txBox="1"/>
          <p:nvPr/>
        </p:nvSpPr>
        <p:spPr>
          <a:xfrm>
            <a:off x="762000" y="3886200"/>
            <a:ext cx="5029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en-US" sz="2000" dirty="0">
                <a:solidFill>
                  <a:schemeClr val="tx1"/>
                </a:solidFill>
                <a:latin typeface="Courier"/>
                <a:cs typeface="Courier"/>
              </a:rPr>
              <a:t>TPEVDDEALEK </a:t>
            </a:r>
            <a:r>
              <a:rPr lang="en-US" sz="2000" b="0" dirty="0" smtClean="0">
                <a:solidFill>
                  <a:schemeClr val="tx1"/>
                </a:solidFill>
                <a:latin typeface="+mn-lt"/>
                <a:cs typeface="Courier"/>
              </a:rPr>
              <a:t>: </a:t>
            </a:r>
            <a:r>
              <a:rPr lang="en-US" sz="2000" b="0" i="1" dirty="0" smtClean="0">
                <a:solidFill>
                  <a:schemeClr val="tx1"/>
                </a:solidFill>
                <a:latin typeface="+mn-lt"/>
                <a:cs typeface="Courier"/>
              </a:rPr>
              <a:t>p</a:t>
            </a:r>
            <a:r>
              <a:rPr lang="en-US" sz="2000" b="0" dirty="0" smtClean="0">
                <a:solidFill>
                  <a:schemeClr val="tx1"/>
                </a:solidFill>
                <a:latin typeface="+mn-lt"/>
                <a:cs typeface="Courier"/>
              </a:rPr>
              <a:t> = 0.91</a:t>
            </a:r>
          </a:p>
        </p:txBody>
      </p:sp>
      <p:sp>
        <p:nvSpPr>
          <p:cNvPr id="14" name="Geschweifte Klammer rechts 13"/>
          <p:cNvSpPr/>
          <p:nvPr/>
        </p:nvSpPr>
        <p:spPr bwMode="auto">
          <a:xfrm>
            <a:off x="4238920" y="3124200"/>
            <a:ext cx="228600" cy="609600"/>
          </a:xfrm>
          <a:prstGeom prst="rightBrace">
            <a:avLst/>
          </a:prstGeom>
          <a:noFill/>
          <a:ln w="28575" cap="flat" cmpd="sng" algn="ctr">
            <a:solidFill>
              <a:schemeClr val="tx1"/>
            </a:solidFill>
            <a:prstDash val="solid"/>
            <a:round/>
            <a:headEnd type="none" w="med" len="med"/>
            <a:tailEnd type="none" w="med" len="med"/>
          </a:ln>
          <a:effectLst/>
        </p:spPr>
        <p:txBody>
          <a:bodyPr/>
          <a:lstStyle/>
          <a:p>
            <a:endParaRPr lang="en-US"/>
          </a:p>
        </p:txBody>
      </p:sp>
      <p:sp>
        <p:nvSpPr>
          <p:cNvPr id="15" name="Geschweifte Klammer rechts 14"/>
          <p:cNvSpPr/>
          <p:nvPr/>
        </p:nvSpPr>
        <p:spPr bwMode="auto">
          <a:xfrm>
            <a:off x="5867400" y="2743200"/>
            <a:ext cx="155448" cy="91440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6" name="Textfeld 15"/>
          <p:cNvSpPr txBox="1"/>
          <p:nvPr/>
        </p:nvSpPr>
        <p:spPr>
          <a:xfrm>
            <a:off x="4428800" y="3200400"/>
            <a:ext cx="1398340" cy="369332"/>
          </a:xfrm>
          <a:prstGeom prst="rect">
            <a:avLst/>
          </a:prstGeom>
          <a:noFill/>
        </p:spPr>
        <p:txBody>
          <a:bodyPr wrap="none" rtlCol="0">
            <a:spAutoFit/>
          </a:bodyPr>
          <a:lstStyle/>
          <a:p>
            <a:r>
              <a:rPr lang="en-US" sz="1800" dirty="0" smtClean="0">
                <a:solidFill>
                  <a:srgbClr val="000000"/>
                </a:solidFill>
              </a:rPr>
              <a:t>max = 0.65</a:t>
            </a:r>
            <a:endParaRPr lang="en-US" sz="1800" dirty="0">
              <a:solidFill>
                <a:srgbClr val="000000"/>
              </a:solidFill>
            </a:endParaRPr>
          </a:p>
        </p:txBody>
      </p:sp>
      <p:cxnSp>
        <p:nvCxnSpPr>
          <p:cNvPr id="17" name="Gerade Verbindung mit Pfeil 15"/>
          <p:cNvCxnSpPr>
            <a:endCxn id="12" idx="1"/>
          </p:cNvCxnSpPr>
          <p:nvPr/>
        </p:nvCxnSpPr>
        <p:spPr bwMode="auto">
          <a:xfrm rot="16200000" flipH="1">
            <a:off x="204031" y="2843973"/>
            <a:ext cx="658741" cy="457198"/>
          </a:xfrm>
          <a:prstGeom prst="bentConnector2">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8" name="Gerade Verbindung mit Pfeil 15"/>
          <p:cNvCxnSpPr>
            <a:endCxn id="13" idx="1"/>
          </p:cNvCxnSpPr>
          <p:nvPr/>
        </p:nvCxnSpPr>
        <p:spPr bwMode="auto">
          <a:xfrm rot="16200000" flipH="1">
            <a:off x="-138127" y="3186128"/>
            <a:ext cx="1343054" cy="457200"/>
          </a:xfrm>
          <a:prstGeom prst="bentConnector2">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19" name="Gerade Verbindung mit Pfeil 15"/>
          <p:cNvCxnSpPr>
            <a:endCxn id="11" idx="1"/>
          </p:cNvCxnSpPr>
          <p:nvPr/>
        </p:nvCxnSpPr>
        <p:spPr bwMode="auto">
          <a:xfrm rot="16200000" flipH="1">
            <a:off x="-404827" y="3452828"/>
            <a:ext cx="1876454" cy="457200"/>
          </a:xfrm>
          <a:prstGeom prst="bentConnector2">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20" name="Textfeld 19"/>
          <p:cNvSpPr txBox="1"/>
          <p:nvPr/>
        </p:nvSpPr>
        <p:spPr>
          <a:xfrm>
            <a:off x="762000" y="5715000"/>
            <a:ext cx="7772400" cy="400110"/>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i="1" dirty="0" smtClean="0">
                <a:solidFill>
                  <a:schemeClr val="tx1"/>
                </a:solidFill>
                <a:cs typeface="Courier"/>
              </a:rPr>
              <a:t>P(LACB_BOVIN)</a:t>
            </a:r>
            <a:r>
              <a:rPr lang="en-US" sz="2000" dirty="0" smtClean="0">
                <a:solidFill>
                  <a:schemeClr val="tx1"/>
                </a:solidFill>
                <a:cs typeface="Courier"/>
              </a:rPr>
              <a:t> = 1 – (1 – 0.81) (1 – 0.91) (1 - 0.65) = 0.99</a:t>
            </a:r>
            <a:endParaRPr lang="en-US" sz="2000" b="0" dirty="0">
              <a:solidFill>
                <a:schemeClr val="tx1"/>
              </a:solidFill>
            </a:endParaRPr>
          </a:p>
        </p:txBody>
      </p:sp>
      <p:cxnSp>
        <p:nvCxnSpPr>
          <p:cNvPr id="21" name="Gerade Verbindung mit Pfeil 15"/>
          <p:cNvCxnSpPr>
            <a:stCxn id="11" idx="3"/>
            <a:endCxn id="20" idx="0"/>
          </p:cNvCxnSpPr>
          <p:nvPr/>
        </p:nvCxnSpPr>
        <p:spPr bwMode="auto">
          <a:xfrm flipH="1">
            <a:off x="4648200" y="4619655"/>
            <a:ext cx="1143000" cy="1095345"/>
          </a:xfrm>
          <a:prstGeom prst="bentConnector4">
            <a:avLst>
              <a:gd name="adj1" fmla="val -20000"/>
              <a:gd name="adj2" fmla="val 59132"/>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22" name="Gerade Verbindung mit Pfeil 15"/>
          <p:cNvCxnSpPr>
            <a:stCxn id="13" idx="3"/>
            <a:endCxn id="20" idx="0"/>
          </p:cNvCxnSpPr>
          <p:nvPr/>
        </p:nvCxnSpPr>
        <p:spPr bwMode="auto">
          <a:xfrm flipH="1">
            <a:off x="4648200" y="4086255"/>
            <a:ext cx="1143000" cy="1628745"/>
          </a:xfrm>
          <a:prstGeom prst="bentConnector4">
            <a:avLst>
              <a:gd name="adj1" fmla="val -20000"/>
              <a:gd name="adj2" fmla="val 72325"/>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23" name="Gerade Verbindung mit Pfeil 15"/>
          <p:cNvCxnSpPr>
            <a:stCxn id="12" idx="3"/>
            <a:endCxn id="20" idx="0"/>
          </p:cNvCxnSpPr>
          <p:nvPr/>
        </p:nvCxnSpPr>
        <p:spPr bwMode="auto">
          <a:xfrm flipH="1">
            <a:off x="4648200" y="3401943"/>
            <a:ext cx="1143000" cy="2313057"/>
          </a:xfrm>
          <a:prstGeom prst="bentConnector4">
            <a:avLst>
              <a:gd name="adj1" fmla="val -20000"/>
              <a:gd name="adj2" fmla="val 80443"/>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0337565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Sibling Peptides</a:t>
            </a:r>
            <a:endParaRPr lang="en-US" dirty="0"/>
          </a:p>
        </p:txBody>
      </p:sp>
      <p:sp>
        <p:nvSpPr>
          <p:cNvPr id="3" name="Inhaltsplatzhalter 2"/>
          <p:cNvSpPr>
            <a:spLocks noGrp="1"/>
          </p:cNvSpPr>
          <p:nvPr>
            <p:ph idx="1"/>
          </p:nvPr>
        </p:nvSpPr>
        <p:spPr>
          <a:xfrm>
            <a:off x="155448" y="838200"/>
            <a:ext cx="8836152" cy="5410200"/>
          </a:xfrm>
        </p:spPr>
        <p:txBody>
          <a:bodyPr/>
          <a:lstStyle/>
          <a:p>
            <a:pPr>
              <a:lnSpc>
                <a:spcPct val="110000"/>
              </a:lnSpc>
            </a:pPr>
            <a:r>
              <a:rPr lang="en-US" sz="2000" dirty="0" smtClean="0"/>
              <a:t>Correct assignments tend to cluster to the same proteins</a:t>
            </a:r>
          </a:p>
          <a:p>
            <a:pPr>
              <a:lnSpc>
                <a:spcPct val="110000"/>
              </a:lnSpc>
            </a:pPr>
            <a:r>
              <a:rPr lang="en-US" sz="2000" dirty="0"/>
              <a:t>I</a:t>
            </a:r>
            <a:r>
              <a:rPr lang="en-US" sz="2000" dirty="0" smtClean="0"/>
              <a:t>ncorrect assignments tend to be hits to proteins with no other assigned peptides</a:t>
            </a:r>
          </a:p>
          <a:p>
            <a:pPr>
              <a:lnSpc>
                <a:spcPct val="110000"/>
              </a:lnSpc>
            </a:pPr>
            <a:r>
              <a:rPr lang="en-US" sz="2000" dirty="0" smtClean="0"/>
              <a:t>As a result, the computed PPEs, while correct in the context of the </a:t>
            </a:r>
            <a:r>
              <a:rPr lang="en-US" sz="2000" b="1" i="1" dirty="0" smtClean="0"/>
              <a:t>whole</a:t>
            </a:r>
            <a:r>
              <a:rPr lang="en-US" sz="2000" i="1" dirty="0"/>
              <a:t> </a:t>
            </a:r>
            <a:r>
              <a:rPr lang="en-US" sz="2000" dirty="0" smtClean="0"/>
              <a:t>dataset, need to be corrected for an accurate estimate in the context of their source protein</a:t>
            </a:r>
          </a:p>
          <a:p>
            <a:pPr>
              <a:lnSpc>
                <a:spcPct val="110000"/>
              </a:lnSpc>
            </a:pPr>
            <a:r>
              <a:rPr lang="en-US" sz="2000" dirty="0" err="1" smtClean="0"/>
              <a:t>ProteinProphet</a:t>
            </a:r>
            <a:r>
              <a:rPr lang="en-US" sz="2000" dirty="0" smtClean="0"/>
              <a:t> introduces the notion of </a:t>
            </a:r>
            <a:r>
              <a:rPr lang="en-US" sz="2000" b="1" dirty="0" smtClean="0">
                <a:solidFill>
                  <a:srgbClr val="A51E37"/>
                </a:solidFill>
              </a:rPr>
              <a:t>sibling peptides</a:t>
            </a:r>
            <a:r>
              <a:rPr lang="en-US" sz="2000" dirty="0" smtClean="0">
                <a:solidFill>
                  <a:srgbClr val="A51E37"/>
                </a:solidFill>
              </a:rPr>
              <a:t> </a:t>
            </a:r>
          </a:p>
          <a:p>
            <a:pPr>
              <a:lnSpc>
                <a:spcPct val="110000"/>
              </a:lnSpc>
            </a:pPr>
            <a:r>
              <a:rPr lang="en-US" sz="2000" dirty="0" smtClean="0"/>
              <a:t>Sibling peptides are peptides hitting the same protein</a:t>
            </a:r>
          </a:p>
          <a:p>
            <a:pPr>
              <a:lnSpc>
                <a:spcPct val="110000"/>
              </a:lnSpc>
            </a:pPr>
            <a:r>
              <a:rPr lang="en-US" sz="2000" dirty="0" smtClean="0"/>
              <a:t>Rather than counting them, </a:t>
            </a:r>
            <a:r>
              <a:rPr lang="en-US" sz="2000" dirty="0" err="1" smtClean="0"/>
              <a:t>ProteinProphet</a:t>
            </a:r>
            <a:r>
              <a:rPr lang="en-US" sz="2000" dirty="0" smtClean="0"/>
              <a:t> defines the number of sibling peptides </a:t>
            </a:r>
            <a:r>
              <a:rPr lang="en-US" sz="2000" dirty="0" err="1" smtClean="0"/>
              <a:t>NSP</a:t>
            </a:r>
            <a:r>
              <a:rPr lang="en-US" sz="2000" i="1" baseline="-25000" dirty="0" err="1" smtClean="0"/>
              <a:t>i</a:t>
            </a:r>
            <a:r>
              <a:rPr lang="en-US" sz="2000" dirty="0" smtClean="0"/>
              <a:t> for a peptide </a:t>
            </a:r>
            <a:r>
              <a:rPr lang="en-US" sz="2000" i="1" dirty="0" err="1" smtClean="0"/>
              <a:t>i</a:t>
            </a:r>
            <a:r>
              <a:rPr lang="en-US" sz="2000" dirty="0" smtClean="0"/>
              <a:t> as the sum of the PPEs:</a:t>
            </a:r>
          </a:p>
          <a:p>
            <a:pPr>
              <a:lnSpc>
                <a:spcPct val="110000"/>
              </a:lnSpc>
            </a:pPr>
            <a:endParaRPr lang="en-US" sz="2000" dirty="0" smtClean="0"/>
          </a:p>
          <a:p>
            <a:pPr>
              <a:lnSpc>
                <a:spcPct val="110000"/>
              </a:lnSpc>
            </a:pPr>
            <a:endParaRPr lang="en-US" sz="2000" dirty="0" smtClean="0"/>
          </a:p>
          <a:p>
            <a:pPr>
              <a:lnSpc>
                <a:spcPct val="110000"/>
              </a:lnSpc>
            </a:pPr>
            <a:endParaRPr lang="en-US" sz="2000" dirty="0"/>
          </a:p>
          <a:p>
            <a:pPr marL="358775" indent="-358775">
              <a:lnSpc>
                <a:spcPct val="110000"/>
              </a:lnSpc>
              <a:buNone/>
            </a:pPr>
            <a:r>
              <a:rPr lang="en-US" sz="2000" dirty="0" smtClean="0"/>
              <a:t>	where the sum runs over all peptides </a:t>
            </a:r>
            <a:r>
              <a:rPr lang="en-US" sz="2000" i="1" dirty="0" smtClean="0"/>
              <a:t>m</a:t>
            </a:r>
            <a:r>
              <a:rPr lang="en-US" sz="2000" dirty="0" smtClean="0"/>
              <a:t> hitting the same protein as </a:t>
            </a:r>
            <a:r>
              <a:rPr lang="en-US" sz="2000" i="1" dirty="0" err="1" smtClean="0"/>
              <a:t>i</a:t>
            </a:r>
            <a:r>
              <a:rPr lang="en-US" sz="2000" dirty="0" smtClean="0"/>
              <a:t> and PPEs </a:t>
            </a:r>
            <a:r>
              <a:rPr lang="en-US" sz="2000" i="1" dirty="0" smtClean="0"/>
              <a:t>p</a:t>
            </a:r>
            <a:r>
              <a:rPr lang="en-US" sz="2000" i="1" baseline="-25000" dirty="0" smtClean="0"/>
              <a:t>i</a:t>
            </a:r>
            <a:r>
              <a:rPr lang="en-US" sz="2000" dirty="0" smtClean="0"/>
              <a:t> are the maximum values for a given peptide reached in the dataset</a:t>
            </a:r>
            <a:endParaRPr lang="en-US" sz="2000" dirty="0"/>
          </a:p>
        </p:txBody>
      </p:sp>
      <p:pic>
        <p:nvPicPr>
          <p:cNvPr id="7" name="Bild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4800600"/>
            <a:ext cx="3390900" cy="838200"/>
          </a:xfrm>
          <a:prstGeom prst="rect">
            <a:avLst/>
          </a:prstGeom>
        </p:spPr>
      </p:pic>
    </p:spTree>
    <p:extLst>
      <p:ext uri="{BB962C8B-B14F-4D97-AF65-F5344CB8AC3E}">
        <p14:creationId xmlns:p14="http://schemas.microsoft.com/office/powerpoint/2010/main" val="336868099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Identifying Proteins</a:t>
            </a:r>
            <a:endParaRPr lang="en-US" dirty="0"/>
          </a:p>
        </p:txBody>
      </p:sp>
      <p:sp>
        <p:nvSpPr>
          <p:cNvPr id="3" name="Inhaltsplatzhalter 2"/>
          <p:cNvSpPr>
            <a:spLocks noGrp="1"/>
          </p:cNvSpPr>
          <p:nvPr>
            <p:ph idx="1"/>
          </p:nvPr>
        </p:nvSpPr>
        <p:spPr>
          <a:xfrm>
            <a:off x="155448" y="838200"/>
            <a:ext cx="8836152" cy="5410200"/>
          </a:xfrm>
        </p:spPr>
        <p:txBody>
          <a:bodyPr/>
          <a:lstStyle/>
          <a:p>
            <a:pPr>
              <a:lnSpc>
                <a:spcPct val="120000"/>
              </a:lnSpc>
            </a:pPr>
            <a:r>
              <a:rPr lang="en-US" sz="2800" dirty="0" smtClean="0"/>
              <a:t>Identification methods so far only identify peptide-spectrum matches (PSMs)</a:t>
            </a:r>
          </a:p>
          <a:p>
            <a:pPr lvl="1">
              <a:lnSpc>
                <a:spcPct val="120000"/>
              </a:lnSpc>
            </a:pPr>
            <a:r>
              <a:rPr lang="en-US" sz="2400" dirty="0" smtClean="0"/>
              <a:t>Search a database </a:t>
            </a:r>
          </a:p>
          <a:p>
            <a:pPr lvl="1">
              <a:lnSpc>
                <a:spcPct val="120000"/>
              </a:lnSpc>
            </a:pPr>
            <a:r>
              <a:rPr lang="en-US" sz="2400" dirty="0" smtClean="0"/>
              <a:t>Return a ranked list of PSMs with associates scores</a:t>
            </a:r>
          </a:p>
          <a:p>
            <a:pPr>
              <a:lnSpc>
                <a:spcPct val="120000"/>
              </a:lnSpc>
            </a:pPr>
            <a:r>
              <a:rPr lang="en-US" sz="2800" dirty="0" smtClean="0"/>
              <a:t>PSM false discovery rates (FDRs) can be computed through a target-decoy approach</a:t>
            </a:r>
          </a:p>
          <a:p>
            <a:pPr>
              <a:lnSpc>
                <a:spcPct val="120000"/>
              </a:lnSpc>
            </a:pPr>
            <a:r>
              <a:rPr lang="en-US" sz="2800" dirty="0" smtClean="0"/>
              <a:t>An FDR of 1% would mean that 1% of the PSMs with a score above the threshold are expected to be incorrect</a:t>
            </a:r>
          </a:p>
          <a:p>
            <a:pPr>
              <a:lnSpc>
                <a:spcPct val="120000"/>
              </a:lnSpc>
            </a:pPr>
            <a:r>
              <a:rPr lang="en-US" sz="2800" dirty="0" smtClean="0"/>
              <a:t>Note that this is a statement on the individual PSM, not per peptide or protein!</a:t>
            </a:r>
            <a:endParaRPr lang="en-US" sz="2800" dirty="0"/>
          </a:p>
        </p:txBody>
      </p:sp>
    </p:spTree>
    <p:extLst>
      <p:ext uri="{BB962C8B-B14F-4D97-AF65-F5344CB8AC3E}">
        <p14:creationId xmlns:p14="http://schemas.microsoft.com/office/powerpoint/2010/main" val="2629523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Sibling Peptides</a:t>
            </a:r>
          </a:p>
        </p:txBody>
      </p:sp>
      <p:sp>
        <p:nvSpPr>
          <p:cNvPr id="3" name="Inhaltsplatzhalter 2"/>
          <p:cNvSpPr>
            <a:spLocks noGrp="1"/>
          </p:cNvSpPr>
          <p:nvPr>
            <p:ph idx="1"/>
          </p:nvPr>
        </p:nvSpPr>
        <p:spPr>
          <a:xfrm>
            <a:off x="155448" y="990600"/>
            <a:ext cx="8836152" cy="1676400"/>
          </a:xfrm>
        </p:spPr>
        <p:txBody>
          <a:bodyPr/>
          <a:lstStyle/>
          <a:p>
            <a:pPr marL="0" indent="0">
              <a:buNone/>
            </a:pPr>
            <a:r>
              <a:rPr lang="en-US" sz="2400" b="1" dirty="0" smtClean="0">
                <a:solidFill>
                  <a:srgbClr val="A51E37"/>
                </a:solidFill>
              </a:rPr>
              <a:t>Example:</a:t>
            </a:r>
            <a:endParaRPr lang="en-US" sz="2400" b="1" dirty="0">
              <a:solidFill>
                <a:srgbClr val="A51E37"/>
              </a:solidFill>
            </a:endParaRPr>
          </a:p>
        </p:txBody>
      </p:sp>
      <p:sp>
        <p:nvSpPr>
          <p:cNvPr id="6" name="Textfeld 5"/>
          <p:cNvSpPr txBox="1"/>
          <p:nvPr/>
        </p:nvSpPr>
        <p:spPr>
          <a:xfrm>
            <a:off x="228600" y="1600200"/>
            <a:ext cx="8815234" cy="1077218"/>
          </a:xfrm>
          <a:prstGeom prst="rect">
            <a:avLst/>
          </a:prstGeom>
        </p:spPr>
        <p:style>
          <a:lnRef idx="1">
            <a:schemeClr val="accent4"/>
          </a:lnRef>
          <a:fillRef idx="2">
            <a:schemeClr val="accent4"/>
          </a:fillRef>
          <a:effectRef idx="1">
            <a:schemeClr val="accent4"/>
          </a:effectRef>
          <a:fontRef idx="minor">
            <a:schemeClr val="dk1"/>
          </a:fontRef>
        </p:style>
        <p:txBody>
          <a:bodyPr wrap="none" rtlCol="0">
            <a:spAutoFit/>
          </a:bodyPr>
          <a:lstStyle/>
          <a:p>
            <a:pPr algn="l"/>
            <a:r>
              <a:rPr lang="en-US" sz="1600" b="0" dirty="0">
                <a:solidFill>
                  <a:schemeClr val="tx1"/>
                </a:solidFill>
                <a:latin typeface="Courier"/>
                <a:cs typeface="Courier"/>
              </a:rPr>
              <a:t>&gt;gi|125910|sp|P02754.3|</a:t>
            </a:r>
            <a:r>
              <a:rPr lang="en-US" sz="1600" dirty="0">
                <a:solidFill>
                  <a:schemeClr val="tx1"/>
                </a:solidFill>
                <a:latin typeface="Courier"/>
                <a:cs typeface="Courier"/>
              </a:rPr>
              <a:t>LACB_BOVIN</a:t>
            </a:r>
            <a:r>
              <a:rPr lang="en-US" sz="1600" b="0" dirty="0">
                <a:solidFill>
                  <a:schemeClr val="tx1"/>
                </a:solidFill>
                <a:latin typeface="Courier"/>
                <a:cs typeface="Courier"/>
              </a:rPr>
              <a:t> </a:t>
            </a:r>
            <a:endParaRPr lang="en-US" sz="1600" b="0" dirty="0" smtClean="0">
              <a:solidFill>
                <a:schemeClr val="tx1"/>
              </a:solidFill>
              <a:latin typeface="Courier"/>
              <a:cs typeface="Courier"/>
            </a:endParaRPr>
          </a:p>
          <a:p>
            <a:pPr algn="l"/>
            <a:r>
              <a:rPr lang="en-US" sz="1600" b="0" dirty="0" smtClean="0">
                <a:solidFill>
                  <a:schemeClr val="tx1"/>
                </a:solidFill>
                <a:latin typeface="Courier"/>
                <a:cs typeface="Courier"/>
              </a:rPr>
              <a:t>MKCLLLALALTCGAQALIVTQTMKGLDIQKVAGTWYSLAMAASDISLLDAQSAPLR</a:t>
            </a:r>
            <a:r>
              <a:rPr lang="en-US" sz="1600" u="sng" dirty="0" smtClean="0">
                <a:solidFill>
                  <a:srgbClr val="A51E37"/>
                </a:solidFill>
                <a:latin typeface="Courier"/>
                <a:cs typeface="Courier"/>
              </a:rPr>
              <a:t>VYVEELKPTPEGDL</a:t>
            </a:r>
            <a:endParaRPr lang="en-US" sz="1600" u="sng" dirty="0">
              <a:solidFill>
                <a:srgbClr val="A51E37"/>
              </a:solidFill>
              <a:latin typeface="Courier"/>
              <a:cs typeface="Courier"/>
            </a:endParaRPr>
          </a:p>
          <a:p>
            <a:pPr algn="l"/>
            <a:r>
              <a:rPr lang="en-US" sz="1600" u="sng" dirty="0">
                <a:solidFill>
                  <a:srgbClr val="A51E37"/>
                </a:solidFill>
                <a:latin typeface="Courier"/>
                <a:cs typeface="Courier"/>
              </a:rPr>
              <a:t>EILLQK</a:t>
            </a:r>
            <a:r>
              <a:rPr lang="en-US" sz="1600" b="0" dirty="0">
                <a:solidFill>
                  <a:schemeClr val="tx1"/>
                </a:solidFill>
                <a:latin typeface="Courier"/>
                <a:cs typeface="Courier"/>
              </a:rPr>
              <a:t>WENGECAQKKIIAEKTKIPAVFKIDALNENKVLVLDTDYKKYLLFCMENSAEPEQSLACQCLVR</a:t>
            </a:r>
          </a:p>
          <a:p>
            <a:pPr algn="l"/>
            <a:r>
              <a:rPr lang="en-US" sz="1600" u="sng" dirty="0">
                <a:latin typeface="Courier"/>
                <a:cs typeface="Courier"/>
              </a:rPr>
              <a:t>TPEVDDEALEK</a:t>
            </a:r>
            <a:r>
              <a:rPr lang="en-US" sz="1600" b="0" dirty="0">
                <a:solidFill>
                  <a:schemeClr val="tx1"/>
                </a:solidFill>
                <a:latin typeface="Courier"/>
                <a:cs typeface="Courier"/>
              </a:rPr>
              <a:t>FDKALKALPMHIR</a:t>
            </a:r>
            <a:r>
              <a:rPr lang="en-US" sz="1600" u="sng" dirty="0">
                <a:solidFill>
                  <a:srgbClr val="A51E37"/>
                </a:solidFill>
                <a:latin typeface="Courier"/>
                <a:cs typeface="Courier"/>
              </a:rPr>
              <a:t>LSFNPTQLEEQCHI</a:t>
            </a:r>
          </a:p>
        </p:txBody>
      </p:sp>
      <p:sp>
        <p:nvSpPr>
          <p:cNvPr id="7" name="Textfeld 6"/>
          <p:cNvSpPr txBox="1"/>
          <p:nvPr/>
        </p:nvSpPr>
        <p:spPr>
          <a:xfrm>
            <a:off x="5521709" y="6385655"/>
            <a:ext cx="3663621" cy="246221"/>
          </a:xfrm>
          <a:prstGeom prst="rect">
            <a:avLst/>
          </a:prstGeom>
          <a:noFill/>
        </p:spPr>
        <p:txBody>
          <a:bodyPr wrap="none" rtlCol="0">
            <a:spAutoFit/>
          </a:bodyPr>
          <a:lstStyle/>
          <a:p>
            <a:r>
              <a:rPr lang="en-US" sz="1000" b="0" dirty="0" smtClean="0">
                <a:solidFill>
                  <a:schemeClr val="tx1"/>
                </a:solidFill>
              </a:rPr>
              <a:t>After: </a:t>
            </a:r>
            <a:r>
              <a:rPr lang="en-US" sz="1000" b="0" dirty="0" err="1" smtClean="0">
                <a:solidFill>
                  <a:schemeClr val="tx1"/>
                </a:solidFill>
              </a:rPr>
              <a:t>Nesvizhskii</a:t>
            </a:r>
            <a:r>
              <a:rPr lang="en-US" sz="1000" b="0" dirty="0" smtClean="0">
                <a:solidFill>
                  <a:schemeClr val="tx1"/>
                </a:solidFill>
              </a:rPr>
              <a:t>, et al., Anal. Chem. (2003), 75, 4646-4658</a:t>
            </a:r>
            <a:endParaRPr lang="en-US" sz="1000" b="0" dirty="0">
              <a:solidFill>
                <a:schemeClr val="tx1"/>
              </a:solidFill>
            </a:endParaRPr>
          </a:p>
        </p:txBody>
      </p:sp>
      <p:sp>
        <p:nvSpPr>
          <p:cNvPr id="9" name="Textfeld 8"/>
          <p:cNvSpPr txBox="1"/>
          <p:nvPr/>
        </p:nvSpPr>
        <p:spPr>
          <a:xfrm>
            <a:off x="762000" y="4419600"/>
            <a:ext cx="5029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en-US" sz="2000" dirty="0" smtClean="0">
                <a:solidFill>
                  <a:schemeClr val="tx1"/>
                </a:solidFill>
                <a:latin typeface="Courier"/>
                <a:cs typeface="Courier"/>
              </a:rPr>
              <a:t>VYVEELKPTPEGDLEILLQK </a:t>
            </a:r>
            <a:r>
              <a:rPr lang="en-US" sz="2000" b="0" dirty="0" smtClean="0">
                <a:solidFill>
                  <a:schemeClr val="tx1"/>
                </a:solidFill>
                <a:latin typeface="+mn-lt"/>
                <a:cs typeface="Courier"/>
              </a:rPr>
              <a:t>: </a:t>
            </a:r>
            <a:r>
              <a:rPr lang="en-US" sz="2000" b="0" i="1" dirty="0" smtClean="0">
                <a:solidFill>
                  <a:schemeClr val="tx1"/>
                </a:solidFill>
                <a:latin typeface="+mn-lt"/>
                <a:cs typeface="Courier"/>
              </a:rPr>
              <a:t>p</a:t>
            </a:r>
            <a:r>
              <a:rPr lang="en-US" sz="2000" b="0" dirty="0" smtClean="0">
                <a:solidFill>
                  <a:schemeClr val="tx1"/>
                </a:solidFill>
                <a:latin typeface="+mn-lt"/>
                <a:cs typeface="Courier"/>
              </a:rPr>
              <a:t> = 0.81</a:t>
            </a:r>
            <a:endParaRPr lang="en-US" sz="2000" b="0" dirty="0">
              <a:solidFill>
                <a:schemeClr val="tx1"/>
              </a:solidFill>
              <a:latin typeface="+mn-lt"/>
            </a:endParaRPr>
          </a:p>
        </p:txBody>
      </p:sp>
      <p:sp>
        <p:nvSpPr>
          <p:cNvPr id="10" name="Textfeld 9"/>
          <p:cNvSpPr txBox="1"/>
          <p:nvPr/>
        </p:nvSpPr>
        <p:spPr>
          <a:xfrm>
            <a:off x="762000" y="3048000"/>
            <a:ext cx="5029200" cy="707886"/>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en-US" sz="2000" dirty="0" smtClean="0">
                <a:solidFill>
                  <a:schemeClr val="tx1"/>
                </a:solidFill>
                <a:latin typeface="Courier"/>
                <a:cs typeface="Courier"/>
              </a:rPr>
              <a:t>LSFNPTQLEEQCHI </a:t>
            </a:r>
            <a:r>
              <a:rPr lang="en-US" sz="2000" b="0" dirty="0" smtClean="0">
                <a:solidFill>
                  <a:schemeClr val="tx1"/>
                </a:solidFill>
                <a:latin typeface="+mn-lt"/>
                <a:cs typeface="Courier"/>
              </a:rPr>
              <a:t>: </a:t>
            </a:r>
            <a:r>
              <a:rPr lang="en-US" sz="2000" b="0" i="1" dirty="0" smtClean="0">
                <a:solidFill>
                  <a:schemeClr val="tx1"/>
                </a:solidFill>
                <a:latin typeface="+mn-lt"/>
                <a:cs typeface="Courier"/>
              </a:rPr>
              <a:t>p</a:t>
            </a:r>
            <a:r>
              <a:rPr lang="en-US" sz="2000" b="0" dirty="0" smtClean="0">
                <a:solidFill>
                  <a:schemeClr val="tx1"/>
                </a:solidFill>
                <a:latin typeface="+mn-lt"/>
                <a:cs typeface="Courier"/>
              </a:rPr>
              <a:t> = 0.48</a:t>
            </a:r>
          </a:p>
          <a:p>
            <a:pPr algn="l"/>
            <a:r>
              <a:rPr lang="en-US" sz="2000" dirty="0">
                <a:solidFill>
                  <a:schemeClr val="tx1"/>
                </a:solidFill>
                <a:latin typeface="Courier"/>
                <a:cs typeface="Courier"/>
              </a:rPr>
              <a:t>LSFNPTQLEEQCHI </a:t>
            </a:r>
            <a:r>
              <a:rPr lang="en-US" sz="2000" b="0" dirty="0">
                <a:solidFill>
                  <a:schemeClr val="tx1"/>
                </a:solidFill>
                <a:cs typeface="Courier"/>
              </a:rPr>
              <a:t>: </a:t>
            </a:r>
            <a:r>
              <a:rPr lang="en-US" sz="2000" b="0" i="1" dirty="0">
                <a:solidFill>
                  <a:schemeClr val="tx1"/>
                </a:solidFill>
                <a:cs typeface="Courier"/>
              </a:rPr>
              <a:t>p</a:t>
            </a:r>
            <a:r>
              <a:rPr lang="en-US" sz="2000" b="0" dirty="0">
                <a:solidFill>
                  <a:schemeClr val="tx1"/>
                </a:solidFill>
                <a:cs typeface="Courier"/>
              </a:rPr>
              <a:t> = </a:t>
            </a:r>
            <a:r>
              <a:rPr lang="en-US" sz="2000" b="0" dirty="0" smtClean="0">
                <a:solidFill>
                  <a:schemeClr val="tx1"/>
                </a:solidFill>
                <a:cs typeface="Courier"/>
              </a:rPr>
              <a:t>0.65</a:t>
            </a:r>
            <a:endParaRPr lang="en-US" sz="2000" b="0" dirty="0">
              <a:solidFill>
                <a:schemeClr val="tx1"/>
              </a:solidFill>
            </a:endParaRPr>
          </a:p>
        </p:txBody>
      </p:sp>
      <p:sp>
        <p:nvSpPr>
          <p:cNvPr id="11" name="Textfeld 10"/>
          <p:cNvSpPr txBox="1"/>
          <p:nvPr/>
        </p:nvSpPr>
        <p:spPr>
          <a:xfrm>
            <a:off x="762000" y="3886200"/>
            <a:ext cx="5029200" cy="40011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en-US" sz="2000" dirty="0">
                <a:solidFill>
                  <a:schemeClr val="tx1"/>
                </a:solidFill>
                <a:latin typeface="Courier"/>
                <a:cs typeface="Courier"/>
              </a:rPr>
              <a:t>TPEVDDEALEK </a:t>
            </a:r>
            <a:r>
              <a:rPr lang="en-US" sz="2000" b="0" dirty="0" smtClean="0">
                <a:solidFill>
                  <a:schemeClr val="tx1"/>
                </a:solidFill>
                <a:latin typeface="+mn-lt"/>
                <a:cs typeface="Courier"/>
              </a:rPr>
              <a:t>: </a:t>
            </a:r>
            <a:r>
              <a:rPr lang="en-US" sz="2000" b="0" i="1" dirty="0" smtClean="0">
                <a:solidFill>
                  <a:schemeClr val="tx1"/>
                </a:solidFill>
                <a:latin typeface="+mn-lt"/>
                <a:cs typeface="Courier"/>
              </a:rPr>
              <a:t>p</a:t>
            </a:r>
            <a:r>
              <a:rPr lang="en-US" sz="2000" b="0" dirty="0" smtClean="0">
                <a:solidFill>
                  <a:schemeClr val="tx1"/>
                </a:solidFill>
                <a:latin typeface="+mn-lt"/>
                <a:cs typeface="Courier"/>
              </a:rPr>
              <a:t> = 0.91</a:t>
            </a:r>
          </a:p>
        </p:txBody>
      </p:sp>
      <p:sp>
        <p:nvSpPr>
          <p:cNvPr id="12" name="Geschweifte Klammer rechts 11"/>
          <p:cNvSpPr/>
          <p:nvPr/>
        </p:nvSpPr>
        <p:spPr bwMode="auto">
          <a:xfrm>
            <a:off x="4238920" y="3124200"/>
            <a:ext cx="228600" cy="609600"/>
          </a:xfrm>
          <a:prstGeom prst="rightBrace">
            <a:avLst/>
          </a:prstGeom>
          <a:noFill/>
          <a:ln w="28575" cap="flat" cmpd="sng" algn="ctr">
            <a:solidFill>
              <a:schemeClr val="tx1"/>
            </a:solidFill>
            <a:prstDash val="solid"/>
            <a:round/>
            <a:headEnd type="none" w="med" len="med"/>
            <a:tailEnd type="none" w="med" len="med"/>
          </a:ln>
          <a:effectLst/>
        </p:spPr>
        <p:txBody>
          <a:bodyPr/>
          <a:lstStyle/>
          <a:p>
            <a:endParaRPr lang="en-US"/>
          </a:p>
        </p:txBody>
      </p:sp>
      <p:sp>
        <p:nvSpPr>
          <p:cNvPr id="13" name="Geschweifte Klammer rechts 12"/>
          <p:cNvSpPr/>
          <p:nvPr/>
        </p:nvSpPr>
        <p:spPr bwMode="auto">
          <a:xfrm>
            <a:off x="5867400" y="2743200"/>
            <a:ext cx="155448" cy="914400"/>
          </a:xfrm>
          <a:prstGeom prst="rightBrace">
            <a:avLst/>
          </a:prstGeom>
          <a:noFill/>
          <a:ln w="9525" cap="flat" cmpd="sng" algn="ctr">
            <a:no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r" defTabSz="914400" rtl="0" eaLnBrk="0" fontAlgn="base" latinLnBrk="0" hangingPunct="0">
              <a:lnSpc>
                <a:spcPct val="100000"/>
              </a:lnSpc>
              <a:spcBef>
                <a:spcPct val="0"/>
              </a:spcBef>
              <a:spcAft>
                <a:spcPct val="0"/>
              </a:spcAft>
              <a:buClrTx/>
              <a:buSzTx/>
              <a:buFontTx/>
              <a:buNone/>
              <a:tabLst/>
            </a:pPr>
            <a:endParaRPr kumimoji="0" lang="en-US" sz="4400" b="1" i="0" u="none" strike="noStrike" cap="none" normalizeH="0" baseline="0">
              <a:ln>
                <a:noFill/>
              </a:ln>
              <a:solidFill>
                <a:schemeClr val="tx2"/>
              </a:solidFill>
              <a:effectLst/>
              <a:latin typeface="Trebuchet MS" pitchFamily="-65" charset="0"/>
            </a:endParaRPr>
          </a:p>
        </p:txBody>
      </p:sp>
      <p:sp>
        <p:nvSpPr>
          <p:cNvPr id="14" name="Textfeld 13"/>
          <p:cNvSpPr txBox="1"/>
          <p:nvPr/>
        </p:nvSpPr>
        <p:spPr>
          <a:xfrm>
            <a:off x="4428800" y="3200400"/>
            <a:ext cx="1398340" cy="369332"/>
          </a:xfrm>
          <a:prstGeom prst="rect">
            <a:avLst/>
          </a:prstGeom>
          <a:noFill/>
        </p:spPr>
        <p:txBody>
          <a:bodyPr wrap="none" rtlCol="0">
            <a:spAutoFit/>
          </a:bodyPr>
          <a:lstStyle/>
          <a:p>
            <a:r>
              <a:rPr lang="en-US" sz="1800" dirty="0" smtClean="0">
                <a:solidFill>
                  <a:srgbClr val="000000"/>
                </a:solidFill>
              </a:rPr>
              <a:t>max = 0.65</a:t>
            </a:r>
            <a:endParaRPr lang="en-US" sz="1800" dirty="0">
              <a:solidFill>
                <a:srgbClr val="000000"/>
              </a:solidFill>
            </a:endParaRPr>
          </a:p>
        </p:txBody>
      </p:sp>
      <p:cxnSp>
        <p:nvCxnSpPr>
          <p:cNvPr id="16" name="Gerade Verbindung mit Pfeil 15"/>
          <p:cNvCxnSpPr>
            <a:endCxn id="10" idx="1"/>
          </p:cNvCxnSpPr>
          <p:nvPr/>
        </p:nvCxnSpPr>
        <p:spPr bwMode="auto">
          <a:xfrm rot="16200000" flipH="1">
            <a:off x="204031" y="2843973"/>
            <a:ext cx="658741" cy="457198"/>
          </a:xfrm>
          <a:prstGeom prst="bentConnector2">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23" name="Gerade Verbindung mit Pfeil 15"/>
          <p:cNvCxnSpPr>
            <a:endCxn id="11" idx="1"/>
          </p:cNvCxnSpPr>
          <p:nvPr/>
        </p:nvCxnSpPr>
        <p:spPr bwMode="auto">
          <a:xfrm rot="16200000" flipH="1">
            <a:off x="-138127" y="3186128"/>
            <a:ext cx="1343054" cy="457200"/>
          </a:xfrm>
          <a:prstGeom prst="bentConnector2">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25" name="Gerade Verbindung mit Pfeil 15"/>
          <p:cNvCxnSpPr>
            <a:endCxn id="9" idx="1"/>
          </p:cNvCxnSpPr>
          <p:nvPr/>
        </p:nvCxnSpPr>
        <p:spPr bwMode="auto">
          <a:xfrm rot="16200000" flipH="1">
            <a:off x="-404827" y="3452828"/>
            <a:ext cx="1876454" cy="457200"/>
          </a:xfrm>
          <a:prstGeom prst="bentConnector2">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
        <p:nvSpPr>
          <p:cNvPr id="28" name="Textfeld 27"/>
          <p:cNvSpPr txBox="1"/>
          <p:nvPr/>
        </p:nvSpPr>
        <p:spPr>
          <a:xfrm>
            <a:off x="2286000" y="5385137"/>
            <a:ext cx="4343400" cy="1015663"/>
          </a:xfrm>
          <a:prstGeom prst="rect">
            <a:avLst/>
          </a:prstGeom>
        </p:spPr>
        <p:style>
          <a:lnRef idx="1">
            <a:schemeClr val="accent3"/>
          </a:lnRef>
          <a:fillRef idx="2">
            <a:schemeClr val="accent3"/>
          </a:fillRef>
          <a:effectRef idx="1">
            <a:schemeClr val="accent3"/>
          </a:effectRef>
          <a:fontRef idx="minor">
            <a:schemeClr val="dk1"/>
          </a:fontRef>
        </p:style>
        <p:txBody>
          <a:bodyPr wrap="square" rtlCol="0">
            <a:spAutoFit/>
          </a:bodyPr>
          <a:lstStyle/>
          <a:p>
            <a:pPr algn="ctr"/>
            <a:r>
              <a:rPr lang="en-US" sz="2000" b="0" i="1" dirty="0" smtClean="0">
                <a:solidFill>
                  <a:schemeClr val="tx1"/>
                </a:solidFill>
                <a:cs typeface="Courier"/>
              </a:rPr>
              <a:t>NSP(VYV…) = 0.91 + 0.65 = 1.56</a:t>
            </a:r>
          </a:p>
          <a:p>
            <a:pPr algn="ctr"/>
            <a:r>
              <a:rPr lang="en-US" sz="2000" b="0" i="1" dirty="0" smtClean="0">
                <a:solidFill>
                  <a:schemeClr val="tx1"/>
                </a:solidFill>
                <a:cs typeface="Courier"/>
              </a:rPr>
              <a:t>NSP(TPE…) = 0.65 + 0.81 = 1.46</a:t>
            </a:r>
          </a:p>
          <a:p>
            <a:pPr algn="ctr"/>
            <a:r>
              <a:rPr lang="en-US" sz="2000" b="0" i="1" dirty="0" smtClean="0">
                <a:solidFill>
                  <a:schemeClr val="tx1"/>
                </a:solidFill>
                <a:cs typeface="Courier"/>
              </a:rPr>
              <a:t>NSP(LSF…) = 0.91 + 0.81 = 1.72</a:t>
            </a:r>
            <a:endParaRPr lang="en-US" sz="2000" b="0" dirty="0">
              <a:solidFill>
                <a:schemeClr val="tx1"/>
              </a:solidFill>
            </a:endParaRPr>
          </a:p>
        </p:txBody>
      </p:sp>
      <p:cxnSp>
        <p:nvCxnSpPr>
          <p:cNvPr id="31" name="Gerade Verbindung mit Pfeil 15"/>
          <p:cNvCxnSpPr>
            <a:stCxn id="9" idx="3"/>
            <a:endCxn id="28" idx="0"/>
          </p:cNvCxnSpPr>
          <p:nvPr/>
        </p:nvCxnSpPr>
        <p:spPr bwMode="auto">
          <a:xfrm flipH="1">
            <a:off x="4457700" y="4619655"/>
            <a:ext cx="1333500" cy="765482"/>
          </a:xfrm>
          <a:prstGeom prst="bentConnector4">
            <a:avLst>
              <a:gd name="adj1" fmla="val -17143"/>
              <a:gd name="adj2" fmla="val 63067"/>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35" name="Gerade Verbindung mit Pfeil 15"/>
          <p:cNvCxnSpPr>
            <a:stCxn id="11" idx="3"/>
            <a:endCxn id="28" idx="0"/>
          </p:cNvCxnSpPr>
          <p:nvPr/>
        </p:nvCxnSpPr>
        <p:spPr bwMode="auto">
          <a:xfrm flipH="1">
            <a:off x="4457700" y="4086255"/>
            <a:ext cx="1333500" cy="1298882"/>
          </a:xfrm>
          <a:prstGeom prst="bentConnector4">
            <a:avLst>
              <a:gd name="adj1" fmla="val -17143"/>
              <a:gd name="adj2" fmla="val 77995"/>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cxnSp>
        <p:nvCxnSpPr>
          <p:cNvPr id="38" name="Gerade Verbindung mit Pfeil 15"/>
          <p:cNvCxnSpPr>
            <a:stCxn id="10" idx="3"/>
            <a:endCxn id="28" idx="0"/>
          </p:cNvCxnSpPr>
          <p:nvPr/>
        </p:nvCxnSpPr>
        <p:spPr bwMode="auto">
          <a:xfrm flipH="1">
            <a:off x="4457700" y="3401943"/>
            <a:ext cx="1333500" cy="1983194"/>
          </a:xfrm>
          <a:prstGeom prst="bentConnector4">
            <a:avLst>
              <a:gd name="adj1" fmla="val -17143"/>
              <a:gd name="adj2" fmla="val 85507"/>
            </a:avLst>
          </a:prstGeom>
          <a:ln>
            <a:headEnd type="none" w="med" len="med"/>
            <a:tailEnd type="arrow"/>
          </a:ln>
        </p:spPr>
        <p:style>
          <a:lnRef idx="3">
            <a:schemeClr val="accent5"/>
          </a:lnRef>
          <a:fillRef idx="0">
            <a:schemeClr val="accent5"/>
          </a:fillRef>
          <a:effectRef idx="2">
            <a:schemeClr val="accent5"/>
          </a:effectRef>
          <a:fontRef idx="minor">
            <a:schemeClr val="tx1"/>
          </a:fontRef>
        </p:style>
      </p:cxnSp>
    </p:spTree>
    <p:extLst>
      <p:ext uri="{BB962C8B-B14F-4D97-AF65-F5344CB8AC3E}">
        <p14:creationId xmlns:p14="http://schemas.microsoft.com/office/powerpoint/2010/main" val="338403039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Sibling Peptides</a:t>
            </a:r>
          </a:p>
        </p:txBody>
      </p:sp>
      <p:sp>
        <p:nvSpPr>
          <p:cNvPr id="3" name="Inhaltsplatzhalter 2"/>
          <p:cNvSpPr>
            <a:spLocks noGrp="1"/>
          </p:cNvSpPr>
          <p:nvPr>
            <p:ph idx="1"/>
          </p:nvPr>
        </p:nvSpPr>
        <p:spPr/>
        <p:txBody>
          <a:bodyPr/>
          <a:lstStyle/>
          <a:p>
            <a:r>
              <a:rPr lang="en-US" sz="2400" dirty="0" smtClean="0"/>
              <a:t>Intuitively, one would trust identifications with a high NSP more than those with a low NSP (more evidence per protein)</a:t>
            </a:r>
          </a:p>
          <a:p>
            <a:r>
              <a:rPr lang="en-US" sz="2400" dirty="0" smtClean="0"/>
              <a:t>We can thus refine PPEs in the context of the source protein as follows:</a:t>
            </a:r>
          </a:p>
          <a:p>
            <a:endParaRPr lang="en-US" sz="2400" dirty="0"/>
          </a:p>
          <a:p>
            <a:endParaRPr lang="en-US" sz="2400" dirty="0" smtClean="0"/>
          </a:p>
          <a:p>
            <a:endParaRPr lang="en-US" sz="2400" dirty="0"/>
          </a:p>
          <a:p>
            <a:pPr marL="358775" indent="0">
              <a:buNone/>
            </a:pPr>
            <a:r>
              <a:rPr lang="en-US" sz="2400" dirty="0" smtClean="0"/>
              <a:t>with </a:t>
            </a:r>
          </a:p>
          <a:p>
            <a:pPr marL="701675"/>
            <a:r>
              <a:rPr lang="en-US" sz="2400" i="1" dirty="0" smtClean="0"/>
              <a:t>p(NSP|+) </a:t>
            </a:r>
            <a:r>
              <a:rPr lang="en-US" sz="2400" dirty="0" smtClean="0"/>
              <a:t>and </a:t>
            </a:r>
            <a:r>
              <a:rPr lang="en-US" sz="2400" i="1" dirty="0" smtClean="0"/>
              <a:t>p(NSP|-)</a:t>
            </a:r>
            <a:r>
              <a:rPr lang="en-US" sz="2400" dirty="0" smtClean="0"/>
              <a:t> being the probabilities of having a particular NSP value for correct/incorrect assignments</a:t>
            </a:r>
          </a:p>
          <a:p>
            <a:pPr marL="701675"/>
            <a:r>
              <a:rPr lang="en-US" sz="2400" i="1" dirty="0" smtClean="0"/>
              <a:t>p(+|D)</a:t>
            </a:r>
            <a:r>
              <a:rPr lang="en-US" sz="2400" dirty="0" smtClean="0"/>
              <a:t> and </a:t>
            </a:r>
            <a:r>
              <a:rPr lang="en-US" sz="2400" i="1" dirty="0" smtClean="0"/>
              <a:t>p(-|D) </a:t>
            </a:r>
            <a:r>
              <a:rPr lang="en-US" sz="2400" dirty="0" smtClean="0"/>
              <a:t>are the uncorrected probabilities for the peptide assignment being correct/incorrect</a:t>
            </a:r>
            <a:endParaRPr lang="en-US" sz="2400" i="1" dirty="0" smtClean="0"/>
          </a:p>
          <a:p>
            <a:endParaRPr lang="en-US" sz="2400" dirty="0"/>
          </a:p>
        </p:txBody>
      </p:sp>
      <p:pic>
        <p:nvPicPr>
          <p:cNvPr id="7" name="Bild 6"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806700"/>
            <a:ext cx="7924800" cy="850900"/>
          </a:xfrm>
          <a:prstGeom prst="rect">
            <a:avLst/>
          </a:prstGeom>
        </p:spPr>
      </p:pic>
    </p:spTree>
    <p:extLst>
      <p:ext uri="{BB962C8B-B14F-4D97-AF65-F5344CB8AC3E}">
        <p14:creationId xmlns:p14="http://schemas.microsoft.com/office/powerpoint/2010/main" val="234305701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Sibling Peptides</a:t>
            </a:r>
            <a:endParaRPr lang="en-US" dirty="0"/>
          </a:p>
        </p:txBody>
      </p:sp>
      <p:sp>
        <p:nvSpPr>
          <p:cNvPr id="3" name="Inhaltsplatzhalter 2"/>
          <p:cNvSpPr>
            <a:spLocks noGrp="1"/>
          </p:cNvSpPr>
          <p:nvPr>
            <p:ph idx="1"/>
          </p:nvPr>
        </p:nvSpPr>
        <p:spPr/>
        <p:txBody>
          <a:bodyPr/>
          <a:lstStyle/>
          <a:p>
            <a:r>
              <a:rPr lang="en-US" sz="2400" dirty="0" smtClean="0"/>
              <a:t>Values for </a:t>
            </a:r>
            <a:r>
              <a:rPr lang="en-US" sz="2400" i="1" dirty="0"/>
              <a:t>p(NSP|+) </a:t>
            </a:r>
            <a:r>
              <a:rPr lang="en-US" sz="2400" dirty="0"/>
              <a:t>and </a:t>
            </a:r>
            <a:r>
              <a:rPr lang="en-US" sz="2400" i="1" dirty="0"/>
              <a:t>p(NSP|-)</a:t>
            </a:r>
            <a:r>
              <a:rPr lang="en-US" sz="2400" dirty="0"/>
              <a:t> </a:t>
            </a:r>
            <a:r>
              <a:rPr lang="en-US" sz="2400" dirty="0" smtClean="0"/>
              <a:t>can be computed for the whole dataset</a:t>
            </a:r>
          </a:p>
          <a:p>
            <a:r>
              <a:rPr lang="en-US" sz="2400" dirty="0" smtClean="0"/>
              <a:t>NSP values are binned and counted for correct and incorrect assignments</a:t>
            </a:r>
          </a:p>
          <a:p>
            <a:endParaRPr lang="en-US" sz="2400" dirty="0"/>
          </a:p>
          <a:p>
            <a:endParaRPr lang="en-US" sz="2400" dirty="0" smtClean="0"/>
          </a:p>
          <a:p>
            <a:endParaRPr lang="en-US" sz="2400" dirty="0"/>
          </a:p>
          <a:p>
            <a:pPr marL="358775" indent="0">
              <a:buNone/>
            </a:pPr>
            <a:r>
              <a:rPr lang="en-US" sz="2400" dirty="0" smtClean="0"/>
              <a:t>where </a:t>
            </a:r>
            <a:r>
              <a:rPr lang="en-US" sz="2400" i="1" dirty="0" smtClean="0"/>
              <a:t>N</a:t>
            </a:r>
            <a:r>
              <a:rPr lang="en-US" sz="2400" dirty="0" smtClean="0"/>
              <a:t> is the total number of peptides assignments and </a:t>
            </a:r>
            <a:r>
              <a:rPr lang="en-US" sz="2400" i="1" dirty="0" smtClean="0"/>
              <a:t>p(+)</a:t>
            </a:r>
            <a:r>
              <a:rPr lang="en-US" sz="2400" dirty="0" smtClean="0"/>
              <a:t> is the prior probability of a peptide identification being correct</a:t>
            </a:r>
          </a:p>
          <a:p>
            <a:pPr marL="358775" indent="-358775"/>
            <a:r>
              <a:rPr lang="en-US" sz="2400" i="1" dirty="0"/>
              <a:t>p</a:t>
            </a:r>
            <a:r>
              <a:rPr lang="en-US" sz="2400" i="1" dirty="0" smtClean="0"/>
              <a:t>(+)</a:t>
            </a:r>
            <a:r>
              <a:rPr lang="en-US" sz="2400" dirty="0" smtClean="0"/>
              <a:t> can be computed by summation over all peptide identifications of the dataset:</a:t>
            </a:r>
          </a:p>
          <a:p>
            <a:pPr marL="358775" indent="0">
              <a:buNone/>
            </a:pPr>
            <a:endParaRPr lang="en-US" sz="2400" dirty="0" smtClean="0"/>
          </a:p>
          <a:p>
            <a:endParaRPr lang="en-US" sz="2400" dirty="0"/>
          </a:p>
        </p:txBody>
      </p:sp>
      <p:pic>
        <p:nvPicPr>
          <p:cNvPr id="6" name="Bild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2743200"/>
            <a:ext cx="6731000" cy="990600"/>
          </a:xfrm>
          <a:prstGeom prst="rect">
            <a:avLst/>
          </a:prstGeom>
        </p:spPr>
      </p:pic>
      <p:pic>
        <p:nvPicPr>
          <p:cNvPr id="7" name="Bild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5000" y="5635113"/>
            <a:ext cx="4089400" cy="927100"/>
          </a:xfrm>
          <a:prstGeom prst="rect">
            <a:avLst/>
          </a:prstGeom>
        </p:spPr>
      </p:pic>
    </p:spTree>
    <p:extLst>
      <p:ext uri="{BB962C8B-B14F-4D97-AF65-F5344CB8AC3E}">
        <p14:creationId xmlns:p14="http://schemas.microsoft.com/office/powerpoint/2010/main" val="16769196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NSP Distributions</a:t>
            </a:r>
            <a:endParaRPr lang="en-US" dirty="0"/>
          </a:p>
        </p:txBody>
      </p:sp>
      <p:sp>
        <p:nvSpPr>
          <p:cNvPr id="3" name="Inhaltsplatzhalter 2"/>
          <p:cNvSpPr>
            <a:spLocks noGrp="1"/>
          </p:cNvSpPr>
          <p:nvPr>
            <p:ph idx="1"/>
          </p:nvPr>
        </p:nvSpPr>
        <p:spPr/>
        <p:txBody>
          <a:bodyPr/>
          <a:lstStyle/>
          <a:p>
            <a:r>
              <a:rPr lang="en-US" sz="2400" dirty="0" smtClean="0"/>
              <a:t>NSP distributions can be determined using expectation maximization</a:t>
            </a:r>
          </a:p>
          <a:p>
            <a:r>
              <a:rPr lang="en-US" sz="2400" dirty="0" smtClean="0"/>
              <a:t>As a first guess, unadjusted p(+|D) values are used to compute an estimated NSP value for each assignment</a:t>
            </a:r>
          </a:p>
          <a:p>
            <a:r>
              <a:rPr lang="en-US" sz="2400" dirty="0" smtClean="0"/>
              <a:t>Applying EM then yields adjusted probabilities, this is repeated until convergence has been reached</a:t>
            </a:r>
          </a:p>
          <a:p>
            <a:r>
              <a:rPr lang="en-US" sz="2400" dirty="0" smtClean="0"/>
              <a:t>NSP distributions depend on the dataset and the dataset size</a:t>
            </a:r>
            <a:endParaRPr lang="en-US" sz="2400" dirty="0"/>
          </a:p>
        </p:txBody>
      </p:sp>
      <p:pic>
        <p:nvPicPr>
          <p:cNvPr id="6" name="Bild 5"/>
          <p:cNvPicPr>
            <a:picLocks noChangeAspect="1"/>
          </p:cNvPicPr>
          <p:nvPr/>
        </p:nvPicPr>
        <p:blipFill rotWithShape="1">
          <a:blip r:embed="rId2"/>
          <a:srcRect t="51200"/>
          <a:stretch/>
        </p:blipFill>
        <p:spPr>
          <a:xfrm>
            <a:off x="593299" y="3769746"/>
            <a:ext cx="3057571" cy="2867797"/>
          </a:xfrm>
          <a:prstGeom prst="rect">
            <a:avLst/>
          </a:prstGeom>
        </p:spPr>
      </p:pic>
      <p:sp>
        <p:nvSpPr>
          <p:cNvPr id="7" name="Textfeld 6"/>
          <p:cNvSpPr txBox="1"/>
          <p:nvPr/>
        </p:nvSpPr>
        <p:spPr>
          <a:xfrm>
            <a:off x="5901108" y="6385655"/>
            <a:ext cx="3284222" cy="246221"/>
          </a:xfrm>
          <a:prstGeom prst="rect">
            <a:avLst/>
          </a:prstGeom>
          <a:noFill/>
        </p:spPr>
        <p:txBody>
          <a:bodyPr wrap="none" rtlCol="0">
            <a:spAutoFit/>
          </a:bodyPr>
          <a:lstStyle/>
          <a:p>
            <a:r>
              <a:rPr lang="en-US" sz="1000" b="0" dirty="0" err="1" smtClean="0">
                <a:solidFill>
                  <a:schemeClr val="tx1"/>
                </a:solidFill>
              </a:rPr>
              <a:t>Nesvizhskii</a:t>
            </a:r>
            <a:r>
              <a:rPr lang="en-US" sz="1000" b="0" dirty="0" smtClean="0">
                <a:solidFill>
                  <a:schemeClr val="tx1"/>
                </a:solidFill>
              </a:rPr>
              <a:t>, et al., Anal. Chem. (2003), 75, 4646-4658</a:t>
            </a:r>
            <a:endParaRPr lang="en-US" sz="1000" b="0" dirty="0">
              <a:solidFill>
                <a:schemeClr val="tx1"/>
              </a:solidFill>
            </a:endParaRPr>
          </a:p>
        </p:txBody>
      </p:sp>
      <p:sp>
        <p:nvSpPr>
          <p:cNvPr id="8" name="Textfeld 7"/>
          <p:cNvSpPr txBox="1"/>
          <p:nvPr/>
        </p:nvSpPr>
        <p:spPr>
          <a:xfrm>
            <a:off x="3962400" y="4001631"/>
            <a:ext cx="4800600" cy="2246769"/>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algn="l"/>
            <a:r>
              <a:rPr lang="en-US" sz="2000" b="0" dirty="0" smtClean="0">
                <a:solidFill>
                  <a:srgbClr val="000000"/>
                </a:solidFill>
              </a:rPr>
              <a:t>NSP distribution for datasets of varying size:</a:t>
            </a:r>
          </a:p>
          <a:p>
            <a:pPr marL="342900" indent="-342900" algn="l">
              <a:buFont typeface="Arial"/>
              <a:buChar char="•"/>
            </a:pPr>
            <a:r>
              <a:rPr lang="en-US" sz="2000" b="0" dirty="0" smtClean="0">
                <a:solidFill>
                  <a:srgbClr val="000000"/>
                </a:solidFill>
              </a:rPr>
              <a:t>squares: single run of a low-complexity sample</a:t>
            </a:r>
          </a:p>
          <a:p>
            <a:pPr marL="342900" indent="-342900" algn="l">
              <a:buFont typeface="Arial"/>
              <a:buChar char="•"/>
            </a:pPr>
            <a:r>
              <a:rPr lang="en-US" sz="2000" b="0" dirty="0" smtClean="0">
                <a:solidFill>
                  <a:srgbClr val="000000"/>
                </a:solidFill>
              </a:rPr>
              <a:t>circles: four runs of the same sample</a:t>
            </a:r>
          </a:p>
          <a:p>
            <a:pPr marL="342900" indent="-342900" algn="l">
              <a:buFont typeface="Arial"/>
              <a:buChar char="•"/>
            </a:pPr>
            <a:r>
              <a:rPr lang="en-US" sz="2000" b="0" dirty="0" smtClean="0">
                <a:solidFill>
                  <a:srgbClr val="000000"/>
                </a:solidFill>
              </a:rPr>
              <a:t>triangles: 22 runs</a:t>
            </a:r>
          </a:p>
          <a:p>
            <a:pPr algn="l"/>
            <a:endParaRPr lang="en-US" sz="2000" b="0" dirty="0">
              <a:solidFill>
                <a:srgbClr val="000000"/>
              </a:solidFill>
            </a:endParaRPr>
          </a:p>
        </p:txBody>
      </p:sp>
    </p:spTree>
    <p:extLst>
      <p:ext uri="{BB962C8B-B14F-4D97-AF65-F5344CB8AC3E}">
        <p14:creationId xmlns:p14="http://schemas.microsoft.com/office/powerpoint/2010/main" val="3467582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Influence of NSP Correction</a:t>
            </a:r>
            <a:endParaRPr lang="en-US" dirty="0"/>
          </a:p>
        </p:txBody>
      </p:sp>
      <p:sp>
        <p:nvSpPr>
          <p:cNvPr id="3" name="Inhaltsplatzhalter 2"/>
          <p:cNvSpPr>
            <a:spLocks noGrp="1"/>
          </p:cNvSpPr>
          <p:nvPr>
            <p:ph idx="1"/>
          </p:nvPr>
        </p:nvSpPr>
        <p:spPr>
          <a:xfrm>
            <a:off x="155448" y="990600"/>
            <a:ext cx="4111752" cy="5410200"/>
          </a:xfrm>
        </p:spPr>
        <p:txBody>
          <a:bodyPr/>
          <a:lstStyle/>
          <a:p>
            <a:pPr>
              <a:lnSpc>
                <a:spcPct val="120000"/>
              </a:lnSpc>
            </a:pPr>
            <a:r>
              <a:rPr lang="en-US" sz="2400" dirty="0" smtClean="0"/>
              <a:t>NSP correction yields better predictions of protein probabilities</a:t>
            </a:r>
          </a:p>
          <a:p>
            <a:pPr>
              <a:lnSpc>
                <a:spcPct val="120000"/>
              </a:lnSpc>
            </a:pPr>
            <a:r>
              <a:rPr lang="en-US" sz="2400" dirty="0" smtClean="0"/>
              <a:t>Figure on the right shows the predicted vs. true protein probabilities with and without NSP</a:t>
            </a:r>
          </a:p>
          <a:p>
            <a:pPr>
              <a:lnSpc>
                <a:spcPct val="120000"/>
              </a:lnSpc>
            </a:pPr>
            <a:r>
              <a:rPr lang="en-US" sz="2400" dirty="0" smtClean="0"/>
              <a:t>Different lines correspond to different datasets</a:t>
            </a:r>
          </a:p>
          <a:p>
            <a:pPr>
              <a:lnSpc>
                <a:spcPct val="120000"/>
              </a:lnSpc>
            </a:pPr>
            <a:r>
              <a:rPr lang="en-US" sz="2400" dirty="0" smtClean="0"/>
              <a:t>Dotted line: perfect prediction</a:t>
            </a:r>
            <a:endParaRPr lang="en-US" sz="2400" dirty="0"/>
          </a:p>
        </p:txBody>
      </p:sp>
      <p:sp>
        <p:nvSpPr>
          <p:cNvPr id="6" name="Textfeld 5"/>
          <p:cNvSpPr txBox="1"/>
          <p:nvPr/>
        </p:nvSpPr>
        <p:spPr>
          <a:xfrm>
            <a:off x="5901108" y="6385655"/>
            <a:ext cx="3284222" cy="246221"/>
          </a:xfrm>
          <a:prstGeom prst="rect">
            <a:avLst/>
          </a:prstGeom>
          <a:noFill/>
        </p:spPr>
        <p:txBody>
          <a:bodyPr wrap="none" rtlCol="0">
            <a:spAutoFit/>
          </a:bodyPr>
          <a:lstStyle/>
          <a:p>
            <a:r>
              <a:rPr lang="en-US" sz="1000" b="0" dirty="0" err="1" smtClean="0">
                <a:solidFill>
                  <a:schemeClr val="tx1"/>
                </a:solidFill>
              </a:rPr>
              <a:t>Nesvizhskii</a:t>
            </a:r>
            <a:r>
              <a:rPr lang="en-US" sz="1000" b="0" dirty="0" smtClean="0">
                <a:solidFill>
                  <a:schemeClr val="tx1"/>
                </a:solidFill>
              </a:rPr>
              <a:t>, et al., Anal. Chem. (2003), 75, 4646-4658</a:t>
            </a:r>
            <a:endParaRPr lang="en-US" sz="1000" b="0" dirty="0">
              <a:solidFill>
                <a:schemeClr val="tx1"/>
              </a:solidFill>
            </a:endParaRPr>
          </a:p>
        </p:txBody>
      </p:sp>
      <p:pic>
        <p:nvPicPr>
          <p:cNvPr id="7" name="Bild 6"/>
          <p:cNvPicPr>
            <a:picLocks noChangeAspect="1"/>
          </p:cNvPicPr>
          <p:nvPr/>
        </p:nvPicPr>
        <p:blipFill>
          <a:blip r:embed="rId2"/>
          <a:stretch>
            <a:fillRect/>
          </a:stretch>
        </p:blipFill>
        <p:spPr>
          <a:xfrm>
            <a:off x="4267200" y="1422400"/>
            <a:ext cx="4718684" cy="4445000"/>
          </a:xfrm>
          <a:prstGeom prst="rect">
            <a:avLst/>
          </a:prstGeom>
        </p:spPr>
      </p:pic>
    </p:spTree>
    <p:extLst>
      <p:ext uri="{BB962C8B-B14F-4D97-AF65-F5344CB8AC3E}">
        <p14:creationId xmlns:p14="http://schemas.microsoft.com/office/powerpoint/2010/main" val="79713726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Ambiguity</a:t>
            </a:r>
            <a:endParaRPr lang="en-US" dirty="0"/>
          </a:p>
        </p:txBody>
      </p:sp>
      <p:sp>
        <p:nvSpPr>
          <p:cNvPr id="3" name="Inhaltsplatzhalter 2"/>
          <p:cNvSpPr>
            <a:spLocks noGrp="1"/>
          </p:cNvSpPr>
          <p:nvPr>
            <p:ph idx="1"/>
          </p:nvPr>
        </p:nvSpPr>
        <p:spPr/>
        <p:txBody>
          <a:bodyPr/>
          <a:lstStyle/>
          <a:p>
            <a:r>
              <a:rPr lang="en-US" sz="2400" dirty="0" smtClean="0"/>
              <a:t>Shared peptides within a PAG cause issues as well</a:t>
            </a:r>
          </a:p>
          <a:p>
            <a:r>
              <a:rPr lang="en-US" sz="2400" dirty="0" smtClean="0"/>
              <a:t>Their probabilities can be distributed over their potential source proteins through a weighting scheme based on the protein probabilities:</a:t>
            </a:r>
          </a:p>
          <a:p>
            <a:endParaRPr lang="en-US" sz="2400" dirty="0" smtClean="0"/>
          </a:p>
          <a:p>
            <a:endParaRPr lang="en-US" sz="2400" dirty="0"/>
          </a:p>
          <a:p>
            <a:pPr marL="0" indent="0">
              <a:buNone/>
            </a:pPr>
            <a:endParaRPr lang="en-US" sz="2400" dirty="0"/>
          </a:p>
          <a:p>
            <a:r>
              <a:rPr lang="en-US" sz="2400" dirty="0" smtClean="0"/>
              <a:t>Weights </a:t>
            </a:r>
            <a:r>
              <a:rPr lang="en-US" sz="2400" i="1" dirty="0" smtClean="0"/>
              <a:t>w</a:t>
            </a:r>
            <a:r>
              <a:rPr lang="en-US" sz="2400" i="1" baseline="-25000" dirty="0" smtClean="0"/>
              <a:t>i</a:t>
            </a:r>
            <a:r>
              <a:rPr lang="en-US" sz="2400" i="1" baseline="30000" dirty="0" smtClean="0"/>
              <a:t>n</a:t>
            </a:r>
            <a:r>
              <a:rPr lang="en-US" sz="2400" dirty="0" smtClean="0"/>
              <a:t> are again estimated iteratively using an EM-like algorithm</a:t>
            </a:r>
          </a:p>
        </p:txBody>
      </p:sp>
      <p:pic>
        <p:nvPicPr>
          <p:cNvPr id="6" name="Bild 5" descr="latex-image-1.pd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0" y="2944747"/>
            <a:ext cx="1828800" cy="941453"/>
          </a:xfrm>
          <a:prstGeom prst="rect">
            <a:avLst/>
          </a:prstGeom>
        </p:spPr>
      </p:pic>
      <p:pic>
        <p:nvPicPr>
          <p:cNvPr id="7" name="Bild 6" descr="latex-image-1.pd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3048000"/>
            <a:ext cx="4292600" cy="774700"/>
          </a:xfrm>
          <a:prstGeom prst="rect">
            <a:avLst/>
          </a:prstGeom>
        </p:spPr>
      </p:pic>
      <p:sp>
        <p:nvSpPr>
          <p:cNvPr id="8" name="Rechteck 7"/>
          <p:cNvSpPr/>
          <p:nvPr/>
        </p:nvSpPr>
        <p:spPr bwMode="auto">
          <a:xfrm>
            <a:off x="2590800" y="4800600"/>
            <a:ext cx="1371600" cy="3810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rebuchet MS" pitchFamily="-65" charset="0"/>
              </a:rPr>
              <a:t>peptide 1</a:t>
            </a:r>
            <a:endParaRPr kumimoji="0" lang="en-US" sz="2000" b="1" i="0" u="none" strike="noStrike" cap="none" normalizeH="0" baseline="0" dirty="0">
              <a:ln>
                <a:noFill/>
              </a:ln>
              <a:solidFill>
                <a:srgbClr val="000000"/>
              </a:solidFill>
              <a:effectLst/>
              <a:latin typeface="Trebuchet MS" pitchFamily="-65" charset="0"/>
            </a:endParaRPr>
          </a:p>
        </p:txBody>
      </p:sp>
      <p:sp>
        <p:nvSpPr>
          <p:cNvPr id="9" name="Rechteck 8"/>
          <p:cNvSpPr/>
          <p:nvPr/>
        </p:nvSpPr>
        <p:spPr bwMode="auto">
          <a:xfrm>
            <a:off x="2590800" y="5867400"/>
            <a:ext cx="1371600" cy="381000"/>
          </a:xfrm>
          <a:prstGeom prst="rect">
            <a:avLst/>
          </a:prstGeom>
          <a:ln>
            <a:headEnd type="none" w="med" len="med"/>
            <a:tailEnd type="none" w="med" len="med"/>
          </a:ln>
        </p:spPr>
        <p:style>
          <a:lnRef idx="1">
            <a:schemeClr val="accent5"/>
          </a:lnRef>
          <a:fillRef idx="2">
            <a:schemeClr val="accent5"/>
          </a:fillRef>
          <a:effectRef idx="1">
            <a:schemeClr val="accent5"/>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smtClean="0">
                <a:ln>
                  <a:noFill/>
                </a:ln>
                <a:solidFill>
                  <a:srgbClr val="000000"/>
                </a:solidFill>
                <a:effectLst/>
                <a:latin typeface="Trebuchet MS" pitchFamily="-65" charset="0"/>
              </a:rPr>
              <a:t>peptide 2</a:t>
            </a:r>
            <a:endParaRPr kumimoji="0" lang="en-US" sz="2000" b="1" i="0" u="none" strike="noStrike" cap="none" normalizeH="0" baseline="0" dirty="0">
              <a:ln>
                <a:noFill/>
              </a:ln>
              <a:solidFill>
                <a:srgbClr val="000000"/>
              </a:solidFill>
              <a:effectLst/>
              <a:latin typeface="Trebuchet MS" pitchFamily="-65" charset="0"/>
            </a:endParaRPr>
          </a:p>
        </p:txBody>
      </p:sp>
      <p:sp>
        <p:nvSpPr>
          <p:cNvPr id="10" name="Oval 9"/>
          <p:cNvSpPr/>
          <p:nvPr/>
        </p:nvSpPr>
        <p:spPr bwMode="auto">
          <a:xfrm>
            <a:off x="5105400" y="4495800"/>
            <a:ext cx="990600" cy="9906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2"/>
                </a:solidFill>
                <a:effectLst/>
                <a:latin typeface="Trebuchet MS" pitchFamily="-65" charset="0"/>
              </a:rPr>
              <a:t>protA</a:t>
            </a:r>
            <a:endParaRPr kumimoji="0" lang="en-US" sz="2000" b="1" i="0" u="none" strike="noStrike" cap="none" normalizeH="0" baseline="0" dirty="0">
              <a:ln>
                <a:noFill/>
              </a:ln>
              <a:solidFill>
                <a:schemeClr val="tx2"/>
              </a:solidFill>
              <a:effectLst/>
              <a:latin typeface="Trebuchet MS" pitchFamily="-65" charset="0"/>
            </a:endParaRPr>
          </a:p>
        </p:txBody>
      </p:sp>
      <p:sp>
        <p:nvSpPr>
          <p:cNvPr id="11" name="Oval 10"/>
          <p:cNvSpPr/>
          <p:nvPr/>
        </p:nvSpPr>
        <p:spPr bwMode="auto">
          <a:xfrm>
            <a:off x="5105400" y="5574582"/>
            <a:ext cx="990600" cy="990600"/>
          </a:xfrm>
          <a:prstGeom prst="ellipse">
            <a:avLst/>
          </a:prstGeom>
          <a:ln>
            <a:headEnd type="none" w="med" len="med"/>
            <a:tailEnd type="none" w="med" len="med"/>
          </a:ln>
        </p:spPr>
        <p:style>
          <a:lnRef idx="1">
            <a:schemeClr val="accent4"/>
          </a:lnRef>
          <a:fillRef idx="2">
            <a:schemeClr val="accent4"/>
          </a:fillRef>
          <a:effectRef idx="1">
            <a:schemeClr val="accent4"/>
          </a:effectRef>
          <a:fontRef idx="minor">
            <a:schemeClr val="dk1"/>
          </a:fontRef>
        </p:style>
        <p:txBody>
          <a:bodyPr vert="horz" wrap="square" lIns="91440" tIns="45720" rIns="91440" bIns="45720" numCol="1" rtlCol="0" anchor="ctr"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r>
              <a:rPr kumimoji="0" lang="en-US" sz="2000" b="1" i="0" u="none" strike="noStrike" cap="none" normalizeH="0" baseline="0" dirty="0" err="1" smtClean="0">
                <a:ln>
                  <a:noFill/>
                </a:ln>
                <a:solidFill>
                  <a:schemeClr val="tx2"/>
                </a:solidFill>
                <a:effectLst/>
                <a:latin typeface="Trebuchet MS" pitchFamily="-65" charset="0"/>
              </a:rPr>
              <a:t>protB</a:t>
            </a:r>
            <a:endParaRPr kumimoji="0" lang="en-US" sz="2000" b="1" i="0" u="none" strike="noStrike" cap="none" normalizeH="0" baseline="0" dirty="0">
              <a:ln>
                <a:noFill/>
              </a:ln>
              <a:solidFill>
                <a:schemeClr val="tx2"/>
              </a:solidFill>
              <a:effectLst/>
              <a:latin typeface="Trebuchet MS" pitchFamily="-65" charset="0"/>
            </a:endParaRPr>
          </a:p>
        </p:txBody>
      </p:sp>
      <p:cxnSp>
        <p:nvCxnSpPr>
          <p:cNvPr id="13" name="Gerade Verbindung mit Pfeil 12"/>
          <p:cNvCxnSpPr>
            <a:stCxn id="8" idx="3"/>
            <a:endCxn id="10" idx="2"/>
          </p:cNvCxnSpPr>
          <p:nvPr/>
        </p:nvCxnSpPr>
        <p:spPr bwMode="auto">
          <a:xfrm>
            <a:off x="3962400" y="4991100"/>
            <a:ext cx="1143000" cy="0"/>
          </a:xfrm>
          <a:prstGeom prst="straightConnector1">
            <a:avLst/>
          </a:prstGeom>
          <a:ln w="38100" cmpd="sng">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4" name="Gerade Verbindung mit Pfeil 13"/>
          <p:cNvCxnSpPr>
            <a:stCxn id="8" idx="3"/>
            <a:endCxn id="11" idx="1"/>
          </p:cNvCxnSpPr>
          <p:nvPr/>
        </p:nvCxnSpPr>
        <p:spPr bwMode="auto">
          <a:xfrm>
            <a:off x="3962400" y="4991100"/>
            <a:ext cx="1288070" cy="728552"/>
          </a:xfrm>
          <a:prstGeom prst="straightConnector1">
            <a:avLst/>
          </a:prstGeom>
          <a:ln w="38100" cmpd="sng">
            <a:headEnd type="none" w="med" len="med"/>
            <a:tailEnd type="arrow"/>
          </a:ln>
        </p:spPr>
        <p:style>
          <a:lnRef idx="2">
            <a:schemeClr val="accent2"/>
          </a:lnRef>
          <a:fillRef idx="0">
            <a:schemeClr val="accent2"/>
          </a:fillRef>
          <a:effectRef idx="1">
            <a:schemeClr val="accent2"/>
          </a:effectRef>
          <a:fontRef idx="minor">
            <a:schemeClr val="tx1"/>
          </a:fontRef>
        </p:style>
      </p:cxnSp>
      <p:cxnSp>
        <p:nvCxnSpPr>
          <p:cNvPr id="18" name="Gerade Verbindung mit Pfeil 17"/>
          <p:cNvCxnSpPr>
            <a:stCxn id="9" idx="3"/>
            <a:endCxn id="11" idx="2"/>
          </p:cNvCxnSpPr>
          <p:nvPr/>
        </p:nvCxnSpPr>
        <p:spPr bwMode="auto">
          <a:xfrm>
            <a:off x="3962400" y="6057900"/>
            <a:ext cx="1143000" cy="11982"/>
          </a:xfrm>
          <a:prstGeom prst="straightConnector1">
            <a:avLst/>
          </a:prstGeom>
          <a:ln w="38100" cmpd="sng">
            <a:headEnd type="none" w="med" len="med"/>
            <a:tailEnd type="arrow"/>
          </a:ln>
        </p:spPr>
        <p:style>
          <a:lnRef idx="2">
            <a:schemeClr val="accent2"/>
          </a:lnRef>
          <a:fillRef idx="0">
            <a:schemeClr val="accent2"/>
          </a:fillRef>
          <a:effectRef idx="1">
            <a:schemeClr val="accent2"/>
          </a:effectRef>
          <a:fontRef idx="minor">
            <a:schemeClr val="tx1"/>
          </a:fontRef>
        </p:style>
      </p:cxnSp>
      <p:sp>
        <p:nvSpPr>
          <p:cNvPr id="21" name="Textfeld 20"/>
          <p:cNvSpPr txBox="1"/>
          <p:nvPr/>
        </p:nvSpPr>
        <p:spPr>
          <a:xfrm>
            <a:off x="5901108" y="6385655"/>
            <a:ext cx="3284222" cy="246221"/>
          </a:xfrm>
          <a:prstGeom prst="rect">
            <a:avLst/>
          </a:prstGeom>
          <a:noFill/>
        </p:spPr>
        <p:txBody>
          <a:bodyPr wrap="none" rtlCol="0">
            <a:spAutoFit/>
          </a:bodyPr>
          <a:lstStyle/>
          <a:p>
            <a:r>
              <a:rPr lang="en-US" sz="1000" b="0" dirty="0" err="1" smtClean="0">
                <a:solidFill>
                  <a:schemeClr val="tx1"/>
                </a:solidFill>
              </a:rPr>
              <a:t>Nesvizhskii</a:t>
            </a:r>
            <a:r>
              <a:rPr lang="en-US" sz="1000" b="0" dirty="0" smtClean="0">
                <a:solidFill>
                  <a:schemeClr val="tx1"/>
                </a:solidFill>
              </a:rPr>
              <a:t>, et al., Anal. Chem. (2003), 75, 4646-4658</a:t>
            </a:r>
            <a:endParaRPr lang="en-US" sz="1000" b="0" dirty="0">
              <a:solidFill>
                <a:schemeClr val="tx1"/>
              </a:solidFill>
            </a:endParaRPr>
          </a:p>
        </p:txBody>
      </p:sp>
      <p:sp>
        <p:nvSpPr>
          <p:cNvPr id="22" name="Textfeld 21"/>
          <p:cNvSpPr txBox="1"/>
          <p:nvPr/>
        </p:nvSpPr>
        <p:spPr>
          <a:xfrm>
            <a:off x="1828800" y="4800600"/>
            <a:ext cx="511808" cy="461665"/>
          </a:xfrm>
          <a:prstGeom prst="rect">
            <a:avLst/>
          </a:prstGeom>
          <a:noFill/>
        </p:spPr>
        <p:txBody>
          <a:bodyPr wrap="none" rtlCol="0">
            <a:spAutoFit/>
          </a:bodyPr>
          <a:lstStyle/>
          <a:p>
            <a:pPr algn="ctr"/>
            <a:r>
              <a:rPr lang="en-US" sz="2400" i="1" dirty="0" smtClean="0"/>
              <a:t>p</a:t>
            </a:r>
            <a:r>
              <a:rPr lang="en-US" sz="2400" baseline="-25000" dirty="0" smtClean="0"/>
              <a:t>1</a:t>
            </a:r>
            <a:endParaRPr lang="en-US" sz="2400" baseline="-25000" dirty="0"/>
          </a:p>
        </p:txBody>
      </p:sp>
      <p:sp>
        <p:nvSpPr>
          <p:cNvPr id="23" name="Textfeld 22"/>
          <p:cNvSpPr txBox="1"/>
          <p:nvPr/>
        </p:nvSpPr>
        <p:spPr>
          <a:xfrm>
            <a:off x="1828800" y="5862935"/>
            <a:ext cx="511808" cy="461665"/>
          </a:xfrm>
          <a:prstGeom prst="rect">
            <a:avLst/>
          </a:prstGeom>
          <a:noFill/>
        </p:spPr>
        <p:txBody>
          <a:bodyPr wrap="none" rtlCol="0">
            <a:spAutoFit/>
          </a:bodyPr>
          <a:lstStyle/>
          <a:p>
            <a:pPr algn="ctr"/>
            <a:r>
              <a:rPr lang="en-US" sz="2400" i="1" dirty="0" smtClean="0"/>
              <a:t>p</a:t>
            </a:r>
            <a:r>
              <a:rPr lang="en-US" sz="2400" baseline="-25000" dirty="0" smtClean="0"/>
              <a:t>2</a:t>
            </a:r>
            <a:endParaRPr lang="en-US" sz="2400" baseline="-25000" dirty="0"/>
          </a:p>
        </p:txBody>
      </p:sp>
      <p:sp>
        <p:nvSpPr>
          <p:cNvPr id="24" name="Textfeld 23"/>
          <p:cNvSpPr txBox="1"/>
          <p:nvPr/>
        </p:nvSpPr>
        <p:spPr>
          <a:xfrm>
            <a:off x="6240335" y="4724400"/>
            <a:ext cx="527938" cy="461665"/>
          </a:xfrm>
          <a:prstGeom prst="rect">
            <a:avLst/>
          </a:prstGeom>
          <a:noFill/>
        </p:spPr>
        <p:txBody>
          <a:bodyPr wrap="none" rtlCol="0">
            <a:spAutoFit/>
          </a:bodyPr>
          <a:lstStyle/>
          <a:p>
            <a:pPr algn="ctr"/>
            <a:r>
              <a:rPr lang="en-US" sz="2400" i="1" dirty="0" smtClean="0"/>
              <a:t>P</a:t>
            </a:r>
            <a:r>
              <a:rPr lang="en-US" sz="2400" baseline="-25000" dirty="0" smtClean="0"/>
              <a:t>A</a:t>
            </a:r>
            <a:endParaRPr lang="en-US" sz="2400" baseline="-25000" dirty="0"/>
          </a:p>
        </p:txBody>
      </p:sp>
      <p:sp>
        <p:nvSpPr>
          <p:cNvPr id="25" name="Textfeld 24"/>
          <p:cNvSpPr txBox="1"/>
          <p:nvPr/>
        </p:nvSpPr>
        <p:spPr>
          <a:xfrm>
            <a:off x="6324600" y="5867400"/>
            <a:ext cx="527938" cy="461665"/>
          </a:xfrm>
          <a:prstGeom prst="rect">
            <a:avLst/>
          </a:prstGeom>
          <a:noFill/>
        </p:spPr>
        <p:txBody>
          <a:bodyPr wrap="none" rtlCol="0">
            <a:spAutoFit/>
          </a:bodyPr>
          <a:lstStyle/>
          <a:p>
            <a:pPr algn="ctr"/>
            <a:r>
              <a:rPr lang="en-US" sz="2400" i="1" dirty="0" smtClean="0"/>
              <a:t>P</a:t>
            </a:r>
            <a:r>
              <a:rPr lang="en-US" sz="2400" baseline="-25000" dirty="0" smtClean="0"/>
              <a:t>B</a:t>
            </a:r>
            <a:endParaRPr lang="en-US" sz="2400" baseline="-25000" dirty="0"/>
          </a:p>
        </p:txBody>
      </p:sp>
      <p:sp>
        <p:nvSpPr>
          <p:cNvPr id="27" name="Textfeld 26"/>
          <p:cNvSpPr txBox="1"/>
          <p:nvPr/>
        </p:nvSpPr>
        <p:spPr>
          <a:xfrm>
            <a:off x="4154080" y="4495800"/>
            <a:ext cx="707475" cy="461665"/>
          </a:xfrm>
          <a:prstGeom prst="rect">
            <a:avLst/>
          </a:prstGeom>
          <a:noFill/>
        </p:spPr>
        <p:txBody>
          <a:bodyPr wrap="none" rtlCol="0">
            <a:spAutoFit/>
          </a:bodyPr>
          <a:lstStyle/>
          <a:p>
            <a:pPr algn="ctr"/>
            <a:r>
              <a:rPr lang="en-US" sz="2400" i="1" dirty="0" smtClean="0"/>
              <a:t>w</a:t>
            </a:r>
            <a:r>
              <a:rPr lang="en-US" sz="2400" baseline="-25000" dirty="0" smtClean="0"/>
              <a:t>1</a:t>
            </a:r>
            <a:r>
              <a:rPr lang="en-US" sz="2400" i="1" baseline="30000" dirty="0" smtClean="0"/>
              <a:t>A</a:t>
            </a:r>
            <a:endParaRPr lang="en-US" sz="2400" i="1" baseline="30000" dirty="0"/>
          </a:p>
        </p:txBody>
      </p:sp>
      <p:sp>
        <p:nvSpPr>
          <p:cNvPr id="28" name="Textfeld 27"/>
          <p:cNvSpPr txBox="1"/>
          <p:nvPr/>
        </p:nvSpPr>
        <p:spPr>
          <a:xfrm>
            <a:off x="4038600" y="5257800"/>
            <a:ext cx="707475" cy="461665"/>
          </a:xfrm>
          <a:prstGeom prst="rect">
            <a:avLst/>
          </a:prstGeom>
          <a:noFill/>
        </p:spPr>
        <p:txBody>
          <a:bodyPr wrap="none" rtlCol="0">
            <a:spAutoFit/>
          </a:bodyPr>
          <a:lstStyle/>
          <a:p>
            <a:pPr algn="ctr"/>
            <a:r>
              <a:rPr lang="en-US" sz="2400" i="1" dirty="0" smtClean="0"/>
              <a:t>w</a:t>
            </a:r>
            <a:r>
              <a:rPr lang="en-US" sz="2400" baseline="-25000" dirty="0" smtClean="0"/>
              <a:t>1</a:t>
            </a:r>
            <a:r>
              <a:rPr lang="en-US" sz="2400" i="1" baseline="30000" dirty="0" smtClean="0"/>
              <a:t>B</a:t>
            </a:r>
            <a:endParaRPr lang="en-US" sz="2400" i="1" baseline="30000" dirty="0"/>
          </a:p>
        </p:txBody>
      </p:sp>
      <p:sp>
        <p:nvSpPr>
          <p:cNvPr id="29" name="Textfeld 28"/>
          <p:cNvSpPr txBox="1"/>
          <p:nvPr/>
        </p:nvSpPr>
        <p:spPr>
          <a:xfrm>
            <a:off x="4071200" y="6019800"/>
            <a:ext cx="707475" cy="461665"/>
          </a:xfrm>
          <a:prstGeom prst="rect">
            <a:avLst/>
          </a:prstGeom>
          <a:noFill/>
        </p:spPr>
        <p:txBody>
          <a:bodyPr wrap="none" rtlCol="0">
            <a:spAutoFit/>
          </a:bodyPr>
          <a:lstStyle/>
          <a:p>
            <a:pPr algn="ctr"/>
            <a:r>
              <a:rPr lang="en-US" sz="2400" i="1" dirty="0" smtClean="0"/>
              <a:t>w</a:t>
            </a:r>
            <a:r>
              <a:rPr lang="en-US" sz="2400" baseline="-25000" dirty="0" smtClean="0"/>
              <a:t>2</a:t>
            </a:r>
            <a:r>
              <a:rPr lang="en-US" sz="2400" i="1" baseline="30000" dirty="0" smtClean="0"/>
              <a:t>B</a:t>
            </a:r>
            <a:endParaRPr lang="en-US" sz="2400" i="1" baseline="30000" dirty="0"/>
          </a:p>
        </p:txBody>
      </p:sp>
    </p:spTree>
    <p:extLst>
      <p:ext uri="{BB962C8B-B14F-4D97-AF65-F5344CB8AC3E}">
        <p14:creationId xmlns:p14="http://schemas.microsoft.com/office/powerpoint/2010/main" val="769996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Ambiguity Group</a:t>
            </a:r>
            <a:endParaRPr lang="en-US" dirty="0"/>
          </a:p>
        </p:txBody>
      </p:sp>
      <p:pic>
        <p:nvPicPr>
          <p:cNvPr id="6" name="Inhaltsplatzhalter 5"/>
          <p:cNvPicPr>
            <a:picLocks noGrp="1" noChangeAspect="1"/>
          </p:cNvPicPr>
          <p:nvPr>
            <p:ph idx="1"/>
          </p:nvPr>
        </p:nvPicPr>
        <p:blipFill rotWithShape="1">
          <a:blip r:embed="rId2"/>
          <a:srcRect l="-12004" t="58436" r="-18027" b="-329"/>
          <a:stretch/>
        </p:blipFill>
        <p:spPr>
          <a:xfrm>
            <a:off x="371391" y="1066800"/>
            <a:ext cx="8620209" cy="4998945"/>
          </a:xfrm>
        </p:spPr>
      </p:pic>
      <p:sp>
        <p:nvSpPr>
          <p:cNvPr id="7" name="Textfeld 6"/>
          <p:cNvSpPr txBox="1"/>
          <p:nvPr/>
        </p:nvSpPr>
        <p:spPr>
          <a:xfrm>
            <a:off x="5901108" y="6385655"/>
            <a:ext cx="3284222" cy="246221"/>
          </a:xfrm>
          <a:prstGeom prst="rect">
            <a:avLst/>
          </a:prstGeom>
          <a:noFill/>
        </p:spPr>
        <p:txBody>
          <a:bodyPr wrap="none" rtlCol="0">
            <a:spAutoFit/>
          </a:bodyPr>
          <a:lstStyle/>
          <a:p>
            <a:r>
              <a:rPr lang="en-US" sz="1000" b="0" dirty="0" err="1" smtClean="0">
                <a:solidFill>
                  <a:schemeClr val="tx1"/>
                </a:solidFill>
              </a:rPr>
              <a:t>Nesvizhskii</a:t>
            </a:r>
            <a:r>
              <a:rPr lang="en-US" sz="1000" b="0" dirty="0" smtClean="0">
                <a:solidFill>
                  <a:schemeClr val="tx1"/>
                </a:solidFill>
              </a:rPr>
              <a:t>, et al., Anal. Chem. (2003), 75, 4646-4658</a:t>
            </a:r>
            <a:endParaRPr lang="en-US" sz="1000" b="0" dirty="0">
              <a:solidFill>
                <a:schemeClr val="tx1"/>
              </a:solidFill>
            </a:endParaRPr>
          </a:p>
        </p:txBody>
      </p:sp>
    </p:spTree>
    <p:extLst>
      <p:ext uri="{BB962C8B-B14F-4D97-AF65-F5344CB8AC3E}">
        <p14:creationId xmlns:p14="http://schemas.microsoft.com/office/powerpoint/2010/main" val="341145740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722313" y="3505200"/>
            <a:ext cx="7772400" cy="2590800"/>
          </a:xfrm>
        </p:spPr>
        <p:txBody>
          <a:bodyPr/>
          <a:lstStyle/>
          <a:p>
            <a:endParaRPr lang="en-US" dirty="0" smtClean="0"/>
          </a:p>
          <a:p>
            <a:pPr marL="342900" indent="-342900">
              <a:buFont typeface="Arial"/>
              <a:buChar char="•"/>
            </a:pPr>
            <a:r>
              <a:rPr lang="en-US" dirty="0" smtClean="0"/>
              <a:t>Protein FDR calculation</a:t>
            </a:r>
          </a:p>
          <a:p>
            <a:pPr marL="342900" indent="-342900">
              <a:buFont typeface="Arial"/>
              <a:buChar char="•"/>
            </a:pPr>
            <a:r>
              <a:rPr lang="en-US" dirty="0" smtClean="0"/>
              <a:t>MAYU</a:t>
            </a:r>
          </a:p>
        </p:txBody>
      </p:sp>
      <p:sp>
        <p:nvSpPr>
          <p:cNvPr id="3" name="Title 2"/>
          <p:cNvSpPr>
            <a:spLocks noGrp="1"/>
          </p:cNvSpPr>
          <p:nvPr>
            <p:ph type="title"/>
          </p:nvPr>
        </p:nvSpPr>
        <p:spPr/>
        <p:txBody>
          <a:bodyPr/>
          <a:lstStyle/>
          <a:p>
            <a:r>
              <a:rPr lang="en-US" dirty="0" smtClean="0"/>
              <a:t>LEARNING UNIT 9C</a:t>
            </a:r>
            <a:br>
              <a:rPr lang="en-US" dirty="0" smtClean="0"/>
            </a:br>
            <a:r>
              <a:rPr lang="en-US" dirty="0" smtClean="0"/>
              <a:t>Protein FDR calculation</a:t>
            </a:r>
            <a:endParaRPr lang="en-US" dirty="0"/>
          </a:p>
        </p:txBody>
      </p:sp>
    </p:spTree>
    <p:extLst>
      <p:ext uri="{BB962C8B-B14F-4D97-AF65-F5344CB8AC3E}">
        <p14:creationId xmlns:p14="http://schemas.microsoft.com/office/powerpoint/2010/main" val="40659602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Estimating Protein FDRs</a:t>
            </a:r>
            <a:endParaRPr lang="en-US" dirty="0"/>
          </a:p>
        </p:txBody>
      </p:sp>
      <p:sp>
        <p:nvSpPr>
          <p:cNvPr id="3" name="Inhaltsplatzhalter 2"/>
          <p:cNvSpPr>
            <a:spLocks noGrp="1"/>
          </p:cNvSpPr>
          <p:nvPr>
            <p:ph idx="1"/>
          </p:nvPr>
        </p:nvSpPr>
        <p:spPr>
          <a:solidFill>
            <a:schemeClr val="bg1"/>
          </a:solidFill>
        </p:spPr>
        <p:txBody>
          <a:bodyPr/>
          <a:lstStyle/>
          <a:p>
            <a:r>
              <a:rPr lang="en-US" dirty="0" smtClean="0"/>
              <a:t>Peptides FDRs do not correspond to protein FDRs</a:t>
            </a:r>
          </a:p>
          <a:p>
            <a:r>
              <a:rPr lang="en-US" dirty="0" smtClean="0"/>
              <a:t>Currently, large-scale studies often have dozens or hundreds of LC-MS runs that are being accumulated</a:t>
            </a:r>
          </a:p>
          <a:p>
            <a:r>
              <a:rPr lang="en-US" dirty="0" smtClean="0"/>
              <a:t>Repeated measurements lead to an accumulation of false positive identifications</a:t>
            </a:r>
          </a:p>
          <a:p>
            <a:r>
              <a:rPr lang="en-US" dirty="0" smtClean="0"/>
              <a:t>As a rule of thumb, protein FDR increases linearly with the number of repeat measurements</a:t>
            </a:r>
          </a:p>
          <a:p>
            <a:r>
              <a:rPr lang="en-US" dirty="0" smtClean="0"/>
              <a:t>FDRs can be estimated in the same fashion as PSM FDRs through a naïve target-decoy approach</a:t>
            </a:r>
          </a:p>
          <a:p>
            <a:endParaRPr lang="en-US" dirty="0" smtClean="0"/>
          </a:p>
        </p:txBody>
      </p:sp>
    </p:spTree>
    <p:extLst>
      <p:ext uri="{BB962C8B-B14F-4D97-AF65-F5344CB8AC3E}">
        <p14:creationId xmlns:p14="http://schemas.microsoft.com/office/powerpoint/2010/main" val="3147854534"/>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MAYU</a:t>
            </a:r>
            <a:endParaRPr lang="en-US" dirty="0"/>
          </a:p>
        </p:txBody>
      </p:sp>
      <p:sp>
        <p:nvSpPr>
          <p:cNvPr id="3" name="Inhaltsplatzhalter 2"/>
          <p:cNvSpPr>
            <a:spLocks noGrp="1"/>
          </p:cNvSpPr>
          <p:nvPr>
            <p:ph idx="1"/>
          </p:nvPr>
        </p:nvSpPr>
        <p:spPr>
          <a:xfrm>
            <a:off x="155448" y="990600"/>
            <a:ext cx="4416552" cy="5410200"/>
          </a:xfrm>
          <a:solidFill>
            <a:schemeClr val="bg1"/>
          </a:solidFill>
        </p:spPr>
        <p:txBody>
          <a:bodyPr/>
          <a:lstStyle/>
          <a:p>
            <a:r>
              <a:rPr lang="en-US" sz="2400" dirty="0" smtClean="0"/>
              <a:t>MAYU estimates protein FDRs for large-scale datasets</a:t>
            </a:r>
          </a:p>
          <a:p>
            <a:r>
              <a:rPr lang="en-US" sz="2400" dirty="0" smtClean="0"/>
              <a:t>The approach is similar to the PSM FDR determination done in </a:t>
            </a:r>
            <a:r>
              <a:rPr lang="en-US" sz="2400" dirty="0" err="1" smtClean="0"/>
              <a:t>PeptideProphet</a:t>
            </a:r>
            <a:r>
              <a:rPr lang="en-US" sz="2400" dirty="0" smtClean="0"/>
              <a:t>, but on the level of proteins</a:t>
            </a:r>
          </a:p>
          <a:p>
            <a:r>
              <a:rPr lang="en-US" sz="2400" dirty="0" smtClean="0"/>
              <a:t>MAYU fits a </a:t>
            </a:r>
            <a:r>
              <a:rPr lang="en-US" sz="2400" dirty="0" err="1" smtClean="0"/>
              <a:t>hypergeometric</a:t>
            </a:r>
            <a:r>
              <a:rPr lang="en-US" sz="2400" dirty="0" smtClean="0"/>
              <a:t> distribution to determine the expected number of false positives</a:t>
            </a:r>
            <a:endParaRPr lang="en-US" sz="2400" dirty="0"/>
          </a:p>
        </p:txBody>
      </p:sp>
      <p:pic>
        <p:nvPicPr>
          <p:cNvPr id="7" name="Bild 6"/>
          <p:cNvPicPr>
            <a:picLocks noChangeAspect="1"/>
          </p:cNvPicPr>
          <p:nvPr/>
        </p:nvPicPr>
        <p:blipFill>
          <a:blip r:embed="rId2"/>
          <a:stretch>
            <a:fillRect/>
          </a:stretch>
        </p:blipFill>
        <p:spPr>
          <a:xfrm>
            <a:off x="4648200" y="845874"/>
            <a:ext cx="4419600" cy="5433934"/>
          </a:xfrm>
          <a:prstGeom prst="rect">
            <a:avLst/>
          </a:prstGeom>
        </p:spPr>
      </p:pic>
      <p:sp>
        <p:nvSpPr>
          <p:cNvPr id="8" name="Textfeld 7"/>
          <p:cNvSpPr txBox="1"/>
          <p:nvPr/>
        </p:nvSpPr>
        <p:spPr>
          <a:xfrm>
            <a:off x="3900252" y="6400800"/>
            <a:ext cx="5257800" cy="246221"/>
          </a:xfrm>
          <a:prstGeom prst="rect">
            <a:avLst/>
          </a:prstGeom>
          <a:noFill/>
        </p:spPr>
        <p:txBody>
          <a:bodyPr wrap="square" rtlCol="0">
            <a:spAutoFit/>
          </a:bodyPr>
          <a:lstStyle/>
          <a:p>
            <a:r>
              <a:rPr lang="en-US" sz="1000" dirty="0" smtClean="0">
                <a:solidFill>
                  <a:srgbClr val="000000"/>
                </a:solidFill>
              </a:rPr>
              <a:t>Reiter et al.,  Mol. Cell. Proteomics, 2009, 8, 2405-2417</a:t>
            </a:r>
            <a:endParaRPr lang="en-US" sz="1000" dirty="0">
              <a:solidFill>
                <a:srgbClr val="000000"/>
              </a:solidFill>
            </a:endParaRPr>
          </a:p>
        </p:txBody>
      </p:sp>
    </p:spTree>
    <p:extLst>
      <p:ext uri="{BB962C8B-B14F-4D97-AF65-F5344CB8AC3E}">
        <p14:creationId xmlns:p14="http://schemas.microsoft.com/office/powerpoint/2010/main" val="135305114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Identifying Proteins</a:t>
            </a:r>
            <a:endParaRPr lang="en-US" dirty="0"/>
          </a:p>
        </p:txBody>
      </p:sp>
      <p:sp>
        <p:nvSpPr>
          <p:cNvPr id="3" name="Inhaltsplatzhalter 2"/>
          <p:cNvSpPr>
            <a:spLocks noGrp="1"/>
          </p:cNvSpPr>
          <p:nvPr>
            <p:ph idx="1"/>
          </p:nvPr>
        </p:nvSpPr>
        <p:spPr/>
        <p:txBody>
          <a:bodyPr/>
          <a:lstStyle/>
          <a:p>
            <a:r>
              <a:rPr lang="en-US" sz="2400" dirty="0" smtClean="0"/>
              <a:t>Each PSM above the threshold contributes</a:t>
            </a:r>
          </a:p>
          <a:p>
            <a:pPr lvl="1"/>
            <a:r>
              <a:rPr lang="en-US" sz="2000" dirty="0" smtClean="0"/>
              <a:t>a match of a spectrum to a peptide</a:t>
            </a:r>
          </a:p>
          <a:p>
            <a:pPr lvl="1"/>
            <a:r>
              <a:rPr lang="en-US" sz="2000" dirty="0" smtClean="0"/>
              <a:t>a match of a peptide to a protein</a:t>
            </a:r>
          </a:p>
          <a:p>
            <a:r>
              <a:rPr lang="en-US" sz="2400" dirty="0" smtClean="0"/>
              <a:t>Peptides are not necessarily unique!</a:t>
            </a:r>
          </a:p>
          <a:p>
            <a:r>
              <a:rPr lang="en-US" sz="2400" dirty="0" smtClean="0"/>
              <a:t>Length distribution of observed peptides deviates from theoretical distribution: short peptides (length 6 and shorter) are usually not observed</a:t>
            </a:r>
          </a:p>
          <a:p>
            <a:endParaRPr lang="en-US" sz="2400" dirty="0"/>
          </a:p>
        </p:txBody>
      </p:sp>
      <p:pic>
        <p:nvPicPr>
          <p:cNvPr id="6"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6200" y="3733800"/>
            <a:ext cx="6350000" cy="26114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 name="Textfeld 8"/>
          <p:cNvSpPr txBox="1"/>
          <p:nvPr/>
        </p:nvSpPr>
        <p:spPr>
          <a:xfrm>
            <a:off x="3677196" y="6425222"/>
            <a:ext cx="5515652" cy="246221"/>
          </a:xfrm>
          <a:prstGeom prst="rect">
            <a:avLst/>
          </a:prstGeom>
          <a:noFill/>
        </p:spPr>
        <p:txBody>
          <a:bodyPr wrap="none" rtlCol="0">
            <a:spAutoFit/>
          </a:bodyPr>
          <a:lstStyle/>
          <a:p>
            <a:r>
              <a:rPr lang="en-GB" sz="1000" b="0" dirty="0">
                <a:solidFill>
                  <a:srgbClr val="000000"/>
                </a:solidFill>
              </a:rPr>
              <a:t>Danielle L. </a:t>
            </a:r>
            <a:r>
              <a:rPr lang="en-GB" sz="1000" b="0" dirty="0" err="1">
                <a:solidFill>
                  <a:srgbClr val="000000"/>
                </a:solidFill>
              </a:rPr>
              <a:t>Swaney</a:t>
            </a:r>
            <a:r>
              <a:rPr lang="en-GB" sz="1000" b="0" dirty="0">
                <a:solidFill>
                  <a:srgbClr val="000000"/>
                </a:solidFill>
              </a:rPr>
              <a:t>; Craig D. Wenger; Joshua J. Coon; </a:t>
            </a:r>
            <a:r>
              <a:rPr lang="en-GB" sz="1000" b="0" i="1" dirty="0">
                <a:solidFill>
                  <a:srgbClr val="000000"/>
                </a:solidFill>
              </a:rPr>
              <a:t>J. Proteome Res.</a:t>
            </a:r>
            <a:r>
              <a:rPr lang="en-GB" sz="1000" b="0" dirty="0">
                <a:solidFill>
                  <a:srgbClr val="000000"/>
                </a:solidFill>
              </a:rPr>
              <a:t>  2010, 9, 1323-1329</a:t>
            </a:r>
            <a:r>
              <a:rPr lang="en-GB" sz="1000" b="0" dirty="0" smtClean="0">
                <a:solidFill>
                  <a:srgbClr val="000000"/>
                </a:solidFill>
              </a:rPr>
              <a:t>.</a:t>
            </a:r>
            <a:endParaRPr lang="en-GB" sz="1000" b="0" dirty="0">
              <a:solidFill>
                <a:srgbClr val="000000"/>
              </a:solidFill>
            </a:endParaRPr>
          </a:p>
        </p:txBody>
      </p:sp>
    </p:spTree>
    <p:extLst>
      <p:ext uri="{BB962C8B-B14F-4D97-AF65-F5344CB8AC3E}">
        <p14:creationId xmlns:p14="http://schemas.microsoft.com/office/powerpoint/2010/main" val="7947282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MAYU</a:t>
            </a:r>
            <a:endParaRPr lang="en-US" dirty="0"/>
          </a:p>
        </p:txBody>
      </p:sp>
      <p:pic>
        <p:nvPicPr>
          <p:cNvPr id="9" name="Inhaltsplatzhalter 8"/>
          <p:cNvPicPr>
            <a:picLocks noGrp="1" noChangeAspect="1"/>
          </p:cNvPicPr>
          <p:nvPr>
            <p:ph idx="1"/>
          </p:nvPr>
        </p:nvPicPr>
        <p:blipFill>
          <a:blip r:embed="rId2"/>
          <a:srcRect t="17827" b="17827"/>
          <a:stretch>
            <a:fillRect/>
          </a:stretch>
        </p:blipFill>
        <p:spPr/>
      </p:pic>
      <p:sp>
        <p:nvSpPr>
          <p:cNvPr id="8" name="Textfeld 7"/>
          <p:cNvSpPr txBox="1"/>
          <p:nvPr/>
        </p:nvSpPr>
        <p:spPr>
          <a:xfrm>
            <a:off x="3900252" y="6400800"/>
            <a:ext cx="5257800" cy="246221"/>
          </a:xfrm>
          <a:prstGeom prst="rect">
            <a:avLst/>
          </a:prstGeom>
          <a:noFill/>
        </p:spPr>
        <p:txBody>
          <a:bodyPr wrap="square" rtlCol="0">
            <a:spAutoFit/>
          </a:bodyPr>
          <a:lstStyle/>
          <a:p>
            <a:r>
              <a:rPr lang="en-US" sz="1000" dirty="0" smtClean="0">
                <a:solidFill>
                  <a:srgbClr val="000000"/>
                </a:solidFill>
              </a:rPr>
              <a:t>Reiter et al.,  Mol. Cell. Proteomics, 2009, 8, 2405-2417</a:t>
            </a:r>
            <a:endParaRPr lang="en-US" sz="1000" dirty="0">
              <a:solidFill>
                <a:srgbClr val="000000"/>
              </a:solidFill>
            </a:endParaRPr>
          </a:p>
        </p:txBody>
      </p:sp>
    </p:spTree>
    <p:extLst>
      <p:ext uri="{BB962C8B-B14F-4D97-AF65-F5344CB8AC3E}">
        <p14:creationId xmlns:p14="http://schemas.microsoft.com/office/powerpoint/2010/main" val="154490237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MAYU vs. </a:t>
            </a:r>
            <a:r>
              <a:rPr lang="en-US" dirty="0" err="1" smtClean="0"/>
              <a:t>ProteinProphet</a:t>
            </a:r>
            <a:endParaRPr lang="en-US" dirty="0"/>
          </a:p>
        </p:txBody>
      </p:sp>
      <p:pic>
        <p:nvPicPr>
          <p:cNvPr id="6" name="Picture 3"/>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l="-23368" r="-23368"/>
          <a:stretch>
            <a:fillRect/>
          </a:stretch>
        </p:blipFill>
        <p:spPr bwMode="auto">
          <a:xfrm>
            <a:off x="-758952" y="990600"/>
            <a:ext cx="8836152" cy="5410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7" name="Textfeld 6"/>
          <p:cNvSpPr txBox="1"/>
          <p:nvPr/>
        </p:nvSpPr>
        <p:spPr>
          <a:xfrm>
            <a:off x="6934200" y="990600"/>
            <a:ext cx="1981200" cy="1569660"/>
          </a:xfrm>
          <a:prstGeom prst="rect">
            <a:avLst/>
          </a:prstGeom>
        </p:spPr>
        <p:style>
          <a:lnRef idx="1">
            <a:schemeClr val="accent5"/>
          </a:lnRef>
          <a:fillRef idx="2">
            <a:schemeClr val="accent5"/>
          </a:fillRef>
          <a:effectRef idx="1">
            <a:schemeClr val="accent5"/>
          </a:effectRef>
          <a:fontRef idx="minor">
            <a:schemeClr val="dk1"/>
          </a:fontRef>
        </p:style>
        <p:txBody>
          <a:bodyPr wrap="square" rtlCol="0">
            <a:spAutoFit/>
          </a:bodyPr>
          <a:lstStyle/>
          <a:p>
            <a:pPr marL="571500" indent="-571500" algn="l">
              <a:buFont typeface="+mj-lt"/>
              <a:buAutoNum type="alphaLcPeriod"/>
            </a:pPr>
            <a:r>
              <a:rPr lang="en-US" sz="2400" b="0" dirty="0" smtClean="0"/>
              <a:t>1 run</a:t>
            </a:r>
          </a:p>
          <a:p>
            <a:pPr marL="571500" indent="-571500" algn="l">
              <a:buFont typeface="+mj-lt"/>
              <a:buAutoNum type="alphaLcPeriod"/>
            </a:pPr>
            <a:r>
              <a:rPr lang="en-US" sz="2400" b="0" dirty="0" smtClean="0"/>
              <a:t>5 runs</a:t>
            </a:r>
          </a:p>
          <a:p>
            <a:pPr marL="571500" indent="-571500" algn="l">
              <a:buFont typeface="+mj-lt"/>
              <a:buAutoNum type="alphaLcPeriod"/>
            </a:pPr>
            <a:r>
              <a:rPr lang="en-US" sz="2400" b="0" dirty="0" smtClean="0"/>
              <a:t>10 runs</a:t>
            </a:r>
          </a:p>
          <a:p>
            <a:pPr marL="571500" indent="-571500" algn="l">
              <a:buFont typeface="+mj-lt"/>
              <a:buAutoNum type="alphaLcPeriod"/>
            </a:pPr>
            <a:r>
              <a:rPr lang="en-US" sz="2400" b="0" dirty="0" smtClean="0"/>
              <a:t>20 runs</a:t>
            </a:r>
            <a:endParaRPr lang="en-US" sz="2400" b="0" dirty="0"/>
          </a:p>
        </p:txBody>
      </p:sp>
      <p:sp>
        <p:nvSpPr>
          <p:cNvPr id="8" name="Textfeld 7"/>
          <p:cNvSpPr txBox="1"/>
          <p:nvPr/>
        </p:nvSpPr>
        <p:spPr>
          <a:xfrm>
            <a:off x="3900252" y="6400800"/>
            <a:ext cx="5257800" cy="246221"/>
          </a:xfrm>
          <a:prstGeom prst="rect">
            <a:avLst/>
          </a:prstGeom>
          <a:noFill/>
        </p:spPr>
        <p:txBody>
          <a:bodyPr wrap="square" rtlCol="0">
            <a:spAutoFit/>
          </a:bodyPr>
          <a:lstStyle/>
          <a:p>
            <a:r>
              <a:rPr lang="en-US" sz="1000" dirty="0" smtClean="0">
                <a:solidFill>
                  <a:srgbClr val="000000"/>
                </a:solidFill>
              </a:rPr>
              <a:t>Reiter et al.,  Mol. Cell. Proteomics, 2009, 8, 2405-2417</a:t>
            </a:r>
            <a:endParaRPr lang="en-US" sz="1000" dirty="0">
              <a:solidFill>
                <a:srgbClr val="000000"/>
              </a:solidFill>
            </a:endParaRPr>
          </a:p>
        </p:txBody>
      </p:sp>
    </p:spTree>
    <p:extLst>
      <p:ext uri="{BB962C8B-B14F-4D97-AF65-F5344CB8AC3E}">
        <p14:creationId xmlns:p14="http://schemas.microsoft.com/office/powerpoint/2010/main" val="147298690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MAYU</a:t>
            </a:r>
            <a:endParaRPr lang="en-US" dirty="0"/>
          </a:p>
        </p:txBody>
      </p:sp>
      <p:sp>
        <p:nvSpPr>
          <p:cNvPr id="3" name="Inhaltsplatzhalter 2"/>
          <p:cNvSpPr>
            <a:spLocks noGrp="1"/>
          </p:cNvSpPr>
          <p:nvPr>
            <p:ph idx="1"/>
          </p:nvPr>
        </p:nvSpPr>
        <p:spPr>
          <a:xfrm>
            <a:off x="155448" y="4900764"/>
            <a:ext cx="8836152" cy="1295400"/>
          </a:xfrm>
        </p:spPr>
        <p:txBody>
          <a:bodyPr/>
          <a:lstStyle/>
          <a:p>
            <a:r>
              <a:rPr lang="en-US" sz="2400" dirty="0" smtClean="0"/>
              <a:t>Interestingly, increasing the PSM FDR does not yield an increased rate of true protein identification</a:t>
            </a:r>
          </a:p>
          <a:p>
            <a:r>
              <a:rPr lang="en-US" sz="2400" dirty="0" smtClean="0"/>
              <a:t>Currently popular values of 1-5% PSM FDR seem to be much to high and yield very large protein FDRs (&gt;10%)</a:t>
            </a:r>
            <a:endParaRPr lang="en-US" sz="2400" dirty="0"/>
          </a:p>
        </p:txBody>
      </p:sp>
      <p:pic>
        <p:nvPicPr>
          <p:cNvPr id="6" name="Bild 5"/>
          <p:cNvPicPr>
            <a:picLocks noChangeAspect="1"/>
          </p:cNvPicPr>
          <p:nvPr/>
        </p:nvPicPr>
        <p:blipFill rotWithShape="1">
          <a:blip r:embed="rId2"/>
          <a:srcRect l="1441" t="9085" r="5536" b="14117"/>
          <a:stretch/>
        </p:blipFill>
        <p:spPr>
          <a:xfrm>
            <a:off x="333154" y="802254"/>
            <a:ext cx="8506046" cy="4241506"/>
          </a:xfrm>
          <a:prstGeom prst="rect">
            <a:avLst/>
          </a:prstGeom>
        </p:spPr>
      </p:pic>
      <p:sp>
        <p:nvSpPr>
          <p:cNvPr id="7" name="Textfeld 6"/>
          <p:cNvSpPr txBox="1"/>
          <p:nvPr/>
        </p:nvSpPr>
        <p:spPr>
          <a:xfrm>
            <a:off x="3900252" y="6400800"/>
            <a:ext cx="5257800" cy="246221"/>
          </a:xfrm>
          <a:prstGeom prst="rect">
            <a:avLst/>
          </a:prstGeom>
          <a:noFill/>
        </p:spPr>
        <p:txBody>
          <a:bodyPr wrap="square" rtlCol="0">
            <a:spAutoFit/>
          </a:bodyPr>
          <a:lstStyle/>
          <a:p>
            <a:r>
              <a:rPr lang="en-US" sz="1000" dirty="0" smtClean="0">
                <a:solidFill>
                  <a:srgbClr val="000000"/>
                </a:solidFill>
              </a:rPr>
              <a:t>Reiter et al.,  Mol. Cell. Proteomics, 2009, 8, 2405-2417</a:t>
            </a:r>
            <a:endParaRPr lang="en-US" sz="1000" dirty="0">
              <a:solidFill>
                <a:srgbClr val="000000"/>
              </a:solidFill>
            </a:endParaRPr>
          </a:p>
        </p:txBody>
      </p:sp>
    </p:spTree>
    <p:extLst>
      <p:ext uri="{BB962C8B-B14F-4D97-AF65-F5344CB8AC3E}">
        <p14:creationId xmlns:p14="http://schemas.microsoft.com/office/powerpoint/2010/main" val="76101290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MAYU</a:t>
            </a:r>
            <a:endParaRPr lang="en-US" dirty="0"/>
          </a:p>
        </p:txBody>
      </p:sp>
      <p:sp>
        <p:nvSpPr>
          <p:cNvPr id="3" name="Inhaltsplatzhalter 2"/>
          <p:cNvSpPr>
            <a:spLocks noGrp="1"/>
          </p:cNvSpPr>
          <p:nvPr>
            <p:ph idx="1"/>
          </p:nvPr>
        </p:nvSpPr>
        <p:spPr>
          <a:xfrm>
            <a:off x="155448" y="4953000"/>
            <a:ext cx="8836152" cy="1600200"/>
          </a:xfrm>
        </p:spPr>
        <p:txBody>
          <a:bodyPr/>
          <a:lstStyle/>
          <a:p>
            <a:pPr>
              <a:lnSpc>
                <a:spcPct val="90000"/>
              </a:lnSpc>
            </a:pPr>
            <a:r>
              <a:rPr lang="en-US" sz="1800" dirty="0" smtClean="0"/>
              <a:t>These figures show the increase of protein FDR with the number of repeat measurements (right: color = number of runs)</a:t>
            </a:r>
          </a:p>
          <a:p>
            <a:pPr>
              <a:lnSpc>
                <a:spcPct val="90000"/>
              </a:lnSpc>
            </a:pPr>
            <a:r>
              <a:rPr lang="en-US" sz="1800" dirty="0" smtClean="0"/>
              <a:t>As can be seen from these plots, large-scale studies are particularly prone to FP accumulation</a:t>
            </a:r>
          </a:p>
          <a:p>
            <a:pPr>
              <a:lnSpc>
                <a:spcPct val="90000"/>
              </a:lnSpc>
            </a:pPr>
            <a:r>
              <a:rPr lang="en-US" sz="1800" dirty="0" smtClean="0"/>
              <a:t>Protein FDRs can thus easily reach values of over 50%, i.e. half of reported protein identifications can be incorrect!</a:t>
            </a:r>
            <a:endParaRPr lang="en-US" sz="1800" dirty="0"/>
          </a:p>
        </p:txBody>
      </p:sp>
      <p:pic>
        <p:nvPicPr>
          <p:cNvPr id="6" name="Bild 5"/>
          <p:cNvPicPr>
            <a:picLocks noChangeAspect="1"/>
          </p:cNvPicPr>
          <p:nvPr/>
        </p:nvPicPr>
        <p:blipFill rotWithShape="1">
          <a:blip r:embed="rId2"/>
          <a:srcRect l="833" t="26907" r="5535" b="984"/>
          <a:stretch/>
        </p:blipFill>
        <p:spPr>
          <a:xfrm>
            <a:off x="277570" y="826999"/>
            <a:ext cx="8561630" cy="4049801"/>
          </a:xfrm>
          <a:prstGeom prst="rect">
            <a:avLst/>
          </a:prstGeom>
        </p:spPr>
      </p:pic>
      <p:sp>
        <p:nvSpPr>
          <p:cNvPr id="7" name="Textfeld 6"/>
          <p:cNvSpPr txBox="1"/>
          <p:nvPr/>
        </p:nvSpPr>
        <p:spPr>
          <a:xfrm>
            <a:off x="3900252" y="6400800"/>
            <a:ext cx="5257800" cy="246221"/>
          </a:xfrm>
          <a:prstGeom prst="rect">
            <a:avLst/>
          </a:prstGeom>
          <a:noFill/>
        </p:spPr>
        <p:txBody>
          <a:bodyPr wrap="square" rtlCol="0">
            <a:spAutoFit/>
          </a:bodyPr>
          <a:lstStyle/>
          <a:p>
            <a:r>
              <a:rPr lang="en-US" sz="1000" dirty="0" smtClean="0">
                <a:solidFill>
                  <a:srgbClr val="000000"/>
                </a:solidFill>
              </a:rPr>
              <a:t>Reiter et al.,  Mol. Cell. Proteomics, 2009, 8, 2405-2417</a:t>
            </a:r>
            <a:endParaRPr lang="en-US" sz="1000" dirty="0">
              <a:solidFill>
                <a:srgbClr val="000000"/>
              </a:solidFill>
            </a:endParaRPr>
          </a:p>
        </p:txBody>
      </p:sp>
    </p:spTree>
    <p:extLst>
      <p:ext uri="{BB962C8B-B14F-4D97-AF65-F5344CB8AC3E}">
        <p14:creationId xmlns:p14="http://schemas.microsoft.com/office/powerpoint/2010/main" val="251771557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Benchmarking Inference Engines</a:t>
            </a:r>
            <a:endParaRPr lang="en-US" dirty="0"/>
          </a:p>
        </p:txBody>
      </p:sp>
      <p:sp>
        <p:nvSpPr>
          <p:cNvPr id="3" name="Inhaltsplatzhalter 2"/>
          <p:cNvSpPr>
            <a:spLocks noGrp="1"/>
          </p:cNvSpPr>
          <p:nvPr>
            <p:ph idx="1"/>
          </p:nvPr>
        </p:nvSpPr>
        <p:spPr>
          <a:xfrm>
            <a:off x="155448" y="838200"/>
            <a:ext cx="8836152" cy="5410200"/>
          </a:xfrm>
        </p:spPr>
        <p:txBody>
          <a:bodyPr/>
          <a:lstStyle/>
          <a:p>
            <a:r>
              <a:rPr lang="en-US" sz="2000" dirty="0" smtClean="0"/>
              <a:t>With MAYU it is possible to benchmark different protein inference engines and PSM selection strategies (e.g., two-peptide vs. single-peptide rule)</a:t>
            </a:r>
          </a:p>
          <a:p>
            <a:endParaRPr lang="en-US" sz="2000" dirty="0"/>
          </a:p>
        </p:txBody>
      </p:sp>
      <p:pic>
        <p:nvPicPr>
          <p:cNvPr id="6" name="Bild 5"/>
          <p:cNvPicPr>
            <a:picLocks noChangeAspect="1"/>
          </p:cNvPicPr>
          <p:nvPr/>
        </p:nvPicPr>
        <p:blipFill rotWithShape="1">
          <a:blip r:embed="rId2"/>
          <a:srcRect l="7861" t="9918" r="3963" b="1999"/>
          <a:stretch/>
        </p:blipFill>
        <p:spPr>
          <a:xfrm>
            <a:off x="609600" y="1524000"/>
            <a:ext cx="8001000" cy="4851061"/>
          </a:xfrm>
          <a:prstGeom prst="rect">
            <a:avLst/>
          </a:prstGeom>
        </p:spPr>
      </p:pic>
      <p:sp>
        <p:nvSpPr>
          <p:cNvPr id="7" name="Textfeld 6"/>
          <p:cNvSpPr txBox="1"/>
          <p:nvPr/>
        </p:nvSpPr>
        <p:spPr>
          <a:xfrm>
            <a:off x="6368984" y="6385655"/>
            <a:ext cx="2816346" cy="246221"/>
          </a:xfrm>
          <a:prstGeom prst="rect">
            <a:avLst/>
          </a:prstGeom>
          <a:noFill/>
        </p:spPr>
        <p:txBody>
          <a:bodyPr wrap="none" rtlCol="0">
            <a:spAutoFit/>
          </a:bodyPr>
          <a:lstStyle/>
          <a:p>
            <a:r>
              <a:rPr lang="en-US" sz="1000" b="0" dirty="0" err="1" smtClean="0">
                <a:solidFill>
                  <a:schemeClr val="tx1"/>
                </a:solidFill>
              </a:rPr>
              <a:t>Claassen</a:t>
            </a:r>
            <a:r>
              <a:rPr lang="en-US" sz="1000" b="0" dirty="0" smtClean="0">
                <a:solidFill>
                  <a:schemeClr val="tx1"/>
                </a:solidFill>
              </a:rPr>
              <a:t> et al., Mol Cell Proteomics (in press)</a:t>
            </a:r>
            <a:endParaRPr lang="en-US" sz="1000" b="0" dirty="0">
              <a:solidFill>
                <a:schemeClr val="tx1"/>
              </a:solidFill>
            </a:endParaRPr>
          </a:p>
        </p:txBody>
      </p:sp>
    </p:spTree>
    <p:extLst>
      <p:ext uri="{BB962C8B-B14F-4D97-AF65-F5344CB8AC3E}">
        <p14:creationId xmlns:p14="http://schemas.microsoft.com/office/powerpoint/2010/main" val="57690059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Benchmarking Inference Engines</a:t>
            </a:r>
            <a:endParaRPr lang="en-US" dirty="0"/>
          </a:p>
        </p:txBody>
      </p:sp>
      <p:sp>
        <p:nvSpPr>
          <p:cNvPr id="3" name="Inhaltsplatzhalter 2"/>
          <p:cNvSpPr>
            <a:spLocks noGrp="1"/>
          </p:cNvSpPr>
          <p:nvPr>
            <p:ph idx="1"/>
          </p:nvPr>
        </p:nvSpPr>
        <p:spPr>
          <a:xfrm>
            <a:off x="155448" y="838200"/>
            <a:ext cx="4873752" cy="5410200"/>
          </a:xfrm>
        </p:spPr>
        <p:txBody>
          <a:bodyPr/>
          <a:lstStyle/>
          <a:p>
            <a:r>
              <a:rPr lang="en-US" sz="2400" b="1" dirty="0" smtClean="0"/>
              <a:t>Conclusions</a:t>
            </a:r>
          </a:p>
          <a:p>
            <a:pPr lvl="1"/>
            <a:r>
              <a:rPr lang="en-US" sz="2400" dirty="0" smtClean="0"/>
              <a:t>Keep all high quality hits, independent of whether they are single-hit wonders or not</a:t>
            </a:r>
          </a:p>
          <a:p>
            <a:pPr lvl="1"/>
            <a:r>
              <a:rPr lang="en-US" sz="2400" dirty="0" smtClean="0"/>
              <a:t>Stringent FDR filtering on the PSM level is required to get a good protein FDR</a:t>
            </a:r>
          </a:p>
          <a:p>
            <a:pPr lvl="1"/>
            <a:r>
              <a:rPr lang="en-US" sz="2400" dirty="0" smtClean="0"/>
              <a:t>Optimal strategy might depend on the dataset and on the organism (database size!)</a:t>
            </a:r>
          </a:p>
        </p:txBody>
      </p:sp>
      <p:sp>
        <p:nvSpPr>
          <p:cNvPr id="7" name="Textfeld 6"/>
          <p:cNvSpPr txBox="1"/>
          <p:nvPr/>
        </p:nvSpPr>
        <p:spPr>
          <a:xfrm>
            <a:off x="6368984" y="6385655"/>
            <a:ext cx="2816346" cy="246221"/>
          </a:xfrm>
          <a:prstGeom prst="rect">
            <a:avLst/>
          </a:prstGeom>
          <a:noFill/>
        </p:spPr>
        <p:txBody>
          <a:bodyPr wrap="none" rtlCol="0">
            <a:spAutoFit/>
          </a:bodyPr>
          <a:lstStyle/>
          <a:p>
            <a:r>
              <a:rPr lang="en-US" sz="1000" b="0" dirty="0" err="1" smtClean="0">
                <a:solidFill>
                  <a:schemeClr val="tx1"/>
                </a:solidFill>
              </a:rPr>
              <a:t>Claassen</a:t>
            </a:r>
            <a:r>
              <a:rPr lang="en-US" sz="1000" b="0" dirty="0" smtClean="0">
                <a:solidFill>
                  <a:schemeClr val="tx1"/>
                </a:solidFill>
              </a:rPr>
              <a:t> et al., Mol Cell Proteomics (in press)</a:t>
            </a:r>
            <a:endParaRPr lang="en-US" sz="1000" b="0" dirty="0">
              <a:solidFill>
                <a:schemeClr val="tx1"/>
              </a:solidFill>
            </a:endParaRPr>
          </a:p>
        </p:txBody>
      </p:sp>
      <p:pic>
        <p:nvPicPr>
          <p:cNvPr id="8" name="Bild 7"/>
          <p:cNvPicPr>
            <a:picLocks noChangeAspect="1"/>
          </p:cNvPicPr>
          <p:nvPr/>
        </p:nvPicPr>
        <p:blipFill rotWithShape="1">
          <a:blip r:embed="rId2"/>
          <a:srcRect l="18998" t="8192" r="24402" b="2862"/>
          <a:stretch/>
        </p:blipFill>
        <p:spPr>
          <a:xfrm>
            <a:off x="5029200" y="1905000"/>
            <a:ext cx="3864660" cy="3686143"/>
          </a:xfrm>
          <a:prstGeom prst="rect">
            <a:avLst/>
          </a:prstGeom>
        </p:spPr>
      </p:pic>
    </p:spTree>
    <p:extLst>
      <p:ext uri="{BB962C8B-B14F-4D97-AF65-F5344CB8AC3E}">
        <p14:creationId xmlns:p14="http://schemas.microsoft.com/office/powerpoint/2010/main" val="77510993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mtClean="0"/>
              <a:t>References</a:t>
            </a:r>
            <a:endParaRPr lang="en-US"/>
          </a:p>
        </p:txBody>
      </p:sp>
      <p:sp>
        <p:nvSpPr>
          <p:cNvPr id="6" name="Inhaltsplatzhalter 5"/>
          <p:cNvSpPr>
            <a:spLocks noGrp="1"/>
          </p:cNvSpPr>
          <p:nvPr>
            <p:ph idx="1"/>
          </p:nvPr>
        </p:nvSpPr>
        <p:spPr>
          <a:xfrm>
            <a:off x="155448" y="838200"/>
            <a:ext cx="8836152" cy="5410200"/>
          </a:xfrm>
        </p:spPr>
        <p:txBody>
          <a:bodyPr/>
          <a:lstStyle/>
          <a:p>
            <a:pPr>
              <a:lnSpc>
                <a:spcPct val="90000"/>
              </a:lnSpc>
            </a:pPr>
            <a:r>
              <a:rPr lang="en-US" sz="2000" b="1" dirty="0" smtClean="0"/>
              <a:t>One-hit wonders, two peptide rule</a:t>
            </a:r>
          </a:p>
          <a:p>
            <a:pPr lvl="1">
              <a:lnSpc>
                <a:spcPct val="90000"/>
              </a:lnSpc>
            </a:pPr>
            <a:r>
              <a:rPr lang="en-US" sz="1600" dirty="0">
                <a:hlinkClick r:id="rId2"/>
              </a:rPr>
              <a:t>http://www.mcponline.org/site/misc/</a:t>
            </a:r>
            <a:r>
              <a:rPr lang="en-US" sz="1600" dirty="0" smtClean="0">
                <a:hlinkClick r:id="rId2"/>
              </a:rPr>
              <a:t>ParisReport_Final.xhtml</a:t>
            </a:r>
            <a:endParaRPr lang="en-US" sz="1600" dirty="0" smtClean="0"/>
          </a:p>
          <a:p>
            <a:pPr lvl="1">
              <a:lnSpc>
                <a:spcPct val="90000"/>
              </a:lnSpc>
            </a:pPr>
            <a:r>
              <a:rPr lang="en-US" sz="1600" dirty="0" smtClean="0"/>
              <a:t>Gupta, </a:t>
            </a:r>
            <a:r>
              <a:rPr lang="en-US" sz="1600" dirty="0" err="1" smtClean="0"/>
              <a:t>Pevzner</a:t>
            </a:r>
            <a:r>
              <a:rPr lang="en-US" sz="1600" dirty="0" smtClean="0"/>
              <a:t>, False Discover Rates of Protein Identifications: A Strike against the Two-Peptide Rule, J. Proteome Res. 2009, 8, 4173-4181.</a:t>
            </a:r>
          </a:p>
          <a:p>
            <a:pPr>
              <a:lnSpc>
                <a:spcPct val="90000"/>
              </a:lnSpc>
            </a:pPr>
            <a:r>
              <a:rPr lang="en-US" sz="2000" b="1" dirty="0" smtClean="0"/>
              <a:t>Protein inference methods</a:t>
            </a:r>
          </a:p>
          <a:p>
            <a:pPr lvl="1">
              <a:lnSpc>
                <a:spcPct val="90000"/>
              </a:lnSpc>
            </a:pPr>
            <a:r>
              <a:rPr lang="en-US" sz="1600" dirty="0" err="1"/>
              <a:t>Nesvizhskii</a:t>
            </a:r>
            <a:r>
              <a:rPr lang="en-US" sz="1600" dirty="0"/>
              <a:t> A I , </a:t>
            </a:r>
            <a:r>
              <a:rPr lang="en-US" sz="1600" dirty="0" err="1"/>
              <a:t>Aebersold</a:t>
            </a:r>
            <a:r>
              <a:rPr lang="en-US" sz="1600" dirty="0"/>
              <a:t> </a:t>
            </a:r>
            <a:r>
              <a:rPr lang="en-US" sz="1600" dirty="0" smtClean="0"/>
              <a:t>R, Interpretation of Shotgun Proteomics Data, </a:t>
            </a:r>
            <a:r>
              <a:rPr lang="en-US" sz="1600" dirty="0"/>
              <a:t>Mol Cell Proteomics 2005;4:1419-</a:t>
            </a:r>
            <a:r>
              <a:rPr lang="en-US" sz="1600" dirty="0" smtClean="0"/>
              <a:t>1440</a:t>
            </a:r>
          </a:p>
          <a:p>
            <a:pPr lvl="1">
              <a:lnSpc>
                <a:spcPct val="90000"/>
              </a:lnSpc>
            </a:pPr>
            <a:r>
              <a:rPr lang="en-US" sz="1600" dirty="0" err="1" smtClean="0"/>
              <a:t>Nesvizhskii</a:t>
            </a:r>
            <a:r>
              <a:rPr lang="en-US" sz="1600" dirty="0" smtClean="0"/>
              <a:t>, Keller, </a:t>
            </a:r>
            <a:r>
              <a:rPr lang="en-US" sz="1600" dirty="0" err="1" smtClean="0"/>
              <a:t>Kolker</a:t>
            </a:r>
            <a:r>
              <a:rPr lang="en-US" sz="1600" dirty="0" smtClean="0"/>
              <a:t>, </a:t>
            </a:r>
            <a:r>
              <a:rPr lang="en-US" sz="1600" dirty="0" err="1" smtClean="0"/>
              <a:t>Aebersold</a:t>
            </a:r>
            <a:r>
              <a:rPr lang="en-US" sz="1600" dirty="0" smtClean="0"/>
              <a:t>, A Statistical Model for Identifying Protein by Tandem Mass Spectrometry, Anal. Chem. 2003, 75, 4646-4658.</a:t>
            </a:r>
          </a:p>
          <a:p>
            <a:pPr lvl="1">
              <a:lnSpc>
                <a:spcPct val="90000"/>
              </a:lnSpc>
            </a:pPr>
            <a:r>
              <a:rPr lang="en-US" sz="1600" dirty="0" smtClean="0"/>
              <a:t>Keller, </a:t>
            </a:r>
            <a:r>
              <a:rPr lang="en-US" sz="1600" dirty="0" err="1" smtClean="0"/>
              <a:t>Nesvizhskii</a:t>
            </a:r>
            <a:r>
              <a:rPr lang="en-US" sz="1600" dirty="0" smtClean="0"/>
              <a:t>, </a:t>
            </a:r>
            <a:r>
              <a:rPr lang="en-US" sz="1600" dirty="0" err="1" smtClean="0"/>
              <a:t>Kolker</a:t>
            </a:r>
            <a:r>
              <a:rPr lang="en-US" sz="1600" dirty="0" smtClean="0"/>
              <a:t>, </a:t>
            </a:r>
            <a:r>
              <a:rPr lang="en-US" sz="1600" dirty="0" err="1" smtClean="0"/>
              <a:t>Aebersold</a:t>
            </a:r>
            <a:r>
              <a:rPr lang="en-US" sz="1600" dirty="0" smtClean="0"/>
              <a:t>, Empirical Statistical Model to Estimate the Accuracy of Peptide Identifications Made by MS/MS and Database Search, Anal. Chem. 2002, 74, 5383-5392</a:t>
            </a:r>
          </a:p>
          <a:p>
            <a:pPr lvl="1">
              <a:lnSpc>
                <a:spcPct val="90000"/>
              </a:lnSpc>
            </a:pPr>
            <a:r>
              <a:rPr lang="en-US" sz="1600" dirty="0" err="1" smtClean="0"/>
              <a:t>ProteinProphet</a:t>
            </a:r>
            <a:r>
              <a:rPr lang="en-US" sz="1600" dirty="0" smtClean="0"/>
              <a:t> and </a:t>
            </a:r>
            <a:r>
              <a:rPr lang="en-US" sz="1600" dirty="0" err="1" smtClean="0"/>
              <a:t>PeptideProphet</a:t>
            </a:r>
            <a:r>
              <a:rPr lang="en-US" sz="1600" dirty="0" smtClean="0"/>
              <a:t>:   </a:t>
            </a:r>
          </a:p>
          <a:p>
            <a:pPr marL="457200" lvl="1" indent="0">
              <a:lnSpc>
                <a:spcPct val="90000"/>
              </a:lnSpc>
              <a:buNone/>
            </a:pPr>
            <a:r>
              <a:rPr lang="en-US" sz="1600" dirty="0"/>
              <a:t>	</a:t>
            </a:r>
            <a:r>
              <a:rPr lang="en-US" sz="1600" dirty="0" smtClean="0">
                <a:hlinkClick r:id="rId3"/>
              </a:rPr>
              <a:t>http://proteinprophet.sourceforge.net</a:t>
            </a:r>
            <a:endParaRPr lang="en-US" sz="1600" dirty="0"/>
          </a:p>
          <a:p>
            <a:pPr>
              <a:lnSpc>
                <a:spcPct val="90000"/>
              </a:lnSpc>
            </a:pPr>
            <a:r>
              <a:rPr lang="en-US" sz="1800" b="1" dirty="0" smtClean="0"/>
              <a:t>P</a:t>
            </a:r>
            <a:r>
              <a:rPr lang="en-US" sz="2000" b="1" dirty="0" smtClean="0"/>
              <a:t>rotein FDR Estimation (MAYU) and inference engine benchmarking</a:t>
            </a:r>
          </a:p>
          <a:p>
            <a:pPr lvl="1">
              <a:lnSpc>
                <a:spcPct val="90000"/>
              </a:lnSpc>
            </a:pPr>
            <a:r>
              <a:rPr lang="en-US" sz="1600" dirty="0"/>
              <a:t>Reiter L, </a:t>
            </a:r>
            <a:r>
              <a:rPr lang="en-US" sz="1600" dirty="0" err="1"/>
              <a:t>Claassen</a:t>
            </a:r>
            <a:r>
              <a:rPr lang="en-US" sz="1600" dirty="0"/>
              <a:t> M, </a:t>
            </a:r>
            <a:r>
              <a:rPr lang="en-US" sz="1600" dirty="0" err="1"/>
              <a:t>Schrimpf</a:t>
            </a:r>
            <a:r>
              <a:rPr lang="en-US" sz="1600" dirty="0"/>
              <a:t> SP, </a:t>
            </a:r>
            <a:r>
              <a:rPr lang="en-US" sz="1600" dirty="0" err="1"/>
              <a:t>Jovanovic</a:t>
            </a:r>
            <a:r>
              <a:rPr lang="en-US" sz="1600" dirty="0"/>
              <a:t> M, Schmidt A, </a:t>
            </a:r>
            <a:r>
              <a:rPr lang="en-US" sz="1600" dirty="0" err="1"/>
              <a:t>Buhmann</a:t>
            </a:r>
            <a:r>
              <a:rPr lang="en-US" sz="1600" dirty="0"/>
              <a:t> JM, </a:t>
            </a:r>
            <a:r>
              <a:rPr lang="en-US" sz="1600" dirty="0" err="1"/>
              <a:t>Hengartner</a:t>
            </a:r>
            <a:r>
              <a:rPr lang="en-US" sz="1600" dirty="0"/>
              <a:t> MO, </a:t>
            </a:r>
            <a:r>
              <a:rPr lang="en-US" sz="1600" dirty="0" err="1"/>
              <a:t>Aebersold</a:t>
            </a:r>
            <a:r>
              <a:rPr lang="en-US" sz="1600" dirty="0"/>
              <a:t> </a:t>
            </a:r>
            <a:r>
              <a:rPr lang="en-US" sz="1600" dirty="0" smtClean="0"/>
              <a:t>R, Protein </a:t>
            </a:r>
            <a:r>
              <a:rPr lang="en-US" sz="1600" dirty="0"/>
              <a:t>identification false discovery rates for very large proteomics data sets generated by tandem mass </a:t>
            </a:r>
            <a:r>
              <a:rPr lang="en-US" sz="1600" dirty="0" smtClean="0"/>
              <a:t>spectrometry, Mol </a:t>
            </a:r>
            <a:r>
              <a:rPr lang="en-US" sz="1600" dirty="0"/>
              <a:t>Cell Proteomics. </a:t>
            </a:r>
            <a:r>
              <a:rPr lang="en-US" sz="1600" dirty="0" smtClean="0"/>
              <a:t>2009, 8:</a:t>
            </a:r>
            <a:r>
              <a:rPr lang="en-US" sz="1600" dirty="0"/>
              <a:t>2405-</a:t>
            </a:r>
            <a:r>
              <a:rPr lang="en-US" sz="1600" dirty="0" smtClean="0"/>
              <a:t>17</a:t>
            </a:r>
          </a:p>
          <a:p>
            <a:pPr lvl="1">
              <a:lnSpc>
                <a:spcPct val="90000"/>
              </a:lnSpc>
            </a:pPr>
            <a:r>
              <a:rPr lang="en-US" sz="1600" dirty="0" err="1" smtClean="0"/>
              <a:t>Claassen</a:t>
            </a:r>
            <a:r>
              <a:rPr lang="en-US" sz="1600" dirty="0" smtClean="0"/>
              <a:t>, Reiter, </a:t>
            </a:r>
            <a:r>
              <a:rPr lang="en-US" sz="1600" dirty="0" err="1" smtClean="0"/>
              <a:t>Hengartner</a:t>
            </a:r>
            <a:r>
              <a:rPr lang="en-US" sz="1600" dirty="0" smtClean="0"/>
              <a:t>, </a:t>
            </a:r>
            <a:r>
              <a:rPr lang="en-US" sz="1600" dirty="0" err="1" smtClean="0"/>
              <a:t>Buhmann</a:t>
            </a:r>
            <a:r>
              <a:rPr lang="en-US" sz="1600" dirty="0" smtClean="0"/>
              <a:t>, </a:t>
            </a:r>
            <a:r>
              <a:rPr lang="en-US" sz="1600" dirty="0" err="1" smtClean="0"/>
              <a:t>Aebersold</a:t>
            </a:r>
            <a:r>
              <a:rPr lang="en-US" sz="1600" dirty="0" smtClean="0"/>
              <a:t>, Generic Comparison of Protein Inference Engines, Mol. Cell. Proteomics (</a:t>
            </a:r>
            <a:r>
              <a:rPr lang="en-US" sz="1600" dirty="0"/>
              <a:t>in press, PMID: </a:t>
            </a:r>
            <a:r>
              <a:rPr lang="en-US" sz="1600" dirty="0" smtClean="0"/>
              <a:t>22057310)</a:t>
            </a:r>
          </a:p>
          <a:p>
            <a:pPr lvl="1">
              <a:lnSpc>
                <a:spcPct val="90000"/>
              </a:lnSpc>
            </a:pPr>
            <a:endParaRPr lang="en-US" sz="1600" dirty="0" smtClean="0"/>
          </a:p>
          <a:p>
            <a:pPr marL="457200" lvl="1" indent="0">
              <a:lnSpc>
                <a:spcPct val="90000"/>
              </a:lnSpc>
              <a:buNone/>
            </a:pPr>
            <a:endParaRPr lang="en-US" sz="1600" dirty="0" smtClean="0"/>
          </a:p>
          <a:p>
            <a:pPr lvl="1">
              <a:lnSpc>
                <a:spcPct val="90000"/>
              </a:lnSpc>
            </a:pPr>
            <a:endParaRPr lang="en-US" sz="1600" dirty="0"/>
          </a:p>
          <a:p>
            <a:pPr lvl="1">
              <a:lnSpc>
                <a:spcPct val="90000"/>
              </a:lnSpc>
            </a:pPr>
            <a:endParaRPr lang="en-US" sz="1600" dirty="0" smtClean="0"/>
          </a:p>
          <a:p>
            <a:pPr>
              <a:lnSpc>
                <a:spcPct val="90000"/>
              </a:lnSpc>
            </a:pPr>
            <a:endParaRPr lang="en-US" sz="2000" dirty="0" smtClean="0"/>
          </a:p>
        </p:txBody>
      </p:sp>
    </p:spTree>
    <p:extLst>
      <p:ext uri="{BB962C8B-B14F-4D97-AF65-F5344CB8AC3E}">
        <p14:creationId xmlns:p14="http://schemas.microsoft.com/office/powerpoint/2010/main" val="223290221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Uniqueness</a:t>
            </a:r>
            <a:endParaRPr lang="en-US" dirty="0"/>
          </a:p>
        </p:txBody>
      </p:sp>
      <p:sp>
        <p:nvSpPr>
          <p:cNvPr id="3" name="Inhaltsplatzhalter 2"/>
          <p:cNvSpPr>
            <a:spLocks noGrp="1"/>
          </p:cNvSpPr>
          <p:nvPr>
            <p:ph idx="1"/>
          </p:nvPr>
        </p:nvSpPr>
        <p:spPr/>
        <p:txBody>
          <a:bodyPr/>
          <a:lstStyle/>
          <a:p>
            <a:r>
              <a:rPr lang="en-US" sz="2800" dirty="0" smtClean="0"/>
              <a:t>If we are interested in proteomics (in contrast to peptide identification in metabolomics, MHC </a:t>
            </a:r>
            <a:r>
              <a:rPr lang="en-US" sz="2800" dirty="0" err="1" smtClean="0"/>
              <a:t>ligandomics</a:t>
            </a:r>
            <a:r>
              <a:rPr lang="en-US" sz="2800" dirty="0" smtClean="0"/>
              <a:t> etc.), we want to quantify proteins</a:t>
            </a:r>
          </a:p>
          <a:p>
            <a:r>
              <a:rPr lang="en-US" sz="2800" dirty="0" smtClean="0"/>
              <a:t>Non-unique peptide sequences can stem from different proteins</a:t>
            </a:r>
          </a:p>
          <a:p>
            <a:r>
              <a:rPr lang="en-US" sz="2800" dirty="0" smtClean="0"/>
              <a:t>Obviously, uniqueness depends on the chosen database</a:t>
            </a:r>
          </a:p>
          <a:p>
            <a:r>
              <a:rPr lang="en-US" sz="2800" dirty="0" smtClean="0"/>
              <a:t>Uniqueness becomes more likely for longer peptide sequences</a:t>
            </a:r>
          </a:p>
          <a:p>
            <a:r>
              <a:rPr lang="en-US" sz="2800" dirty="0" smtClean="0"/>
              <a:t>Reasons for non-uniqueness</a:t>
            </a:r>
          </a:p>
          <a:p>
            <a:pPr lvl="1"/>
            <a:r>
              <a:rPr lang="en-US" sz="2400" dirty="0" smtClean="0"/>
              <a:t>Chance hits</a:t>
            </a:r>
          </a:p>
          <a:p>
            <a:pPr lvl="1"/>
            <a:r>
              <a:rPr lang="en-US" sz="2400" dirty="0" smtClean="0"/>
              <a:t>Different isoforms</a:t>
            </a:r>
          </a:p>
          <a:p>
            <a:pPr lvl="1"/>
            <a:r>
              <a:rPr lang="en-US" sz="2400" dirty="0" smtClean="0"/>
              <a:t>Conserved regions shared within a protein family</a:t>
            </a:r>
            <a:endParaRPr lang="en-US" sz="2400" dirty="0"/>
          </a:p>
        </p:txBody>
      </p:sp>
    </p:spTree>
    <p:extLst>
      <p:ext uri="{BB962C8B-B14F-4D97-AF65-F5344CB8AC3E}">
        <p14:creationId xmlns:p14="http://schemas.microsoft.com/office/powerpoint/2010/main" val="406702616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Uniqueness</a:t>
            </a:r>
            <a:endParaRPr lang="en-US" dirty="0"/>
          </a:p>
        </p:txBody>
      </p:sp>
      <p:pic>
        <p:nvPicPr>
          <p:cNvPr id="6" name="Picture 3"/>
          <p:cNvPicPr>
            <a:picLocks noGrp="1" noChangeAspect="1" noChangeArrowheads="1"/>
          </p:cNvPicPr>
          <p:nvPr>
            <p:ph idx="1"/>
          </p:nvPr>
        </p:nvPicPr>
        <p:blipFill rotWithShape="1">
          <a:blip r:embed="rId2" cstate="print">
            <a:extLst>
              <a:ext uri="{28A0092B-C50C-407E-A947-70E740481C1C}">
                <a14:useLocalDpi xmlns:a14="http://schemas.microsoft.com/office/drawing/2010/main" val="0"/>
              </a:ext>
            </a:extLst>
          </a:blip>
          <a:srcRect l="-3080" r="-1427" b="49656"/>
          <a:stretch/>
        </p:blipFill>
        <p:spPr bwMode="auto">
          <a:xfrm>
            <a:off x="-76200" y="839071"/>
            <a:ext cx="4679535" cy="37329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8" name="Picture 3"/>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80" t="50051" r="-3627" b="-395"/>
          <a:stretch/>
        </p:blipFill>
        <p:spPr bwMode="auto">
          <a:xfrm>
            <a:off x="4616865" y="839071"/>
            <a:ext cx="4679535" cy="3732929"/>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FFFFFF"/>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FAA26D3D-D897-4be2-8F04-BA451C77F1D7}">
              <ma14:placeholderFlag xmlns:ma14="http://schemas.microsoft.com/office/mac/drawingml/2011/main" val="1"/>
            </a:ext>
          </a:extLst>
        </p:spPr>
      </p:pic>
      <p:sp>
        <p:nvSpPr>
          <p:cNvPr id="11" name="Inhaltsplatzhalter 2"/>
          <p:cNvSpPr txBox="1">
            <a:spLocks/>
          </p:cNvSpPr>
          <p:nvPr/>
        </p:nvSpPr>
        <p:spPr bwMode="auto">
          <a:xfrm>
            <a:off x="155448" y="4495800"/>
            <a:ext cx="8836152"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Font typeface="Arial" charset="0"/>
              <a:buChar char="•"/>
              <a:defRPr sz="3200">
                <a:solidFill>
                  <a:schemeClr val="tx1"/>
                </a:solidFill>
                <a:latin typeface="Calibri" pitchFamily="34" charset="0"/>
                <a:ea typeface="ヒラギノ角ゴ Pro W3" charset="0"/>
                <a:cs typeface="ヒラギノ角ゴ Pro W3" charset="0"/>
              </a:defRPr>
            </a:lvl1pPr>
            <a:lvl2pPr marL="742950" indent="-285750" algn="l" rtl="0" eaLnBrk="1" fontAlgn="base" hangingPunct="1">
              <a:spcBef>
                <a:spcPct val="20000"/>
              </a:spcBef>
              <a:spcAft>
                <a:spcPct val="0"/>
              </a:spcAft>
              <a:buFont typeface="Arial" charset="0"/>
              <a:buChar char="•"/>
              <a:defRPr sz="2800">
                <a:solidFill>
                  <a:schemeClr val="tx1"/>
                </a:solidFill>
                <a:latin typeface="Calibri" pitchFamily="34" charset="0"/>
                <a:ea typeface="ＭＳ Ｐゴシック" pitchFamily="-65" charset="-128"/>
                <a:cs typeface="ＭＳ Ｐゴシック" charset="0"/>
              </a:defRPr>
            </a:lvl2pPr>
            <a:lvl3pPr marL="1143000" indent="-228600" algn="l" rtl="0" eaLnBrk="1" fontAlgn="base" hangingPunct="1">
              <a:spcBef>
                <a:spcPct val="20000"/>
              </a:spcBef>
              <a:spcAft>
                <a:spcPct val="0"/>
              </a:spcAft>
              <a:buFont typeface="Arial" charset="0"/>
              <a:buChar char="•"/>
              <a:defRPr sz="2400">
                <a:solidFill>
                  <a:schemeClr val="tx1"/>
                </a:solidFill>
                <a:latin typeface="Calibri" pitchFamily="34" charset="0"/>
                <a:ea typeface="ＭＳ Ｐゴシック" pitchFamily="-65" charset="-128"/>
              </a:defRPr>
            </a:lvl3pPr>
            <a:lvl4pPr marL="16002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4pPr>
            <a:lvl5pPr marL="2057400" indent="-228600" algn="l" rtl="0" eaLnBrk="1" fontAlgn="base" hangingPunct="1">
              <a:spcBef>
                <a:spcPct val="20000"/>
              </a:spcBef>
              <a:spcAft>
                <a:spcPct val="0"/>
              </a:spcAft>
              <a:buFont typeface="Arial" charset="0"/>
              <a:buChar char="•"/>
              <a:defRPr sz="2000">
                <a:solidFill>
                  <a:schemeClr val="tx1"/>
                </a:solidFill>
                <a:latin typeface="Calibri" pitchFamily="34" charset="0"/>
                <a:ea typeface="ＭＳ Ｐゴシック" pitchFamily="-65" charset="-128"/>
              </a:defRPr>
            </a:lvl5pPr>
            <a:lvl6pPr marL="25146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6pPr>
            <a:lvl7pPr marL="29718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7pPr>
            <a:lvl8pPr marL="34290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8pPr>
            <a:lvl9pPr marL="3886200" indent="-228600" algn="l" rtl="0" eaLnBrk="1" fontAlgn="base" hangingPunct="1">
              <a:spcBef>
                <a:spcPct val="20000"/>
              </a:spcBef>
              <a:spcAft>
                <a:spcPct val="0"/>
              </a:spcAft>
              <a:buChar char="»"/>
              <a:defRPr sz="2000">
                <a:solidFill>
                  <a:schemeClr val="tx1"/>
                </a:solidFill>
                <a:latin typeface="+mn-lt"/>
                <a:ea typeface="ＭＳ Ｐゴシック" pitchFamily="-65" charset="-128"/>
              </a:defRPr>
            </a:lvl9pPr>
          </a:lstStyle>
          <a:p>
            <a:pPr>
              <a:lnSpc>
                <a:spcPct val="110000"/>
              </a:lnSpc>
            </a:pPr>
            <a:r>
              <a:rPr lang="en-US" sz="2000" b="0" dirty="0" smtClean="0"/>
              <a:t>Uniqueness depends on the size of the database</a:t>
            </a:r>
          </a:p>
          <a:p>
            <a:pPr>
              <a:lnSpc>
                <a:spcPct val="110000"/>
              </a:lnSpc>
            </a:pPr>
            <a:r>
              <a:rPr lang="en-US" sz="2000" b="0" dirty="0" smtClean="0"/>
              <a:t>Searching an appropriate (non-redundant) database is thus preferable </a:t>
            </a:r>
          </a:p>
          <a:p>
            <a:pPr>
              <a:lnSpc>
                <a:spcPct val="110000"/>
              </a:lnSpc>
            </a:pPr>
            <a:r>
              <a:rPr lang="en-US" sz="2000" b="0" dirty="0" smtClean="0"/>
              <a:t>Reference databases (</a:t>
            </a:r>
            <a:r>
              <a:rPr lang="en-US" sz="2000" b="0" dirty="0" err="1" smtClean="0"/>
              <a:t>SwissProt</a:t>
            </a:r>
            <a:r>
              <a:rPr lang="en-US" sz="2000" b="0" dirty="0" smtClean="0"/>
              <a:t>) usually contain few degenerate (non-unique) </a:t>
            </a:r>
            <a:r>
              <a:rPr lang="en-US" sz="2000" b="0" dirty="0" err="1" smtClean="0"/>
              <a:t>tryptic</a:t>
            </a:r>
            <a:r>
              <a:rPr lang="en-US" sz="2000" b="0" dirty="0" smtClean="0"/>
              <a:t> peptides above a mass of 750 Da</a:t>
            </a:r>
          </a:p>
          <a:p>
            <a:pPr>
              <a:lnSpc>
                <a:spcPct val="110000"/>
              </a:lnSpc>
            </a:pPr>
            <a:r>
              <a:rPr lang="en-US" sz="2000" b="0" dirty="0" smtClean="0"/>
              <a:t>Problem: isoforms of proteins/splice variants!</a:t>
            </a:r>
            <a:endParaRPr lang="en-US" sz="2000" b="0" dirty="0"/>
          </a:p>
        </p:txBody>
      </p:sp>
      <p:sp>
        <p:nvSpPr>
          <p:cNvPr id="12" name="Textfeld 11"/>
          <p:cNvSpPr txBox="1"/>
          <p:nvPr/>
        </p:nvSpPr>
        <p:spPr>
          <a:xfrm>
            <a:off x="5107817" y="6413011"/>
            <a:ext cx="4109455" cy="246221"/>
          </a:xfrm>
          <a:prstGeom prst="rect">
            <a:avLst/>
          </a:prstGeom>
          <a:noFill/>
        </p:spPr>
        <p:txBody>
          <a:bodyPr wrap="none" rtlCol="0">
            <a:spAutoFit/>
          </a:bodyPr>
          <a:lstStyle/>
          <a:p>
            <a:r>
              <a:rPr lang="en-GB" sz="1000" b="0" dirty="0" err="1">
                <a:solidFill>
                  <a:srgbClr val="000000"/>
                </a:solidFill>
                <a:latin typeface="Arial" charset="0"/>
              </a:rPr>
              <a:t>Nesvizhskii</a:t>
            </a:r>
            <a:r>
              <a:rPr lang="en-GB" sz="1000" b="0" dirty="0">
                <a:solidFill>
                  <a:srgbClr val="000000"/>
                </a:solidFill>
                <a:latin typeface="Arial" charset="0"/>
              </a:rPr>
              <a:t> A I , </a:t>
            </a:r>
            <a:r>
              <a:rPr lang="en-GB" sz="1000" b="0" dirty="0" err="1">
                <a:solidFill>
                  <a:srgbClr val="000000"/>
                </a:solidFill>
                <a:latin typeface="Arial" charset="0"/>
              </a:rPr>
              <a:t>Aebersold</a:t>
            </a:r>
            <a:r>
              <a:rPr lang="en-GB" sz="1000" b="0" dirty="0">
                <a:solidFill>
                  <a:srgbClr val="000000"/>
                </a:solidFill>
                <a:latin typeface="Arial" charset="0"/>
              </a:rPr>
              <a:t> R Mol Cell Proteomics 2005;4:1419-</a:t>
            </a:r>
            <a:r>
              <a:rPr lang="en-GB" sz="1000" b="0" dirty="0" smtClean="0">
                <a:solidFill>
                  <a:srgbClr val="000000"/>
                </a:solidFill>
                <a:latin typeface="Arial" charset="0"/>
              </a:rPr>
              <a:t>1440</a:t>
            </a:r>
            <a:r>
              <a:rPr lang="en-US" sz="1000" b="0" dirty="0" smtClean="0">
                <a:solidFill>
                  <a:srgbClr val="000000"/>
                </a:solidFill>
              </a:rPr>
              <a:t>.</a:t>
            </a:r>
            <a:endParaRPr lang="en-GB" sz="1000" b="0" dirty="0">
              <a:solidFill>
                <a:srgbClr val="000000"/>
              </a:solidFill>
              <a:latin typeface="Arial" charset="0"/>
            </a:endParaRPr>
          </a:p>
        </p:txBody>
      </p:sp>
    </p:spTree>
    <p:extLst>
      <p:ext uri="{BB962C8B-B14F-4D97-AF65-F5344CB8AC3E}">
        <p14:creationId xmlns:p14="http://schemas.microsoft.com/office/powerpoint/2010/main" val="256436669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Uniqueness</a:t>
            </a:r>
            <a:endParaRPr lang="en-US" dirty="0"/>
          </a:p>
        </p:txBody>
      </p:sp>
      <p:pic>
        <p:nvPicPr>
          <p:cNvPr id="6" name="Inhaltsplatzhalter 5"/>
          <p:cNvPicPr>
            <a:picLocks noGrp="1" noChangeAspect="1"/>
          </p:cNvPicPr>
          <p:nvPr>
            <p:ph idx="1"/>
          </p:nvPr>
        </p:nvPicPr>
        <p:blipFill>
          <a:blip r:embed="rId2"/>
          <a:srcRect t="-2561" b="-2561"/>
          <a:stretch>
            <a:fillRect/>
          </a:stretch>
        </p:blipFill>
        <p:spPr>
          <a:xfrm>
            <a:off x="155448" y="762000"/>
            <a:ext cx="8836152" cy="5410200"/>
          </a:xfrm>
        </p:spPr>
      </p:pic>
      <p:sp>
        <p:nvSpPr>
          <p:cNvPr id="7" name="Textfeld 6"/>
          <p:cNvSpPr txBox="1"/>
          <p:nvPr/>
        </p:nvSpPr>
        <p:spPr>
          <a:xfrm>
            <a:off x="5809111" y="6425222"/>
            <a:ext cx="3394867" cy="246221"/>
          </a:xfrm>
          <a:prstGeom prst="rect">
            <a:avLst/>
          </a:prstGeom>
          <a:noFill/>
        </p:spPr>
        <p:txBody>
          <a:bodyPr wrap="none" rtlCol="0">
            <a:spAutoFit/>
          </a:bodyPr>
          <a:lstStyle/>
          <a:p>
            <a:r>
              <a:rPr lang="en-US" sz="1000" b="0" dirty="0" err="1" smtClean="0">
                <a:solidFill>
                  <a:schemeClr val="tx1"/>
                </a:solidFill>
              </a:rPr>
              <a:t>Qeli</a:t>
            </a:r>
            <a:r>
              <a:rPr lang="en-US" sz="1000" b="0" dirty="0" smtClean="0">
                <a:solidFill>
                  <a:schemeClr val="tx1"/>
                </a:solidFill>
              </a:rPr>
              <a:t> &amp; Ahrens, Nature </a:t>
            </a:r>
            <a:r>
              <a:rPr lang="en-US" sz="1000" b="0" dirty="0">
                <a:solidFill>
                  <a:schemeClr val="tx1"/>
                </a:solidFill>
              </a:rPr>
              <a:t>Biotechnology 28, 647–650 (2010)</a:t>
            </a:r>
          </a:p>
        </p:txBody>
      </p:sp>
    </p:spTree>
    <p:extLst>
      <p:ext uri="{BB962C8B-B14F-4D97-AF65-F5344CB8AC3E}">
        <p14:creationId xmlns:p14="http://schemas.microsoft.com/office/powerpoint/2010/main" val="302945530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smtClean="0"/>
              <a:t>Protein Isoforms</a:t>
            </a:r>
            <a:endParaRPr lang="en-US" dirty="0"/>
          </a:p>
        </p:txBody>
      </p:sp>
      <p:sp>
        <p:nvSpPr>
          <p:cNvPr id="3" name="Inhaltsplatzhalter 2"/>
          <p:cNvSpPr>
            <a:spLocks noGrp="1"/>
          </p:cNvSpPr>
          <p:nvPr>
            <p:ph idx="1"/>
          </p:nvPr>
        </p:nvSpPr>
        <p:spPr>
          <a:xfrm>
            <a:off x="155448" y="3352800"/>
            <a:ext cx="8836152" cy="3048000"/>
          </a:xfrm>
        </p:spPr>
        <p:txBody>
          <a:bodyPr/>
          <a:lstStyle/>
          <a:p>
            <a:pPr>
              <a:lnSpc>
                <a:spcPct val="110000"/>
              </a:lnSpc>
            </a:pPr>
            <a:r>
              <a:rPr lang="en-US" sz="2000" dirty="0" err="1" smtClean="0"/>
              <a:t>NextProt</a:t>
            </a:r>
            <a:r>
              <a:rPr lang="en-US" sz="2000" dirty="0" smtClean="0"/>
              <a:t> Release 3.0.20</a:t>
            </a:r>
          </a:p>
          <a:p>
            <a:pPr lvl="1">
              <a:lnSpc>
                <a:spcPct val="110000"/>
              </a:lnSpc>
            </a:pPr>
            <a:r>
              <a:rPr lang="en-US" sz="1800" dirty="0" smtClean="0"/>
              <a:t>20,140 human proteins</a:t>
            </a:r>
          </a:p>
          <a:p>
            <a:pPr lvl="1">
              <a:lnSpc>
                <a:spcPct val="110000"/>
              </a:lnSpc>
            </a:pPr>
            <a:r>
              <a:rPr lang="en-US" sz="1800" dirty="0" smtClean="0"/>
              <a:t>39,565 sequences resulting from alternative isoforms</a:t>
            </a:r>
          </a:p>
          <a:p>
            <a:pPr>
              <a:lnSpc>
                <a:spcPct val="110000"/>
              </a:lnSpc>
            </a:pPr>
            <a:r>
              <a:rPr lang="en-US" sz="2000" dirty="0" smtClean="0"/>
              <a:t>On average 2.96 different splice variants for each protein sequence</a:t>
            </a:r>
          </a:p>
          <a:p>
            <a:pPr>
              <a:lnSpc>
                <a:spcPct val="110000"/>
              </a:lnSpc>
            </a:pPr>
            <a:r>
              <a:rPr lang="en-US" sz="2000" dirty="0" smtClean="0"/>
              <a:t>Some proteins have a much larger number of variants </a:t>
            </a:r>
          </a:p>
          <a:p>
            <a:pPr>
              <a:lnSpc>
                <a:spcPct val="110000"/>
              </a:lnSpc>
            </a:pPr>
            <a:r>
              <a:rPr lang="en-US" sz="2000" dirty="0" smtClean="0"/>
              <a:t>Resolving the different isoforms is only possible, if peptides crossing the right exon boundaries are observed</a:t>
            </a:r>
          </a:p>
        </p:txBody>
      </p:sp>
      <p:sp>
        <p:nvSpPr>
          <p:cNvPr id="8" name="Textfeld 7"/>
          <p:cNvSpPr txBox="1"/>
          <p:nvPr/>
        </p:nvSpPr>
        <p:spPr>
          <a:xfrm>
            <a:off x="2857368" y="6425222"/>
            <a:ext cx="6346610" cy="246221"/>
          </a:xfrm>
          <a:prstGeom prst="rect">
            <a:avLst/>
          </a:prstGeom>
          <a:noFill/>
        </p:spPr>
        <p:txBody>
          <a:bodyPr wrap="none" rtlCol="0">
            <a:spAutoFit/>
          </a:bodyPr>
          <a:lstStyle/>
          <a:p>
            <a:r>
              <a:rPr lang="en-US" sz="1000" dirty="0" err="1" smtClean="0">
                <a:solidFill>
                  <a:schemeClr val="tx1"/>
                </a:solidFill>
              </a:rPr>
              <a:t>NextProt</a:t>
            </a:r>
            <a:r>
              <a:rPr lang="en-US" sz="1000" dirty="0" smtClean="0">
                <a:solidFill>
                  <a:schemeClr val="tx1"/>
                </a:solidFill>
              </a:rPr>
              <a:t> Release 3.0.20, 2013-11-01, </a:t>
            </a:r>
            <a:r>
              <a:rPr lang="en-US" sz="1000" dirty="0">
                <a:solidFill>
                  <a:schemeClr val="tx1"/>
                </a:solidFill>
              </a:rPr>
              <a:t>http://www.nextprot.org/db/statistics/release?viewas=numbers</a:t>
            </a:r>
          </a:p>
        </p:txBody>
      </p:sp>
      <p:sp>
        <p:nvSpPr>
          <p:cNvPr id="6" name="Rechteck 5"/>
          <p:cNvSpPr/>
          <p:nvPr/>
        </p:nvSpPr>
        <p:spPr>
          <a:xfrm>
            <a:off x="267074" y="1657290"/>
            <a:ext cx="8610600" cy="400110"/>
          </a:xfrm>
          <a:prstGeom prst="rect">
            <a:avLst/>
          </a:prstGeom>
        </p:spPr>
        <p:txBody>
          <a:bodyPr wrap="square">
            <a:spAutoFit/>
          </a:bodyPr>
          <a:lstStyle/>
          <a:p>
            <a:pPr algn="ctr"/>
            <a:r>
              <a:rPr lang="en-US" sz="2000" dirty="0" smtClean="0">
                <a:hlinkClick r:id="rId2"/>
              </a:rPr>
              <a:t>www.nextprot.org/db/statistics/release?viewas=numbers</a:t>
            </a:r>
            <a:endParaRPr lang="en-US" sz="2000" dirty="0"/>
          </a:p>
        </p:txBody>
      </p:sp>
    </p:spTree>
    <p:extLst>
      <p:ext uri="{BB962C8B-B14F-4D97-AF65-F5344CB8AC3E}">
        <p14:creationId xmlns:p14="http://schemas.microsoft.com/office/powerpoint/2010/main" val="4260657046"/>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FIRSTSVEN@YFUFPMRFUVWXY5L9" val="4307"/>
  <p:tag name="DEFAULTDISPLAYSOURCE" val="\documentclass{article}\pagestyle{empty}&#10;\begin{document}&#10;&#10;\end{document}&#10;"/>
  <p:tag name="EMBEDFONTS" val="1"/>
</p:tagLst>
</file>

<file path=ppt/tags/tag2.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DR=\frac{FP}{FP+TP}$&#10;\end{document}&#10;"/>
  <p:tag name="FILENAME" val="TP_tmp"/>
  <p:tag name="FORMAT" val="png256"/>
  <p:tag name="RES" val="1200"/>
  <p:tag name="BLEND" val="0"/>
  <p:tag name="TRANSPARENT" val="0"/>
  <p:tag name="TBUG" val="0"/>
  <p:tag name="ALLOWFS" val="0"/>
  <p:tag name="ORIGWIDTH" val="69"/>
  <p:tag name="PICTUREFILESIZE" val="4907"/>
</p:tagLst>
</file>

<file path=ppt/tags/tag3.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DR=\frac{\# decoy}{\# target}$&#10;\end{document}&#10;"/>
  <p:tag name="FILENAME" val="TP_tmp"/>
  <p:tag name="FORMAT" val="png256"/>
  <p:tag name="RES" val="1200"/>
  <p:tag name="BLEND" val="0"/>
  <p:tag name="TRANSPARENT" val="0"/>
  <p:tag name="TBUG" val="0"/>
  <p:tag name="ALLOWFS" val="0"/>
  <p:tag name="ORIGWIDTH" val="67"/>
  <p:tag name="PICTUREFILESIZE" val="6291"/>
</p:tagLst>
</file>

<file path=ppt/tags/tag4.xml><?xml version="1.0" encoding="utf-8"?>
<p:tagLst xmlns:a="http://schemas.openxmlformats.org/drawingml/2006/main" xmlns:r="http://schemas.openxmlformats.org/officeDocument/2006/relationships" xmlns:p="http://schemas.openxmlformats.org/presentationml/2006/main">
  <p:tag name="TEXPOINT" val="latex"/>
  <p:tag name="SOURCE" val="\documentclass{article}\pagestyle{empty}&#10;\begin{document}&#10;$FDR=\frac{2 \# decoy}{\# target + \# decoy}$&#10;\end{document}&#10;"/>
  <p:tag name="FILENAME" val="TP_tmp"/>
  <p:tag name="FORMAT" val="png256"/>
  <p:tag name="RES" val="1200"/>
  <p:tag name="BLEND" val="0"/>
  <p:tag name="TRANSPARENT" val="0"/>
  <p:tag name="TBUG" val="0"/>
  <p:tag name="ALLOWFS" val="0"/>
  <p:tag name="ORIGWIDTH" val="100"/>
  <p:tag name="PICTUREFILESIZE" val="8575"/>
</p:tagLst>
</file>

<file path=ppt/theme/theme1.xml><?xml version="1.0" encoding="utf-8"?>
<a:theme xmlns:a="http://schemas.openxmlformats.org/drawingml/2006/main" name="CPM_Theme_2014">
  <a:themeElements>
    <a:clrScheme name="Urban Pop">
      <a:dk1>
        <a:srgbClr val="000000"/>
      </a:dk1>
      <a:lt1>
        <a:srgbClr val="FFFFFF"/>
      </a:lt1>
      <a:dk2>
        <a:srgbClr val="282828"/>
      </a:dk2>
      <a:lt2>
        <a:srgbClr val="D4D4D4"/>
      </a:lt2>
      <a:accent1>
        <a:srgbClr val="86CE24"/>
      </a:accent1>
      <a:accent2>
        <a:srgbClr val="00A2E6"/>
      </a:accent2>
      <a:accent3>
        <a:srgbClr val="FAC810"/>
      </a:accent3>
      <a:accent4>
        <a:srgbClr val="7D8F8C"/>
      </a:accent4>
      <a:accent5>
        <a:srgbClr val="D06B20"/>
      </a:accent5>
      <a:accent6>
        <a:srgbClr val="958B8B"/>
      </a:accent6>
      <a:hlink>
        <a:srgbClr val="FF9900"/>
      </a:hlink>
      <a:folHlink>
        <a:srgbClr val="969696"/>
      </a:folHlink>
    </a:clrScheme>
    <a:fontScheme name="SBS_white_en">
      <a:majorFont>
        <a:latin typeface="Trebuchet MS"/>
        <a:ea typeface=""/>
        <a:cs typeface=""/>
      </a:majorFont>
      <a:minorFont>
        <a:latin typeface="Trebuchet M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Trebuchet MS" pitchFamily="-65"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r" defTabSz="914400" rtl="0" eaLnBrk="0" fontAlgn="base" latinLnBrk="0" hangingPunct="0">
          <a:lnSpc>
            <a:spcPct val="100000"/>
          </a:lnSpc>
          <a:spcBef>
            <a:spcPct val="0"/>
          </a:spcBef>
          <a:spcAft>
            <a:spcPct val="0"/>
          </a:spcAft>
          <a:buClrTx/>
          <a:buSzTx/>
          <a:buFontTx/>
          <a:buNone/>
          <a:tabLst/>
          <a:defRPr kumimoji="0" lang="en-US" sz="4400" b="1" i="0" u="none" strike="noStrike" cap="none" normalizeH="0" baseline="0">
            <a:ln>
              <a:noFill/>
            </a:ln>
            <a:solidFill>
              <a:schemeClr val="tx2"/>
            </a:solidFill>
            <a:effectLst/>
            <a:latin typeface="Trebuchet MS" pitchFamily="-65" charset="0"/>
          </a:defRPr>
        </a:defPPr>
      </a:lstStyle>
    </a:lnDef>
  </a:objectDefaults>
  <a:extraClrSchemeLst>
    <a:extraClrScheme>
      <a:clrScheme name="SBS_white_e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BS_white_e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BS_white_e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BS_white_e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BS_white_e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BS_white_e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BS_white_e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CPM_Theme_2014.thmx</Template>
  <TotalTime>0</TotalTime>
  <Words>3834</Words>
  <Application>Microsoft Macintosh PowerPoint</Application>
  <PresentationFormat>On-screen Show (4:3)</PresentationFormat>
  <Paragraphs>435</Paragraphs>
  <Slides>56</Slides>
  <Notes>11</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CPM_Theme_2014</vt:lpstr>
      <vt:lpstr>Computational Proteomics and Metabolomics</vt:lpstr>
      <vt:lpstr>Overview</vt:lpstr>
      <vt:lpstr>LEARNING UNIT 9A Protein Inference Problem</vt:lpstr>
      <vt:lpstr>Identifying Proteins</vt:lpstr>
      <vt:lpstr>Identifying Proteins</vt:lpstr>
      <vt:lpstr>Uniqueness</vt:lpstr>
      <vt:lpstr>Uniqueness</vt:lpstr>
      <vt:lpstr>Uniqueness</vt:lpstr>
      <vt:lpstr>Protein Isoforms</vt:lpstr>
      <vt:lpstr>Protein Isoforms</vt:lpstr>
      <vt:lpstr>Protein Isoforms</vt:lpstr>
      <vt:lpstr>Protein Isoforms</vt:lpstr>
      <vt:lpstr>Protein Families</vt:lpstr>
      <vt:lpstr>Protein Families</vt:lpstr>
      <vt:lpstr>Parsimony-Based Inference</vt:lpstr>
      <vt:lpstr>Parsimony-Based Inference</vt:lpstr>
      <vt:lpstr>Protein Ambiguity Groups</vt:lpstr>
      <vt:lpstr>Parsimony-Based Inference</vt:lpstr>
      <vt:lpstr>Reporting of PAGs</vt:lpstr>
      <vt:lpstr>Inference through Quantification</vt:lpstr>
      <vt:lpstr>Inference through Quantification</vt:lpstr>
      <vt:lpstr>Inference through Quantification</vt:lpstr>
      <vt:lpstr>Significance of Inferred Hits</vt:lpstr>
      <vt:lpstr>One Hit Wonders</vt:lpstr>
      <vt:lpstr>Recap: Target-decoy databases</vt:lpstr>
      <vt:lpstr>Recap: FDR Calculation</vt:lpstr>
      <vt:lpstr>One Hit Wonders</vt:lpstr>
      <vt:lpstr>One Hit Wonders</vt:lpstr>
      <vt:lpstr>Protein FDRs</vt:lpstr>
      <vt:lpstr>LEARNING UNIT 9B Protein Prophet</vt:lpstr>
      <vt:lpstr>ProteinProphet</vt:lpstr>
      <vt:lpstr>ProteinProphet - Overview</vt:lpstr>
      <vt:lpstr>PeptideProphet</vt:lpstr>
      <vt:lpstr>Protein Probability Estimates</vt:lpstr>
      <vt:lpstr>Protein Probability Estimates</vt:lpstr>
      <vt:lpstr>Protein Probability Estimates</vt:lpstr>
      <vt:lpstr>Protein Probability Estimates</vt:lpstr>
      <vt:lpstr>ProteinProphet</vt:lpstr>
      <vt:lpstr>Sibling Peptides</vt:lpstr>
      <vt:lpstr>Sibling Peptides</vt:lpstr>
      <vt:lpstr>Sibling Peptides</vt:lpstr>
      <vt:lpstr>Sibling Peptides</vt:lpstr>
      <vt:lpstr>NSP Distributions</vt:lpstr>
      <vt:lpstr>Influence of NSP Correction</vt:lpstr>
      <vt:lpstr>Protein Ambiguity</vt:lpstr>
      <vt:lpstr>Protein Ambiguity Group</vt:lpstr>
      <vt:lpstr>LEARNING UNIT 9C Protein FDR calculation</vt:lpstr>
      <vt:lpstr>Estimating Protein FDRs</vt:lpstr>
      <vt:lpstr>MAYU</vt:lpstr>
      <vt:lpstr>MAYU</vt:lpstr>
      <vt:lpstr>MAYU vs. ProteinProphet</vt:lpstr>
      <vt:lpstr>MAYU</vt:lpstr>
      <vt:lpstr>MAYU</vt:lpstr>
      <vt:lpstr>Benchmarking Inference Engines</vt:lpstr>
      <vt:lpstr>Benchmarking Inference Engines</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Proteinstruktur und -modellierung</dc:title>
  <dc:creator/>
  <cp:lastModifiedBy/>
  <cp:revision>17</cp:revision>
  <cp:lastPrinted>1900-12-31T22:00:00Z</cp:lastPrinted>
  <dcterms:created xsi:type="dcterms:W3CDTF">2010-04-12T07:26:14Z</dcterms:created>
  <dcterms:modified xsi:type="dcterms:W3CDTF">2015-01-05T21:13:24Z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