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8" r:id="rId1"/>
  </p:sldMasterIdLst>
  <p:notesMasterIdLst>
    <p:notesMasterId r:id="rId48"/>
  </p:notesMasterIdLst>
  <p:handoutMasterIdLst>
    <p:handoutMasterId r:id="rId49"/>
  </p:handoutMasterIdLst>
  <p:sldIdLst>
    <p:sldId id="404" r:id="rId2"/>
    <p:sldId id="540" r:id="rId3"/>
    <p:sldId id="588" r:id="rId4"/>
    <p:sldId id="543" r:id="rId5"/>
    <p:sldId id="447" r:id="rId6"/>
    <p:sldId id="448" r:id="rId7"/>
    <p:sldId id="545" r:id="rId8"/>
    <p:sldId id="544" r:id="rId9"/>
    <p:sldId id="499" r:id="rId10"/>
    <p:sldId id="578" r:id="rId11"/>
    <p:sldId id="546" r:id="rId12"/>
    <p:sldId id="529" r:id="rId13"/>
    <p:sldId id="589" r:id="rId14"/>
    <p:sldId id="549" r:id="rId15"/>
    <p:sldId id="551" r:id="rId16"/>
    <p:sldId id="579" r:id="rId17"/>
    <p:sldId id="466" r:id="rId18"/>
    <p:sldId id="590" r:id="rId19"/>
    <p:sldId id="580" r:id="rId20"/>
    <p:sldId id="581" r:id="rId21"/>
    <p:sldId id="541" r:id="rId22"/>
    <p:sldId id="582" r:id="rId23"/>
    <p:sldId id="513" r:id="rId24"/>
    <p:sldId id="554" r:id="rId25"/>
    <p:sldId id="576" r:id="rId26"/>
    <p:sldId id="555" r:id="rId27"/>
    <p:sldId id="542" r:id="rId28"/>
    <p:sldId id="558" r:id="rId29"/>
    <p:sldId id="561" r:id="rId30"/>
    <p:sldId id="562" r:id="rId31"/>
    <p:sldId id="563" r:id="rId32"/>
    <p:sldId id="564" r:id="rId33"/>
    <p:sldId id="559" r:id="rId34"/>
    <p:sldId id="577" r:id="rId35"/>
    <p:sldId id="506" r:id="rId36"/>
    <p:sldId id="526" r:id="rId37"/>
    <p:sldId id="583" r:id="rId38"/>
    <p:sldId id="591" r:id="rId39"/>
    <p:sldId id="538" r:id="rId40"/>
    <p:sldId id="567" r:id="rId41"/>
    <p:sldId id="520" r:id="rId42"/>
    <p:sldId id="592" r:id="rId43"/>
    <p:sldId id="584" r:id="rId44"/>
    <p:sldId id="585" r:id="rId45"/>
    <p:sldId id="586" r:id="rId46"/>
    <p:sldId id="587" r:id="rId47"/>
  </p:sldIdLst>
  <p:sldSz cx="12192000" cy="6858000"/>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C9A6E4"/>
    <a:srgbClr val="000000"/>
    <a:srgbClr val="FF9933"/>
    <a:srgbClr val="FF9999"/>
    <a:srgbClr val="FFCC66"/>
    <a:srgbClr val="FF7C80"/>
    <a:srgbClr val="FF3399"/>
    <a:srgbClr val="FF33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58" autoAdjust="0"/>
    <p:restoredTop sz="64205" autoAdjust="0"/>
  </p:normalViewPr>
  <p:slideViewPr>
    <p:cSldViewPr snapToGrid="0" showGuides="1">
      <p:cViewPr varScale="1">
        <p:scale>
          <a:sx n="80" d="100"/>
          <a:sy n="80" d="100"/>
        </p:scale>
        <p:origin x="912" y="90"/>
      </p:cViewPr>
      <p:guideLst>
        <p:guide orient="horz" pos="2160"/>
        <p:guide pos="3840"/>
      </p:guideLst>
    </p:cSldViewPr>
  </p:slideViewPr>
  <p:outlineViewPr>
    <p:cViewPr>
      <p:scale>
        <a:sx n="33" d="100"/>
        <a:sy n="33" d="100"/>
      </p:scale>
      <p:origin x="0" y="-48684"/>
    </p:cViewPr>
  </p:outlineViewPr>
  <p:notesTextViewPr>
    <p:cViewPr>
      <p:scale>
        <a:sx n="3" d="2"/>
        <a:sy n="3" d="2"/>
      </p:scale>
      <p:origin x="0" y="0"/>
    </p:cViewPr>
  </p:notesTextViewPr>
  <p:sorterViewPr>
    <p:cViewPr varScale="1">
      <p:scale>
        <a:sx n="1" d="1"/>
        <a:sy n="1" d="1"/>
      </p:scale>
      <p:origin x="0" y="-9618"/>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none" lIns="94757" tIns="47378" rIns="94757" bIns="47378" numCol="1" anchor="t" anchorCtr="0" compatLnSpc="1">
            <a:prstTxWarp prst="textNoShape">
              <a:avLst/>
            </a:prstTxWarp>
          </a:bodyPr>
          <a:lstStyle>
            <a:lvl1pPr defTabSz="947738" eaLnBrk="1" hangingPunct="1">
              <a:defRPr sz="1200">
                <a:solidFill>
                  <a:srgbClr val="00245B"/>
                </a:solidFill>
                <a:latin typeface="Verdana" pitchFamily="34" charset="0"/>
              </a:defRPr>
            </a:lvl1pPr>
          </a:lstStyle>
          <a:p>
            <a:pPr>
              <a:defRPr/>
            </a:pPr>
            <a:endParaRPr lang="de-DE"/>
          </a:p>
        </p:txBody>
      </p:sp>
      <p:sp>
        <p:nvSpPr>
          <p:cNvPr id="5017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none" lIns="94757" tIns="47378" rIns="94757" bIns="47378" numCol="1" anchor="t" anchorCtr="0" compatLnSpc="1">
            <a:prstTxWarp prst="textNoShape">
              <a:avLst/>
            </a:prstTxWarp>
          </a:bodyPr>
          <a:lstStyle>
            <a:lvl1pPr algn="r" defTabSz="947738" eaLnBrk="1" hangingPunct="1">
              <a:defRPr sz="1200">
                <a:solidFill>
                  <a:srgbClr val="00245B"/>
                </a:solidFill>
                <a:latin typeface="Verdana" pitchFamily="34" charset="0"/>
              </a:defRPr>
            </a:lvl1pPr>
          </a:lstStyle>
          <a:p>
            <a:pPr>
              <a:defRPr/>
            </a:pPr>
            <a:endParaRPr lang="de-DE"/>
          </a:p>
        </p:txBody>
      </p:sp>
      <p:sp>
        <p:nvSpPr>
          <p:cNvPr id="5018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none" lIns="94757" tIns="47378" rIns="94757" bIns="47378" numCol="1" anchor="b" anchorCtr="0" compatLnSpc="1">
            <a:prstTxWarp prst="textNoShape">
              <a:avLst/>
            </a:prstTxWarp>
          </a:bodyPr>
          <a:lstStyle>
            <a:lvl1pPr defTabSz="947738" eaLnBrk="1" hangingPunct="1">
              <a:defRPr sz="1200">
                <a:solidFill>
                  <a:srgbClr val="00245B"/>
                </a:solidFill>
                <a:latin typeface="Verdana" pitchFamily="34" charset="0"/>
              </a:defRPr>
            </a:lvl1pPr>
          </a:lstStyle>
          <a:p>
            <a:pPr>
              <a:defRPr/>
            </a:pPr>
            <a:endParaRPr lang="de-DE"/>
          </a:p>
        </p:txBody>
      </p:sp>
      <p:sp>
        <p:nvSpPr>
          <p:cNvPr id="5018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none" lIns="94757" tIns="47378" rIns="94757" bIns="47378" numCol="1" anchor="b" anchorCtr="0" compatLnSpc="1">
            <a:prstTxWarp prst="textNoShape">
              <a:avLst/>
            </a:prstTxWarp>
          </a:bodyPr>
          <a:lstStyle>
            <a:lvl1pPr algn="r" defTabSz="947738" eaLnBrk="1" hangingPunct="1">
              <a:defRPr sz="1200">
                <a:solidFill>
                  <a:srgbClr val="00245B"/>
                </a:solidFill>
                <a:latin typeface="Verdana" pitchFamily="34" charset="0"/>
              </a:defRPr>
            </a:lvl1pPr>
          </a:lstStyle>
          <a:p>
            <a:pPr>
              <a:defRPr/>
            </a:pPr>
            <a:fld id="{4386300B-C214-4045-B513-2B6B1E748226}" type="slidenum">
              <a:rPr lang="de-DE"/>
              <a:pPr>
                <a:defRPr/>
              </a:pPr>
              <a:t>‹#›</a:t>
            </a:fld>
            <a:endParaRPr lang="de-DE"/>
          </a:p>
        </p:txBody>
      </p:sp>
    </p:spTree>
    <p:extLst>
      <p:ext uri="{BB962C8B-B14F-4D97-AF65-F5344CB8AC3E}">
        <p14:creationId xmlns:p14="http://schemas.microsoft.com/office/powerpoint/2010/main" val="1686314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defTabSz="947738" eaLnBrk="1" hangingPunct="1">
              <a:defRPr sz="1200">
                <a:latin typeface="Verdana" pitchFamily="34" charset="0"/>
              </a:defRPr>
            </a:lvl1pPr>
          </a:lstStyle>
          <a:p>
            <a:pPr>
              <a:defRPr/>
            </a:pPr>
            <a:endParaRPr lang="de-DE"/>
          </a:p>
        </p:txBody>
      </p:sp>
      <p:sp>
        <p:nvSpPr>
          <p:cNvPr id="3481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defTabSz="947738" eaLnBrk="1" hangingPunct="1">
              <a:defRPr sz="1200">
                <a:latin typeface="Verdana" pitchFamily="34" charset="0"/>
              </a:defRPr>
            </a:lvl1pPr>
          </a:lstStyle>
          <a:p>
            <a:pPr>
              <a:defRPr/>
            </a:pPr>
            <a:endParaRPr lang="de-DE"/>
          </a:p>
        </p:txBody>
      </p:sp>
      <p:sp>
        <p:nvSpPr>
          <p:cNvPr id="12292"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482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defTabSz="947738" eaLnBrk="1" hangingPunct="1">
              <a:defRPr sz="1200">
                <a:latin typeface="Times New Roman" pitchFamily="18" charset="0"/>
              </a:defRPr>
            </a:lvl1pPr>
          </a:lstStyle>
          <a:p>
            <a:pPr>
              <a:defRPr/>
            </a:pPr>
            <a:endParaRPr lang="de-DE"/>
          </a:p>
        </p:txBody>
      </p:sp>
      <p:sp>
        <p:nvSpPr>
          <p:cNvPr id="3482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defTabSz="947738" eaLnBrk="1" hangingPunct="1">
              <a:defRPr sz="1200">
                <a:latin typeface="Times New Roman" pitchFamily="18" charset="0"/>
              </a:defRPr>
            </a:lvl1pPr>
          </a:lstStyle>
          <a:p>
            <a:pPr>
              <a:defRPr/>
            </a:pPr>
            <a:fld id="{FABCA902-51D0-4602-B06E-7B2FCFF5FAD7}" type="slidenum">
              <a:rPr lang="de-DE"/>
              <a:pPr>
                <a:defRPr/>
              </a:pPr>
              <a:t>‹#›</a:t>
            </a:fld>
            <a:endParaRPr lang="de-DE"/>
          </a:p>
        </p:txBody>
      </p:sp>
    </p:spTree>
    <p:extLst>
      <p:ext uri="{BB962C8B-B14F-4D97-AF65-F5344CB8AC3E}">
        <p14:creationId xmlns:p14="http://schemas.microsoft.com/office/powerpoint/2010/main" val="2366195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aspects in the Internet of Things – think of risks and side-effects in advance!</a:t>
            </a:r>
          </a:p>
          <a:p>
            <a:endParaRPr lang="en-US" dirty="0"/>
          </a:p>
          <a:p>
            <a:r>
              <a:rPr lang="en-US" dirty="0"/>
              <a:t>The Internet is everywhere and thus also in the tiniest devices forming the Internet of Things. But what happens when it comes to security issues? Why do we face new challenges and expose even life-critical systems to security threats? This presentation will not only introduce the technology, benefits, and challenges, but will also highlight very specific, fundamental issues causing a lot of pain when deploying billions of “things” without thinking of security from the very beginning. Just compare the many update cycles of today’s computers with an embedded device offering very limited or no updating capabilities but with an expected life-time of more than 20 years. How to envisage security issues 20 years from now? The situation is not hopeless, we can do something, but there is a long way to go. </a:t>
            </a:r>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1</a:t>
            </a:fld>
            <a:endParaRPr lang="de-DE"/>
          </a:p>
        </p:txBody>
      </p:sp>
    </p:spTree>
    <p:extLst>
      <p:ext uri="{BB962C8B-B14F-4D97-AF65-F5344CB8AC3E}">
        <p14:creationId xmlns:p14="http://schemas.microsoft.com/office/powerpoint/2010/main" val="25139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11</a:t>
            </a:fld>
            <a:endParaRPr lang="de-DE"/>
          </a:p>
        </p:txBody>
      </p:sp>
    </p:spTree>
    <p:extLst>
      <p:ext uri="{BB962C8B-B14F-4D97-AF65-F5344CB8AC3E}">
        <p14:creationId xmlns:p14="http://schemas.microsoft.com/office/powerpoint/2010/main" val="2701305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CH" dirty="0"/>
          </a:p>
        </p:txBody>
      </p:sp>
      <p:sp>
        <p:nvSpPr>
          <p:cNvPr id="4" name="Fußzeilenplatzhalter 3"/>
          <p:cNvSpPr>
            <a:spLocks noGrp="1"/>
          </p:cNvSpPr>
          <p:nvPr>
            <p:ph type="ftr" sz="quarter" idx="10"/>
          </p:nvPr>
        </p:nvSpPr>
        <p:spPr/>
        <p:txBody>
          <a:bodyPr/>
          <a:lstStyle/>
          <a:p>
            <a:r>
              <a:rPr lang="de-CH"/>
              <a:t>SBB • Division • Abteilung oder Bereich • DD.MM.YY</a:t>
            </a:r>
            <a:endParaRPr lang="en-US" dirty="0"/>
          </a:p>
        </p:txBody>
      </p:sp>
      <p:sp>
        <p:nvSpPr>
          <p:cNvPr id="5" name="Foliennummernplatzhalter 4"/>
          <p:cNvSpPr>
            <a:spLocks noGrp="1"/>
          </p:cNvSpPr>
          <p:nvPr>
            <p:ph type="sldNum" sz="quarter" idx="11"/>
          </p:nvPr>
        </p:nvSpPr>
        <p:spPr/>
        <p:txBody>
          <a:bodyPr/>
          <a:lstStyle/>
          <a:p>
            <a:fld id="{8ED26404-58E8-4486-905C-9BBBD7B83F82}" type="slidenum">
              <a:rPr lang="en-US" smtClean="0"/>
              <a:pPr/>
              <a:t>12</a:t>
            </a:fld>
            <a:endParaRPr lang="en-US"/>
          </a:p>
        </p:txBody>
      </p:sp>
    </p:spTree>
    <p:extLst>
      <p:ext uri="{BB962C8B-B14F-4D97-AF65-F5344CB8AC3E}">
        <p14:creationId xmlns:p14="http://schemas.microsoft.com/office/powerpoint/2010/main" val="207688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13</a:t>
            </a:fld>
            <a:endParaRPr lang="de-DE"/>
          </a:p>
        </p:txBody>
      </p:sp>
    </p:spTree>
    <p:extLst>
      <p:ext uri="{BB962C8B-B14F-4D97-AF65-F5344CB8AC3E}">
        <p14:creationId xmlns:p14="http://schemas.microsoft.com/office/powerpoint/2010/main" val="916809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14</a:t>
            </a:fld>
            <a:endParaRPr lang="de-DE"/>
          </a:p>
        </p:txBody>
      </p:sp>
    </p:spTree>
    <p:extLst>
      <p:ext uri="{BB962C8B-B14F-4D97-AF65-F5344CB8AC3E}">
        <p14:creationId xmlns:p14="http://schemas.microsoft.com/office/powerpoint/2010/main" val="16695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15</a:t>
            </a:fld>
            <a:endParaRPr lang="de-DE"/>
          </a:p>
        </p:txBody>
      </p:sp>
    </p:spTree>
    <p:extLst>
      <p:ext uri="{BB962C8B-B14F-4D97-AF65-F5344CB8AC3E}">
        <p14:creationId xmlns:p14="http://schemas.microsoft.com/office/powerpoint/2010/main" val="1033457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18</a:t>
            </a:fld>
            <a:endParaRPr lang="de-DE"/>
          </a:p>
        </p:txBody>
      </p:sp>
    </p:spTree>
    <p:extLst>
      <p:ext uri="{BB962C8B-B14F-4D97-AF65-F5344CB8AC3E}">
        <p14:creationId xmlns:p14="http://schemas.microsoft.com/office/powerpoint/2010/main" val="3522402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23</a:t>
            </a:fld>
            <a:endParaRPr lang="de-DE"/>
          </a:p>
        </p:txBody>
      </p:sp>
    </p:spTree>
    <p:extLst>
      <p:ext uri="{BB962C8B-B14F-4D97-AF65-F5344CB8AC3E}">
        <p14:creationId xmlns:p14="http://schemas.microsoft.com/office/powerpoint/2010/main" val="2776249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24</a:t>
            </a:fld>
            <a:endParaRPr lang="de-DE"/>
          </a:p>
        </p:txBody>
      </p:sp>
    </p:spTree>
    <p:extLst>
      <p:ext uri="{BB962C8B-B14F-4D97-AF65-F5344CB8AC3E}">
        <p14:creationId xmlns:p14="http://schemas.microsoft.com/office/powerpoint/2010/main" val="200748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25</a:t>
            </a:fld>
            <a:endParaRPr lang="de-DE"/>
          </a:p>
        </p:txBody>
      </p:sp>
    </p:spTree>
    <p:extLst>
      <p:ext uri="{BB962C8B-B14F-4D97-AF65-F5344CB8AC3E}">
        <p14:creationId xmlns:p14="http://schemas.microsoft.com/office/powerpoint/2010/main" val="2975901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26</a:t>
            </a:fld>
            <a:endParaRPr lang="de-DE"/>
          </a:p>
        </p:txBody>
      </p:sp>
    </p:spTree>
    <p:extLst>
      <p:ext uri="{BB962C8B-B14F-4D97-AF65-F5344CB8AC3E}">
        <p14:creationId xmlns:p14="http://schemas.microsoft.com/office/powerpoint/2010/main" val="58939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2</a:t>
            </a:fld>
            <a:endParaRPr lang="de-DE"/>
          </a:p>
        </p:txBody>
      </p:sp>
    </p:spTree>
    <p:extLst>
      <p:ext uri="{BB962C8B-B14F-4D97-AF65-F5344CB8AC3E}">
        <p14:creationId xmlns:p14="http://schemas.microsoft.com/office/powerpoint/2010/main" val="4128315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27</a:t>
            </a:fld>
            <a:endParaRPr lang="de-DE"/>
          </a:p>
        </p:txBody>
      </p:sp>
    </p:spTree>
    <p:extLst>
      <p:ext uri="{BB962C8B-B14F-4D97-AF65-F5344CB8AC3E}">
        <p14:creationId xmlns:p14="http://schemas.microsoft.com/office/powerpoint/2010/main" val="501126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28</a:t>
            </a:fld>
            <a:endParaRPr lang="de-DE"/>
          </a:p>
        </p:txBody>
      </p:sp>
    </p:spTree>
    <p:extLst>
      <p:ext uri="{BB962C8B-B14F-4D97-AF65-F5344CB8AC3E}">
        <p14:creationId xmlns:p14="http://schemas.microsoft.com/office/powerpoint/2010/main" val="2931147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29</a:t>
            </a:fld>
            <a:endParaRPr lang="de-DE"/>
          </a:p>
        </p:txBody>
      </p:sp>
    </p:spTree>
    <p:extLst>
      <p:ext uri="{BB962C8B-B14F-4D97-AF65-F5344CB8AC3E}">
        <p14:creationId xmlns:p14="http://schemas.microsoft.com/office/powerpoint/2010/main" val="169123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30</a:t>
            </a:fld>
            <a:endParaRPr lang="de-DE"/>
          </a:p>
        </p:txBody>
      </p:sp>
    </p:spTree>
    <p:extLst>
      <p:ext uri="{BB962C8B-B14F-4D97-AF65-F5344CB8AC3E}">
        <p14:creationId xmlns:p14="http://schemas.microsoft.com/office/powerpoint/2010/main" val="378859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31</a:t>
            </a:fld>
            <a:endParaRPr lang="de-DE"/>
          </a:p>
        </p:txBody>
      </p:sp>
    </p:spTree>
    <p:extLst>
      <p:ext uri="{BB962C8B-B14F-4D97-AF65-F5344CB8AC3E}">
        <p14:creationId xmlns:p14="http://schemas.microsoft.com/office/powerpoint/2010/main" val="2871879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32</a:t>
            </a:fld>
            <a:endParaRPr lang="de-DE"/>
          </a:p>
        </p:txBody>
      </p:sp>
    </p:spTree>
    <p:extLst>
      <p:ext uri="{BB962C8B-B14F-4D97-AF65-F5344CB8AC3E}">
        <p14:creationId xmlns:p14="http://schemas.microsoft.com/office/powerpoint/2010/main" val="1752353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33</a:t>
            </a:fld>
            <a:endParaRPr lang="de-DE"/>
          </a:p>
        </p:txBody>
      </p:sp>
    </p:spTree>
    <p:extLst>
      <p:ext uri="{BB962C8B-B14F-4D97-AF65-F5344CB8AC3E}">
        <p14:creationId xmlns:p14="http://schemas.microsoft.com/office/powerpoint/2010/main" val="569352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34</a:t>
            </a:fld>
            <a:endParaRPr lang="de-DE"/>
          </a:p>
        </p:txBody>
      </p:sp>
    </p:spTree>
    <p:extLst>
      <p:ext uri="{BB962C8B-B14F-4D97-AF65-F5344CB8AC3E}">
        <p14:creationId xmlns:p14="http://schemas.microsoft.com/office/powerpoint/2010/main" val="1292459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38</a:t>
            </a:fld>
            <a:endParaRPr lang="de-DE"/>
          </a:p>
        </p:txBody>
      </p:sp>
    </p:spTree>
    <p:extLst>
      <p:ext uri="{BB962C8B-B14F-4D97-AF65-F5344CB8AC3E}">
        <p14:creationId xmlns:p14="http://schemas.microsoft.com/office/powerpoint/2010/main" val="1282626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39</a:t>
            </a:fld>
            <a:endParaRPr lang="de-DE"/>
          </a:p>
        </p:txBody>
      </p:sp>
    </p:spTree>
    <p:extLst>
      <p:ext uri="{BB962C8B-B14F-4D97-AF65-F5344CB8AC3E}">
        <p14:creationId xmlns:p14="http://schemas.microsoft.com/office/powerpoint/2010/main" val="83580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3</a:t>
            </a:fld>
            <a:endParaRPr lang="de-DE"/>
          </a:p>
        </p:txBody>
      </p:sp>
    </p:spTree>
    <p:extLst>
      <p:ext uri="{BB962C8B-B14F-4D97-AF65-F5344CB8AC3E}">
        <p14:creationId xmlns:p14="http://schemas.microsoft.com/office/powerpoint/2010/main" val="211551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40</a:t>
            </a:fld>
            <a:endParaRPr lang="de-DE"/>
          </a:p>
        </p:txBody>
      </p:sp>
    </p:spTree>
    <p:extLst>
      <p:ext uri="{BB962C8B-B14F-4D97-AF65-F5344CB8AC3E}">
        <p14:creationId xmlns:p14="http://schemas.microsoft.com/office/powerpoint/2010/main" val="1529160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41</a:t>
            </a:fld>
            <a:endParaRPr lang="de-DE"/>
          </a:p>
        </p:txBody>
      </p:sp>
    </p:spTree>
    <p:extLst>
      <p:ext uri="{BB962C8B-B14F-4D97-AF65-F5344CB8AC3E}">
        <p14:creationId xmlns:p14="http://schemas.microsoft.com/office/powerpoint/2010/main" val="2633983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42</a:t>
            </a:fld>
            <a:endParaRPr lang="de-DE"/>
          </a:p>
        </p:txBody>
      </p:sp>
    </p:spTree>
    <p:extLst>
      <p:ext uri="{BB962C8B-B14F-4D97-AF65-F5344CB8AC3E}">
        <p14:creationId xmlns:p14="http://schemas.microsoft.com/office/powerpoint/2010/main" val="1882635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8DBFF-AB79-AD46-95B1-3E284DD116F9}" type="slidenum">
              <a:rPr lang="de-DE"/>
              <a:pPr/>
              <a:t>43</a:t>
            </a:fld>
            <a:endParaRPr lang="de-DE"/>
          </a:p>
        </p:txBody>
      </p:sp>
      <p:sp>
        <p:nvSpPr>
          <p:cNvPr id="13096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096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06228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8DBFF-AB79-AD46-95B1-3E284DD116F9}" type="slidenum">
              <a:rPr lang="de-DE"/>
              <a:pPr/>
              <a:t>44</a:t>
            </a:fld>
            <a:endParaRPr lang="de-DE"/>
          </a:p>
        </p:txBody>
      </p:sp>
      <p:sp>
        <p:nvSpPr>
          <p:cNvPr id="13096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096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64627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6125"/>
            <a:ext cx="6615112" cy="3722688"/>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7B245F-EEA8-4A0B-9059-46EEB5E4ACEE}" type="slidenum">
              <a:rPr lang="de-DE" smtClean="0"/>
              <a:pPr/>
              <a:t>4</a:t>
            </a:fld>
            <a:endParaRPr lang="de-DE"/>
          </a:p>
        </p:txBody>
      </p:sp>
    </p:spTree>
    <p:extLst>
      <p:ext uri="{BB962C8B-B14F-4D97-AF65-F5344CB8AC3E}">
        <p14:creationId xmlns:p14="http://schemas.microsoft.com/office/powerpoint/2010/main" val="41222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6125"/>
            <a:ext cx="6615112" cy="3722688"/>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C7B245F-EEA8-4A0B-9059-46EEB5E4ACEE}" type="slidenum">
              <a:rPr lang="de-DE" smtClean="0"/>
              <a:pPr/>
              <a:t>5</a:t>
            </a:fld>
            <a:endParaRPr lang="de-DE"/>
          </a:p>
        </p:txBody>
      </p:sp>
    </p:spTree>
    <p:extLst>
      <p:ext uri="{BB962C8B-B14F-4D97-AF65-F5344CB8AC3E}">
        <p14:creationId xmlns:p14="http://schemas.microsoft.com/office/powerpoint/2010/main" val="283593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6</a:t>
            </a:fld>
            <a:endParaRPr lang="de-DE"/>
          </a:p>
        </p:txBody>
      </p:sp>
    </p:spTree>
    <p:extLst>
      <p:ext uri="{BB962C8B-B14F-4D97-AF65-F5344CB8AC3E}">
        <p14:creationId xmlns:p14="http://schemas.microsoft.com/office/powerpoint/2010/main" val="1322780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7</a:t>
            </a:fld>
            <a:endParaRPr lang="de-DE"/>
          </a:p>
        </p:txBody>
      </p:sp>
    </p:spTree>
    <p:extLst>
      <p:ext uri="{BB962C8B-B14F-4D97-AF65-F5344CB8AC3E}">
        <p14:creationId xmlns:p14="http://schemas.microsoft.com/office/powerpoint/2010/main" val="3538771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8</a:t>
            </a:fld>
            <a:endParaRPr lang="de-DE"/>
          </a:p>
        </p:txBody>
      </p:sp>
    </p:spTree>
    <p:extLst>
      <p:ext uri="{BB962C8B-B14F-4D97-AF65-F5344CB8AC3E}">
        <p14:creationId xmlns:p14="http://schemas.microsoft.com/office/powerpoint/2010/main" val="257418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BCA902-51D0-4602-B06E-7B2FCFF5FAD7}" type="slidenum">
              <a:rPr lang="de-DE" smtClean="0"/>
              <a:pPr>
                <a:defRPr/>
              </a:pPr>
              <a:t>9</a:t>
            </a:fld>
            <a:endParaRPr lang="de-DE"/>
          </a:p>
        </p:txBody>
      </p:sp>
    </p:spTree>
    <p:extLst>
      <p:ext uri="{BB962C8B-B14F-4D97-AF65-F5344CB8AC3E}">
        <p14:creationId xmlns:p14="http://schemas.microsoft.com/office/powerpoint/2010/main" val="3404407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2" y="4616453"/>
            <a:ext cx="8623300" cy="1057275"/>
          </a:xfrm>
        </p:spPr>
        <p:txBody>
          <a:bodyPr lIns="360000"/>
          <a:lstStyle>
            <a:lvl1pPr>
              <a:defRPr sz="2000" b="1" smtClean="0">
                <a:solidFill>
                  <a:srgbClr val="0066CC"/>
                </a:solidFill>
              </a:defRPr>
            </a:lvl1pPr>
          </a:lstStyle>
          <a:p>
            <a:r>
              <a:rPr lang="en-US" dirty="0"/>
              <a:t>Click to edit Master subtitle style</a:t>
            </a:r>
            <a:endParaRPr lang="de-DE" dirty="0"/>
          </a:p>
        </p:txBody>
      </p:sp>
      <p:sp>
        <p:nvSpPr>
          <p:cNvPr id="45060" name="Rectangle 5"/>
          <p:cNvSpPr>
            <a:spLocks noGrp="1" noChangeArrowheads="1"/>
          </p:cNvSpPr>
          <p:nvPr>
            <p:ph type="ctrTitle"/>
          </p:nvPr>
        </p:nvSpPr>
        <p:spPr>
          <a:xfrm>
            <a:off x="3213100" y="2579691"/>
            <a:ext cx="8636000" cy="1470025"/>
          </a:xfrm>
        </p:spPr>
        <p:txBody>
          <a:bodyPr lIns="360000" anchor="t"/>
          <a:lstStyle>
            <a:lvl1pPr>
              <a:lnSpc>
                <a:spcPct val="100000"/>
              </a:lnSpc>
              <a:defRPr sz="3600" smtClean="0"/>
            </a:lvl1pPr>
          </a:lstStyle>
          <a:p>
            <a:r>
              <a:rPr lang="en-US" dirty="0"/>
              <a:t>Click to edit Master title style</a:t>
            </a:r>
            <a:endParaRPr lang="de-DE" dirty="0"/>
          </a:p>
        </p:txBody>
      </p:sp>
      <p:sp>
        <p:nvSpPr>
          <p:cNvPr id="327688" name="Rectangle 8"/>
          <p:cNvSpPr>
            <a:spLocks noGrp="1" noChangeArrowheads="1"/>
          </p:cNvSpPr>
          <p:nvPr>
            <p:ph type="ftr" sz="quarter" idx="3"/>
          </p:nvPr>
        </p:nvSpPr>
        <p:spPr>
          <a:xfrm>
            <a:off x="3571200" y="6245225"/>
            <a:ext cx="5049600" cy="476250"/>
          </a:xfrm>
        </p:spPr>
        <p:txBody>
          <a:bodyPr/>
          <a:lstStyle>
            <a:lvl1pPr>
              <a:defRPr/>
            </a:lvl1pPr>
          </a:lstStyle>
          <a:p>
            <a:r>
              <a:rPr lang="en-US"/>
              <a:t>Prof. Dr.-Ing. J. H. Schiller, Security aspects in the Internet of Things, June 8th, 2022</a:t>
            </a:r>
            <a:endParaRPr lang="de-DE" dirty="0"/>
          </a:p>
        </p:txBody>
      </p:sp>
      <p:sp>
        <p:nvSpPr>
          <p:cNvPr id="11" name="Rectangle 13"/>
          <p:cNvSpPr>
            <a:spLocks noChangeArrowheads="1"/>
          </p:cNvSpPr>
          <p:nvPr/>
        </p:nvSpPr>
        <p:spPr bwMode="auto">
          <a:xfrm>
            <a:off x="0" y="6665916"/>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userDrawn="1"/>
        </p:nvPicPr>
        <p:blipFill>
          <a:blip r:embed="rId2" cstate="print"/>
          <a:srcRect/>
          <a:stretch>
            <a:fillRect/>
          </a:stretch>
        </p:blipFill>
        <p:spPr bwMode="auto">
          <a:xfrm>
            <a:off x="9710738" y="152490"/>
            <a:ext cx="2138362" cy="566737"/>
          </a:xfrm>
          <a:prstGeom prst="rect">
            <a:avLst/>
          </a:prstGeom>
          <a:noFill/>
          <a:ln w="9525">
            <a:noFill/>
            <a:miter lim="800000"/>
            <a:headEnd/>
            <a:tailEnd/>
          </a:ln>
        </p:spPr>
      </p:pic>
      <p:sp>
        <p:nvSpPr>
          <p:cNvPr id="9" name="Text Box 8"/>
          <p:cNvSpPr txBox="1">
            <a:spLocks noChangeArrowheads="1"/>
          </p:cNvSpPr>
          <p:nvPr userDrawn="1"/>
        </p:nvSpPr>
        <p:spPr bwMode="auto">
          <a:xfrm>
            <a:off x="347135" y="295276"/>
            <a:ext cx="5761567" cy="453970"/>
          </a:xfrm>
          <a:prstGeom prst="rect">
            <a:avLst/>
          </a:prstGeom>
          <a:noFill/>
          <a:ln w="9525">
            <a:noFill/>
            <a:miter lim="800000"/>
            <a:headEnd/>
            <a:tailEnd/>
          </a:ln>
          <a:effectLst/>
        </p:spPr>
        <p:txBody>
          <a:bodyPr lIns="0" tIns="0" rIns="0" bIns="0">
            <a:spAutoFit/>
          </a:bodyPr>
          <a:lstStyle/>
          <a:p>
            <a:pPr eaLnBrk="0" hangingPunct="0">
              <a:lnSpc>
                <a:spcPct val="65000"/>
              </a:lnSpc>
              <a:spcBef>
                <a:spcPct val="50000"/>
              </a:spcBef>
            </a:pPr>
            <a:r>
              <a:rPr lang="de-DE" sz="1000" b="1" dirty="0">
                <a:solidFill>
                  <a:srgbClr val="5F5F5F"/>
                </a:solidFill>
                <a:cs typeface="Arial" charset="0"/>
              </a:rPr>
              <a:t>Prof. Dr.-Ing. Jochen H. Schiller</a:t>
            </a:r>
          </a:p>
          <a:p>
            <a:pPr eaLnBrk="0" hangingPunct="0">
              <a:lnSpc>
                <a:spcPct val="65000"/>
              </a:lnSpc>
              <a:spcBef>
                <a:spcPct val="50000"/>
              </a:spcBef>
            </a:pPr>
            <a:r>
              <a:rPr lang="de-DE" sz="1000" b="1" dirty="0">
                <a:solidFill>
                  <a:srgbClr val="5F5F5F"/>
                </a:solidFill>
                <a:cs typeface="Arial" charset="0"/>
              </a:rPr>
              <a:t>Computer Systems &amp; </a:t>
            </a:r>
            <a:r>
              <a:rPr lang="de-DE" sz="1000" b="1" dirty="0" err="1">
                <a:solidFill>
                  <a:srgbClr val="5F5F5F"/>
                </a:solidFill>
                <a:cs typeface="Arial" charset="0"/>
              </a:rPr>
              <a:t>Telematics</a:t>
            </a:r>
            <a:r>
              <a:rPr lang="de-DE" sz="1000" b="1" dirty="0">
                <a:solidFill>
                  <a:srgbClr val="5F5F5F"/>
                </a:solidFill>
                <a:cs typeface="Arial" charset="0"/>
              </a:rPr>
              <a:t> @ Freie Universität Berlin</a:t>
            </a:r>
          </a:p>
          <a:p>
            <a:pPr eaLnBrk="0" hangingPunct="0">
              <a:lnSpc>
                <a:spcPct val="65000"/>
              </a:lnSpc>
              <a:spcBef>
                <a:spcPct val="50000"/>
              </a:spcBef>
            </a:pPr>
            <a:r>
              <a:rPr lang="de-DE" sz="1000" b="1" baseline="0" dirty="0">
                <a:solidFill>
                  <a:srgbClr val="5F5F5F"/>
                </a:solidFill>
                <a:cs typeface="Arial" charset="0"/>
              </a:rPr>
              <a:t>Einstein Center Digital Future</a:t>
            </a:r>
            <a:endParaRPr lang="de-DE" sz="1000" b="1" dirty="0">
              <a:solidFill>
                <a:srgbClr val="5F5F5F"/>
              </a:solidFill>
              <a:cs typeface="Arial" charset="0"/>
            </a:endParaRPr>
          </a:p>
        </p:txBody>
      </p:sp>
      <p:pic>
        <p:nvPicPr>
          <p:cNvPr id="14" name="Picture 13"/>
          <p:cNvPicPr>
            <a:picLocks noChangeAspect="1"/>
          </p:cNvPicPr>
          <p:nvPr userDrawn="1"/>
        </p:nvPicPr>
        <p:blipFill>
          <a:blip r:embed="rId3"/>
          <a:stretch>
            <a:fillRect/>
          </a:stretch>
        </p:blipFill>
        <p:spPr>
          <a:xfrm>
            <a:off x="8443954" y="152490"/>
            <a:ext cx="854911" cy="860108"/>
          </a:xfrm>
          <a:prstGeom prst="rect">
            <a:avLst/>
          </a:prstGeom>
        </p:spPr>
      </p:pic>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p:cNvSpPr>
            <a:spLocks noGrp="1" noChangeArrowheads="1"/>
          </p:cNvSpPr>
          <p:nvPr>
            <p:ph type="ftr" sz="quarter" idx="10"/>
          </p:nvPr>
        </p:nvSpPr>
        <p:spPr>
          <a:ln/>
        </p:spPr>
        <p:txBody>
          <a:bodyPr/>
          <a:lstStyle>
            <a:lvl1pPr>
              <a:defRPr/>
            </a:lvl1pPr>
          </a:lstStyle>
          <a:p>
            <a:r>
              <a:rPr lang="en-US"/>
              <a:t>Prof. Dr.-Ing. J. H. Schiller, Security aspects in the Internet of Things, June 8th, 2022</a:t>
            </a:r>
            <a:endParaRPr lang="de-DE"/>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76786" y="838200"/>
            <a:ext cx="2880783" cy="5478463"/>
          </a:xfrm>
        </p:spPr>
        <p:txBody>
          <a:bodyPr vert="eaVert"/>
          <a:lstStyle/>
          <a:p>
            <a:r>
              <a:rPr lang="en-US"/>
              <a:t>Click to edit Master title style</a:t>
            </a:r>
            <a:endParaRPr lang="de-DE"/>
          </a:p>
        </p:txBody>
      </p:sp>
      <p:sp>
        <p:nvSpPr>
          <p:cNvPr id="3" name="Vertikaler Textplatzhalter 2"/>
          <p:cNvSpPr>
            <a:spLocks noGrp="1"/>
          </p:cNvSpPr>
          <p:nvPr>
            <p:ph type="body" orient="vert" idx="1"/>
          </p:nvPr>
        </p:nvSpPr>
        <p:spPr>
          <a:xfrm>
            <a:off x="334435" y="838200"/>
            <a:ext cx="8439151" cy="5478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p:cNvSpPr>
            <a:spLocks noGrp="1" noChangeArrowheads="1"/>
          </p:cNvSpPr>
          <p:nvPr>
            <p:ph type="ftr" sz="quarter" idx="10"/>
          </p:nvPr>
        </p:nvSpPr>
        <p:spPr>
          <a:ln/>
        </p:spPr>
        <p:txBody>
          <a:bodyPr/>
          <a:lstStyle>
            <a:lvl1pPr>
              <a:defRPr/>
            </a:lvl1pPr>
          </a:lstStyle>
          <a:p>
            <a:r>
              <a:rPr lang="en-US"/>
              <a:t>Prof. Dr.-Ing. J. H. Schiller, Security aspects in the Internet of Things, June 8th, 2022</a:t>
            </a:r>
            <a:endParaRPr lang="de-DE"/>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nvPr>
        </p:nvGraphicFramePr>
        <p:xfrm>
          <a:off x="2120" y="2119"/>
          <a:ext cx="2116" cy="2116"/>
        </p:xfrm>
        <a:graphic>
          <a:graphicData uri="http://schemas.openxmlformats.org/presentationml/2006/ole">
            <mc:AlternateContent xmlns:mc="http://schemas.openxmlformats.org/markup-compatibility/2006">
              <mc:Choice xmlns:v="urn:schemas-microsoft-com:vml" Requires="v">
                <p:oleObj spid="_x0000_s1116" name="think-cell Folie" r:id="rId4" imgW="270" imgH="270" progId="TCLayout.ActiveDocument.1">
                  <p:embed/>
                </p:oleObj>
              </mc:Choice>
              <mc:Fallback>
                <p:oleObj name="think-cell Folie" r:id="rId4" imgW="270" imgH="270" progId="TCLayout.ActiveDocument.1">
                  <p:embed/>
                  <p:pic>
                    <p:nvPicPr>
                      <p:cNvPr id="5" name="Objekt 4" hidden="1"/>
                      <p:cNvPicPr/>
                      <p:nvPr/>
                    </p:nvPicPr>
                    <p:blipFill>
                      <a:blip r:embed="rId5"/>
                      <a:stretch>
                        <a:fillRect/>
                      </a:stretch>
                    </p:blipFill>
                    <p:spPr>
                      <a:xfrm>
                        <a:off x="2120" y="2119"/>
                        <a:ext cx="2116" cy="2116"/>
                      </a:xfrm>
                      <a:prstGeom prst="rect">
                        <a:avLst/>
                      </a:prstGeom>
                    </p:spPr>
                  </p:pic>
                </p:oleObj>
              </mc:Fallback>
            </mc:AlternateContent>
          </a:graphicData>
        </a:graphic>
      </p:graphicFrame>
      <p:sp>
        <p:nvSpPr>
          <p:cNvPr id="3" name="Footer Placeholder 1"/>
          <p:cNvSpPr>
            <a:spLocks noGrp="1"/>
          </p:cNvSpPr>
          <p:nvPr>
            <p:ph type="ftr" sz="quarter" idx="14"/>
          </p:nvPr>
        </p:nvSpPr>
        <p:spPr/>
        <p:txBody>
          <a:bodyPr/>
          <a:lstStyle/>
          <a:p>
            <a:r>
              <a:rPr lang="en-US"/>
              <a:t>Prof. Dr.-Ing. J. H. Schiller, Security aspects in the Internet of Things, June 8th, 2022</a:t>
            </a:r>
            <a:endParaRPr lang="de-CH"/>
          </a:p>
        </p:txBody>
      </p:sp>
      <p:sp>
        <p:nvSpPr>
          <p:cNvPr id="4" name="Slide Number Placeholder 1"/>
          <p:cNvSpPr>
            <a:spLocks noGrp="1"/>
          </p:cNvSpPr>
          <p:nvPr>
            <p:ph type="sldNum" sz="quarter" idx="15"/>
          </p:nvPr>
        </p:nvSpPr>
        <p:spPr/>
        <p:txBody>
          <a:bodyPr/>
          <a:lstStyle/>
          <a:p>
            <a:fld id="{81D87C7F-93D0-44B4-898B-50566CF90F34}" type="slidenum">
              <a:rPr lang="de-CH" smtClean="0"/>
              <a:pPr/>
              <a:t>‹#›</a:t>
            </a:fld>
            <a:endParaRPr lang="de-CH"/>
          </a:p>
        </p:txBody>
      </p:sp>
      <p:sp>
        <p:nvSpPr>
          <p:cNvPr id="7" name="Text Placeholder 1"/>
          <p:cNvSpPr>
            <a:spLocks noGrp="1"/>
          </p:cNvSpPr>
          <p:nvPr>
            <p:ph type="body" sz="quarter" idx="13"/>
          </p:nvPr>
        </p:nvSpPr>
        <p:spPr>
          <a:xfrm>
            <a:off x="719667" y="1507200"/>
            <a:ext cx="11040533" cy="5078400"/>
          </a:xfrm>
        </p:spPr>
        <p:txBody>
          <a:bodyPr/>
          <a:lstStyle>
            <a:lvl1pPr marL="383876" indent="-383876">
              <a:buClr>
                <a:srgbClr val="EB0000"/>
              </a:buClr>
              <a:buSzPct val="100000"/>
              <a:buFont typeface="+mj-lt"/>
              <a:buAutoNum type="arabicPeriod"/>
              <a:defRPr/>
            </a:lvl1pPr>
            <a:lvl2pPr marL="575815" indent="-191940">
              <a:spcBef>
                <a:spcPts val="0"/>
              </a:spcBef>
              <a:defRPr/>
            </a:lvl2pPr>
            <a:lvl3pPr marL="815737" indent="-191940">
              <a:spcBef>
                <a:spcPts val="0"/>
              </a:spcBef>
              <a:defRPr/>
            </a:lvl3pPr>
            <a:lvl4pPr marL="1055659" indent="-191940">
              <a:spcBef>
                <a:spcPts val="0"/>
              </a:spcBef>
              <a:defRPr/>
            </a:lvl4pPr>
            <a:lvl5pPr marL="1295581" indent="-191940">
              <a:spcBef>
                <a:spcPts val="0"/>
              </a:spcBef>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2" name="Title 1"/>
          <p:cNvSpPr>
            <a:spLocks noGrp="1"/>
          </p:cNvSpPr>
          <p:nvPr>
            <p:ph type="title" hasCustomPrompt="1"/>
          </p:nvPr>
        </p:nvSpPr>
        <p:spPr/>
        <p:txBody>
          <a:bodyPr/>
          <a:lstStyle>
            <a:lvl1pPr>
              <a:defRPr/>
            </a:lvl1pPr>
          </a:lstStyle>
          <a:p>
            <a:r>
              <a:rPr lang="de-CH" noProof="0"/>
              <a:t>Agenda. Titel bitte maximal einzeilig.</a:t>
            </a:r>
          </a:p>
        </p:txBody>
      </p:sp>
    </p:spTree>
    <p:extLst>
      <p:ext uri="{BB962C8B-B14F-4D97-AF65-F5344CB8AC3E}">
        <p14:creationId xmlns:p14="http://schemas.microsoft.com/office/powerpoint/2010/main" val="5184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Click to edit Master title style</a:t>
            </a:r>
            <a:endParaRPr lang="de-DE" dirty="0"/>
          </a:p>
        </p:txBody>
      </p:sp>
      <p:sp>
        <p:nvSpPr>
          <p:cNvPr id="3" name="Inhaltsplatzhalt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Rectangle 8"/>
          <p:cNvSpPr>
            <a:spLocks noGrp="1" noChangeArrowheads="1"/>
          </p:cNvSpPr>
          <p:nvPr>
            <p:ph type="ftr" sz="quarter" idx="10"/>
          </p:nvPr>
        </p:nvSpPr>
        <p:spPr>
          <a:ln/>
        </p:spPr>
        <p:txBody>
          <a:bodyPr/>
          <a:lstStyle>
            <a:lvl1pPr>
              <a:defRPr/>
            </a:lvl1pPr>
          </a:lstStyle>
          <a:p>
            <a:r>
              <a:rPr lang="en-US"/>
              <a:t>Prof. Dr.-Ing. J. H. Schiller, Security aspects in the Internet of Things, June 8th, 2022</a:t>
            </a:r>
            <a:endParaRPr lang="de-DE"/>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en-US"/>
              <a:t>Prof. Dr.-Ing. J. H. Schiller, Security aspects in the Internet of Things, June 8th, 2022</a:t>
            </a:r>
            <a:endParaRPr lang="de-DE"/>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334435" y="1808163"/>
            <a:ext cx="5659967"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6197602" y="1808163"/>
            <a:ext cx="5659967"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8"/>
          <p:cNvSpPr>
            <a:spLocks noGrp="1" noChangeArrowheads="1"/>
          </p:cNvSpPr>
          <p:nvPr>
            <p:ph type="ftr" sz="quarter" idx="10"/>
          </p:nvPr>
        </p:nvSpPr>
        <p:spPr>
          <a:ln/>
        </p:spPr>
        <p:txBody>
          <a:bodyPr/>
          <a:lstStyle>
            <a:lvl1pPr>
              <a:defRPr/>
            </a:lvl1pPr>
          </a:lstStyle>
          <a:p>
            <a:r>
              <a:rPr lang="en-US"/>
              <a:t>Prof. Dr.-Ing. J. H. Schiller, Security aspects in the Internet of Things, June 8th, 2022</a:t>
            </a:r>
            <a:endParaRPr lang="de-DE"/>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8"/>
          <p:cNvSpPr>
            <a:spLocks noGrp="1" noChangeArrowheads="1"/>
          </p:cNvSpPr>
          <p:nvPr>
            <p:ph type="ftr" sz="quarter" idx="10"/>
          </p:nvPr>
        </p:nvSpPr>
        <p:spPr>
          <a:ln/>
        </p:spPr>
        <p:txBody>
          <a:bodyPr/>
          <a:lstStyle>
            <a:lvl1pPr>
              <a:defRPr/>
            </a:lvl1pPr>
          </a:lstStyle>
          <a:p>
            <a:r>
              <a:rPr lang="en-US"/>
              <a:t>Prof. Dr.-Ing. J. H. Schiller, Security aspects in the Internet of Things, June 8th, 2022</a:t>
            </a:r>
            <a:endParaRPr lang="de-DE"/>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Rectangle 8"/>
          <p:cNvSpPr>
            <a:spLocks noGrp="1" noChangeArrowheads="1"/>
          </p:cNvSpPr>
          <p:nvPr>
            <p:ph type="ftr" sz="quarter" idx="10"/>
          </p:nvPr>
        </p:nvSpPr>
        <p:spPr>
          <a:ln/>
        </p:spPr>
        <p:txBody>
          <a:bodyPr/>
          <a:lstStyle>
            <a:lvl1pPr>
              <a:defRPr/>
            </a:lvl1pPr>
          </a:lstStyle>
          <a:p>
            <a:r>
              <a:rPr lang="en-US"/>
              <a:t>Prof. Dr.-Ing. J. H. Schiller, Security aspects in the Internet of Things, June 8th, 2022</a:t>
            </a:r>
            <a:endParaRPr lang="de-DE"/>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en-US"/>
              <a:t>Prof. Dr.-Ing. J. H. Schiller, Security aspects in the Internet of Things, June 8th, 2022</a:t>
            </a:r>
            <a:endParaRPr lang="de-DE"/>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lstStyle>
            <a:lvl1pPr algn="l">
              <a:defRPr sz="2000" b="1"/>
            </a:lvl1pPr>
          </a:lstStyle>
          <a:p>
            <a:r>
              <a:rPr lang="en-US"/>
              <a:t>Click to edit Master title style</a:t>
            </a:r>
            <a:endParaRPr lang="de-DE"/>
          </a:p>
        </p:txBody>
      </p:sp>
      <p:sp>
        <p:nvSpPr>
          <p:cNvPr id="3" name="Inhaltsplatzhalt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t>Prof. Dr.-Ing. J. H. Schiller, Security aspects in the Internet of Things, June 8th, 2022</a:t>
            </a:r>
            <a:endParaRPr lang="de-DE"/>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t>Prof. Dr.-Ing. J. H. Schiller, Security aspects in the Internet of Things, June 8th, 2022</a:t>
            </a:r>
            <a:endParaRPr lang="de-DE"/>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16"/>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334435" y="1619253"/>
            <a:ext cx="11523133" cy="48625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52" name="Rectangle 5"/>
          <p:cNvSpPr>
            <a:spLocks noGrp="1" noChangeArrowheads="1"/>
          </p:cNvSpPr>
          <p:nvPr>
            <p:ph type="title"/>
          </p:nvPr>
        </p:nvSpPr>
        <p:spPr bwMode="auto">
          <a:xfrm>
            <a:off x="334435" y="946153"/>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t>Mastertitelformat bearbeiten</a:t>
            </a:r>
          </a:p>
        </p:txBody>
      </p:sp>
      <p:sp>
        <p:nvSpPr>
          <p:cNvPr id="327686" name="Rectangle 6"/>
          <p:cNvSpPr>
            <a:spLocks noChangeArrowheads="1"/>
          </p:cNvSpPr>
          <p:nvPr/>
        </p:nvSpPr>
        <p:spPr bwMode="auto">
          <a:xfrm>
            <a:off x="10147300" y="6627813"/>
            <a:ext cx="1636184" cy="239712"/>
          </a:xfrm>
          <a:prstGeom prst="rect">
            <a:avLst/>
          </a:prstGeom>
          <a:noFill/>
          <a:ln w="9525">
            <a:noFill/>
            <a:miter lim="800000"/>
            <a:headEnd/>
            <a:tailEnd/>
          </a:ln>
          <a:effectLst/>
        </p:spPr>
        <p:txBody>
          <a:bodyPr/>
          <a:lstStyle/>
          <a:p>
            <a:pPr algn="r">
              <a:defRPr/>
            </a:pPr>
            <a:fld id="{53965218-A59B-4292-9C98-79B58A46A890}" type="slidenum">
              <a:rPr lang="de-DE" sz="1000" b="1">
                <a:solidFill>
                  <a:srgbClr val="5F5F5F"/>
                </a:solidFill>
              </a:rPr>
              <a:pPr algn="r">
                <a:defRPr/>
              </a:pPr>
              <a:t>‹#›</a:t>
            </a:fld>
            <a:endParaRPr lang="de-DE" sz="1000" b="1" dirty="0">
              <a:solidFill>
                <a:srgbClr val="5F5F5F"/>
              </a:solidFill>
            </a:endParaRPr>
          </a:p>
        </p:txBody>
      </p:sp>
      <p:sp>
        <p:nvSpPr>
          <p:cNvPr id="327688" name="Rectangle 8"/>
          <p:cNvSpPr>
            <a:spLocks noGrp="1" noChangeArrowheads="1"/>
          </p:cNvSpPr>
          <p:nvPr>
            <p:ph type="ftr" sz="quarter" idx="3"/>
          </p:nvPr>
        </p:nvSpPr>
        <p:spPr bwMode="auto">
          <a:xfrm>
            <a:off x="334433" y="6629400"/>
            <a:ext cx="9693739"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b="0">
                <a:solidFill>
                  <a:srgbClr val="5F5F5F"/>
                </a:solidFill>
              </a:defRPr>
            </a:lvl1pPr>
          </a:lstStyle>
          <a:p>
            <a:r>
              <a:rPr lang="en-US"/>
              <a:t>Prof. Dr.-Ing. J. H. Schiller, Security aspects in the Internet of Things, June 8th, 2022</a:t>
            </a:r>
            <a:endParaRPr lang="de-DE" dirty="0"/>
          </a:p>
        </p:txBody>
      </p:sp>
      <p:pic>
        <p:nvPicPr>
          <p:cNvPr id="7" name="Picture 24" descr="Logo_RGB_300dpi"/>
          <p:cNvPicPr>
            <a:picLocks noChangeAspect="1" noChangeArrowheads="1"/>
          </p:cNvPicPr>
          <p:nvPr userDrawn="1"/>
        </p:nvPicPr>
        <p:blipFill>
          <a:blip r:embed="rId14" cstate="print"/>
          <a:srcRect/>
          <a:stretch>
            <a:fillRect/>
          </a:stretch>
        </p:blipFill>
        <p:spPr bwMode="auto">
          <a:xfrm>
            <a:off x="9710738" y="152490"/>
            <a:ext cx="2138362" cy="566737"/>
          </a:xfrm>
          <a:prstGeom prst="rect">
            <a:avLst/>
          </a:prstGeom>
          <a:noFill/>
          <a:ln w="9525">
            <a:noFill/>
            <a:miter lim="800000"/>
            <a:headEnd/>
            <a:tailEnd/>
          </a:ln>
        </p:spPr>
      </p:pic>
      <p:pic>
        <p:nvPicPr>
          <p:cNvPr id="8" name="Picture 7"/>
          <p:cNvPicPr>
            <a:picLocks noChangeAspect="1"/>
          </p:cNvPicPr>
          <p:nvPr userDrawn="1"/>
        </p:nvPicPr>
        <p:blipFill>
          <a:blip r:embed="rId15"/>
          <a:stretch>
            <a:fillRect/>
          </a:stretch>
        </p:blipFill>
        <p:spPr>
          <a:xfrm>
            <a:off x="0" y="-6030"/>
            <a:ext cx="720875" cy="725257"/>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9" r:id="rId2"/>
    <p:sldLayoutId id="2147483688" r:id="rId3"/>
    <p:sldLayoutId id="2147483687" r:id="rId4"/>
    <p:sldLayoutId id="2147483686" r:id="rId5"/>
    <p:sldLayoutId id="2147483685" r:id="rId6"/>
    <p:sldLayoutId id="2147483684" r:id="rId7"/>
    <p:sldLayoutId id="2147483683" r:id="rId8"/>
    <p:sldLayoutId id="2147483682" r:id="rId9"/>
    <p:sldLayoutId id="2147483681" r:id="rId10"/>
    <p:sldLayoutId id="2147483680" r:id="rId11"/>
    <p:sldLayoutId id="2147483690" r:id="rId12"/>
  </p:sldLayoutIdLst>
  <p:transition spd="slow"/>
  <p:hf sldNum="0" hdr="0" dt="0"/>
  <p:txStyles>
    <p:titleStyle>
      <a:lvl1pPr algn="l" rtl="0" eaLnBrk="1" fontAlgn="base" hangingPunct="1">
        <a:lnSpc>
          <a:spcPct val="85000"/>
        </a:lnSpc>
        <a:spcBef>
          <a:spcPct val="0"/>
        </a:spcBef>
        <a:spcAft>
          <a:spcPct val="0"/>
        </a:spcAft>
        <a:defRPr sz="3000" b="1">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p:titleStyle>
    <p:bodyStyle>
      <a:lvl1pPr algn="l" rtl="0" eaLnBrk="1" fontAlgn="base" hangingPunct="1">
        <a:lnSpc>
          <a:spcPct val="102000"/>
        </a:lnSpc>
        <a:spcBef>
          <a:spcPts val="500"/>
        </a:spcBef>
        <a:spcAft>
          <a:spcPct val="0"/>
        </a:spcAft>
        <a:buClr>
          <a:srgbClr val="000000"/>
        </a:buClr>
        <a:defRPr>
          <a:solidFill>
            <a:srgbClr val="000000"/>
          </a:solidFill>
          <a:latin typeface="+mn-lt"/>
          <a:ea typeface="+mn-ea"/>
          <a:cs typeface="+mn-cs"/>
        </a:defRPr>
      </a:lvl1pPr>
      <a:lvl2pPr marL="3556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2pPr>
      <a:lvl3pPr marL="723900" indent="-188913" algn="l" rtl="0" eaLnBrk="1" fontAlgn="base" hangingPunct="1">
        <a:lnSpc>
          <a:spcPct val="102000"/>
        </a:lnSpc>
        <a:spcBef>
          <a:spcPts val="500"/>
        </a:spcBef>
        <a:spcAft>
          <a:spcPct val="0"/>
        </a:spcAft>
        <a:buClr>
          <a:srgbClr val="000000"/>
        </a:buClr>
        <a:buChar char="-"/>
        <a:defRPr>
          <a:solidFill>
            <a:srgbClr val="000000"/>
          </a:solidFill>
          <a:latin typeface="+mn-lt"/>
        </a:defRPr>
      </a:lvl3pPr>
      <a:lvl4pPr marL="10795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4pPr>
      <a:lvl5pPr marL="14351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5pPr>
      <a:lvl6pPr marL="18923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6pPr>
      <a:lvl7pPr marL="23495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7pPr>
      <a:lvl8pPr marL="28067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8pPr>
      <a:lvl9pPr marL="32639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slideLayout" Target="../slideLayouts/slideLayout6.xml"/><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tags" Target="../tags/tag2.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vmlDrawing" Target="../drawings/vmlDrawing2.vml"/><Relationship Id="rId6" Type="http://schemas.openxmlformats.org/officeDocument/2006/relationships/image" Target="../media/image3.emf"/><Relationship Id="rId11" Type="http://schemas.openxmlformats.org/officeDocument/2006/relationships/image" Target="../media/image19.png"/><Relationship Id="rId5" Type="http://schemas.openxmlformats.org/officeDocument/2006/relationships/oleObject" Target="../embeddings/oleObject2.bin"/><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notesSlide" Target="../notesSlides/notesSlide11.xml"/><Relationship Id="rId9" Type="http://schemas.openxmlformats.org/officeDocument/2006/relationships/image" Target="../media/image17.pn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hyperlink" Target="https://www.riot-os.org/" TargetMode="Externa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rtinet.com/blog/threat-research/omg--mirai-based-bot-turns-iot-devices-into-proxy-servers.html" TargetMode="Externa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heise.de/security/meldung/OMG-Botnet-macht-aus-IoT-Geraeten-Proxys-3982037.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ma.de/fileadmin/content/global/specials/documents/cyber-security/Whitepaper-Cyber-Security-AEN1732_07.pdf" TargetMode="External"/><Relationship Id="rId2" Type="http://schemas.openxmlformats.org/officeDocument/2006/relationships/hyperlink" Target="https://horusscenario.com/"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owasp.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cwe.mitre.org/top25/archive/2019/2019_cwe_top25.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2.png"/><Relationship Id="rId3" Type="http://schemas.microsoft.com/office/2007/relationships/hdphoto" Target="../media/hdphoto1.wdp"/><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1.png"/><Relationship Id="rId2" Type="http://schemas.openxmlformats.org/officeDocument/2006/relationships/image" Target="../media/image48.png"/><Relationship Id="rId16" Type="http://schemas.openxmlformats.org/officeDocument/2006/relationships/image" Target="../media/image60.jpeg"/><Relationship Id="rId1" Type="http://schemas.openxmlformats.org/officeDocument/2006/relationships/slideLayout" Target="../slideLayouts/slideLayout6.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hyperlink" Target="http://www.fcio.at/DE/fcio/Homepage.aspx" TargetMode="External"/><Relationship Id="rId10" Type="http://schemas.openxmlformats.org/officeDocument/2006/relationships/image" Target="../media/image55.png"/><Relationship Id="rId4" Type="http://schemas.openxmlformats.org/officeDocument/2006/relationships/image" Target="../media/image49.jpeg"/><Relationship Id="rId9" Type="http://schemas.openxmlformats.org/officeDocument/2006/relationships/image" Target="../media/image54.png"/><Relationship Id="rId14" Type="http://schemas.openxmlformats.org/officeDocument/2006/relationships/image" Target="../media/image59.png"/></Relationships>
</file>

<file path=ppt/slides/_rels/slide3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2.png"/><Relationship Id="rId3" Type="http://schemas.microsoft.com/office/2007/relationships/hdphoto" Target="../media/hdphoto1.wdp"/><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1.png"/><Relationship Id="rId2" Type="http://schemas.openxmlformats.org/officeDocument/2006/relationships/image" Target="../media/image48.png"/><Relationship Id="rId16"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hyperlink" Target="http://www.fcio.at/DE/fcio/Homepage.aspx" TargetMode="External"/><Relationship Id="rId10" Type="http://schemas.openxmlformats.org/officeDocument/2006/relationships/image" Target="../media/image55.png"/><Relationship Id="rId4" Type="http://schemas.openxmlformats.org/officeDocument/2006/relationships/image" Target="../media/image49.jpeg"/><Relationship Id="rId9" Type="http://schemas.openxmlformats.org/officeDocument/2006/relationships/image" Target="../media/image54.png"/><Relationship Id="rId1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informationweek.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enisa.europa.eu/publications/iot-security-standards-gap-analysis" TargetMode="External"/><Relationship Id="rId5" Type="http://schemas.openxmlformats.org/officeDocument/2006/relationships/hyperlink" Target="http://www.enisa.europa.eu/publications/good-practices-for-security-of-iot-1" TargetMode="External"/><Relationship Id="rId4" Type="http://schemas.openxmlformats.org/officeDocument/2006/relationships/hyperlink" Target="http://www.enisa.europa.eu/publications/baseline-security-recommendations-for-io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thetelecareblog.blogspot.d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81538" y="3692934"/>
            <a:ext cx="10259356" cy="1057275"/>
          </a:xfrm>
        </p:spPr>
        <p:txBody>
          <a:bodyPr/>
          <a:lstStyle/>
          <a:p>
            <a:r>
              <a:rPr lang="en-US" noProof="0" dirty="0" err="1"/>
              <a:t>HEIBRiDS</a:t>
            </a:r>
            <a:r>
              <a:rPr lang="en-US" noProof="0" dirty="0"/>
              <a:t> / Colloquium</a:t>
            </a:r>
          </a:p>
          <a:p>
            <a:r>
              <a:rPr lang="en-US" noProof="0" dirty="0"/>
              <a:t>June 8</a:t>
            </a:r>
            <a:r>
              <a:rPr lang="en-US" baseline="30000" noProof="0" dirty="0"/>
              <a:t>th</a:t>
            </a:r>
            <a:r>
              <a:rPr lang="en-US" noProof="0" dirty="0"/>
              <a:t>, 2022</a:t>
            </a:r>
          </a:p>
        </p:txBody>
      </p:sp>
      <p:sp>
        <p:nvSpPr>
          <p:cNvPr id="3" name="Title 2"/>
          <p:cNvSpPr>
            <a:spLocks noGrp="1"/>
          </p:cNvSpPr>
          <p:nvPr>
            <p:ph type="ctrTitle"/>
          </p:nvPr>
        </p:nvSpPr>
        <p:spPr>
          <a:xfrm>
            <a:off x="781538" y="1938825"/>
            <a:ext cx="11067562" cy="1470025"/>
          </a:xfrm>
        </p:spPr>
        <p:txBody>
          <a:bodyPr/>
          <a:lstStyle/>
          <a:p>
            <a:r>
              <a:rPr lang="en-US" noProof="0" dirty="0"/>
              <a:t>Security aspects in the Internet of Things – </a:t>
            </a:r>
            <a:br>
              <a:rPr lang="en-US" noProof="0" dirty="0"/>
            </a:br>
            <a:r>
              <a:rPr lang="en-US" sz="2400" noProof="0" dirty="0"/>
              <a:t>think of risks and side-effects in advance!</a:t>
            </a:r>
            <a:endParaRPr lang="en-US" sz="2800" noProof="0" dirty="0"/>
          </a:p>
        </p:txBody>
      </p:sp>
      <p:grpSp>
        <p:nvGrpSpPr>
          <p:cNvPr id="4" name="Group 3"/>
          <p:cNvGrpSpPr/>
          <p:nvPr/>
        </p:nvGrpSpPr>
        <p:grpSpPr>
          <a:xfrm>
            <a:off x="5138057" y="4621654"/>
            <a:ext cx="7053943" cy="2002578"/>
            <a:chOff x="3338512" y="3485869"/>
            <a:chExt cx="5210175" cy="1479142"/>
          </a:xfrm>
        </p:grpSpPr>
        <p:pic>
          <p:nvPicPr>
            <p:cNvPr id="5" name="Picture 4"/>
            <p:cNvPicPr>
              <a:picLocks noChangeAspect="1"/>
            </p:cNvPicPr>
            <p:nvPr/>
          </p:nvPicPr>
          <p:blipFill>
            <a:blip r:embed="rId3"/>
            <a:stretch>
              <a:fillRect/>
            </a:stretch>
          </p:blipFill>
          <p:spPr>
            <a:xfrm>
              <a:off x="3338512" y="3485869"/>
              <a:ext cx="5210175" cy="1266825"/>
            </a:xfrm>
            <a:prstGeom prst="rect">
              <a:avLst/>
            </a:prstGeom>
          </p:spPr>
        </p:pic>
        <p:sp>
          <p:nvSpPr>
            <p:cNvPr id="6" name="TextBox 5"/>
            <p:cNvSpPr txBox="1"/>
            <p:nvPr/>
          </p:nvSpPr>
          <p:spPr>
            <a:xfrm>
              <a:off x="6352701" y="4688012"/>
              <a:ext cx="2195986" cy="276999"/>
            </a:xfrm>
            <a:prstGeom prst="rect">
              <a:avLst/>
            </a:prstGeom>
            <a:noFill/>
          </p:spPr>
          <p:txBody>
            <a:bodyPr wrap="none" rtlCol="0">
              <a:spAutoFit/>
            </a:bodyPr>
            <a:lstStyle/>
            <a:p>
              <a:r>
                <a:rPr lang="de-DE" sz="1200" dirty="0">
                  <a:solidFill>
                    <a:schemeClr val="bg1">
                      <a:lumMod val="65000"/>
                    </a:schemeClr>
                  </a:solidFill>
                </a:rPr>
                <a:t>(</a:t>
              </a:r>
              <a:r>
                <a:rPr lang="de-DE" sz="1200" dirty="0" err="1">
                  <a:solidFill>
                    <a:schemeClr val="bg1">
                      <a:lumMod val="65000"/>
                    </a:schemeClr>
                  </a:solidFill>
                </a:rPr>
                <a:t>lead</a:t>
              </a:r>
              <a:r>
                <a:rPr lang="de-DE" sz="1200" dirty="0">
                  <a:solidFill>
                    <a:schemeClr val="bg1">
                      <a:lumMod val="65000"/>
                    </a:schemeClr>
                  </a:solidFill>
                </a:rPr>
                <a:t> </a:t>
              </a:r>
              <a:r>
                <a:rPr lang="de-DE" sz="1200" dirty="0" err="1">
                  <a:solidFill>
                    <a:schemeClr val="bg1">
                      <a:lumMod val="65000"/>
                    </a:schemeClr>
                  </a:solidFill>
                </a:rPr>
                <a:t>developer</a:t>
              </a:r>
              <a:r>
                <a:rPr lang="de-DE" sz="1200" dirty="0">
                  <a:solidFill>
                    <a:schemeClr val="bg1">
                      <a:lumMod val="65000"/>
                    </a:schemeClr>
                  </a:solidFill>
                </a:rPr>
                <a:t>, Oracle Labs)</a:t>
              </a:r>
            </a:p>
          </p:txBody>
        </p:sp>
      </p:grpSp>
    </p:spTree>
    <p:extLst>
      <p:ext uri="{BB962C8B-B14F-4D97-AF65-F5344CB8AC3E}">
        <p14:creationId xmlns:p14="http://schemas.microsoft.com/office/powerpoint/2010/main" val="356593198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Internet of Things – is it really new?</a:t>
            </a:r>
          </a:p>
        </p:txBody>
      </p:sp>
      <p:sp>
        <p:nvSpPr>
          <p:cNvPr id="3" name="Content Placeholder 2"/>
          <p:cNvSpPr>
            <a:spLocks noGrp="1"/>
          </p:cNvSpPr>
          <p:nvPr>
            <p:ph idx="1"/>
          </p:nvPr>
        </p:nvSpPr>
        <p:spPr/>
        <p:txBody>
          <a:bodyPr>
            <a:normAutofit/>
          </a:bodyPr>
          <a:lstStyle/>
          <a:p>
            <a:r>
              <a:rPr lang="en-US" noProof="0" dirty="0">
                <a:solidFill>
                  <a:srgbClr val="0070C0"/>
                </a:solidFill>
              </a:rPr>
              <a:t>1991:</a:t>
            </a:r>
            <a:r>
              <a:rPr lang="en-US" noProof="0" dirty="0"/>
              <a:t> Mark Weiser</a:t>
            </a:r>
          </a:p>
          <a:p>
            <a:pPr lvl="1"/>
            <a:r>
              <a:rPr lang="en-US" i="1" noProof="0" dirty="0"/>
              <a:t>The Computer for the 21st Century, </a:t>
            </a:r>
            <a:r>
              <a:rPr lang="en-US" noProof="0" dirty="0"/>
              <a:t>ubiquitous use of IT, disappearing computer</a:t>
            </a:r>
          </a:p>
          <a:p>
            <a:r>
              <a:rPr lang="en-US" noProof="0" dirty="0">
                <a:solidFill>
                  <a:srgbClr val="0070C0"/>
                </a:solidFill>
              </a:rPr>
              <a:t>1999:</a:t>
            </a:r>
            <a:r>
              <a:rPr lang="en-US" noProof="0" dirty="0"/>
              <a:t> Kevin Ashton</a:t>
            </a:r>
          </a:p>
          <a:p>
            <a:pPr lvl="1"/>
            <a:r>
              <a:rPr lang="en-US" noProof="0" dirty="0"/>
              <a:t>Coined the term </a:t>
            </a:r>
            <a:r>
              <a:rPr lang="en-US" i="1" noProof="0" dirty="0"/>
              <a:t>Internet of Things </a:t>
            </a:r>
            <a:r>
              <a:rPr lang="en-US" noProof="0" dirty="0"/>
              <a:t>in the context of logistics/supply chains, enhanced radio tags</a:t>
            </a:r>
          </a:p>
          <a:p>
            <a:pPr lvl="1"/>
            <a:endParaRPr lang="en-US" noProof="0" dirty="0"/>
          </a:p>
          <a:p>
            <a:r>
              <a:rPr lang="en-US" b="1" noProof="0" dirty="0">
                <a:solidFill>
                  <a:srgbClr val="00B050"/>
                </a:solidFill>
              </a:rPr>
              <a:t>Network of inter-connected, embedded mini computers </a:t>
            </a:r>
          </a:p>
          <a:p>
            <a:pPr lvl="1"/>
            <a:r>
              <a:rPr lang="en-US" noProof="0" dirty="0"/>
              <a:t>Collecting and distributing data, Internet technologies as common platform, comprises enhanced RFIDs, wireless sensor networks, actors, mobile communications, “smart” objects, cyber physical systems, …</a:t>
            </a:r>
          </a:p>
          <a:p>
            <a:pPr lvl="1"/>
            <a:r>
              <a:rPr lang="en-US" noProof="0" dirty="0"/>
              <a:t>Next generation embedded systems + wireless sensor networks + actors + Internet protocols + …</a:t>
            </a:r>
          </a:p>
          <a:p>
            <a:endParaRPr lang="en-US" noProof="0" dirty="0"/>
          </a:p>
          <a:p>
            <a:r>
              <a:rPr lang="en-US" noProof="0" dirty="0">
                <a:solidFill>
                  <a:srgbClr val="0070C0"/>
                </a:solidFill>
              </a:rPr>
              <a:t>Already today, there are many more communicating systems compared to people </a:t>
            </a:r>
            <a:r>
              <a:rPr lang="en-US" noProof="0" dirty="0"/>
              <a:t>– more than 10 billion</a:t>
            </a:r>
          </a:p>
          <a:p>
            <a:r>
              <a:rPr lang="en-US" noProof="0" dirty="0"/>
              <a:t>In the future: </a:t>
            </a:r>
          </a:p>
          <a:p>
            <a:pPr lvl="1"/>
            <a:r>
              <a:rPr lang="en-US" noProof="0" dirty="0"/>
              <a:t>Some estimate &gt; 25 billion in 2020, others estimate &gt; 50 billion – ok, there will be MANY…</a:t>
            </a:r>
          </a:p>
          <a:p>
            <a:pPr lvl="1"/>
            <a:r>
              <a:rPr lang="en-US" noProof="0" dirty="0"/>
              <a:t>As always great expectations: 202x - 1 trillion $ revenue p.a. estimated by GSMA</a:t>
            </a:r>
          </a:p>
          <a:p>
            <a:endParaRPr lang="en-US" noProof="0" dirty="0"/>
          </a:p>
        </p:txBody>
      </p:sp>
      <p:sp>
        <p:nvSpPr>
          <p:cNvPr id="4" name="Footer Placeholder 3"/>
          <p:cNvSpPr>
            <a:spLocks noGrp="1"/>
          </p:cNvSpPr>
          <p:nvPr>
            <p:ph type="ftr" sz="quarter" idx="10"/>
          </p:nvPr>
        </p:nvSpPr>
        <p:spPr/>
        <p:txBody>
          <a:bodyPr/>
          <a:lstStyle/>
          <a:p>
            <a:r>
              <a:rPr lang="en-US"/>
              <a:t>Prof. Dr.-Ing. J. H. Schiller, Security aspects in the Internet of Things, June 8th, 2022</a:t>
            </a:r>
            <a:endParaRPr lang="de-DE"/>
          </a:p>
        </p:txBody>
      </p:sp>
    </p:spTree>
    <p:extLst>
      <p:ext uri="{BB962C8B-B14F-4D97-AF65-F5344CB8AC3E}">
        <p14:creationId xmlns:p14="http://schemas.microsoft.com/office/powerpoint/2010/main" val="27993772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1352-0ED4-4641-93AD-C13C98191EE5}"/>
              </a:ext>
            </a:extLst>
          </p:cNvPr>
          <p:cNvSpPr>
            <a:spLocks noGrp="1"/>
          </p:cNvSpPr>
          <p:nvPr>
            <p:ph type="title"/>
          </p:nvPr>
        </p:nvSpPr>
        <p:spPr/>
        <p:txBody>
          <a:bodyPr/>
          <a:lstStyle/>
          <a:p>
            <a:r>
              <a:rPr lang="en-US" noProof="0" dirty="0"/>
              <a:t>Estimated number of IoT devices</a:t>
            </a:r>
          </a:p>
        </p:txBody>
      </p:sp>
      <p:sp>
        <p:nvSpPr>
          <p:cNvPr id="3" name="Content Placeholder 2">
            <a:extLst>
              <a:ext uri="{FF2B5EF4-FFF2-40B4-BE49-F238E27FC236}">
                <a16:creationId xmlns:a16="http://schemas.microsoft.com/office/drawing/2014/main" id="{EA679F37-B254-4784-98A7-B66099A0BCF2}"/>
              </a:ext>
            </a:extLst>
          </p:cNvPr>
          <p:cNvSpPr>
            <a:spLocks noGrp="1"/>
          </p:cNvSpPr>
          <p:nvPr>
            <p:ph idx="1"/>
          </p:nvPr>
        </p:nvSpPr>
        <p:spPr/>
        <p:txBody>
          <a:bodyPr/>
          <a:lstStyle/>
          <a:p>
            <a:r>
              <a:rPr lang="en-US" noProof="0" dirty="0"/>
              <a:t>Be aware: there is no precise definition of a device / “thing”</a:t>
            </a:r>
          </a:p>
        </p:txBody>
      </p:sp>
      <p:sp>
        <p:nvSpPr>
          <p:cNvPr id="4" name="Footer Placeholder 3">
            <a:extLst>
              <a:ext uri="{FF2B5EF4-FFF2-40B4-BE49-F238E27FC236}">
                <a16:creationId xmlns:a16="http://schemas.microsoft.com/office/drawing/2014/main" id="{BF153A78-598F-4146-BB0D-C7C8E4EEBA89}"/>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5" name="Picture 4">
            <a:extLst>
              <a:ext uri="{FF2B5EF4-FFF2-40B4-BE49-F238E27FC236}">
                <a16:creationId xmlns:a16="http://schemas.microsoft.com/office/drawing/2014/main" id="{58C23E92-1A13-4932-B04C-47906A18226D}"/>
              </a:ext>
            </a:extLst>
          </p:cNvPr>
          <p:cNvPicPr>
            <a:picLocks noChangeAspect="1"/>
          </p:cNvPicPr>
          <p:nvPr/>
        </p:nvPicPr>
        <p:blipFill>
          <a:blip r:embed="rId3"/>
          <a:stretch>
            <a:fillRect/>
          </a:stretch>
        </p:blipFill>
        <p:spPr>
          <a:xfrm>
            <a:off x="2598355" y="2112171"/>
            <a:ext cx="6463136" cy="4369595"/>
          </a:xfrm>
          <a:prstGeom prst="rect">
            <a:avLst/>
          </a:prstGeom>
        </p:spPr>
      </p:pic>
      <p:sp>
        <p:nvSpPr>
          <p:cNvPr id="6" name="TextBox 5">
            <a:extLst>
              <a:ext uri="{FF2B5EF4-FFF2-40B4-BE49-F238E27FC236}">
                <a16:creationId xmlns:a16="http://schemas.microsoft.com/office/drawing/2014/main" id="{33E55CA1-150E-4DE5-A8E6-EDCEC2200C4C}"/>
              </a:ext>
            </a:extLst>
          </p:cNvPr>
          <p:cNvSpPr txBox="1"/>
          <p:nvPr/>
        </p:nvSpPr>
        <p:spPr>
          <a:xfrm>
            <a:off x="7958696" y="6186252"/>
            <a:ext cx="1035861" cy="246221"/>
          </a:xfrm>
          <a:prstGeom prst="rect">
            <a:avLst/>
          </a:prstGeom>
          <a:noFill/>
        </p:spPr>
        <p:txBody>
          <a:bodyPr wrap="none" rtlCol="0">
            <a:spAutoFit/>
          </a:bodyPr>
          <a:lstStyle/>
          <a:p>
            <a:r>
              <a:rPr lang="de-DE" sz="1000" dirty="0">
                <a:solidFill>
                  <a:schemeClr val="bg1">
                    <a:lumMod val="65000"/>
                  </a:schemeClr>
                </a:solidFill>
              </a:rPr>
              <a:t>© </a:t>
            </a:r>
            <a:r>
              <a:rPr lang="de-DE" sz="1000" dirty="0" err="1">
                <a:solidFill>
                  <a:schemeClr val="bg1">
                    <a:lumMod val="65000"/>
                  </a:schemeClr>
                </a:solidFill>
              </a:rPr>
              <a:t>statista</a:t>
            </a:r>
            <a:r>
              <a:rPr lang="de-DE" sz="1000" dirty="0">
                <a:solidFill>
                  <a:schemeClr val="bg1">
                    <a:lumMod val="65000"/>
                  </a:schemeClr>
                </a:solidFill>
              </a:rPr>
              <a:t> 2021</a:t>
            </a:r>
          </a:p>
        </p:txBody>
      </p:sp>
      <p:sp>
        <p:nvSpPr>
          <p:cNvPr id="7" name="TextBox 6">
            <a:extLst>
              <a:ext uri="{FF2B5EF4-FFF2-40B4-BE49-F238E27FC236}">
                <a16:creationId xmlns:a16="http://schemas.microsoft.com/office/drawing/2014/main" id="{A87DA52B-B5B9-42B8-B82E-51BE53FEF77B}"/>
              </a:ext>
            </a:extLst>
          </p:cNvPr>
          <p:cNvSpPr txBox="1"/>
          <p:nvPr/>
        </p:nvSpPr>
        <p:spPr>
          <a:xfrm rot="16200000">
            <a:off x="1329100" y="4043857"/>
            <a:ext cx="3044423" cy="369332"/>
          </a:xfrm>
          <a:prstGeom prst="rect">
            <a:avLst/>
          </a:prstGeom>
          <a:solidFill>
            <a:schemeClr val="bg1"/>
          </a:solidFill>
        </p:spPr>
        <p:txBody>
          <a:bodyPr wrap="none" rtlCol="0">
            <a:spAutoFit/>
          </a:bodyPr>
          <a:lstStyle/>
          <a:p>
            <a:r>
              <a:rPr lang="en-US" dirty="0"/>
              <a:t>Connected devices [billions]</a:t>
            </a:r>
          </a:p>
        </p:txBody>
      </p:sp>
    </p:spTree>
    <p:extLst>
      <p:ext uri="{BB962C8B-B14F-4D97-AF65-F5344CB8AC3E}">
        <p14:creationId xmlns:p14="http://schemas.microsoft.com/office/powerpoint/2010/main" val="406339457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Objekt 62" hidden="1"/>
          <p:cNvGraphicFramePr>
            <a:graphicFrameLocks noChangeAspect="1"/>
          </p:cNvGraphicFramePr>
          <p:nvPr>
            <p:custDataLst>
              <p:tags r:id="rId2"/>
            </p:custDataLst>
            <p:extLst/>
          </p:nvPr>
        </p:nvGraphicFramePr>
        <p:xfrm>
          <a:off x="4324" y="2119"/>
          <a:ext cx="2116" cy="2116"/>
        </p:xfrm>
        <a:graphic>
          <a:graphicData uri="http://schemas.openxmlformats.org/presentationml/2006/ole">
            <mc:AlternateContent xmlns:mc="http://schemas.openxmlformats.org/markup-compatibility/2006">
              <mc:Choice xmlns:v="urn:schemas-microsoft-com:vml" Requires="v">
                <p:oleObj spid="_x0000_s2144" name="think-cell Folie" r:id="rId5" imgW="270" imgH="270" progId="TCLayout.ActiveDocument.1">
                  <p:embed/>
                </p:oleObj>
              </mc:Choice>
              <mc:Fallback>
                <p:oleObj name="think-cell Folie" r:id="rId5" imgW="270" imgH="270" progId="TCLayout.ActiveDocument.1">
                  <p:embed/>
                  <p:pic>
                    <p:nvPicPr>
                      <p:cNvPr id="63" name="Objekt 62" hidden="1"/>
                      <p:cNvPicPr/>
                      <p:nvPr/>
                    </p:nvPicPr>
                    <p:blipFill>
                      <a:blip r:embed="rId6"/>
                      <a:stretch>
                        <a:fillRect/>
                      </a:stretch>
                    </p:blipFill>
                    <p:spPr>
                      <a:xfrm>
                        <a:off x="4324" y="2119"/>
                        <a:ext cx="2116" cy="2116"/>
                      </a:xfrm>
                      <a:prstGeom prst="rect">
                        <a:avLst/>
                      </a:prstGeom>
                    </p:spPr>
                  </p:pic>
                </p:oleObj>
              </mc:Fallback>
            </mc:AlternateContent>
          </a:graphicData>
        </a:graphic>
      </p:graphicFrame>
      <p:sp>
        <p:nvSpPr>
          <p:cNvPr id="46" name="Title 1"/>
          <p:cNvSpPr>
            <a:spLocks noGrp="1"/>
          </p:cNvSpPr>
          <p:nvPr>
            <p:ph type="title"/>
          </p:nvPr>
        </p:nvSpPr>
        <p:spPr/>
        <p:txBody>
          <a:bodyPr/>
          <a:lstStyle/>
          <a:p>
            <a:r>
              <a:rPr lang="en-US" noProof="0" dirty="0"/>
              <a:t>The Internet of Things: Drivers</a:t>
            </a:r>
          </a:p>
        </p:txBody>
      </p:sp>
      <p:sp>
        <p:nvSpPr>
          <p:cNvPr id="20" name="Fußzeilenplatzhalter 2"/>
          <p:cNvSpPr>
            <a:spLocks noGrp="1"/>
          </p:cNvSpPr>
          <p:nvPr>
            <p:ph type="ftr" sz="quarter" idx="10"/>
          </p:nvPr>
        </p:nvSpPr>
        <p:spPr/>
        <p:txBody>
          <a:bodyPr/>
          <a:lstStyle/>
          <a:p>
            <a:r>
              <a:rPr lang="en-US"/>
              <a:t>Prof. Dr.-Ing. J. H. Schiller, Security aspects in the Internet of Things, June 8th, 2022</a:t>
            </a:r>
            <a:endParaRPr lang="de-CH" dirty="0"/>
          </a:p>
        </p:txBody>
      </p:sp>
      <p:pic>
        <p:nvPicPr>
          <p:cNvPr id="47" name="Picture 2">
            <a:extLst>
              <a:ext uri="{FF2B5EF4-FFF2-40B4-BE49-F238E27FC236}">
                <a16:creationId xmlns:a16="http://schemas.microsoft.com/office/drawing/2014/main" id="{417D976A-7B32-40B2-9BE0-4400DB4AE4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82" y="2712483"/>
            <a:ext cx="863353" cy="100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3">
            <a:extLst>
              <a:ext uri="{FF2B5EF4-FFF2-40B4-BE49-F238E27FC236}">
                <a16:creationId xmlns:a16="http://schemas.microsoft.com/office/drawing/2014/main" id="{EE054CA8-4ABF-4770-92AB-CC954E3E378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62372" y="4600880"/>
            <a:ext cx="811556" cy="77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Grafik 4">
            <a:extLst>
              <a:ext uri="{FF2B5EF4-FFF2-40B4-BE49-F238E27FC236}">
                <a16:creationId xmlns:a16="http://schemas.microsoft.com/office/drawing/2014/main" id="{33E52414-76E5-4BD7-9503-2D81FF613D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7008" y="1656327"/>
            <a:ext cx="1079869" cy="1079869"/>
          </a:xfrm>
          <a:prstGeom prst="rect">
            <a:avLst/>
          </a:prstGeom>
        </p:spPr>
      </p:pic>
      <p:pic>
        <p:nvPicPr>
          <p:cNvPr id="50" name="Grafik 5">
            <a:extLst>
              <a:ext uri="{FF2B5EF4-FFF2-40B4-BE49-F238E27FC236}">
                <a16:creationId xmlns:a16="http://schemas.microsoft.com/office/drawing/2014/main" id="{981AF433-95FE-422F-9256-9985DC1D1A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8976" y="2753349"/>
            <a:ext cx="874956" cy="874957"/>
          </a:xfrm>
          <a:prstGeom prst="rect">
            <a:avLst/>
          </a:prstGeom>
        </p:spPr>
      </p:pic>
      <p:pic>
        <p:nvPicPr>
          <p:cNvPr id="51" name="Grafik 6">
            <a:extLst>
              <a:ext uri="{FF2B5EF4-FFF2-40B4-BE49-F238E27FC236}">
                <a16:creationId xmlns:a16="http://schemas.microsoft.com/office/drawing/2014/main" id="{110ACA6E-5EBF-450D-A47A-3B942EF9002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3117" y="1937168"/>
            <a:ext cx="765271" cy="765271"/>
          </a:xfrm>
          <a:prstGeom prst="rect">
            <a:avLst/>
          </a:prstGeom>
        </p:spPr>
      </p:pic>
      <p:pic>
        <p:nvPicPr>
          <p:cNvPr id="52" name="Picture 4">
            <a:extLst>
              <a:ext uri="{FF2B5EF4-FFF2-40B4-BE49-F238E27FC236}">
                <a16:creationId xmlns:a16="http://schemas.microsoft.com/office/drawing/2014/main" id="{46F72705-32C1-4694-97F3-0EDA223DB8F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7807" y="3823508"/>
            <a:ext cx="743690" cy="59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5">
            <a:extLst>
              <a:ext uri="{FF2B5EF4-FFF2-40B4-BE49-F238E27FC236}">
                <a16:creationId xmlns:a16="http://schemas.microsoft.com/office/drawing/2014/main" id="{90767855-3949-43B4-9653-D5208A6398F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9189" y="4571170"/>
            <a:ext cx="586884" cy="801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7">
            <a:extLst>
              <a:ext uri="{FF2B5EF4-FFF2-40B4-BE49-F238E27FC236}">
                <a16:creationId xmlns:a16="http://schemas.microsoft.com/office/drawing/2014/main" id="{A7E79F11-510E-4FB9-8615-B6783E58856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63034" y="3857826"/>
            <a:ext cx="546840" cy="52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9">
            <a:extLst>
              <a:ext uri="{FF2B5EF4-FFF2-40B4-BE49-F238E27FC236}">
                <a16:creationId xmlns:a16="http://schemas.microsoft.com/office/drawing/2014/main" id="{58A32DA1-1D4E-45CC-B0AB-D19BDF6EF06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83257" y="3395525"/>
            <a:ext cx="1236812" cy="122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Kreuz 7">
            <a:extLst>
              <a:ext uri="{FF2B5EF4-FFF2-40B4-BE49-F238E27FC236}">
                <a16:creationId xmlns:a16="http://schemas.microsoft.com/office/drawing/2014/main" id="{D5E6CF64-5087-4F06-99F9-A970EFD34997}"/>
              </a:ext>
            </a:extLst>
          </p:cNvPr>
          <p:cNvSpPr/>
          <p:nvPr/>
        </p:nvSpPr>
        <p:spPr bwMode="ltGray">
          <a:xfrm>
            <a:off x="3792276" y="3809788"/>
            <a:ext cx="395952" cy="400093"/>
          </a:xfrm>
          <a:prstGeom prst="plus">
            <a:avLst>
              <a:gd name="adj" fmla="val 435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68" tIns="35968" rIns="35968" bIns="35968" spcCol="0" rtlCol="0" anchor="t" anchorCtr="0">
            <a:normAutofit/>
          </a:bodyPr>
          <a:lstStyle/>
          <a:p>
            <a:pPr algn="ctr"/>
            <a:endParaRPr lang="de-CH" b="1" dirty="0">
              <a:solidFill>
                <a:srgbClr val="C00000"/>
              </a:solidFill>
            </a:endParaRPr>
          </a:p>
        </p:txBody>
      </p:sp>
      <p:grpSp>
        <p:nvGrpSpPr>
          <p:cNvPr id="57" name="Gruppieren 9">
            <a:extLst>
              <a:ext uri="{FF2B5EF4-FFF2-40B4-BE49-F238E27FC236}">
                <a16:creationId xmlns:a16="http://schemas.microsoft.com/office/drawing/2014/main" id="{9CC02176-0AC8-4EEA-A1E2-DAE0C2B1E535}"/>
              </a:ext>
            </a:extLst>
          </p:cNvPr>
          <p:cNvGrpSpPr/>
          <p:nvPr/>
        </p:nvGrpSpPr>
        <p:grpSpPr>
          <a:xfrm>
            <a:off x="6140192" y="3429000"/>
            <a:ext cx="1340036" cy="1271816"/>
            <a:chOff x="7103318" y="2578290"/>
            <a:chExt cx="2116038" cy="2008312"/>
          </a:xfrm>
        </p:grpSpPr>
        <p:pic>
          <p:nvPicPr>
            <p:cNvPr id="58" name="Picture 11">
              <a:extLst>
                <a:ext uri="{FF2B5EF4-FFF2-40B4-BE49-F238E27FC236}">
                  <a16:creationId xmlns:a16="http://schemas.microsoft.com/office/drawing/2014/main" id="{D2926E6A-E35C-4681-BB33-16DA75C4503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03318" y="2578290"/>
              <a:ext cx="2116038" cy="20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Ellipse 8">
              <a:extLst>
                <a:ext uri="{FF2B5EF4-FFF2-40B4-BE49-F238E27FC236}">
                  <a16:creationId xmlns:a16="http://schemas.microsoft.com/office/drawing/2014/main" id="{B1E14831-FB7A-4BF0-918E-273C698B89ED}"/>
                </a:ext>
              </a:extLst>
            </p:cNvPr>
            <p:cNvSpPr/>
            <p:nvPr/>
          </p:nvSpPr>
          <p:spPr bwMode="ltGray">
            <a:xfrm>
              <a:off x="8089329" y="2925738"/>
              <a:ext cx="526157" cy="53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92" tIns="35992" rIns="35992" bIns="35992" rtlCol="0" anchor="t" anchorCtr="0">
              <a:normAutofit fontScale="70000" lnSpcReduction="20000"/>
            </a:bodyPr>
            <a:lstStyle/>
            <a:p>
              <a:pPr algn="ctr"/>
              <a:endParaRPr lang="de-CH" b="1" dirty="0"/>
            </a:p>
          </p:txBody>
        </p:sp>
      </p:grpSp>
      <p:sp>
        <p:nvSpPr>
          <p:cNvPr id="60" name="Kreuz 23">
            <a:extLst>
              <a:ext uri="{FF2B5EF4-FFF2-40B4-BE49-F238E27FC236}">
                <a16:creationId xmlns:a16="http://schemas.microsoft.com/office/drawing/2014/main" id="{86F97E9C-F9FF-4DDB-984D-ED0DA429EC62}"/>
              </a:ext>
            </a:extLst>
          </p:cNvPr>
          <p:cNvSpPr/>
          <p:nvPr/>
        </p:nvSpPr>
        <p:spPr bwMode="ltGray">
          <a:xfrm>
            <a:off x="5592061" y="3820810"/>
            <a:ext cx="395952" cy="400093"/>
          </a:xfrm>
          <a:prstGeom prst="plus">
            <a:avLst>
              <a:gd name="adj" fmla="val 435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68" tIns="35968" rIns="35968" bIns="35968" spcCol="0" rtlCol="0" anchor="t" anchorCtr="0">
            <a:normAutofit/>
          </a:bodyPr>
          <a:lstStyle/>
          <a:p>
            <a:pPr algn="ctr"/>
            <a:endParaRPr lang="de-CH" b="1" dirty="0">
              <a:solidFill>
                <a:srgbClr val="C00000"/>
              </a:solidFill>
            </a:endParaRPr>
          </a:p>
        </p:txBody>
      </p:sp>
      <p:pic>
        <p:nvPicPr>
          <p:cNvPr id="61" name="Picture 13">
            <a:extLst>
              <a:ext uri="{FF2B5EF4-FFF2-40B4-BE49-F238E27FC236}">
                <a16:creationId xmlns:a16="http://schemas.microsoft.com/office/drawing/2014/main" id="{1C573006-8895-4966-948D-B892997C662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99507" y="3049034"/>
            <a:ext cx="1769504" cy="176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14">
            <a:extLst>
              <a:ext uri="{FF2B5EF4-FFF2-40B4-BE49-F238E27FC236}">
                <a16:creationId xmlns:a16="http://schemas.microsoft.com/office/drawing/2014/main" id="{866D9CC0-88E3-427B-84C3-A7FC353680F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44357" y="3788957"/>
            <a:ext cx="468280" cy="45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Kreuz 29">
            <a:extLst>
              <a:ext uri="{FF2B5EF4-FFF2-40B4-BE49-F238E27FC236}">
                <a16:creationId xmlns:a16="http://schemas.microsoft.com/office/drawing/2014/main" id="{1B433B69-DFDE-437F-BAC6-715125CF74CF}"/>
              </a:ext>
            </a:extLst>
          </p:cNvPr>
          <p:cNvSpPr/>
          <p:nvPr/>
        </p:nvSpPr>
        <p:spPr bwMode="ltGray">
          <a:xfrm>
            <a:off x="2640416" y="3820813"/>
            <a:ext cx="395952" cy="400093"/>
          </a:xfrm>
          <a:prstGeom prst="plus">
            <a:avLst>
              <a:gd name="adj" fmla="val 435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68" tIns="35968" rIns="35968" bIns="35968" spcCol="0" rtlCol="0" anchor="t" anchorCtr="0">
            <a:normAutofit/>
          </a:bodyPr>
          <a:lstStyle/>
          <a:p>
            <a:pPr algn="ctr"/>
            <a:endParaRPr lang="de-CH" b="1" dirty="0">
              <a:solidFill>
                <a:srgbClr val="C00000"/>
              </a:solidFill>
            </a:endParaRPr>
          </a:p>
        </p:txBody>
      </p:sp>
      <p:sp>
        <p:nvSpPr>
          <p:cNvPr id="65" name="Kreuz 30">
            <a:extLst>
              <a:ext uri="{FF2B5EF4-FFF2-40B4-BE49-F238E27FC236}">
                <a16:creationId xmlns:a16="http://schemas.microsoft.com/office/drawing/2014/main" id="{FA45715F-32EC-42A8-B499-443AB0B2F5B5}"/>
              </a:ext>
            </a:extLst>
          </p:cNvPr>
          <p:cNvSpPr/>
          <p:nvPr/>
        </p:nvSpPr>
        <p:spPr bwMode="ltGray">
          <a:xfrm>
            <a:off x="7804981" y="3820810"/>
            <a:ext cx="395952" cy="400093"/>
          </a:xfrm>
          <a:prstGeom prst="plus">
            <a:avLst>
              <a:gd name="adj" fmla="val 435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68" tIns="35968" rIns="35968" bIns="35968" spcCol="0" rtlCol="0" anchor="t" anchorCtr="0">
            <a:normAutofit/>
          </a:bodyPr>
          <a:lstStyle/>
          <a:p>
            <a:pPr algn="ctr"/>
            <a:endParaRPr lang="de-CH" b="1" dirty="0">
              <a:solidFill>
                <a:srgbClr val="C00000"/>
              </a:solidFill>
            </a:endParaRPr>
          </a:p>
        </p:txBody>
      </p:sp>
      <p:pic>
        <p:nvPicPr>
          <p:cNvPr id="66" name="Picture 16">
            <a:extLst>
              <a:ext uri="{FF2B5EF4-FFF2-40B4-BE49-F238E27FC236}">
                <a16:creationId xmlns:a16="http://schemas.microsoft.com/office/drawing/2014/main" id="{F64BB641-D298-4006-8392-FCED65E74DDF}"/>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380911" y="2875951"/>
            <a:ext cx="810717" cy="77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6">
            <a:extLst>
              <a:ext uri="{FF2B5EF4-FFF2-40B4-BE49-F238E27FC236}">
                <a16:creationId xmlns:a16="http://schemas.microsoft.com/office/drawing/2014/main" id="{D8CA4136-6AEE-4B04-9C8C-139D2BCA374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380911" y="3590024"/>
            <a:ext cx="810717" cy="77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16">
            <a:extLst>
              <a:ext uri="{FF2B5EF4-FFF2-40B4-BE49-F238E27FC236}">
                <a16:creationId xmlns:a16="http://schemas.microsoft.com/office/drawing/2014/main" id="{24C62865-33E9-4816-BF51-0B5DBE695C0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380911" y="4309937"/>
            <a:ext cx="810717" cy="77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Textfeld 13">
            <a:extLst>
              <a:ext uri="{FF2B5EF4-FFF2-40B4-BE49-F238E27FC236}">
                <a16:creationId xmlns:a16="http://schemas.microsoft.com/office/drawing/2014/main" id="{00544A32-FEC3-4286-827D-037E646D8978}"/>
              </a:ext>
            </a:extLst>
          </p:cNvPr>
          <p:cNvSpPr txBox="1"/>
          <p:nvPr/>
        </p:nvSpPr>
        <p:spPr>
          <a:xfrm>
            <a:off x="9573283" y="3644975"/>
            <a:ext cx="914188" cy="914188"/>
          </a:xfrm>
          <a:prstGeom prst="rect">
            <a:avLst/>
          </a:prstGeom>
          <a:noFill/>
        </p:spPr>
        <p:txBody>
          <a:bodyPr wrap="none" lIns="0" tIns="0" rIns="0" bIns="0" rtlCol="0">
            <a:noAutofit/>
          </a:bodyPr>
          <a:lstStyle/>
          <a:p>
            <a:r>
              <a:rPr lang="de-CH" sz="5499" b="1" dirty="0">
                <a:solidFill>
                  <a:schemeClr val="accent6"/>
                </a:solidFill>
                <a:latin typeface="Arial" pitchFamily="34" charset="0"/>
                <a:cs typeface="Arial" pitchFamily="34" charset="0"/>
              </a:rPr>
              <a:t>=</a:t>
            </a:r>
          </a:p>
        </p:txBody>
      </p:sp>
      <p:sp>
        <p:nvSpPr>
          <p:cNvPr id="70" name="Geschweifte Klammer rechts 2">
            <a:extLst>
              <a:ext uri="{FF2B5EF4-FFF2-40B4-BE49-F238E27FC236}">
                <a16:creationId xmlns:a16="http://schemas.microsoft.com/office/drawing/2014/main" id="{E003B080-C1BB-4358-9FA2-3E82FF88B75D}"/>
              </a:ext>
            </a:extLst>
          </p:cNvPr>
          <p:cNvSpPr/>
          <p:nvPr/>
        </p:nvSpPr>
        <p:spPr>
          <a:xfrm rot="5400000">
            <a:off x="1921715" y="4185785"/>
            <a:ext cx="503938" cy="2877905"/>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71" name="Rechteck 42">
            <a:extLst>
              <a:ext uri="{FF2B5EF4-FFF2-40B4-BE49-F238E27FC236}">
                <a16:creationId xmlns:a16="http://schemas.microsoft.com/office/drawing/2014/main" id="{8354DBA2-A1A2-45EB-BD07-C3DB63B85160}"/>
              </a:ext>
            </a:extLst>
          </p:cNvPr>
          <p:cNvSpPr/>
          <p:nvPr/>
        </p:nvSpPr>
        <p:spPr bwMode="ltGray">
          <a:xfrm>
            <a:off x="6447313" y="2103361"/>
            <a:ext cx="669655" cy="791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968" tIns="35968" rIns="35968" bIns="35968" spcCol="0" rtlCol="0" anchor="t" anchorCtr="0">
            <a:normAutofit/>
          </a:bodyPr>
          <a:lstStyle/>
          <a:p>
            <a:pPr algn="ctr"/>
            <a:endParaRPr lang="de-CH" b="1" dirty="0"/>
          </a:p>
        </p:txBody>
      </p:sp>
      <p:pic>
        <p:nvPicPr>
          <p:cNvPr id="72" name="Picture 3">
            <a:extLst>
              <a:ext uri="{FF2B5EF4-FFF2-40B4-BE49-F238E27FC236}">
                <a16:creationId xmlns:a16="http://schemas.microsoft.com/office/drawing/2014/main" id="{BCDE129A-395C-425E-B201-C5B6FF8D8DE4}"/>
              </a:ext>
            </a:extLst>
          </p:cNvPr>
          <p:cNvPicPr>
            <a:picLocks noChangeAspect="1" noChangeArrowheads="1"/>
          </p:cNvPicPr>
          <p:nvPr/>
        </p:nvPicPr>
        <p:blipFill>
          <a:blip r:embed="rId2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81735" y="2003223"/>
            <a:ext cx="539376" cy="57671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73" name="Down Arrow 12">
            <a:extLst>
              <a:ext uri="{FF2B5EF4-FFF2-40B4-BE49-F238E27FC236}">
                <a16:creationId xmlns:a16="http://schemas.microsoft.com/office/drawing/2014/main" id="{44A9708C-8A08-4903-9A80-BE612698909C}"/>
              </a:ext>
            </a:extLst>
          </p:cNvPr>
          <p:cNvSpPr/>
          <p:nvPr/>
        </p:nvSpPr>
        <p:spPr bwMode="auto">
          <a:xfrm>
            <a:off x="10682704" y="1626974"/>
            <a:ext cx="1174864" cy="1042639"/>
          </a:xfrm>
          <a:prstGeom prst="downArrow">
            <a:avLst>
              <a:gd name="adj1" fmla="val 50000"/>
              <a:gd name="adj2" fmla="val 38626"/>
            </a:avLst>
          </a:prstGeom>
          <a:noFill/>
          <a:ln w="76200" cap="sq" cmpd="sng" algn="ctr">
            <a:solidFill>
              <a:schemeClr val="accent6"/>
            </a:solid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5400" b="0" i="0" u="none" strike="noStrike" cap="none" normalizeH="0" baseline="0" dirty="0">
                <a:ln>
                  <a:noFill/>
                </a:ln>
                <a:solidFill>
                  <a:schemeClr val="accent6"/>
                </a:solidFill>
                <a:effectLst/>
                <a:latin typeface="Arial" charset="0"/>
              </a:rPr>
              <a:t>€</a:t>
            </a:r>
          </a:p>
        </p:txBody>
      </p:sp>
      <p:sp>
        <p:nvSpPr>
          <p:cNvPr id="74" name="Down Arrow 44">
            <a:extLst>
              <a:ext uri="{FF2B5EF4-FFF2-40B4-BE49-F238E27FC236}">
                <a16:creationId xmlns:a16="http://schemas.microsoft.com/office/drawing/2014/main" id="{15A40CD8-C2C9-45E0-B7F6-31D0A6346E7B}"/>
              </a:ext>
            </a:extLst>
          </p:cNvPr>
          <p:cNvSpPr/>
          <p:nvPr/>
        </p:nvSpPr>
        <p:spPr bwMode="auto">
          <a:xfrm rot="10800000">
            <a:off x="9563214" y="1649153"/>
            <a:ext cx="1174864" cy="1042639"/>
          </a:xfrm>
          <a:prstGeom prst="downArrow">
            <a:avLst>
              <a:gd name="adj1" fmla="val 50000"/>
              <a:gd name="adj2" fmla="val 38626"/>
            </a:avLst>
          </a:prstGeom>
          <a:noFill/>
          <a:ln w="76200" cap="sq" cmpd="sng" algn="ctr">
            <a:solidFill>
              <a:schemeClr val="accent6"/>
            </a:solid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5400" b="0" i="0" u="none" strike="noStrike" cap="none" normalizeH="0" baseline="0" dirty="0">
              <a:ln>
                <a:noFill/>
              </a:ln>
              <a:solidFill>
                <a:schemeClr val="tx1"/>
              </a:solidFill>
              <a:effectLst/>
              <a:latin typeface="Arial" charset="0"/>
            </a:endParaRPr>
          </a:p>
        </p:txBody>
      </p:sp>
      <p:sp>
        <p:nvSpPr>
          <p:cNvPr id="75" name="TextBox 74">
            <a:extLst>
              <a:ext uri="{FF2B5EF4-FFF2-40B4-BE49-F238E27FC236}">
                <a16:creationId xmlns:a16="http://schemas.microsoft.com/office/drawing/2014/main" id="{03E652C1-D331-4D86-8E97-04AA7A56B2BA}"/>
              </a:ext>
            </a:extLst>
          </p:cNvPr>
          <p:cNvSpPr txBox="1"/>
          <p:nvPr/>
        </p:nvSpPr>
        <p:spPr>
          <a:xfrm>
            <a:off x="10675762" y="6383179"/>
            <a:ext cx="1475084" cy="246221"/>
          </a:xfrm>
          <a:prstGeom prst="rect">
            <a:avLst/>
          </a:prstGeom>
          <a:noFill/>
        </p:spPr>
        <p:txBody>
          <a:bodyPr wrap="none" rtlCol="0">
            <a:spAutoFit/>
          </a:bodyPr>
          <a:lstStyle/>
          <a:p>
            <a:r>
              <a:rPr lang="de-DE" sz="1000" dirty="0">
                <a:solidFill>
                  <a:schemeClr val="bg1">
                    <a:lumMod val="65000"/>
                  </a:schemeClr>
                </a:solidFill>
              </a:rPr>
              <a:t>© K. Dolfus, SBB 2017</a:t>
            </a:r>
          </a:p>
        </p:txBody>
      </p:sp>
      <p:sp>
        <p:nvSpPr>
          <p:cNvPr id="76" name="Textfeld 37">
            <a:extLst>
              <a:ext uri="{FF2B5EF4-FFF2-40B4-BE49-F238E27FC236}">
                <a16:creationId xmlns:a16="http://schemas.microsoft.com/office/drawing/2014/main" id="{C4B96562-2A8E-406B-B4E5-037A98CBF35F}"/>
              </a:ext>
            </a:extLst>
          </p:cNvPr>
          <p:cNvSpPr txBox="1"/>
          <p:nvPr/>
        </p:nvSpPr>
        <p:spPr>
          <a:xfrm>
            <a:off x="1798219" y="5898405"/>
            <a:ext cx="914188" cy="914188"/>
          </a:xfrm>
          <a:prstGeom prst="rect">
            <a:avLst/>
          </a:prstGeom>
          <a:noFill/>
        </p:spPr>
        <p:txBody>
          <a:bodyPr wrap="none" lIns="0" tIns="0" rIns="0" bIns="0" rtlCol="0">
            <a:normAutofit/>
          </a:bodyPr>
          <a:lstStyle/>
          <a:p>
            <a:pPr algn="ctr"/>
            <a:r>
              <a:rPr lang="de-CH" sz="2000" b="1" dirty="0">
                <a:latin typeface="+mj-lt"/>
                <a:cs typeface="Arial" pitchFamily="34" charset="0"/>
              </a:rPr>
              <a:t>Data +</a:t>
            </a:r>
          </a:p>
          <a:p>
            <a:pPr algn="ctr"/>
            <a:r>
              <a:rPr lang="de-CH" sz="2000" b="1" dirty="0" err="1">
                <a:latin typeface="+mj-lt"/>
                <a:cs typeface="Arial" pitchFamily="34" charset="0"/>
              </a:rPr>
              <a:t>Pre-processing</a:t>
            </a:r>
            <a:endParaRPr lang="de-CH" sz="2000" b="1" dirty="0">
              <a:latin typeface="+mj-lt"/>
              <a:cs typeface="Arial" pitchFamily="34" charset="0"/>
            </a:endParaRPr>
          </a:p>
        </p:txBody>
      </p:sp>
      <p:sp>
        <p:nvSpPr>
          <p:cNvPr id="77" name="Textfeld 38">
            <a:extLst>
              <a:ext uri="{FF2B5EF4-FFF2-40B4-BE49-F238E27FC236}">
                <a16:creationId xmlns:a16="http://schemas.microsoft.com/office/drawing/2014/main" id="{DADBD370-1A2F-48D5-BB87-34CDB0B90E15}"/>
              </a:ext>
            </a:extLst>
          </p:cNvPr>
          <p:cNvSpPr txBox="1"/>
          <p:nvPr/>
        </p:nvSpPr>
        <p:spPr>
          <a:xfrm>
            <a:off x="4029950" y="5898405"/>
            <a:ext cx="914188" cy="914188"/>
          </a:xfrm>
          <a:prstGeom prst="rect">
            <a:avLst/>
          </a:prstGeom>
          <a:noFill/>
        </p:spPr>
        <p:txBody>
          <a:bodyPr wrap="none" lIns="0" tIns="0" rIns="0" bIns="0" rtlCol="0">
            <a:normAutofit/>
          </a:bodyPr>
          <a:lstStyle/>
          <a:p>
            <a:r>
              <a:rPr lang="de-CH" sz="2000" b="1" dirty="0">
                <a:latin typeface="+mj-lt"/>
                <a:cs typeface="Arial" pitchFamily="34" charset="0"/>
              </a:rPr>
              <a:t>Transmission</a:t>
            </a:r>
          </a:p>
        </p:txBody>
      </p:sp>
      <p:sp>
        <p:nvSpPr>
          <p:cNvPr id="78" name="Textfeld 39">
            <a:extLst>
              <a:ext uri="{FF2B5EF4-FFF2-40B4-BE49-F238E27FC236}">
                <a16:creationId xmlns:a16="http://schemas.microsoft.com/office/drawing/2014/main" id="{EF8E3CDD-2A6A-406B-9EBC-B0EFE60EAB80}"/>
              </a:ext>
            </a:extLst>
          </p:cNvPr>
          <p:cNvSpPr txBox="1"/>
          <p:nvPr/>
        </p:nvSpPr>
        <p:spPr>
          <a:xfrm>
            <a:off x="6161892" y="5898405"/>
            <a:ext cx="914188" cy="914188"/>
          </a:xfrm>
          <a:prstGeom prst="rect">
            <a:avLst/>
          </a:prstGeom>
          <a:noFill/>
        </p:spPr>
        <p:txBody>
          <a:bodyPr wrap="none" lIns="0" tIns="0" rIns="0" bIns="0" rtlCol="0">
            <a:normAutofit/>
          </a:bodyPr>
          <a:lstStyle/>
          <a:p>
            <a:r>
              <a:rPr lang="de-CH" sz="2000" b="1" dirty="0">
                <a:latin typeface="+mj-lt"/>
                <a:cs typeface="Arial" pitchFamily="34" charset="0"/>
              </a:rPr>
              <a:t>Knowledge</a:t>
            </a:r>
          </a:p>
        </p:txBody>
      </p:sp>
      <p:sp>
        <p:nvSpPr>
          <p:cNvPr id="79" name="Textfeld 40">
            <a:extLst>
              <a:ext uri="{FF2B5EF4-FFF2-40B4-BE49-F238E27FC236}">
                <a16:creationId xmlns:a16="http://schemas.microsoft.com/office/drawing/2014/main" id="{FA22DFCE-B55B-4675-8DD8-9B13529E1DF1}"/>
              </a:ext>
            </a:extLst>
          </p:cNvPr>
          <p:cNvSpPr txBox="1"/>
          <p:nvPr/>
        </p:nvSpPr>
        <p:spPr>
          <a:xfrm>
            <a:off x="8236931" y="5898405"/>
            <a:ext cx="914188" cy="914188"/>
          </a:xfrm>
          <a:prstGeom prst="rect">
            <a:avLst/>
          </a:prstGeom>
          <a:noFill/>
        </p:spPr>
        <p:txBody>
          <a:bodyPr wrap="none" lIns="0" tIns="0" rIns="0" bIns="0" rtlCol="0">
            <a:normAutofit/>
          </a:bodyPr>
          <a:lstStyle/>
          <a:p>
            <a:r>
              <a:rPr lang="de-CH" sz="2000" b="1" dirty="0">
                <a:latin typeface="+mj-lt"/>
                <a:cs typeface="Arial" pitchFamily="34" charset="0"/>
              </a:rPr>
              <a:t>Action</a:t>
            </a:r>
          </a:p>
        </p:txBody>
      </p:sp>
      <p:sp>
        <p:nvSpPr>
          <p:cNvPr id="80" name="Textfeld 41">
            <a:extLst>
              <a:ext uri="{FF2B5EF4-FFF2-40B4-BE49-F238E27FC236}">
                <a16:creationId xmlns:a16="http://schemas.microsoft.com/office/drawing/2014/main" id="{BCC167FA-F709-44ED-AA17-19A42593B1B6}"/>
              </a:ext>
            </a:extLst>
          </p:cNvPr>
          <p:cNvSpPr txBox="1"/>
          <p:nvPr/>
        </p:nvSpPr>
        <p:spPr>
          <a:xfrm>
            <a:off x="10847430" y="5898405"/>
            <a:ext cx="914188" cy="914188"/>
          </a:xfrm>
          <a:prstGeom prst="rect">
            <a:avLst/>
          </a:prstGeom>
          <a:noFill/>
        </p:spPr>
        <p:txBody>
          <a:bodyPr wrap="none" lIns="0" tIns="0" rIns="0" bIns="0" rtlCol="0">
            <a:normAutofit/>
          </a:bodyPr>
          <a:lstStyle/>
          <a:p>
            <a:r>
              <a:rPr lang="de-CH" sz="2000" b="1" dirty="0">
                <a:latin typeface="+mj-lt"/>
                <a:cs typeface="Arial" pitchFamily="34" charset="0"/>
              </a:rPr>
              <a:t>Value</a:t>
            </a:r>
          </a:p>
        </p:txBody>
      </p:sp>
    </p:spTree>
    <p:extLst>
      <p:ext uri="{BB962C8B-B14F-4D97-AF65-F5344CB8AC3E}">
        <p14:creationId xmlns:p14="http://schemas.microsoft.com/office/powerpoint/2010/main" val="327387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95D6-3A03-4672-B1A3-CE06FAD0F85D}"/>
              </a:ext>
            </a:extLst>
          </p:cNvPr>
          <p:cNvSpPr>
            <a:spLocks noGrp="1"/>
          </p:cNvSpPr>
          <p:nvPr>
            <p:ph type="title"/>
          </p:nvPr>
        </p:nvSpPr>
        <p:spPr/>
        <p:txBody>
          <a:bodyPr/>
          <a:lstStyle/>
          <a:p>
            <a:r>
              <a:rPr lang="en-US" noProof="0" dirty="0"/>
              <a:t>Outline</a:t>
            </a:r>
          </a:p>
        </p:txBody>
      </p:sp>
      <p:sp>
        <p:nvSpPr>
          <p:cNvPr id="3" name="Content Placeholder 2">
            <a:extLst>
              <a:ext uri="{FF2B5EF4-FFF2-40B4-BE49-F238E27FC236}">
                <a16:creationId xmlns:a16="http://schemas.microsoft.com/office/drawing/2014/main" id="{6B76BC02-BCF7-46C5-86B0-2BB10C0CBDD1}"/>
              </a:ext>
            </a:extLst>
          </p:cNvPr>
          <p:cNvSpPr>
            <a:spLocks noGrp="1"/>
          </p:cNvSpPr>
          <p:nvPr>
            <p:ph idx="1"/>
          </p:nvPr>
        </p:nvSpPr>
        <p:spPr/>
        <p:txBody>
          <a:bodyPr/>
          <a:lstStyle/>
          <a:p>
            <a:pPr marL="285750" indent="-285750">
              <a:buFont typeface="Arial" panose="020B0604020202020204" pitchFamily="34" charset="0"/>
              <a:buChar char="•"/>
            </a:pPr>
            <a:r>
              <a:rPr lang="en-US" noProof="0" dirty="0"/>
              <a:t>What is the Internet of Things?</a:t>
            </a:r>
          </a:p>
          <a:p>
            <a:pPr marL="641350" lvl="1" indent="-285750">
              <a:buFont typeface="Arial" panose="020B0604020202020204" pitchFamily="34" charset="0"/>
              <a:buChar char="•"/>
            </a:pPr>
            <a:r>
              <a:rPr lang="en-US" noProof="0" dirty="0"/>
              <a:t>Do we need that?</a:t>
            </a:r>
          </a:p>
          <a:p>
            <a:pPr marL="285750" indent="-285750">
              <a:buFont typeface="Arial" panose="020B0604020202020204" pitchFamily="34" charset="0"/>
              <a:buChar char="•"/>
            </a:pPr>
            <a:r>
              <a:rPr lang="en-US" b="1" noProof="0" dirty="0"/>
              <a:t>What is so special about it?</a:t>
            </a:r>
          </a:p>
          <a:p>
            <a:pPr marL="641350" lvl="1" indent="-285750">
              <a:buFont typeface="Arial" panose="020B0604020202020204" pitchFamily="34" charset="0"/>
              <a:buChar char="•"/>
            </a:pPr>
            <a:r>
              <a:rPr lang="en-US" b="1" noProof="0" dirty="0"/>
              <a:t>Isn’t that just a small PC?</a:t>
            </a:r>
          </a:p>
          <a:p>
            <a:pPr marL="285750" indent="-285750">
              <a:buFont typeface="Arial" panose="020B0604020202020204" pitchFamily="34" charset="0"/>
              <a:buChar char="•"/>
            </a:pPr>
            <a:r>
              <a:rPr lang="en-US" noProof="0" dirty="0"/>
              <a:t>Why are there problems?</a:t>
            </a:r>
          </a:p>
          <a:p>
            <a:pPr marL="641350" lvl="1" indent="-285750">
              <a:buFont typeface="Arial" panose="020B0604020202020204" pitchFamily="34" charset="0"/>
              <a:buChar char="•"/>
            </a:pPr>
            <a:r>
              <a:rPr lang="en-US" noProof="0" dirty="0"/>
              <a:t>Oh, there are so many reasons …</a:t>
            </a:r>
          </a:p>
          <a:p>
            <a:pPr marL="285750" indent="-285750">
              <a:buFont typeface="Arial" panose="020B0604020202020204" pitchFamily="34" charset="0"/>
              <a:buChar char="•"/>
            </a:pPr>
            <a:r>
              <a:rPr lang="en-US" noProof="0" dirty="0"/>
              <a:t>Can we do something?</a:t>
            </a:r>
          </a:p>
          <a:p>
            <a:pPr marL="641350" lvl="1" indent="-285750">
              <a:buFont typeface="Arial" panose="020B0604020202020204" pitchFamily="34" charset="0"/>
              <a:buChar char="•"/>
            </a:pPr>
            <a:r>
              <a:rPr lang="en-US" noProof="0" dirty="0"/>
              <a:t>Countermeasures – proactive or reactive?</a:t>
            </a:r>
          </a:p>
          <a:p>
            <a:pPr marL="285750" indent="-285750">
              <a:buFont typeface="Arial" panose="020B0604020202020204" pitchFamily="34" charset="0"/>
              <a:buChar char="•"/>
            </a:pPr>
            <a:r>
              <a:rPr lang="en-US" noProof="0" dirty="0"/>
              <a:t>Conclusion</a:t>
            </a:r>
          </a:p>
          <a:p>
            <a:pPr marL="641350" lvl="1" indent="-285750">
              <a:buFont typeface="Arial" panose="020B0604020202020204" pitchFamily="34" charset="0"/>
              <a:buChar char="•"/>
            </a:pPr>
            <a:r>
              <a:rPr lang="en-US" noProof="0" dirty="0"/>
              <a:t>All too late or is there still some hope?</a:t>
            </a:r>
          </a:p>
          <a:p>
            <a:pPr marL="285750" indent="-285750">
              <a:buFont typeface="Arial" panose="020B0604020202020204" pitchFamily="34" charset="0"/>
              <a:buChar char="•"/>
            </a:pPr>
            <a:endParaRPr lang="en-US" noProof="0" dirty="0"/>
          </a:p>
        </p:txBody>
      </p:sp>
      <p:sp>
        <p:nvSpPr>
          <p:cNvPr id="4" name="Footer Placeholder 3">
            <a:extLst>
              <a:ext uri="{FF2B5EF4-FFF2-40B4-BE49-F238E27FC236}">
                <a16:creationId xmlns:a16="http://schemas.microsoft.com/office/drawing/2014/main" id="{EFB86E2C-96CD-4C03-814A-7DDC667013A2}"/>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5" name="Picture 4">
            <a:extLst>
              <a:ext uri="{FF2B5EF4-FFF2-40B4-BE49-F238E27FC236}">
                <a16:creationId xmlns:a16="http://schemas.microsoft.com/office/drawing/2014/main" id="{DC8CA96A-7514-415F-9EDC-4BDF876D0985}"/>
              </a:ext>
            </a:extLst>
          </p:cNvPr>
          <p:cNvPicPr>
            <a:picLocks noChangeAspect="1"/>
          </p:cNvPicPr>
          <p:nvPr/>
        </p:nvPicPr>
        <p:blipFill>
          <a:blip r:embed="rId3"/>
          <a:stretch>
            <a:fillRect/>
          </a:stretch>
        </p:blipFill>
        <p:spPr>
          <a:xfrm>
            <a:off x="6096000" y="1016572"/>
            <a:ext cx="5607939" cy="4950676"/>
          </a:xfrm>
          <a:prstGeom prst="rect">
            <a:avLst/>
          </a:prstGeom>
        </p:spPr>
      </p:pic>
      <p:sp>
        <p:nvSpPr>
          <p:cNvPr id="6" name="TextBox 5">
            <a:extLst>
              <a:ext uri="{FF2B5EF4-FFF2-40B4-BE49-F238E27FC236}">
                <a16:creationId xmlns:a16="http://schemas.microsoft.com/office/drawing/2014/main" id="{EB32BD96-4DC5-44CC-A36A-4ADE86CA51DD}"/>
              </a:ext>
            </a:extLst>
          </p:cNvPr>
          <p:cNvSpPr txBox="1"/>
          <p:nvPr/>
        </p:nvSpPr>
        <p:spPr>
          <a:xfrm>
            <a:off x="9773259" y="5837883"/>
            <a:ext cx="1739130" cy="276999"/>
          </a:xfrm>
          <a:prstGeom prst="rect">
            <a:avLst/>
          </a:prstGeom>
          <a:noFill/>
        </p:spPr>
        <p:txBody>
          <a:bodyPr wrap="none" rtlCol="0">
            <a:spAutoFit/>
          </a:bodyPr>
          <a:lstStyle/>
          <a:p>
            <a:r>
              <a:rPr lang="de-DE" sz="1200" dirty="0">
                <a:solidFill>
                  <a:schemeClr val="bg1">
                    <a:lumMod val="75000"/>
                  </a:schemeClr>
                </a:solidFill>
              </a:rPr>
              <a:t>© </a:t>
            </a:r>
            <a:r>
              <a:rPr lang="de-DE" sz="1200" dirty="0">
                <a:solidFill>
                  <a:schemeClr val="bg1">
                    <a:lumMod val="65000"/>
                  </a:schemeClr>
                </a:solidFill>
              </a:rPr>
              <a:t>www.webspotting.de</a:t>
            </a:r>
          </a:p>
        </p:txBody>
      </p:sp>
    </p:spTree>
    <p:extLst>
      <p:ext uri="{BB962C8B-B14F-4D97-AF65-F5344CB8AC3E}">
        <p14:creationId xmlns:p14="http://schemas.microsoft.com/office/powerpoint/2010/main" val="305499395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870A-772D-4933-8E75-1944D71026F0}"/>
              </a:ext>
            </a:extLst>
          </p:cNvPr>
          <p:cNvSpPr>
            <a:spLocks noGrp="1"/>
          </p:cNvSpPr>
          <p:nvPr>
            <p:ph type="title"/>
          </p:nvPr>
        </p:nvSpPr>
        <p:spPr/>
        <p:txBody>
          <a:bodyPr/>
          <a:lstStyle/>
          <a:p>
            <a:r>
              <a:rPr lang="en-US" noProof="0" dirty="0"/>
              <a:t>„Normal“ Computer</a:t>
            </a:r>
          </a:p>
        </p:txBody>
      </p:sp>
      <p:sp>
        <p:nvSpPr>
          <p:cNvPr id="3" name="Content Placeholder 2">
            <a:extLst>
              <a:ext uri="{FF2B5EF4-FFF2-40B4-BE49-F238E27FC236}">
                <a16:creationId xmlns:a16="http://schemas.microsoft.com/office/drawing/2014/main" id="{67F50BEE-ADDA-455D-9E99-D52879F87EB8}"/>
              </a:ext>
            </a:extLst>
          </p:cNvPr>
          <p:cNvSpPr>
            <a:spLocks noGrp="1"/>
          </p:cNvSpPr>
          <p:nvPr>
            <p:ph idx="1"/>
          </p:nvPr>
        </p:nvSpPr>
        <p:spPr>
          <a:xfrm>
            <a:off x="334435" y="1619254"/>
            <a:ext cx="11523133" cy="4342476"/>
          </a:xfrm>
        </p:spPr>
        <p:txBody>
          <a:bodyPr>
            <a:normAutofit fontScale="92500" lnSpcReduction="10000"/>
          </a:bodyPr>
          <a:lstStyle/>
          <a:p>
            <a:r>
              <a:rPr lang="en-US" noProof="0" dirty="0"/>
              <a:t>Memory</a:t>
            </a:r>
          </a:p>
          <a:p>
            <a:pPr lvl="1"/>
            <a:r>
              <a:rPr lang="en-US" noProof="0" dirty="0"/>
              <a:t>1–32 </a:t>
            </a:r>
            <a:r>
              <a:rPr lang="en-US" noProof="0" dirty="0" err="1"/>
              <a:t>GiB</a:t>
            </a:r>
            <a:r>
              <a:rPr lang="en-US" noProof="0" dirty="0"/>
              <a:t> RAM, 1–4 TB SSD/HD</a:t>
            </a:r>
          </a:p>
          <a:p>
            <a:r>
              <a:rPr lang="en-US" noProof="0" dirty="0"/>
              <a:t>Processor</a:t>
            </a:r>
          </a:p>
          <a:p>
            <a:pPr lvl="1"/>
            <a:r>
              <a:rPr lang="en-US" noProof="0" dirty="0"/>
              <a:t>Intel/AMD x86-64, ARM </a:t>
            </a:r>
          </a:p>
          <a:p>
            <a:r>
              <a:rPr lang="en-US" dirty="0"/>
              <a:t>Operating System</a:t>
            </a:r>
            <a:endParaRPr lang="en-US" noProof="0" dirty="0"/>
          </a:p>
          <a:p>
            <a:pPr lvl="1"/>
            <a:r>
              <a:rPr lang="en-US" noProof="0" dirty="0"/>
              <a:t>Windows, MacOS, Linux, </a:t>
            </a:r>
            <a:r>
              <a:rPr lang="en-US" noProof="0" dirty="0" err="1"/>
              <a:t>iPadOS</a:t>
            </a:r>
            <a:r>
              <a:rPr lang="en-US" noProof="0" dirty="0"/>
              <a:t>, iOS, Android</a:t>
            </a:r>
          </a:p>
          <a:p>
            <a:r>
              <a:rPr lang="en-US" noProof="0" dirty="0"/>
              <a:t>Usage</a:t>
            </a:r>
          </a:p>
          <a:p>
            <a:pPr lvl="1"/>
            <a:r>
              <a:rPr lang="en-US" noProof="0" dirty="0"/>
              <a:t>Diverse, no fixed/special purpose</a:t>
            </a:r>
          </a:p>
          <a:p>
            <a:r>
              <a:rPr lang="en-US" noProof="0" dirty="0"/>
              <a:t>Updating</a:t>
            </a:r>
          </a:p>
          <a:p>
            <a:pPr lvl="1"/>
            <a:r>
              <a:rPr lang="en-US" noProof="0" dirty="0"/>
              <a:t>Automatic by manufacturer</a:t>
            </a:r>
          </a:p>
          <a:p>
            <a:r>
              <a:rPr lang="en-US" noProof="0" dirty="0"/>
              <a:t>Anti virus/firewall</a:t>
            </a:r>
          </a:p>
          <a:p>
            <a:pPr lvl="1"/>
            <a:r>
              <a:rPr lang="en-US" noProof="0" dirty="0"/>
              <a:t>Quite common, automatic updating</a:t>
            </a:r>
          </a:p>
          <a:p>
            <a:r>
              <a:rPr lang="en-US" noProof="0" dirty="0"/>
              <a:t>Life-time</a:t>
            </a:r>
          </a:p>
          <a:p>
            <a:pPr lvl="1"/>
            <a:r>
              <a:rPr lang="en-US" noProof="0" dirty="0"/>
              <a:t>2–8 years</a:t>
            </a:r>
          </a:p>
        </p:txBody>
      </p:sp>
      <p:sp>
        <p:nvSpPr>
          <p:cNvPr id="4" name="Footer Placeholder 3">
            <a:extLst>
              <a:ext uri="{FF2B5EF4-FFF2-40B4-BE49-F238E27FC236}">
                <a16:creationId xmlns:a16="http://schemas.microsoft.com/office/drawing/2014/main" id="{55B192AE-CED0-4288-A0D3-199A857FD69B}"/>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5" name="Picture 4">
            <a:extLst>
              <a:ext uri="{FF2B5EF4-FFF2-40B4-BE49-F238E27FC236}">
                <a16:creationId xmlns:a16="http://schemas.microsoft.com/office/drawing/2014/main" id="{555AF203-3F4F-4F07-AEB9-07E8EB248C66}"/>
              </a:ext>
            </a:extLst>
          </p:cNvPr>
          <p:cNvPicPr>
            <a:picLocks noChangeAspect="1"/>
          </p:cNvPicPr>
          <p:nvPr/>
        </p:nvPicPr>
        <p:blipFill>
          <a:blip r:embed="rId3"/>
          <a:stretch>
            <a:fillRect/>
          </a:stretch>
        </p:blipFill>
        <p:spPr>
          <a:xfrm>
            <a:off x="6176798" y="1739954"/>
            <a:ext cx="5829300" cy="3819525"/>
          </a:xfrm>
          <a:prstGeom prst="rect">
            <a:avLst/>
          </a:prstGeom>
        </p:spPr>
      </p:pic>
      <p:sp>
        <p:nvSpPr>
          <p:cNvPr id="6" name="TextBox 5">
            <a:extLst>
              <a:ext uri="{FF2B5EF4-FFF2-40B4-BE49-F238E27FC236}">
                <a16:creationId xmlns:a16="http://schemas.microsoft.com/office/drawing/2014/main" id="{6B535CC7-B49E-4054-9CB8-320E48CE52DE}"/>
              </a:ext>
            </a:extLst>
          </p:cNvPr>
          <p:cNvSpPr txBox="1"/>
          <p:nvPr/>
        </p:nvSpPr>
        <p:spPr>
          <a:xfrm>
            <a:off x="10805900" y="5403181"/>
            <a:ext cx="964880" cy="276999"/>
          </a:xfrm>
          <a:prstGeom prst="rect">
            <a:avLst/>
          </a:prstGeom>
          <a:noFill/>
        </p:spPr>
        <p:txBody>
          <a:bodyPr wrap="none" rtlCol="0">
            <a:spAutoFit/>
          </a:bodyPr>
          <a:lstStyle/>
          <a:p>
            <a:r>
              <a:rPr lang="de-DE" sz="1200" dirty="0">
                <a:solidFill>
                  <a:schemeClr val="bg1">
                    <a:lumMod val="75000"/>
                  </a:schemeClr>
                </a:solidFill>
              </a:rPr>
              <a:t>© </a:t>
            </a:r>
            <a:r>
              <a:rPr lang="de-DE" sz="1200" dirty="0" err="1">
                <a:solidFill>
                  <a:schemeClr val="bg1">
                    <a:lumMod val="65000"/>
                  </a:schemeClr>
                </a:solidFill>
              </a:rPr>
              <a:t>Vecteezy</a:t>
            </a:r>
            <a:endParaRPr lang="de-DE" sz="1200" dirty="0">
              <a:solidFill>
                <a:schemeClr val="bg1">
                  <a:lumMod val="65000"/>
                </a:schemeClr>
              </a:solidFill>
            </a:endParaRPr>
          </a:p>
        </p:txBody>
      </p:sp>
      <p:sp>
        <p:nvSpPr>
          <p:cNvPr id="7" name="TextBox 6">
            <a:extLst>
              <a:ext uri="{FF2B5EF4-FFF2-40B4-BE49-F238E27FC236}">
                <a16:creationId xmlns:a16="http://schemas.microsoft.com/office/drawing/2014/main" id="{22AA5F8F-06E8-4B0A-9245-B01229D2BE86}"/>
              </a:ext>
            </a:extLst>
          </p:cNvPr>
          <p:cNvSpPr txBox="1"/>
          <p:nvPr/>
        </p:nvSpPr>
        <p:spPr>
          <a:xfrm>
            <a:off x="2017570" y="6016157"/>
            <a:ext cx="9494522" cy="461665"/>
          </a:xfrm>
          <a:prstGeom prst="rect">
            <a:avLst/>
          </a:prstGeom>
          <a:noFill/>
        </p:spPr>
        <p:txBody>
          <a:bodyPr wrap="none" rtlCol="0">
            <a:spAutoFit/>
          </a:bodyPr>
          <a:lstStyle/>
          <a:p>
            <a:r>
              <a:rPr lang="en-US" sz="2400" b="1" dirty="0">
                <a:solidFill>
                  <a:srgbClr val="002060"/>
                </a:solidFill>
              </a:rPr>
              <a:t>High performance, little heterogeneity, (more or less) up-to-date</a:t>
            </a:r>
          </a:p>
        </p:txBody>
      </p:sp>
      <p:sp>
        <p:nvSpPr>
          <p:cNvPr id="8" name="Right Arrow 7">
            <a:extLst>
              <a:ext uri="{FF2B5EF4-FFF2-40B4-BE49-F238E27FC236}">
                <a16:creationId xmlns:a16="http://schemas.microsoft.com/office/drawing/2014/main" id="{CCF0E7FC-B813-421B-AC6D-EC6DD552F180}"/>
              </a:ext>
            </a:extLst>
          </p:cNvPr>
          <p:cNvSpPr/>
          <p:nvPr/>
        </p:nvSpPr>
        <p:spPr bwMode="auto">
          <a:xfrm>
            <a:off x="1006390" y="6108676"/>
            <a:ext cx="829876" cy="276626"/>
          </a:xfrm>
          <a:prstGeom prst="rightArrow">
            <a:avLst/>
          </a:prstGeom>
          <a:solidFill>
            <a:srgbClr val="FFC00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pic>
        <p:nvPicPr>
          <p:cNvPr id="12" name="Graphic 11" descr="Battery charging">
            <a:extLst>
              <a:ext uri="{FF2B5EF4-FFF2-40B4-BE49-F238E27FC236}">
                <a16:creationId xmlns:a16="http://schemas.microsoft.com/office/drawing/2014/main" id="{092CC976-315E-4FE0-B8D1-1EEC561E17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43165" y="1052443"/>
            <a:ext cx="914400" cy="914400"/>
          </a:xfrm>
          <a:prstGeom prst="rect">
            <a:avLst/>
          </a:prstGeom>
        </p:spPr>
      </p:pic>
    </p:spTree>
    <p:extLst>
      <p:ext uri="{BB962C8B-B14F-4D97-AF65-F5344CB8AC3E}">
        <p14:creationId xmlns:p14="http://schemas.microsoft.com/office/powerpoint/2010/main" val="153865415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870A-772D-4933-8E75-1944D71026F0}"/>
              </a:ext>
            </a:extLst>
          </p:cNvPr>
          <p:cNvSpPr>
            <a:spLocks noGrp="1"/>
          </p:cNvSpPr>
          <p:nvPr>
            <p:ph type="title"/>
          </p:nvPr>
        </p:nvSpPr>
        <p:spPr/>
        <p:txBody>
          <a:bodyPr/>
          <a:lstStyle/>
          <a:p>
            <a:r>
              <a:rPr lang="en-US" noProof="0" dirty="0"/>
              <a:t>„Thing“ in the Internet of Things</a:t>
            </a:r>
          </a:p>
        </p:txBody>
      </p:sp>
      <p:sp>
        <p:nvSpPr>
          <p:cNvPr id="3" name="Content Placeholder 2">
            <a:extLst>
              <a:ext uri="{FF2B5EF4-FFF2-40B4-BE49-F238E27FC236}">
                <a16:creationId xmlns:a16="http://schemas.microsoft.com/office/drawing/2014/main" id="{67F50BEE-ADDA-455D-9E99-D52879F87EB8}"/>
              </a:ext>
            </a:extLst>
          </p:cNvPr>
          <p:cNvSpPr>
            <a:spLocks noGrp="1"/>
          </p:cNvSpPr>
          <p:nvPr>
            <p:ph idx="1"/>
          </p:nvPr>
        </p:nvSpPr>
        <p:spPr/>
        <p:txBody>
          <a:bodyPr/>
          <a:lstStyle/>
          <a:p>
            <a:r>
              <a:rPr lang="en-US" noProof="0" dirty="0"/>
              <a:t>Memory</a:t>
            </a:r>
          </a:p>
          <a:p>
            <a:pPr lvl="1"/>
            <a:r>
              <a:rPr lang="en-US" noProof="0" dirty="0"/>
              <a:t>1 KiB–1 </a:t>
            </a:r>
            <a:r>
              <a:rPr lang="en-US" noProof="0" dirty="0" err="1"/>
              <a:t>MiB</a:t>
            </a:r>
            <a:r>
              <a:rPr lang="en-US" noProof="0" dirty="0"/>
              <a:t> RAM, 1 KiB–1 </a:t>
            </a:r>
            <a:r>
              <a:rPr lang="en-US" noProof="0" dirty="0" err="1"/>
              <a:t>MiB</a:t>
            </a:r>
            <a:r>
              <a:rPr lang="en-US" noProof="0" dirty="0"/>
              <a:t> ROM/Flash</a:t>
            </a:r>
          </a:p>
          <a:p>
            <a:r>
              <a:rPr lang="en-US" noProof="0" dirty="0"/>
              <a:t>Processor</a:t>
            </a:r>
          </a:p>
          <a:p>
            <a:pPr lvl="1"/>
            <a:r>
              <a:rPr lang="en-US" noProof="0" dirty="0"/>
              <a:t>Great variety with different capabilities </a:t>
            </a:r>
          </a:p>
          <a:p>
            <a:r>
              <a:rPr lang="en-US" noProof="0" dirty="0"/>
              <a:t>Operating System</a:t>
            </a:r>
          </a:p>
          <a:p>
            <a:pPr lvl="1"/>
            <a:r>
              <a:rPr lang="en-US" noProof="0" dirty="0"/>
              <a:t>Nothing, loop, RIOT-OS, Contiki NG, …</a:t>
            </a:r>
          </a:p>
          <a:p>
            <a:r>
              <a:rPr lang="en-US" noProof="0" dirty="0"/>
              <a:t>Usage</a:t>
            </a:r>
          </a:p>
          <a:p>
            <a:pPr lvl="1"/>
            <a:r>
              <a:rPr lang="en-US" noProof="0" dirty="0"/>
              <a:t>Often fixed purpose</a:t>
            </a:r>
          </a:p>
          <a:p>
            <a:r>
              <a:rPr lang="en-US" noProof="0" dirty="0"/>
              <a:t>Updating</a:t>
            </a:r>
          </a:p>
          <a:p>
            <a:pPr lvl="1"/>
            <a:r>
              <a:rPr lang="en-US" noProof="0" dirty="0"/>
              <a:t>??? – often not feasible</a:t>
            </a:r>
          </a:p>
          <a:p>
            <a:r>
              <a:rPr lang="en-US" noProof="0" dirty="0"/>
              <a:t>Anti-virus/firewall</a:t>
            </a:r>
          </a:p>
          <a:p>
            <a:pPr lvl="1"/>
            <a:r>
              <a:rPr lang="en-US" noProof="0" dirty="0"/>
              <a:t>???</a:t>
            </a:r>
          </a:p>
          <a:p>
            <a:r>
              <a:rPr lang="en-US" noProof="0" dirty="0"/>
              <a:t>Life-time</a:t>
            </a:r>
          </a:p>
          <a:p>
            <a:pPr lvl="1"/>
            <a:r>
              <a:rPr lang="en-US" noProof="0" dirty="0"/>
              <a:t>1–30 years</a:t>
            </a:r>
          </a:p>
        </p:txBody>
      </p:sp>
      <p:sp>
        <p:nvSpPr>
          <p:cNvPr id="4" name="Footer Placeholder 3">
            <a:extLst>
              <a:ext uri="{FF2B5EF4-FFF2-40B4-BE49-F238E27FC236}">
                <a16:creationId xmlns:a16="http://schemas.microsoft.com/office/drawing/2014/main" id="{55B192AE-CED0-4288-A0D3-199A857FD69B}"/>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sp>
        <p:nvSpPr>
          <p:cNvPr id="7" name="TextBox 6">
            <a:extLst>
              <a:ext uri="{FF2B5EF4-FFF2-40B4-BE49-F238E27FC236}">
                <a16:creationId xmlns:a16="http://schemas.microsoft.com/office/drawing/2014/main" id="{22AA5F8F-06E8-4B0A-9245-B01229D2BE86}"/>
              </a:ext>
            </a:extLst>
          </p:cNvPr>
          <p:cNvSpPr txBox="1"/>
          <p:nvPr/>
        </p:nvSpPr>
        <p:spPr>
          <a:xfrm>
            <a:off x="4360176" y="6020101"/>
            <a:ext cx="7883505" cy="461665"/>
          </a:xfrm>
          <a:prstGeom prst="rect">
            <a:avLst/>
          </a:prstGeom>
          <a:noFill/>
        </p:spPr>
        <p:txBody>
          <a:bodyPr wrap="none" rtlCol="0">
            <a:spAutoFit/>
          </a:bodyPr>
          <a:lstStyle/>
          <a:p>
            <a:r>
              <a:rPr lang="en-US" sz="2400" b="1" dirty="0">
                <a:solidFill>
                  <a:srgbClr val="002060"/>
                </a:solidFill>
              </a:rPr>
              <a:t>Low performance, high heterogeneity, up-to-date???</a:t>
            </a:r>
          </a:p>
        </p:txBody>
      </p:sp>
      <p:sp>
        <p:nvSpPr>
          <p:cNvPr id="8" name="Right Arrow 7">
            <a:extLst>
              <a:ext uri="{FF2B5EF4-FFF2-40B4-BE49-F238E27FC236}">
                <a16:creationId xmlns:a16="http://schemas.microsoft.com/office/drawing/2014/main" id="{CCF0E7FC-B813-421B-AC6D-EC6DD552F180}"/>
              </a:ext>
            </a:extLst>
          </p:cNvPr>
          <p:cNvSpPr/>
          <p:nvPr/>
        </p:nvSpPr>
        <p:spPr bwMode="auto">
          <a:xfrm>
            <a:off x="3348996" y="6112620"/>
            <a:ext cx="829876" cy="276626"/>
          </a:xfrm>
          <a:prstGeom prst="rightArrow">
            <a:avLst/>
          </a:prstGeom>
          <a:solidFill>
            <a:srgbClr val="FFC00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pic>
        <p:nvPicPr>
          <p:cNvPr id="9" name="Graphic 8" descr="Empty battery">
            <a:extLst>
              <a:ext uri="{FF2B5EF4-FFF2-40B4-BE49-F238E27FC236}">
                <a16:creationId xmlns:a16="http://schemas.microsoft.com/office/drawing/2014/main" id="{05ED0C4E-8DA6-4C4B-BAF3-00D9ED9964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74698" y="1091473"/>
            <a:ext cx="914400" cy="914400"/>
          </a:xfrm>
          <a:prstGeom prst="rect">
            <a:avLst/>
          </a:prstGeom>
        </p:spPr>
      </p:pic>
      <p:pic>
        <p:nvPicPr>
          <p:cNvPr id="5" name="Picture 4">
            <a:extLst>
              <a:ext uri="{FF2B5EF4-FFF2-40B4-BE49-F238E27FC236}">
                <a16:creationId xmlns:a16="http://schemas.microsoft.com/office/drawing/2014/main" id="{DF4167B3-BFAC-49E3-BCA1-AA46D9EEDD7F}"/>
              </a:ext>
            </a:extLst>
          </p:cNvPr>
          <p:cNvPicPr>
            <a:picLocks noChangeAspect="1"/>
          </p:cNvPicPr>
          <p:nvPr/>
        </p:nvPicPr>
        <p:blipFill>
          <a:blip r:embed="rId5"/>
          <a:stretch>
            <a:fillRect/>
          </a:stretch>
        </p:blipFill>
        <p:spPr>
          <a:xfrm>
            <a:off x="6452201" y="2005873"/>
            <a:ext cx="5739799" cy="1673617"/>
          </a:xfrm>
          <a:prstGeom prst="rect">
            <a:avLst/>
          </a:prstGeom>
        </p:spPr>
      </p:pic>
      <p:sp>
        <p:nvSpPr>
          <p:cNvPr id="11" name="TextBox 10">
            <a:extLst>
              <a:ext uri="{FF2B5EF4-FFF2-40B4-BE49-F238E27FC236}">
                <a16:creationId xmlns:a16="http://schemas.microsoft.com/office/drawing/2014/main" id="{F16DBE8F-E021-4379-A51A-0DA6D68A2495}"/>
              </a:ext>
            </a:extLst>
          </p:cNvPr>
          <p:cNvSpPr txBox="1"/>
          <p:nvPr/>
        </p:nvSpPr>
        <p:spPr>
          <a:xfrm>
            <a:off x="10889399" y="3554633"/>
            <a:ext cx="1236236" cy="369332"/>
          </a:xfrm>
          <a:prstGeom prst="rect">
            <a:avLst/>
          </a:prstGeom>
          <a:noFill/>
        </p:spPr>
        <p:txBody>
          <a:bodyPr wrap="none" rtlCol="0">
            <a:spAutoFit/>
          </a:bodyPr>
          <a:lstStyle/>
          <a:p>
            <a:r>
              <a:rPr lang="en-US" dirty="0"/>
              <a:t>RFC 7228</a:t>
            </a:r>
          </a:p>
        </p:txBody>
      </p:sp>
      <p:sp>
        <p:nvSpPr>
          <p:cNvPr id="12" name="TextBox 11">
            <a:extLst>
              <a:ext uri="{FF2B5EF4-FFF2-40B4-BE49-F238E27FC236}">
                <a16:creationId xmlns:a16="http://schemas.microsoft.com/office/drawing/2014/main" id="{B0EBFFD1-C502-4B7C-B5C7-D4D609C47E39}"/>
              </a:ext>
            </a:extLst>
          </p:cNvPr>
          <p:cNvSpPr txBox="1"/>
          <p:nvPr/>
        </p:nvSpPr>
        <p:spPr>
          <a:xfrm>
            <a:off x="6727234" y="4388130"/>
            <a:ext cx="4780283" cy="92333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ARM Cortex-M, Atmel </a:t>
            </a:r>
            <a:r>
              <a:rPr lang="en-US" dirty="0" err="1"/>
              <a:t>Atmega</a:t>
            </a:r>
            <a:r>
              <a:rPr lang="en-US" dirty="0"/>
              <a:t>, Atmel SAM, </a:t>
            </a:r>
          </a:p>
          <a:p>
            <a:r>
              <a:rPr lang="en-US" dirty="0"/>
              <a:t>CC26xx, ESP, NXP LPC, Nordic </a:t>
            </a:r>
            <a:r>
              <a:rPr lang="en-US" dirty="0" err="1"/>
              <a:t>nRF</a:t>
            </a:r>
            <a:r>
              <a:rPr lang="en-US" dirty="0"/>
              <a:t>, PIC32,</a:t>
            </a:r>
          </a:p>
          <a:p>
            <a:r>
              <a:rPr lang="en-US" dirty="0"/>
              <a:t>MSP430 …</a:t>
            </a:r>
          </a:p>
        </p:txBody>
      </p:sp>
    </p:spTree>
    <p:extLst>
      <p:ext uri="{BB962C8B-B14F-4D97-AF65-F5344CB8AC3E}">
        <p14:creationId xmlns:p14="http://schemas.microsoft.com/office/powerpoint/2010/main" val="283976971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lum bright="70000" contrast="-70000"/>
          </a:blip>
          <a:srcRect l="57763"/>
          <a:stretch/>
        </p:blipFill>
        <p:spPr>
          <a:xfrm>
            <a:off x="6866021" y="1463884"/>
            <a:ext cx="5149516" cy="50091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itle 1"/>
          <p:cNvSpPr>
            <a:spLocks noGrp="1"/>
          </p:cNvSpPr>
          <p:nvPr>
            <p:ph type="title"/>
          </p:nvPr>
        </p:nvSpPr>
        <p:spPr/>
        <p:txBody>
          <a:bodyPr/>
          <a:lstStyle/>
          <a:p>
            <a:r>
              <a:rPr lang="en-US" noProof="0" dirty="0"/>
              <a:t>Security risks in the Internet of Things</a:t>
            </a:r>
          </a:p>
        </p:txBody>
      </p:sp>
      <p:sp>
        <p:nvSpPr>
          <p:cNvPr id="3" name="Content Placeholder 2"/>
          <p:cNvSpPr>
            <a:spLocks noGrp="1"/>
          </p:cNvSpPr>
          <p:nvPr>
            <p:ph sz="half" idx="1"/>
          </p:nvPr>
        </p:nvSpPr>
        <p:spPr>
          <a:xfrm>
            <a:off x="334435" y="1808162"/>
            <a:ext cx="5659967" cy="4761079"/>
          </a:xfrm>
        </p:spPr>
        <p:txBody>
          <a:bodyPr>
            <a:normAutofit fontScale="62500" lnSpcReduction="20000"/>
          </a:bodyPr>
          <a:lstStyle/>
          <a:p>
            <a:r>
              <a:rPr lang="en-US" b="1" noProof="0" dirty="0">
                <a:solidFill>
                  <a:srgbClr val="0070C0"/>
                </a:solidFill>
              </a:rPr>
              <a:t>Facts </a:t>
            </a:r>
          </a:p>
          <a:p>
            <a:pPr lvl="1"/>
            <a:r>
              <a:rPr lang="en-US" noProof="0" dirty="0"/>
              <a:t>Variety of platforms and manufacturers</a:t>
            </a:r>
          </a:p>
          <a:p>
            <a:pPr lvl="1"/>
            <a:r>
              <a:rPr lang="en-US" noProof="0" dirty="0"/>
              <a:t>Very long life-cycles/short product cycles</a:t>
            </a:r>
          </a:p>
          <a:p>
            <a:pPr lvl="1"/>
            <a:r>
              <a:rPr lang="en-US" noProof="0" dirty="0"/>
              <a:t>Low interest in security</a:t>
            </a:r>
          </a:p>
          <a:p>
            <a:pPr lvl="1"/>
            <a:r>
              <a:rPr lang="en-US" noProof="0" dirty="0"/>
              <a:t>Low-performance devices</a:t>
            </a:r>
          </a:p>
          <a:p>
            <a:pPr lvl="1"/>
            <a:r>
              <a:rPr lang="en-US" noProof="0" dirty="0"/>
              <a:t>Unclear liability</a:t>
            </a:r>
          </a:p>
          <a:p>
            <a:endParaRPr lang="en-US" noProof="0" dirty="0"/>
          </a:p>
          <a:p>
            <a:r>
              <a:rPr lang="en-US" b="1" noProof="0" dirty="0">
                <a:solidFill>
                  <a:srgbClr val="FF0000"/>
                </a:solidFill>
              </a:rPr>
              <a:t>Higher risks</a:t>
            </a:r>
          </a:p>
          <a:p>
            <a:pPr lvl="1"/>
            <a:r>
              <a:rPr lang="en-US" sz="2600" noProof="0" dirty="0"/>
              <a:t>Things are directly connected to values</a:t>
            </a:r>
          </a:p>
          <a:p>
            <a:pPr lvl="2"/>
            <a:r>
              <a:rPr lang="en-US" sz="2200" noProof="0" dirty="0"/>
              <a:t>Cameras </a:t>
            </a:r>
            <a:r>
              <a:rPr lang="en-US" sz="2200" noProof="0" dirty="0">
                <a:sym typeface="Wingdings" panose="05000000000000000000" pitchFamily="2" charset="2"/>
              </a:rPr>
              <a:t></a:t>
            </a:r>
            <a:r>
              <a:rPr lang="en-US" sz="2200" noProof="0" dirty="0"/>
              <a:t> privacy, situation monitoring</a:t>
            </a:r>
          </a:p>
          <a:p>
            <a:pPr lvl="2"/>
            <a:r>
              <a:rPr lang="en-US" sz="2200" noProof="0" dirty="0"/>
              <a:t>Doors </a:t>
            </a:r>
            <a:r>
              <a:rPr lang="en-US" sz="2200" noProof="0" dirty="0">
                <a:sym typeface="Wingdings" panose="05000000000000000000" pitchFamily="2" charset="2"/>
              </a:rPr>
              <a:t></a:t>
            </a:r>
            <a:r>
              <a:rPr lang="en-US" sz="2200" noProof="0" dirty="0"/>
              <a:t> admission control</a:t>
            </a:r>
          </a:p>
          <a:p>
            <a:pPr lvl="2"/>
            <a:r>
              <a:rPr lang="en-US" sz="2200" noProof="0" dirty="0"/>
              <a:t>Cars, medical devices </a:t>
            </a:r>
            <a:r>
              <a:rPr lang="en-US" sz="2200" noProof="0" dirty="0">
                <a:sym typeface="Wingdings" panose="05000000000000000000" pitchFamily="2" charset="2"/>
              </a:rPr>
              <a:t></a:t>
            </a:r>
            <a:r>
              <a:rPr lang="en-US" sz="2200" noProof="0" dirty="0"/>
              <a:t> personal safety</a:t>
            </a:r>
          </a:p>
          <a:p>
            <a:pPr lvl="2"/>
            <a:r>
              <a:rPr lang="en-US" sz="2200" noProof="0" dirty="0"/>
              <a:t>Valves </a:t>
            </a:r>
            <a:r>
              <a:rPr lang="en-US" sz="2200" noProof="0" dirty="0">
                <a:sym typeface="Wingdings" panose="05000000000000000000" pitchFamily="2" charset="2"/>
              </a:rPr>
              <a:t></a:t>
            </a:r>
            <a:r>
              <a:rPr lang="en-US" sz="2200" noProof="0" dirty="0"/>
              <a:t> industrial production</a:t>
            </a:r>
          </a:p>
          <a:p>
            <a:pPr lvl="2"/>
            <a:r>
              <a:rPr lang="en-US" sz="2200" noProof="0" dirty="0"/>
              <a:t>…</a:t>
            </a:r>
          </a:p>
          <a:p>
            <a:pPr indent="-176213"/>
            <a:endParaRPr lang="en-US" noProof="0" dirty="0">
              <a:ea typeface="+mn-ea"/>
              <a:cs typeface="+mn-cs"/>
            </a:endParaRPr>
          </a:p>
          <a:p>
            <a:pPr indent="-176213"/>
            <a:r>
              <a:rPr lang="en-US" noProof="0" dirty="0">
                <a:solidFill>
                  <a:srgbClr val="FF9966"/>
                </a:solidFill>
                <a:ea typeface="+mn-ea"/>
                <a:cs typeface="+mn-cs"/>
              </a:rPr>
              <a:t>Compromised things can cause </a:t>
            </a:r>
            <a:r>
              <a:rPr lang="en-US" b="1" noProof="0" dirty="0">
                <a:solidFill>
                  <a:srgbClr val="FF9966"/>
                </a:solidFill>
                <a:ea typeface="+mn-ea"/>
                <a:cs typeface="+mn-cs"/>
              </a:rPr>
              <a:t>much higher damage </a:t>
            </a:r>
            <a:r>
              <a:rPr lang="en-US" noProof="0" dirty="0">
                <a:solidFill>
                  <a:srgbClr val="FF9966"/>
                </a:solidFill>
                <a:ea typeface="+mn-ea"/>
                <a:cs typeface="+mn-cs"/>
              </a:rPr>
              <a:t>compared to the majority of classical </a:t>
            </a:r>
            <a:r>
              <a:rPr lang="en-US" noProof="0" dirty="0">
                <a:solidFill>
                  <a:srgbClr val="FF9966"/>
                </a:solidFill>
              </a:rPr>
              <a:t>systems (e.g., PC on the desktop)</a:t>
            </a:r>
            <a:endParaRPr lang="en-US" noProof="0" dirty="0">
              <a:solidFill>
                <a:srgbClr val="FF9966"/>
              </a:solidFill>
              <a:ea typeface="+mn-ea"/>
              <a:cs typeface="+mn-cs"/>
            </a:endParaRPr>
          </a:p>
        </p:txBody>
      </p:sp>
      <p:sp>
        <p:nvSpPr>
          <p:cNvPr id="5" name="Content Placeholder 4"/>
          <p:cNvSpPr>
            <a:spLocks noGrp="1"/>
          </p:cNvSpPr>
          <p:nvPr>
            <p:ph sz="half" idx="2"/>
          </p:nvPr>
        </p:nvSpPr>
        <p:spPr>
          <a:xfrm>
            <a:off x="7255968" y="2125033"/>
            <a:ext cx="1539631" cy="3763223"/>
          </a:xfrm>
        </p:spPr>
        <p:txBody>
          <a:bodyPr>
            <a:noAutofit/>
          </a:bodyPr>
          <a:lstStyle/>
          <a:p>
            <a:r>
              <a:rPr lang="en-US" sz="1200" b="1" noProof="0" dirty="0"/>
              <a:t>Architectures</a:t>
            </a:r>
          </a:p>
          <a:p>
            <a:r>
              <a:rPr lang="en-US" sz="1200" noProof="0" dirty="0"/>
              <a:t>AVR</a:t>
            </a:r>
          </a:p>
          <a:p>
            <a:r>
              <a:rPr lang="en-US" sz="1200" noProof="0" dirty="0"/>
              <a:t>ARM7</a:t>
            </a:r>
          </a:p>
          <a:p>
            <a:r>
              <a:rPr lang="en-US" sz="1200" noProof="0" dirty="0"/>
              <a:t>Cortex-M0</a:t>
            </a:r>
          </a:p>
          <a:p>
            <a:r>
              <a:rPr lang="en-US" sz="1200" noProof="0" dirty="0"/>
              <a:t>Cortex-M0+</a:t>
            </a:r>
          </a:p>
          <a:p>
            <a:r>
              <a:rPr lang="en-US" sz="1200" noProof="0" dirty="0"/>
              <a:t>Cortex-M3</a:t>
            </a:r>
          </a:p>
          <a:p>
            <a:r>
              <a:rPr lang="en-US" sz="1200" noProof="0" dirty="0"/>
              <a:t>Cortex-M4</a:t>
            </a:r>
          </a:p>
          <a:p>
            <a:r>
              <a:rPr lang="en-US" sz="1200" noProof="0" dirty="0"/>
              <a:t>Cortex-M7</a:t>
            </a:r>
          </a:p>
          <a:p>
            <a:r>
              <a:rPr lang="en-US" sz="1200" noProof="0" dirty="0"/>
              <a:t>ESP8266</a:t>
            </a:r>
          </a:p>
          <a:p>
            <a:r>
              <a:rPr lang="en-US" sz="1200" noProof="0" dirty="0"/>
              <a:t>MIPS32</a:t>
            </a:r>
          </a:p>
          <a:p>
            <a:r>
              <a:rPr lang="en-US" sz="1200" noProof="0" dirty="0"/>
              <a:t>MSP430</a:t>
            </a:r>
          </a:p>
          <a:p>
            <a:r>
              <a:rPr lang="en-US" sz="1200" noProof="0" dirty="0"/>
              <a:t>PIC32</a:t>
            </a:r>
          </a:p>
          <a:p>
            <a:r>
              <a:rPr lang="en-US" sz="1200" noProof="0" dirty="0"/>
              <a:t>X86</a:t>
            </a:r>
          </a:p>
          <a:p>
            <a:r>
              <a:rPr lang="en-US" sz="1200" noProof="0" dirty="0"/>
              <a:t>…</a:t>
            </a:r>
          </a:p>
          <a:p>
            <a:endParaRPr lang="en-US" sz="1200" noProof="0" dirty="0"/>
          </a:p>
        </p:txBody>
      </p:sp>
      <p:sp>
        <p:nvSpPr>
          <p:cNvPr id="4" name="Footer Placeholder 3"/>
          <p:cNvSpPr>
            <a:spLocks noGrp="1"/>
          </p:cNvSpPr>
          <p:nvPr>
            <p:ph type="ftr" sz="quarter" idx="10"/>
          </p:nvPr>
        </p:nvSpPr>
        <p:spPr/>
        <p:txBody>
          <a:bodyPr/>
          <a:lstStyle/>
          <a:p>
            <a:r>
              <a:rPr lang="en-US"/>
              <a:t>Prof. Dr.-Ing. J. H. Schiller, Security aspects in the Internet of Things, June 8th, 2022</a:t>
            </a:r>
            <a:endParaRPr lang="de-DE"/>
          </a:p>
        </p:txBody>
      </p:sp>
      <p:sp>
        <p:nvSpPr>
          <p:cNvPr id="6" name="Content Placeholder 4"/>
          <p:cNvSpPr txBox="1">
            <a:spLocks/>
          </p:cNvSpPr>
          <p:nvPr/>
        </p:nvSpPr>
        <p:spPr bwMode="auto">
          <a:xfrm>
            <a:off x="9123844" y="2127842"/>
            <a:ext cx="2891693" cy="3763223"/>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47500" lnSpcReduction="20000"/>
          </a:bodyPr>
          <a:lstStyle>
            <a:lvl1pPr algn="l" rtl="0" eaLnBrk="1" fontAlgn="base" hangingPunct="1">
              <a:lnSpc>
                <a:spcPct val="102000"/>
              </a:lnSpc>
              <a:spcBef>
                <a:spcPts val="500"/>
              </a:spcBef>
              <a:spcAft>
                <a:spcPct val="0"/>
              </a:spcAft>
              <a:buClr>
                <a:srgbClr val="000000"/>
              </a:buClr>
              <a:defRPr sz="2800">
                <a:solidFill>
                  <a:srgbClr val="000000"/>
                </a:solidFill>
                <a:latin typeface="+mn-lt"/>
                <a:ea typeface="+mn-ea"/>
                <a:cs typeface="+mn-cs"/>
              </a:defRPr>
            </a:lvl1pPr>
            <a:lvl2pPr marL="355600" indent="-176213" algn="l" rtl="0" eaLnBrk="1" fontAlgn="base" hangingPunct="1">
              <a:lnSpc>
                <a:spcPct val="102000"/>
              </a:lnSpc>
              <a:spcBef>
                <a:spcPts val="500"/>
              </a:spcBef>
              <a:spcAft>
                <a:spcPct val="0"/>
              </a:spcAft>
              <a:buClr>
                <a:srgbClr val="000000"/>
              </a:buClr>
              <a:buChar char="-"/>
              <a:defRPr sz="2400">
                <a:solidFill>
                  <a:srgbClr val="000000"/>
                </a:solidFill>
                <a:latin typeface="+mn-lt"/>
              </a:defRPr>
            </a:lvl2pPr>
            <a:lvl3pPr marL="723900" indent="-188913" algn="l" rtl="0" eaLnBrk="1" fontAlgn="base" hangingPunct="1">
              <a:lnSpc>
                <a:spcPct val="102000"/>
              </a:lnSpc>
              <a:spcBef>
                <a:spcPts val="500"/>
              </a:spcBef>
              <a:spcAft>
                <a:spcPct val="0"/>
              </a:spcAft>
              <a:buClr>
                <a:srgbClr val="000000"/>
              </a:buClr>
              <a:buChar char="-"/>
              <a:defRPr sz="2000">
                <a:solidFill>
                  <a:srgbClr val="000000"/>
                </a:solidFill>
                <a:latin typeface="+mn-lt"/>
              </a:defRPr>
            </a:lvl3pPr>
            <a:lvl4pPr marL="1079500" indent="-176213" algn="l" rtl="0" eaLnBrk="1" fontAlgn="base" hangingPunct="1">
              <a:lnSpc>
                <a:spcPct val="102000"/>
              </a:lnSpc>
              <a:spcBef>
                <a:spcPts val="500"/>
              </a:spcBef>
              <a:spcAft>
                <a:spcPct val="0"/>
              </a:spcAft>
              <a:buClr>
                <a:srgbClr val="000000"/>
              </a:buClr>
              <a:buChar char="-"/>
              <a:defRPr sz="1800">
                <a:solidFill>
                  <a:srgbClr val="000000"/>
                </a:solidFill>
                <a:latin typeface="+mn-lt"/>
              </a:defRPr>
            </a:lvl4pPr>
            <a:lvl5pPr marL="1435100" indent="-176213" algn="l" rtl="0" eaLnBrk="1" fontAlgn="base" hangingPunct="1">
              <a:lnSpc>
                <a:spcPct val="102000"/>
              </a:lnSpc>
              <a:spcBef>
                <a:spcPts val="500"/>
              </a:spcBef>
              <a:spcAft>
                <a:spcPct val="0"/>
              </a:spcAft>
              <a:buClr>
                <a:srgbClr val="000000"/>
              </a:buClr>
              <a:buChar char="-"/>
              <a:defRPr sz="1800">
                <a:solidFill>
                  <a:srgbClr val="000000"/>
                </a:solidFill>
                <a:latin typeface="+mn-lt"/>
              </a:defRPr>
            </a:lvl5pPr>
            <a:lvl6pPr marL="1892300" indent="-176213" algn="l" rtl="0" eaLnBrk="1" fontAlgn="base" hangingPunct="1">
              <a:lnSpc>
                <a:spcPct val="102000"/>
              </a:lnSpc>
              <a:spcBef>
                <a:spcPts val="500"/>
              </a:spcBef>
              <a:spcAft>
                <a:spcPct val="0"/>
              </a:spcAft>
              <a:buClr>
                <a:schemeClr val="tx1"/>
              </a:buClr>
              <a:buSzPct val="90000"/>
              <a:buChar char="-"/>
              <a:defRPr sz="1800">
                <a:solidFill>
                  <a:schemeClr val="tx1"/>
                </a:solidFill>
                <a:latin typeface="+mn-lt"/>
              </a:defRPr>
            </a:lvl6pPr>
            <a:lvl7pPr marL="2349500" indent="-176213" algn="l" rtl="0" eaLnBrk="1" fontAlgn="base" hangingPunct="1">
              <a:lnSpc>
                <a:spcPct val="102000"/>
              </a:lnSpc>
              <a:spcBef>
                <a:spcPts val="500"/>
              </a:spcBef>
              <a:spcAft>
                <a:spcPct val="0"/>
              </a:spcAft>
              <a:buClr>
                <a:schemeClr val="tx1"/>
              </a:buClr>
              <a:buSzPct val="90000"/>
              <a:buChar char="-"/>
              <a:defRPr sz="1800">
                <a:solidFill>
                  <a:schemeClr val="tx1"/>
                </a:solidFill>
                <a:latin typeface="+mn-lt"/>
              </a:defRPr>
            </a:lvl7pPr>
            <a:lvl8pPr marL="2806700" indent="-176213" algn="l" rtl="0" eaLnBrk="1" fontAlgn="base" hangingPunct="1">
              <a:lnSpc>
                <a:spcPct val="102000"/>
              </a:lnSpc>
              <a:spcBef>
                <a:spcPts val="500"/>
              </a:spcBef>
              <a:spcAft>
                <a:spcPct val="0"/>
              </a:spcAft>
              <a:buClr>
                <a:schemeClr val="tx1"/>
              </a:buClr>
              <a:buSzPct val="90000"/>
              <a:buChar char="-"/>
              <a:defRPr sz="1800">
                <a:solidFill>
                  <a:schemeClr val="tx1"/>
                </a:solidFill>
                <a:latin typeface="+mn-lt"/>
              </a:defRPr>
            </a:lvl8pPr>
            <a:lvl9pPr marL="3263900" indent="-176213" algn="l" rtl="0" eaLnBrk="1" fontAlgn="base" hangingPunct="1">
              <a:lnSpc>
                <a:spcPct val="102000"/>
              </a:lnSpc>
              <a:spcBef>
                <a:spcPts val="500"/>
              </a:spcBef>
              <a:spcAft>
                <a:spcPct val="0"/>
              </a:spcAft>
              <a:buClr>
                <a:schemeClr val="tx1"/>
              </a:buClr>
              <a:buSzPct val="90000"/>
              <a:buChar char="-"/>
              <a:defRPr sz="1800">
                <a:solidFill>
                  <a:schemeClr val="tx1"/>
                </a:solidFill>
                <a:latin typeface="+mn-lt"/>
              </a:defRPr>
            </a:lvl9pPr>
          </a:lstStyle>
          <a:p>
            <a:r>
              <a:rPr lang="de-DE" b="1" dirty="0"/>
              <a:t>Boards</a:t>
            </a:r>
          </a:p>
          <a:p>
            <a:r>
              <a:rPr lang="de-DE" dirty="0" err="1"/>
              <a:t>Airfy</a:t>
            </a:r>
            <a:r>
              <a:rPr lang="de-DE" dirty="0"/>
              <a:t> </a:t>
            </a:r>
            <a:r>
              <a:rPr lang="de-DE" dirty="0" err="1"/>
              <a:t>Beacon</a:t>
            </a:r>
            <a:endParaRPr lang="de-DE" dirty="0"/>
          </a:p>
          <a:p>
            <a:r>
              <a:rPr lang="de-DE" dirty="0" err="1"/>
              <a:t>Arduino</a:t>
            </a:r>
            <a:r>
              <a:rPr lang="de-DE" dirty="0"/>
              <a:t> Due, </a:t>
            </a:r>
            <a:r>
              <a:rPr lang="de-DE" dirty="0" err="1"/>
              <a:t>Mega</a:t>
            </a:r>
            <a:r>
              <a:rPr lang="de-DE" dirty="0"/>
              <a:t> 2560, Zero</a:t>
            </a:r>
          </a:p>
          <a:p>
            <a:r>
              <a:rPr lang="de-DE" dirty="0" err="1"/>
              <a:t>Atmel</a:t>
            </a:r>
            <a:r>
              <a:rPr lang="de-DE" dirty="0"/>
              <a:t> samr21-Xplained Pro</a:t>
            </a:r>
          </a:p>
          <a:p>
            <a:r>
              <a:rPr lang="de-DE" dirty="0"/>
              <a:t>f4vi</a:t>
            </a:r>
          </a:p>
          <a:p>
            <a:r>
              <a:rPr lang="de-DE" dirty="0" err="1"/>
              <a:t>mbed</a:t>
            </a:r>
            <a:r>
              <a:rPr lang="de-DE" dirty="0"/>
              <a:t> NXP LPC1768</a:t>
            </a:r>
          </a:p>
          <a:p>
            <a:r>
              <a:rPr lang="de-DE" dirty="0"/>
              <a:t>Micro::</a:t>
            </a:r>
            <a:r>
              <a:rPr lang="de-DE" dirty="0" err="1"/>
              <a:t>bit</a:t>
            </a:r>
            <a:endParaRPr lang="de-DE" dirty="0"/>
          </a:p>
          <a:p>
            <a:r>
              <a:rPr lang="de-DE" dirty="0"/>
              <a:t>Nordic nrf51822, nrf52840 (</a:t>
            </a:r>
            <a:r>
              <a:rPr lang="de-DE" dirty="0" err="1"/>
              <a:t>DevKit</a:t>
            </a:r>
            <a:r>
              <a:rPr lang="de-DE" dirty="0"/>
              <a:t>)</a:t>
            </a:r>
          </a:p>
          <a:p>
            <a:r>
              <a:rPr lang="de-DE" dirty="0" err="1"/>
              <a:t>Nucleo</a:t>
            </a:r>
            <a:r>
              <a:rPr lang="de-DE" dirty="0"/>
              <a:t> </a:t>
            </a:r>
            <a:r>
              <a:rPr lang="de-DE" dirty="0" err="1"/>
              <a:t>boards</a:t>
            </a:r>
            <a:endParaRPr lang="de-DE" dirty="0"/>
          </a:p>
          <a:p>
            <a:r>
              <a:rPr lang="de-DE" dirty="0" err="1"/>
              <a:t>senseBox</a:t>
            </a:r>
            <a:endParaRPr lang="de-DE" dirty="0"/>
          </a:p>
          <a:p>
            <a:r>
              <a:rPr lang="de-DE" dirty="0"/>
              <a:t>STM32F4DISCOVERY</a:t>
            </a:r>
          </a:p>
          <a:p>
            <a:r>
              <a:rPr lang="de-DE" dirty="0" err="1"/>
              <a:t>TelosB</a:t>
            </a:r>
            <a:endParaRPr lang="de-DE" dirty="0"/>
          </a:p>
          <a:p>
            <a:r>
              <a:rPr lang="en-US" dirty="0"/>
              <a:t>Texas Instruments cc2538 Developer Kit, </a:t>
            </a:r>
            <a:r>
              <a:rPr lang="de-DE" dirty="0"/>
              <a:t>EZ430-Chronos,UDOO Board </a:t>
            </a:r>
          </a:p>
          <a:p>
            <a:r>
              <a:rPr lang="de-DE" dirty="0" err="1"/>
              <a:t>Waspmote</a:t>
            </a:r>
            <a:r>
              <a:rPr lang="de-DE" dirty="0"/>
              <a:t>-pro</a:t>
            </a:r>
          </a:p>
          <a:p>
            <a:r>
              <a:rPr lang="de-DE" dirty="0" err="1"/>
              <a:t>Zolertia</a:t>
            </a:r>
            <a:r>
              <a:rPr lang="de-DE" dirty="0"/>
              <a:t> Z1</a:t>
            </a:r>
          </a:p>
          <a:p>
            <a:r>
              <a:rPr lang="de-DE" dirty="0"/>
              <a:t>…</a:t>
            </a:r>
          </a:p>
          <a:p>
            <a:endParaRPr lang="de-DE" kern="0" dirty="0"/>
          </a:p>
        </p:txBody>
      </p:sp>
      <p:sp>
        <p:nvSpPr>
          <p:cNvPr id="7" name="TextBox 6"/>
          <p:cNvSpPr txBox="1"/>
          <p:nvPr/>
        </p:nvSpPr>
        <p:spPr>
          <a:xfrm>
            <a:off x="7161541" y="5888256"/>
            <a:ext cx="4166525" cy="584775"/>
          </a:xfrm>
          <a:prstGeom prst="rect">
            <a:avLst/>
          </a:prstGeom>
          <a:noFill/>
        </p:spPr>
        <p:txBody>
          <a:bodyPr wrap="none" rtlCol="0">
            <a:spAutoFit/>
          </a:bodyPr>
          <a:lstStyle/>
          <a:p>
            <a:r>
              <a:rPr lang="de-DE" sz="1600" b="1" dirty="0"/>
              <a:t>Right </a:t>
            </a:r>
            <a:r>
              <a:rPr lang="de-DE" sz="1600" b="1" dirty="0" err="1"/>
              <a:t>now</a:t>
            </a:r>
            <a:r>
              <a:rPr lang="de-DE" sz="1600" b="1" dirty="0"/>
              <a:t> RIOT </a:t>
            </a:r>
            <a:r>
              <a:rPr lang="de-DE" sz="1600" b="1" dirty="0" err="1"/>
              <a:t>supports</a:t>
            </a:r>
            <a:r>
              <a:rPr lang="de-DE" sz="1600" b="1" dirty="0"/>
              <a:t> </a:t>
            </a:r>
            <a:r>
              <a:rPr lang="de-DE" sz="1600" b="1" dirty="0" err="1"/>
              <a:t>more</a:t>
            </a:r>
            <a:r>
              <a:rPr lang="de-DE" sz="1600" b="1" dirty="0"/>
              <a:t> </a:t>
            </a:r>
            <a:r>
              <a:rPr lang="de-DE" sz="1600" b="1" dirty="0" err="1"/>
              <a:t>than</a:t>
            </a:r>
            <a:r>
              <a:rPr lang="de-DE" sz="1600" b="1" dirty="0"/>
              <a:t> 220 </a:t>
            </a:r>
          </a:p>
          <a:p>
            <a:r>
              <a:rPr lang="en-US" sz="1600" b="1" dirty="0"/>
              <a:t>different hardware platforms</a:t>
            </a:r>
            <a:endParaRPr lang="de-DE" sz="1600" b="1" dirty="0"/>
          </a:p>
        </p:txBody>
      </p:sp>
      <p:sp>
        <p:nvSpPr>
          <p:cNvPr id="8" name="TextBox 7"/>
          <p:cNvSpPr txBox="1"/>
          <p:nvPr/>
        </p:nvSpPr>
        <p:spPr>
          <a:xfrm>
            <a:off x="7161541" y="1630111"/>
            <a:ext cx="5120761" cy="338554"/>
          </a:xfrm>
          <a:prstGeom prst="rect">
            <a:avLst/>
          </a:prstGeom>
          <a:noFill/>
        </p:spPr>
        <p:txBody>
          <a:bodyPr wrap="none" rtlCol="0">
            <a:spAutoFit/>
          </a:bodyPr>
          <a:lstStyle/>
          <a:p>
            <a:r>
              <a:rPr lang="de-DE" sz="1600" dirty="0" err="1"/>
              <a:t>Examples</a:t>
            </a:r>
            <a:r>
              <a:rPr lang="de-DE" sz="1600" dirty="0"/>
              <a:t> </a:t>
            </a:r>
            <a:r>
              <a:rPr lang="de-DE" sz="1600" dirty="0" err="1"/>
              <a:t>for</a:t>
            </a:r>
            <a:r>
              <a:rPr lang="de-DE" sz="1600" dirty="0"/>
              <a:t> </a:t>
            </a:r>
            <a:r>
              <a:rPr lang="de-DE" sz="1600" dirty="0" err="1"/>
              <a:t>the</a:t>
            </a:r>
            <a:r>
              <a:rPr lang="de-DE" sz="1600" dirty="0"/>
              <a:t> </a:t>
            </a:r>
            <a:r>
              <a:rPr lang="de-DE" sz="1600" dirty="0" err="1"/>
              <a:t>variety</a:t>
            </a:r>
            <a:r>
              <a:rPr lang="de-DE" sz="1600" dirty="0"/>
              <a:t>– RIOT OS (</a:t>
            </a:r>
            <a:r>
              <a:rPr lang="de-DE" sz="1600" dirty="0">
                <a:hlinkClick r:id="rId3"/>
              </a:rPr>
              <a:t>www.riot-os.org</a:t>
            </a:r>
            <a:r>
              <a:rPr lang="de-DE" sz="1600" dirty="0"/>
              <a:t>) </a:t>
            </a:r>
          </a:p>
        </p:txBody>
      </p:sp>
    </p:spTree>
    <p:extLst>
      <p:ext uri="{BB962C8B-B14F-4D97-AF65-F5344CB8AC3E}">
        <p14:creationId xmlns:p14="http://schemas.microsoft.com/office/powerpoint/2010/main" val="8184516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Terra incognita – even for IT professionals</a:t>
            </a:r>
          </a:p>
        </p:txBody>
      </p:sp>
      <p:sp>
        <p:nvSpPr>
          <p:cNvPr id="3" name="Inhaltsplatzhalter 2"/>
          <p:cNvSpPr>
            <a:spLocks noGrp="1"/>
          </p:cNvSpPr>
          <p:nvPr>
            <p:ph idx="1"/>
          </p:nvPr>
        </p:nvSpPr>
        <p:spPr/>
        <p:txBody>
          <a:bodyPr/>
          <a:lstStyle/>
          <a:p>
            <a:r>
              <a:rPr lang="en-US" noProof="0" dirty="0"/>
              <a:t>Many still think computer = PC</a:t>
            </a:r>
          </a:p>
          <a:p>
            <a:pPr marL="285750" indent="-285750">
              <a:buFont typeface="Arial"/>
              <a:buChar char="•"/>
            </a:pPr>
            <a:r>
              <a:rPr lang="en-US" noProof="0" dirty="0"/>
              <a:t>Classical thinking of the 80ies/last century</a:t>
            </a:r>
          </a:p>
          <a:p>
            <a:pPr marL="285750" indent="-285750">
              <a:buFont typeface="Arial"/>
              <a:buChar char="•"/>
            </a:pPr>
            <a:r>
              <a:rPr lang="en-US" noProof="0" dirty="0"/>
              <a:t>Quite often buzzwords only:</a:t>
            </a:r>
          </a:p>
          <a:p>
            <a:pPr marL="641350" lvl="1" indent="-285750">
              <a:buFont typeface="Arial"/>
              <a:buChar char="•"/>
            </a:pPr>
            <a:r>
              <a:rPr lang="en-US" sz="1600" noProof="0" dirty="0"/>
              <a:t>Smartphone, Phablet, Tablet, Cloud, Fog, smart grid, </a:t>
            </a:r>
            <a:br>
              <a:rPr lang="en-US" sz="1600" noProof="0" dirty="0"/>
            </a:br>
            <a:r>
              <a:rPr lang="en-US" sz="1600" noProof="0" dirty="0"/>
              <a:t>smart city, smart </a:t>
            </a:r>
            <a:r>
              <a:rPr lang="en-US" sz="1600" noProof="0" dirty="0" err="1"/>
              <a:t>xy</a:t>
            </a:r>
            <a:r>
              <a:rPr lang="en-US" sz="1600" noProof="0" dirty="0"/>
              <a:t>, </a:t>
            </a:r>
            <a:r>
              <a:rPr lang="en-US" sz="1600" b="1" noProof="0" dirty="0"/>
              <a:t>Internet of Things</a:t>
            </a:r>
            <a:r>
              <a:rPr lang="en-US" sz="1600" noProof="0" dirty="0"/>
              <a:t>, </a:t>
            </a:r>
            <a:br>
              <a:rPr lang="en-US" sz="1600" noProof="0" dirty="0"/>
            </a:br>
            <a:r>
              <a:rPr lang="en-US" sz="1600" noProof="0" dirty="0"/>
              <a:t>BYOD (Bring Your Own Device) etc.</a:t>
            </a:r>
          </a:p>
          <a:p>
            <a:pPr marL="641350" lvl="1" indent="-285750">
              <a:buFont typeface="Arial"/>
              <a:buChar char="•"/>
            </a:pPr>
            <a:r>
              <a:rPr lang="en-US" sz="1600" noProof="0" dirty="0"/>
              <a:t>Without knowing what is really behind it!</a:t>
            </a:r>
          </a:p>
          <a:p>
            <a:endParaRPr lang="en-US" sz="1600" noProof="0" dirty="0"/>
          </a:p>
          <a:p>
            <a:r>
              <a:rPr lang="en-US" b="1" noProof="0" dirty="0">
                <a:solidFill>
                  <a:srgbClr val="FF9966"/>
                </a:solidFill>
              </a:rPr>
              <a:t>BUT IoT means</a:t>
            </a:r>
          </a:p>
          <a:p>
            <a:pPr marL="285750" indent="-285750">
              <a:buFont typeface="Arial"/>
              <a:buChar char="•"/>
            </a:pPr>
            <a:r>
              <a:rPr lang="en-US" noProof="0" dirty="0"/>
              <a:t>Full-featured computer (with operating system, memory, processor, I/O, …) embedded in many “things”</a:t>
            </a:r>
          </a:p>
          <a:p>
            <a:pPr marL="641350" lvl="1" indent="-285750">
              <a:buFont typeface="Arial"/>
              <a:buChar char="•"/>
            </a:pPr>
            <a:r>
              <a:rPr lang="en-US" sz="1600" noProof="0" dirty="0"/>
              <a:t>Printer, BIOS, USB stick, lighting, batteries, keyboard, headset, glasses etc.</a:t>
            </a:r>
          </a:p>
          <a:p>
            <a:pPr marL="285750" indent="-285750">
              <a:buFont typeface="Arial"/>
              <a:buChar char="•"/>
            </a:pPr>
            <a:r>
              <a:rPr lang="en-US" noProof="0" dirty="0"/>
              <a:t>„Always on“ – there is no switch to take it off-line</a:t>
            </a:r>
          </a:p>
          <a:p>
            <a:pPr marL="641350" lvl="1" indent="-285750">
              <a:buFont typeface="Arial"/>
              <a:buChar char="•"/>
            </a:pPr>
            <a:r>
              <a:rPr lang="en-US" sz="1600" noProof="0" dirty="0"/>
              <a:t>Permanent connection to the Internet and the environment possible</a:t>
            </a:r>
          </a:p>
          <a:p>
            <a:pPr marL="285750" indent="-285750">
              <a:buFont typeface="Arial"/>
              <a:buChar char="•"/>
            </a:pPr>
            <a:r>
              <a:rPr lang="en-US" noProof="0" dirty="0"/>
              <a:t>Many (unknown) interfaces!!</a:t>
            </a:r>
          </a:p>
        </p:txBody>
      </p:sp>
      <p:sp>
        <p:nvSpPr>
          <p:cNvPr id="4" name="Fußzeilenplatzhalter 3"/>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5" name="Bild 4"/>
          <p:cNvPicPr>
            <a:picLocks noChangeAspect="1"/>
          </p:cNvPicPr>
          <p:nvPr/>
        </p:nvPicPr>
        <p:blipFill>
          <a:blip r:embed="rId2"/>
          <a:stretch>
            <a:fillRect/>
          </a:stretch>
        </p:blipFill>
        <p:spPr>
          <a:xfrm>
            <a:off x="8622514" y="1621604"/>
            <a:ext cx="1577272" cy="2383786"/>
          </a:xfrm>
          <a:prstGeom prst="rect">
            <a:avLst/>
          </a:prstGeom>
        </p:spPr>
      </p:pic>
    </p:spTree>
    <p:extLst>
      <p:ext uri="{BB962C8B-B14F-4D97-AF65-F5344CB8AC3E}">
        <p14:creationId xmlns:p14="http://schemas.microsoft.com/office/powerpoint/2010/main" val="33363931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95D6-3A03-4672-B1A3-CE06FAD0F85D}"/>
              </a:ext>
            </a:extLst>
          </p:cNvPr>
          <p:cNvSpPr>
            <a:spLocks noGrp="1"/>
          </p:cNvSpPr>
          <p:nvPr>
            <p:ph type="title"/>
          </p:nvPr>
        </p:nvSpPr>
        <p:spPr/>
        <p:txBody>
          <a:bodyPr/>
          <a:lstStyle/>
          <a:p>
            <a:r>
              <a:rPr lang="en-US" noProof="0" dirty="0"/>
              <a:t>Outline</a:t>
            </a:r>
          </a:p>
        </p:txBody>
      </p:sp>
      <p:sp>
        <p:nvSpPr>
          <p:cNvPr id="3" name="Content Placeholder 2">
            <a:extLst>
              <a:ext uri="{FF2B5EF4-FFF2-40B4-BE49-F238E27FC236}">
                <a16:creationId xmlns:a16="http://schemas.microsoft.com/office/drawing/2014/main" id="{6B76BC02-BCF7-46C5-86B0-2BB10C0CBDD1}"/>
              </a:ext>
            </a:extLst>
          </p:cNvPr>
          <p:cNvSpPr>
            <a:spLocks noGrp="1"/>
          </p:cNvSpPr>
          <p:nvPr>
            <p:ph idx="1"/>
          </p:nvPr>
        </p:nvSpPr>
        <p:spPr/>
        <p:txBody>
          <a:bodyPr/>
          <a:lstStyle/>
          <a:p>
            <a:pPr marL="285750" indent="-285750">
              <a:buFont typeface="Arial" panose="020B0604020202020204" pitchFamily="34" charset="0"/>
              <a:buChar char="•"/>
            </a:pPr>
            <a:r>
              <a:rPr lang="en-US" noProof="0" dirty="0"/>
              <a:t>What is the Internet of Things?</a:t>
            </a:r>
          </a:p>
          <a:p>
            <a:pPr marL="641350" lvl="1" indent="-285750">
              <a:buFont typeface="Arial" panose="020B0604020202020204" pitchFamily="34" charset="0"/>
              <a:buChar char="•"/>
            </a:pPr>
            <a:r>
              <a:rPr lang="en-US" noProof="0" dirty="0"/>
              <a:t>Do we need that?</a:t>
            </a:r>
          </a:p>
          <a:p>
            <a:pPr marL="285750" indent="-285750">
              <a:buFont typeface="Arial" panose="020B0604020202020204" pitchFamily="34" charset="0"/>
              <a:buChar char="•"/>
            </a:pPr>
            <a:r>
              <a:rPr lang="en-US" noProof="0" dirty="0"/>
              <a:t>What is so special about it?</a:t>
            </a:r>
          </a:p>
          <a:p>
            <a:pPr marL="641350" lvl="1" indent="-285750">
              <a:buFont typeface="Arial" panose="020B0604020202020204" pitchFamily="34" charset="0"/>
              <a:buChar char="•"/>
            </a:pPr>
            <a:r>
              <a:rPr lang="en-US" noProof="0" dirty="0"/>
              <a:t>Isn’t that just a small PC?</a:t>
            </a:r>
          </a:p>
          <a:p>
            <a:pPr marL="285750" indent="-285750">
              <a:buFont typeface="Arial" panose="020B0604020202020204" pitchFamily="34" charset="0"/>
              <a:buChar char="•"/>
            </a:pPr>
            <a:r>
              <a:rPr lang="en-US" b="1" noProof="0" dirty="0"/>
              <a:t>Why are there problems?</a:t>
            </a:r>
          </a:p>
          <a:p>
            <a:pPr marL="641350" lvl="1" indent="-285750">
              <a:buFont typeface="Arial" panose="020B0604020202020204" pitchFamily="34" charset="0"/>
              <a:buChar char="•"/>
            </a:pPr>
            <a:r>
              <a:rPr lang="en-US" b="1" noProof="0" dirty="0"/>
              <a:t>Oh, there are so many reasons …</a:t>
            </a:r>
          </a:p>
          <a:p>
            <a:pPr marL="285750" indent="-285750">
              <a:buFont typeface="Arial" panose="020B0604020202020204" pitchFamily="34" charset="0"/>
              <a:buChar char="•"/>
            </a:pPr>
            <a:r>
              <a:rPr lang="en-US" noProof="0" dirty="0"/>
              <a:t>Can we do something?</a:t>
            </a:r>
          </a:p>
          <a:p>
            <a:pPr marL="641350" lvl="1" indent="-285750">
              <a:buFont typeface="Arial" panose="020B0604020202020204" pitchFamily="34" charset="0"/>
              <a:buChar char="•"/>
            </a:pPr>
            <a:r>
              <a:rPr lang="en-US" noProof="0" dirty="0"/>
              <a:t>Countermeasures – proactive or reactive?</a:t>
            </a:r>
          </a:p>
          <a:p>
            <a:pPr marL="285750" indent="-285750">
              <a:buFont typeface="Arial" panose="020B0604020202020204" pitchFamily="34" charset="0"/>
              <a:buChar char="•"/>
            </a:pPr>
            <a:r>
              <a:rPr lang="en-US" noProof="0" dirty="0"/>
              <a:t>Conclusion</a:t>
            </a:r>
          </a:p>
          <a:p>
            <a:pPr marL="641350" lvl="1" indent="-285750">
              <a:buFont typeface="Arial" panose="020B0604020202020204" pitchFamily="34" charset="0"/>
              <a:buChar char="•"/>
            </a:pPr>
            <a:r>
              <a:rPr lang="en-US" noProof="0" dirty="0"/>
              <a:t>All too late or is there still some hope?</a:t>
            </a:r>
          </a:p>
          <a:p>
            <a:pPr marL="285750" indent="-285750">
              <a:buFont typeface="Arial" panose="020B0604020202020204" pitchFamily="34" charset="0"/>
              <a:buChar char="•"/>
            </a:pPr>
            <a:endParaRPr lang="en-US" noProof="0" dirty="0"/>
          </a:p>
        </p:txBody>
      </p:sp>
      <p:sp>
        <p:nvSpPr>
          <p:cNvPr id="4" name="Footer Placeholder 3">
            <a:extLst>
              <a:ext uri="{FF2B5EF4-FFF2-40B4-BE49-F238E27FC236}">
                <a16:creationId xmlns:a16="http://schemas.microsoft.com/office/drawing/2014/main" id="{EFB86E2C-96CD-4C03-814A-7DDC667013A2}"/>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5" name="Picture 4">
            <a:extLst>
              <a:ext uri="{FF2B5EF4-FFF2-40B4-BE49-F238E27FC236}">
                <a16:creationId xmlns:a16="http://schemas.microsoft.com/office/drawing/2014/main" id="{DC8CA96A-7514-415F-9EDC-4BDF876D0985}"/>
              </a:ext>
            </a:extLst>
          </p:cNvPr>
          <p:cNvPicPr>
            <a:picLocks noChangeAspect="1"/>
          </p:cNvPicPr>
          <p:nvPr/>
        </p:nvPicPr>
        <p:blipFill>
          <a:blip r:embed="rId3"/>
          <a:stretch>
            <a:fillRect/>
          </a:stretch>
        </p:blipFill>
        <p:spPr>
          <a:xfrm>
            <a:off x="6096000" y="1016572"/>
            <a:ext cx="5607939" cy="4950676"/>
          </a:xfrm>
          <a:prstGeom prst="rect">
            <a:avLst/>
          </a:prstGeom>
        </p:spPr>
      </p:pic>
      <p:sp>
        <p:nvSpPr>
          <p:cNvPr id="6" name="TextBox 5">
            <a:extLst>
              <a:ext uri="{FF2B5EF4-FFF2-40B4-BE49-F238E27FC236}">
                <a16:creationId xmlns:a16="http://schemas.microsoft.com/office/drawing/2014/main" id="{EB32BD96-4DC5-44CC-A36A-4ADE86CA51DD}"/>
              </a:ext>
            </a:extLst>
          </p:cNvPr>
          <p:cNvSpPr txBox="1"/>
          <p:nvPr/>
        </p:nvSpPr>
        <p:spPr>
          <a:xfrm>
            <a:off x="9773259" y="5837883"/>
            <a:ext cx="1739130" cy="276999"/>
          </a:xfrm>
          <a:prstGeom prst="rect">
            <a:avLst/>
          </a:prstGeom>
          <a:noFill/>
        </p:spPr>
        <p:txBody>
          <a:bodyPr wrap="none" rtlCol="0">
            <a:spAutoFit/>
          </a:bodyPr>
          <a:lstStyle/>
          <a:p>
            <a:r>
              <a:rPr lang="de-DE" sz="1200" dirty="0">
                <a:solidFill>
                  <a:schemeClr val="bg1">
                    <a:lumMod val="75000"/>
                  </a:schemeClr>
                </a:solidFill>
              </a:rPr>
              <a:t>© </a:t>
            </a:r>
            <a:r>
              <a:rPr lang="de-DE" sz="1200" dirty="0">
                <a:solidFill>
                  <a:schemeClr val="bg1">
                    <a:lumMod val="65000"/>
                  </a:schemeClr>
                </a:solidFill>
              </a:rPr>
              <a:t>www.webspotting.de</a:t>
            </a:r>
          </a:p>
        </p:txBody>
      </p:sp>
    </p:spTree>
    <p:extLst>
      <p:ext uri="{BB962C8B-B14F-4D97-AF65-F5344CB8AC3E}">
        <p14:creationId xmlns:p14="http://schemas.microsoft.com/office/powerpoint/2010/main" val="145907021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Security risks in the Internet of Things</a:t>
            </a:r>
          </a:p>
        </p:txBody>
      </p:sp>
      <p:sp>
        <p:nvSpPr>
          <p:cNvPr id="3" name="Content Placeholder 2"/>
          <p:cNvSpPr>
            <a:spLocks noGrp="1"/>
          </p:cNvSpPr>
          <p:nvPr>
            <p:ph idx="1"/>
          </p:nvPr>
        </p:nvSpPr>
        <p:spPr/>
        <p:txBody>
          <a:bodyPr/>
          <a:lstStyle/>
          <a:p>
            <a:r>
              <a:rPr lang="en-US" b="1" noProof="0" dirty="0">
                <a:solidFill>
                  <a:srgbClr val="FF9966"/>
                </a:solidFill>
              </a:rPr>
              <a:t>Even the simplest things are complex </a:t>
            </a:r>
            <a:r>
              <a:rPr lang="en-US" noProof="0" dirty="0"/>
              <a:t>– although their function may be trivial</a:t>
            </a:r>
          </a:p>
          <a:p>
            <a:pPr lvl="1"/>
            <a:r>
              <a:rPr lang="en-US" noProof="0" dirty="0"/>
              <a:t>The networked light switch includes operating system, </a:t>
            </a:r>
            <a:br>
              <a:rPr lang="en-US" noProof="0" dirty="0"/>
            </a:br>
            <a:r>
              <a:rPr lang="en-US" noProof="0" dirty="0"/>
              <a:t>communication software, web server etc.</a:t>
            </a:r>
          </a:p>
          <a:p>
            <a:pPr lvl="1"/>
            <a:r>
              <a:rPr lang="en-US" noProof="0" dirty="0"/>
              <a:t>A simple valve uses (secured) connections, </a:t>
            </a:r>
            <a:br>
              <a:rPr lang="en-US" noProof="0" dirty="0"/>
            </a:br>
            <a:r>
              <a:rPr lang="en-US" noProof="0" dirty="0"/>
              <a:t>security algorithms, memory management etc.</a:t>
            </a:r>
          </a:p>
          <a:p>
            <a:endParaRPr lang="en-US" noProof="0" dirty="0"/>
          </a:p>
          <a:p>
            <a:r>
              <a:rPr lang="en-US" b="1" noProof="0" dirty="0">
                <a:solidFill>
                  <a:srgbClr val="FF9966"/>
                </a:solidFill>
              </a:rPr>
              <a:t>Security is difficult </a:t>
            </a:r>
            <a:r>
              <a:rPr lang="en-US" noProof="0" dirty="0"/>
              <a:t>for an application developer </a:t>
            </a:r>
            <a:r>
              <a:rPr lang="en-US" b="1" noProof="0" dirty="0">
                <a:solidFill>
                  <a:srgbClr val="FF9966"/>
                </a:solidFill>
              </a:rPr>
              <a:t>to understand </a:t>
            </a:r>
            <a:r>
              <a:rPr lang="en-US" noProof="0" dirty="0"/>
              <a:t>and to achieve</a:t>
            </a:r>
          </a:p>
          <a:p>
            <a:pPr lvl="1"/>
            <a:r>
              <a:rPr lang="en-US" noProof="0" dirty="0"/>
              <a:t>Focus is on the functionality of a product</a:t>
            </a:r>
          </a:p>
          <a:p>
            <a:pPr lvl="1"/>
            <a:r>
              <a:rPr lang="en-US" noProof="0" dirty="0"/>
              <a:t>Use of (hopefully available) security functions of the underlying platform </a:t>
            </a:r>
          </a:p>
          <a:p>
            <a:pPr lvl="1"/>
            <a:r>
              <a:rPr lang="en-US" noProof="0" dirty="0"/>
              <a:t>Platform developer do not know the application, cannot really prove security</a:t>
            </a:r>
          </a:p>
          <a:p>
            <a:pPr lvl="1"/>
            <a:endParaRPr lang="en-US" noProof="0" dirty="0"/>
          </a:p>
          <a:p>
            <a:r>
              <a:rPr lang="en-US" noProof="0" dirty="0"/>
              <a:t>Many more </a:t>
            </a:r>
            <a:r>
              <a:rPr lang="en-US" b="1" noProof="0" dirty="0">
                <a:solidFill>
                  <a:srgbClr val="FF9966"/>
                </a:solidFill>
              </a:rPr>
              <a:t>tests/evaluations</a:t>
            </a:r>
            <a:r>
              <a:rPr lang="en-US" noProof="0" dirty="0"/>
              <a:t> are </a:t>
            </a:r>
            <a:r>
              <a:rPr lang="en-US" b="1" noProof="0" dirty="0">
                <a:solidFill>
                  <a:srgbClr val="FF9966"/>
                </a:solidFill>
              </a:rPr>
              <a:t>needed</a:t>
            </a:r>
          </a:p>
          <a:p>
            <a:pPr lvl="1"/>
            <a:r>
              <a:rPr lang="en-US" noProof="0" dirty="0"/>
              <a:t>In reality way too many combinations of platforms, applications, products</a:t>
            </a:r>
          </a:p>
          <a:p>
            <a:pPr lvl="1"/>
            <a:r>
              <a:rPr lang="en-US" noProof="0" dirty="0"/>
              <a:t>Additionally, life-cycle vs. product cycle plus scalability of all approaches</a:t>
            </a:r>
          </a:p>
          <a:p>
            <a:endParaRPr lang="en-US" noProof="0" dirty="0"/>
          </a:p>
        </p:txBody>
      </p:sp>
      <p:sp>
        <p:nvSpPr>
          <p:cNvPr id="4" name="Footer Placeholder 3"/>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5" name="Picture 4"/>
          <p:cNvPicPr>
            <a:picLocks noChangeAspect="1"/>
          </p:cNvPicPr>
          <p:nvPr/>
        </p:nvPicPr>
        <p:blipFill>
          <a:blip r:embed="rId2"/>
          <a:stretch>
            <a:fillRect/>
          </a:stretch>
        </p:blipFill>
        <p:spPr>
          <a:xfrm>
            <a:off x="8970432" y="821312"/>
            <a:ext cx="2951773" cy="2951773"/>
          </a:xfrm>
          <a:prstGeom prst="rect">
            <a:avLst/>
          </a:prstGeom>
        </p:spPr>
      </p:pic>
      <p:sp>
        <p:nvSpPr>
          <p:cNvPr id="6" name="TextBox 5"/>
          <p:cNvSpPr txBox="1"/>
          <p:nvPr/>
        </p:nvSpPr>
        <p:spPr>
          <a:xfrm>
            <a:off x="10446318" y="3600681"/>
            <a:ext cx="1297150" cy="246221"/>
          </a:xfrm>
          <a:prstGeom prst="rect">
            <a:avLst/>
          </a:prstGeom>
          <a:noFill/>
        </p:spPr>
        <p:txBody>
          <a:bodyPr wrap="none" rtlCol="0">
            <a:spAutoFit/>
          </a:bodyPr>
          <a:lstStyle/>
          <a:p>
            <a:r>
              <a:rPr lang="de-DE" sz="1000" dirty="0">
                <a:solidFill>
                  <a:schemeClr val="bg1">
                    <a:lumMod val="65000"/>
                  </a:schemeClr>
                </a:solidFill>
              </a:rPr>
              <a:t>© GE </a:t>
            </a:r>
            <a:r>
              <a:rPr lang="de-DE" sz="1000" dirty="0" err="1">
                <a:solidFill>
                  <a:schemeClr val="bg1">
                    <a:lumMod val="65000"/>
                  </a:schemeClr>
                </a:solidFill>
              </a:rPr>
              <a:t>Lighting</a:t>
            </a:r>
            <a:r>
              <a:rPr lang="de-DE" sz="1000" dirty="0">
                <a:solidFill>
                  <a:schemeClr val="bg1">
                    <a:lumMod val="65000"/>
                  </a:schemeClr>
                </a:solidFill>
              </a:rPr>
              <a:t> 2017</a:t>
            </a:r>
          </a:p>
        </p:txBody>
      </p:sp>
    </p:spTree>
    <p:extLst>
      <p:ext uri="{BB962C8B-B14F-4D97-AF65-F5344CB8AC3E}">
        <p14:creationId xmlns:p14="http://schemas.microsoft.com/office/powerpoint/2010/main" val="21075120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95D6-3A03-4672-B1A3-CE06FAD0F85D}"/>
              </a:ext>
            </a:extLst>
          </p:cNvPr>
          <p:cNvSpPr>
            <a:spLocks noGrp="1"/>
          </p:cNvSpPr>
          <p:nvPr>
            <p:ph type="title"/>
          </p:nvPr>
        </p:nvSpPr>
        <p:spPr/>
        <p:txBody>
          <a:bodyPr/>
          <a:lstStyle/>
          <a:p>
            <a:r>
              <a:rPr lang="en-US" noProof="0" dirty="0"/>
              <a:t>Outline</a:t>
            </a:r>
          </a:p>
        </p:txBody>
      </p:sp>
      <p:sp>
        <p:nvSpPr>
          <p:cNvPr id="3" name="Content Placeholder 2">
            <a:extLst>
              <a:ext uri="{FF2B5EF4-FFF2-40B4-BE49-F238E27FC236}">
                <a16:creationId xmlns:a16="http://schemas.microsoft.com/office/drawing/2014/main" id="{6B76BC02-BCF7-46C5-86B0-2BB10C0CBDD1}"/>
              </a:ext>
            </a:extLst>
          </p:cNvPr>
          <p:cNvSpPr>
            <a:spLocks noGrp="1"/>
          </p:cNvSpPr>
          <p:nvPr>
            <p:ph idx="1"/>
          </p:nvPr>
        </p:nvSpPr>
        <p:spPr/>
        <p:txBody>
          <a:bodyPr/>
          <a:lstStyle/>
          <a:p>
            <a:pPr marL="285750" indent="-285750">
              <a:buFont typeface="Arial" panose="020B0604020202020204" pitchFamily="34" charset="0"/>
              <a:buChar char="•"/>
            </a:pPr>
            <a:r>
              <a:rPr lang="en-US" noProof="0" dirty="0"/>
              <a:t>What is the Internet of Things?</a:t>
            </a:r>
          </a:p>
          <a:p>
            <a:pPr marL="641350" lvl="1" indent="-285750">
              <a:buFont typeface="Arial" panose="020B0604020202020204" pitchFamily="34" charset="0"/>
              <a:buChar char="•"/>
            </a:pPr>
            <a:r>
              <a:rPr lang="en-US" noProof="0" dirty="0"/>
              <a:t>Do we need that?</a:t>
            </a:r>
          </a:p>
          <a:p>
            <a:pPr marL="285750" indent="-285750">
              <a:buFont typeface="Arial" panose="020B0604020202020204" pitchFamily="34" charset="0"/>
              <a:buChar char="•"/>
            </a:pPr>
            <a:r>
              <a:rPr lang="en-US" noProof="0" dirty="0"/>
              <a:t>What is so special about it?</a:t>
            </a:r>
          </a:p>
          <a:p>
            <a:pPr marL="641350" lvl="1" indent="-285750">
              <a:buFont typeface="Arial" panose="020B0604020202020204" pitchFamily="34" charset="0"/>
              <a:buChar char="•"/>
            </a:pPr>
            <a:r>
              <a:rPr lang="en-US" noProof="0" dirty="0"/>
              <a:t>Isn’t that just a small PC?</a:t>
            </a:r>
          </a:p>
          <a:p>
            <a:pPr marL="285750" indent="-285750">
              <a:buFont typeface="Arial" panose="020B0604020202020204" pitchFamily="34" charset="0"/>
              <a:buChar char="•"/>
            </a:pPr>
            <a:r>
              <a:rPr lang="en-US" noProof="0" dirty="0"/>
              <a:t>Why are there problems?</a:t>
            </a:r>
          </a:p>
          <a:p>
            <a:pPr marL="641350" lvl="1" indent="-285750">
              <a:buFont typeface="Arial" panose="020B0604020202020204" pitchFamily="34" charset="0"/>
              <a:buChar char="•"/>
            </a:pPr>
            <a:r>
              <a:rPr lang="en-US" noProof="0" dirty="0"/>
              <a:t>Oh, there are so many reasons …</a:t>
            </a:r>
          </a:p>
          <a:p>
            <a:pPr marL="285750" indent="-285750">
              <a:buFont typeface="Arial" panose="020B0604020202020204" pitchFamily="34" charset="0"/>
              <a:buChar char="•"/>
            </a:pPr>
            <a:r>
              <a:rPr lang="en-US" noProof="0" dirty="0"/>
              <a:t>Can we do something?</a:t>
            </a:r>
          </a:p>
          <a:p>
            <a:pPr marL="641350" lvl="1" indent="-285750">
              <a:buFont typeface="Arial" panose="020B0604020202020204" pitchFamily="34" charset="0"/>
              <a:buChar char="•"/>
            </a:pPr>
            <a:r>
              <a:rPr lang="en-US" noProof="0" dirty="0"/>
              <a:t>Countermeasures – proactive or reactive?</a:t>
            </a:r>
          </a:p>
          <a:p>
            <a:pPr marL="285750" indent="-285750">
              <a:buFont typeface="Arial" panose="020B0604020202020204" pitchFamily="34" charset="0"/>
              <a:buChar char="•"/>
            </a:pPr>
            <a:r>
              <a:rPr lang="en-US" noProof="0" dirty="0"/>
              <a:t>Conclusion</a:t>
            </a:r>
          </a:p>
          <a:p>
            <a:pPr marL="641350" lvl="1" indent="-285750">
              <a:buFont typeface="Arial" panose="020B0604020202020204" pitchFamily="34" charset="0"/>
              <a:buChar char="•"/>
            </a:pPr>
            <a:r>
              <a:rPr lang="en-US" noProof="0" dirty="0"/>
              <a:t>All too late or is there still some hope?</a:t>
            </a:r>
          </a:p>
          <a:p>
            <a:pPr marL="285750" indent="-285750">
              <a:buFont typeface="Arial" panose="020B0604020202020204" pitchFamily="34" charset="0"/>
              <a:buChar char="•"/>
            </a:pPr>
            <a:endParaRPr lang="en-US" noProof="0" dirty="0"/>
          </a:p>
        </p:txBody>
      </p:sp>
      <p:sp>
        <p:nvSpPr>
          <p:cNvPr id="4" name="Footer Placeholder 3">
            <a:extLst>
              <a:ext uri="{FF2B5EF4-FFF2-40B4-BE49-F238E27FC236}">
                <a16:creationId xmlns:a16="http://schemas.microsoft.com/office/drawing/2014/main" id="{EFB86E2C-96CD-4C03-814A-7DDC667013A2}"/>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5" name="Picture 4">
            <a:extLst>
              <a:ext uri="{FF2B5EF4-FFF2-40B4-BE49-F238E27FC236}">
                <a16:creationId xmlns:a16="http://schemas.microsoft.com/office/drawing/2014/main" id="{DC8CA96A-7514-415F-9EDC-4BDF876D0985}"/>
              </a:ext>
            </a:extLst>
          </p:cNvPr>
          <p:cNvPicPr>
            <a:picLocks noChangeAspect="1"/>
          </p:cNvPicPr>
          <p:nvPr/>
        </p:nvPicPr>
        <p:blipFill>
          <a:blip r:embed="rId3"/>
          <a:stretch>
            <a:fillRect/>
          </a:stretch>
        </p:blipFill>
        <p:spPr>
          <a:xfrm>
            <a:off x="6096000" y="1016572"/>
            <a:ext cx="5607939" cy="4950676"/>
          </a:xfrm>
          <a:prstGeom prst="rect">
            <a:avLst/>
          </a:prstGeom>
        </p:spPr>
      </p:pic>
      <p:sp>
        <p:nvSpPr>
          <p:cNvPr id="6" name="TextBox 5">
            <a:extLst>
              <a:ext uri="{FF2B5EF4-FFF2-40B4-BE49-F238E27FC236}">
                <a16:creationId xmlns:a16="http://schemas.microsoft.com/office/drawing/2014/main" id="{EB32BD96-4DC5-44CC-A36A-4ADE86CA51DD}"/>
              </a:ext>
            </a:extLst>
          </p:cNvPr>
          <p:cNvSpPr txBox="1"/>
          <p:nvPr/>
        </p:nvSpPr>
        <p:spPr>
          <a:xfrm>
            <a:off x="9773259" y="5837883"/>
            <a:ext cx="1739130" cy="276999"/>
          </a:xfrm>
          <a:prstGeom prst="rect">
            <a:avLst/>
          </a:prstGeom>
          <a:noFill/>
        </p:spPr>
        <p:txBody>
          <a:bodyPr wrap="none" rtlCol="0">
            <a:spAutoFit/>
          </a:bodyPr>
          <a:lstStyle/>
          <a:p>
            <a:r>
              <a:rPr lang="de-DE" sz="1200" dirty="0">
                <a:solidFill>
                  <a:schemeClr val="bg1">
                    <a:lumMod val="75000"/>
                  </a:schemeClr>
                </a:solidFill>
              </a:rPr>
              <a:t>© </a:t>
            </a:r>
            <a:r>
              <a:rPr lang="de-DE" sz="1200" dirty="0">
                <a:solidFill>
                  <a:schemeClr val="bg1">
                    <a:lumMod val="65000"/>
                  </a:schemeClr>
                </a:solidFill>
              </a:rPr>
              <a:t>www.webspotting.de</a:t>
            </a:r>
          </a:p>
        </p:txBody>
      </p:sp>
    </p:spTree>
    <p:extLst>
      <p:ext uri="{BB962C8B-B14F-4D97-AF65-F5344CB8AC3E}">
        <p14:creationId xmlns:p14="http://schemas.microsoft.com/office/powerpoint/2010/main" val="74109327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991595" y="2054687"/>
            <a:ext cx="6343403" cy="4461917"/>
            <a:chOff x="5991595" y="2054687"/>
            <a:chExt cx="6343403" cy="4461917"/>
          </a:xfrm>
        </p:grpSpPr>
        <p:pic>
          <p:nvPicPr>
            <p:cNvPr id="5" name="Picture 4"/>
            <p:cNvPicPr>
              <a:picLocks noChangeAspect="1"/>
            </p:cNvPicPr>
            <p:nvPr/>
          </p:nvPicPr>
          <p:blipFill>
            <a:blip r:embed="rId2"/>
            <a:stretch>
              <a:fillRect/>
            </a:stretch>
          </p:blipFill>
          <p:spPr>
            <a:xfrm>
              <a:off x="5991595" y="2054687"/>
              <a:ext cx="5993398" cy="4245096"/>
            </a:xfrm>
            <a:prstGeom prst="rect">
              <a:avLst/>
            </a:prstGeom>
          </p:spPr>
        </p:pic>
        <p:sp>
          <p:nvSpPr>
            <p:cNvPr id="9" name="TextBox 8"/>
            <p:cNvSpPr txBox="1"/>
            <p:nvPr/>
          </p:nvSpPr>
          <p:spPr>
            <a:xfrm>
              <a:off x="5991595" y="6270383"/>
              <a:ext cx="6343403" cy="246221"/>
            </a:xfrm>
            <a:prstGeom prst="rect">
              <a:avLst/>
            </a:prstGeom>
            <a:noFill/>
          </p:spPr>
          <p:txBody>
            <a:bodyPr wrap="none" rtlCol="0">
              <a:spAutoFit/>
            </a:bodyPr>
            <a:lstStyle/>
            <a:p>
              <a:r>
                <a:rPr lang="de-DE" sz="1000" dirty="0">
                  <a:hlinkClick r:id="rId3"/>
                </a:rPr>
                <a:t>https://www.fortinet.com/blog/threat-research/omg--mirai-based-bot-turns-iot-devices-into-proxy-servers.html</a:t>
              </a:r>
              <a:r>
                <a:rPr lang="de-DE" sz="1000" dirty="0"/>
                <a:t> </a:t>
              </a:r>
            </a:p>
          </p:txBody>
        </p:sp>
      </p:grpSp>
      <p:sp>
        <p:nvSpPr>
          <p:cNvPr id="2" name="Title 1"/>
          <p:cNvSpPr>
            <a:spLocks noGrp="1"/>
          </p:cNvSpPr>
          <p:nvPr>
            <p:ph type="title"/>
          </p:nvPr>
        </p:nvSpPr>
        <p:spPr/>
        <p:txBody>
          <a:bodyPr/>
          <a:lstStyle/>
          <a:p>
            <a:r>
              <a:rPr lang="en-US" noProof="0" dirty="0"/>
              <a:t>Typical attack scenarios with things</a:t>
            </a:r>
          </a:p>
        </p:txBody>
      </p:sp>
      <p:sp>
        <p:nvSpPr>
          <p:cNvPr id="3" name="Content Placeholder 2"/>
          <p:cNvSpPr>
            <a:spLocks noGrp="1"/>
          </p:cNvSpPr>
          <p:nvPr>
            <p:ph idx="1"/>
          </p:nvPr>
        </p:nvSpPr>
        <p:spPr/>
        <p:txBody>
          <a:bodyPr/>
          <a:lstStyle/>
          <a:p>
            <a:r>
              <a:rPr lang="en-US" noProof="0" dirty="0"/>
              <a:t>28.2.2018: OMG-Botnet uses IoT devices as </a:t>
            </a:r>
            <a:r>
              <a:rPr lang="en-US" noProof="0" dirty="0" err="1"/>
              <a:t>proxys</a:t>
            </a:r>
            <a:endParaRPr lang="en-US" noProof="0" dirty="0">
              <a:hlinkClick r:id="rId4"/>
            </a:endParaRPr>
          </a:p>
          <a:p>
            <a:pPr marL="285750" indent="-285750">
              <a:buFont typeface="Arial" panose="020B0604020202020204" pitchFamily="34" charset="0"/>
              <a:buChar char="•"/>
            </a:pPr>
            <a:r>
              <a:rPr lang="en-US" sz="1100" noProof="0" dirty="0">
                <a:hlinkClick r:id="rId4"/>
              </a:rPr>
              <a:t>https://www.heise.de/security/meldung/</a:t>
            </a:r>
            <a:br>
              <a:rPr lang="en-US" sz="1100" noProof="0" dirty="0">
                <a:hlinkClick r:id="rId4"/>
              </a:rPr>
            </a:br>
            <a:r>
              <a:rPr lang="en-US" sz="1100" noProof="0" dirty="0">
                <a:hlinkClick r:id="rId4"/>
              </a:rPr>
              <a:t>OMG-Botnet-macht-aus-IoT-Geraeten-Proxys-3982037.html</a:t>
            </a:r>
            <a:r>
              <a:rPr lang="en-US" sz="1100" noProof="0" dirty="0"/>
              <a:t> </a:t>
            </a:r>
          </a:p>
        </p:txBody>
      </p:sp>
      <p:sp>
        <p:nvSpPr>
          <p:cNvPr id="4" name="Footer Placeholder 3"/>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6" name="Picture 5"/>
          <p:cNvPicPr>
            <a:picLocks noChangeAspect="1"/>
          </p:cNvPicPr>
          <p:nvPr/>
        </p:nvPicPr>
        <p:blipFill>
          <a:blip r:embed="rId5"/>
          <a:stretch>
            <a:fillRect/>
          </a:stretch>
        </p:blipFill>
        <p:spPr>
          <a:xfrm>
            <a:off x="6285443" y="1501777"/>
            <a:ext cx="5572125" cy="500062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a:stretch>
            <a:fillRect/>
          </a:stretch>
        </p:blipFill>
        <p:spPr>
          <a:xfrm>
            <a:off x="448045" y="4408868"/>
            <a:ext cx="5543550" cy="16764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48045" y="2469427"/>
            <a:ext cx="3283143" cy="1754326"/>
          </a:xfrm>
          <a:prstGeom prst="rect">
            <a:avLst/>
          </a:prstGeom>
          <a:solidFill>
            <a:srgbClr val="FFDB93"/>
          </a:solidFill>
          <a:effectLst>
            <a:outerShdw blurRad="228600" dist="38100" dir="2700000" algn="tl" rotWithShape="0">
              <a:prstClr val="black">
                <a:alpha val="40000"/>
              </a:prstClr>
            </a:outerShdw>
          </a:effectLst>
        </p:spPr>
        <p:txBody>
          <a:bodyPr wrap="square" rtlCol="0">
            <a:spAutoFit/>
          </a:bodyPr>
          <a:lstStyle/>
          <a:p>
            <a:r>
              <a:rPr lang="de-DE" dirty="0"/>
              <a:t>„</a:t>
            </a:r>
            <a:r>
              <a:rPr lang="de-DE" dirty="0" err="1"/>
              <a:t>There</a:t>
            </a:r>
            <a:r>
              <a:rPr lang="de-DE" dirty="0"/>
              <a:t> </a:t>
            </a:r>
            <a:r>
              <a:rPr lang="de-DE" dirty="0" err="1"/>
              <a:t>are</a:t>
            </a:r>
            <a:r>
              <a:rPr lang="de-DE" dirty="0"/>
              <a:t> </a:t>
            </a:r>
            <a:r>
              <a:rPr lang="de-DE" dirty="0" err="1"/>
              <a:t>more</a:t>
            </a:r>
            <a:r>
              <a:rPr lang="de-DE" dirty="0"/>
              <a:t> </a:t>
            </a:r>
            <a:r>
              <a:rPr lang="de-DE" dirty="0" err="1"/>
              <a:t>than</a:t>
            </a:r>
            <a:r>
              <a:rPr lang="de-DE" dirty="0"/>
              <a:t> 5.3 </a:t>
            </a:r>
            <a:r>
              <a:rPr lang="de-DE" dirty="0" err="1"/>
              <a:t>million</a:t>
            </a:r>
            <a:r>
              <a:rPr lang="de-DE" dirty="0"/>
              <a:t> vulnerable </a:t>
            </a:r>
            <a:r>
              <a:rPr lang="de-DE" dirty="0" err="1"/>
              <a:t>IoT</a:t>
            </a:r>
            <a:r>
              <a:rPr lang="de-DE" dirty="0"/>
              <a:t> </a:t>
            </a:r>
            <a:r>
              <a:rPr lang="de-DE" dirty="0" err="1"/>
              <a:t>devices</a:t>
            </a:r>
            <a:r>
              <a:rPr lang="de-DE" dirty="0"/>
              <a:t> in Spain. More </a:t>
            </a:r>
            <a:r>
              <a:rPr lang="de-DE" dirty="0" err="1"/>
              <a:t>than</a:t>
            </a:r>
            <a:r>
              <a:rPr lang="de-DE" dirty="0"/>
              <a:t> 493.000 in Barcelona, </a:t>
            </a:r>
            <a:r>
              <a:rPr lang="de-DE" dirty="0" err="1"/>
              <a:t>which</a:t>
            </a:r>
            <a:r>
              <a:rPr lang="de-DE" dirty="0"/>
              <a:t> </a:t>
            </a:r>
            <a:r>
              <a:rPr lang="de-DE" dirty="0" err="1"/>
              <a:t>currently</a:t>
            </a:r>
            <a:r>
              <a:rPr lang="de-DE" dirty="0"/>
              <a:t> </a:t>
            </a:r>
            <a:r>
              <a:rPr lang="de-DE" dirty="0" err="1"/>
              <a:t>hosts</a:t>
            </a:r>
            <a:r>
              <a:rPr lang="de-DE" dirty="0"/>
              <a:t> </a:t>
            </a:r>
            <a:r>
              <a:rPr lang="de-DE" dirty="0" err="1"/>
              <a:t>the</a:t>
            </a:r>
            <a:r>
              <a:rPr lang="de-DE" dirty="0"/>
              <a:t> MWC.“ (</a:t>
            </a:r>
            <a:r>
              <a:rPr lang="de-DE" dirty="0" err="1"/>
              <a:t>heise</a:t>
            </a:r>
            <a:r>
              <a:rPr lang="de-DE" dirty="0"/>
              <a:t>, 03/2017)</a:t>
            </a:r>
          </a:p>
        </p:txBody>
      </p:sp>
    </p:spTree>
    <p:extLst>
      <p:ext uri="{BB962C8B-B14F-4D97-AF65-F5344CB8AC3E}">
        <p14:creationId xmlns:p14="http://schemas.microsoft.com/office/powerpoint/2010/main" val="29933793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Example: Photovoltaics  </a:t>
            </a:r>
          </a:p>
        </p:txBody>
      </p:sp>
      <p:sp>
        <p:nvSpPr>
          <p:cNvPr id="3" name="Content Placeholder 2"/>
          <p:cNvSpPr>
            <a:spLocks noGrp="1"/>
          </p:cNvSpPr>
          <p:nvPr>
            <p:ph idx="1"/>
          </p:nvPr>
        </p:nvSpPr>
        <p:spPr/>
        <p:txBody>
          <a:bodyPr/>
          <a:lstStyle/>
          <a:p>
            <a:r>
              <a:rPr lang="en-US" b="1" noProof="0" dirty="0">
                <a:solidFill>
                  <a:srgbClr val="FF9966"/>
                </a:solidFill>
              </a:rPr>
              <a:t>Headline: Cyber-attack on solar panels could shut down power grids via domino effect</a:t>
            </a:r>
          </a:p>
          <a:p>
            <a:pPr lvl="1"/>
            <a:r>
              <a:rPr lang="en-US" noProof="0" dirty="0"/>
              <a:t>The Horus Scenario (</a:t>
            </a:r>
            <a:r>
              <a:rPr lang="en-US" u="sng" noProof="0" dirty="0">
                <a:hlinkClick r:id="rId2"/>
              </a:rPr>
              <a:t>https://horusscenario.com/</a:t>
            </a:r>
            <a:r>
              <a:rPr lang="en-US" u="sng" noProof="0" dirty="0"/>
              <a:t>)</a:t>
            </a:r>
            <a:r>
              <a:rPr lang="en-US" noProof="0" dirty="0"/>
              <a:t> – see also the 50.2 Hz problem, Blackout, …</a:t>
            </a:r>
          </a:p>
          <a:p>
            <a:pPr lvl="1"/>
            <a:r>
              <a:rPr lang="en-US" noProof="0" dirty="0"/>
              <a:t>30-50% solar power in Germany – switching this on and off repeatedly most likely brings down the power grid</a:t>
            </a:r>
          </a:p>
          <a:p>
            <a:pPr lvl="1"/>
            <a:r>
              <a:rPr lang="en-US" noProof="0" dirty="0"/>
              <a:t>Many vulnerabilities found in the inverters – and reported to the manufacturer before disclosure at SHA2017</a:t>
            </a:r>
          </a:p>
          <a:p>
            <a:pPr lvl="1"/>
            <a:endParaRPr lang="en-US" noProof="0" dirty="0"/>
          </a:p>
          <a:p>
            <a:r>
              <a:rPr lang="en-US" noProof="0" dirty="0"/>
              <a:t>Interesting answers of the manufacturer (</a:t>
            </a:r>
            <a:r>
              <a:rPr lang="en-US" noProof="0" dirty="0">
                <a:hlinkClick r:id="rId3"/>
              </a:rPr>
              <a:t>https://www.sma.de/fileadmin/content/global/specials/</a:t>
            </a:r>
            <a:br>
              <a:rPr lang="en-US" noProof="0" dirty="0">
                <a:hlinkClick r:id="rId3"/>
              </a:rPr>
            </a:br>
            <a:r>
              <a:rPr lang="en-US" noProof="0" dirty="0">
                <a:hlinkClick r:id="rId3"/>
              </a:rPr>
              <a:t>documents/cyber-security/Whitepaper-Cyber-Security-AEN1732_07.pdf</a:t>
            </a:r>
            <a:r>
              <a:rPr lang="en-US" noProof="0" dirty="0"/>
              <a:t>) </a:t>
            </a:r>
          </a:p>
          <a:p>
            <a:pPr lvl="1"/>
            <a:r>
              <a:rPr lang="en-US" noProof="0" dirty="0"/>
              <a:t>Only some models are affected, all the others use “the latest security standards”</a:t>
            </a:r>
          </a:p>
          <a:p>
            <a:pPr lvl="1"/>
            <a:r>
              <a:rPr lang="en-US" b="1" noProof="0" dirty="0"/>
              <a:t>Any device not connected to the Internet is not affected. </a:t>
            </a:r>
          </a:p>
          <a:p>
            <a:pPr lvl="1"/>
            <a:endParaRPr lang="en-US" noProof="0" dirty="0"/>
          </a:p>
          <a:p>
            <a:r>
              <a:rPr lang="en-US" b="1" noProof="0" dirty="0">
                <a:solidFill>
                  <a:srgbClr val="FF0000"/>
                </a:solidFill>
              </a:rPr>
              <a:t>BUT:</a:t>
            </a:r>
          </a:p>
          <a:p>
            <a:pPr lvl="1"/>
            <a:r>
              <a:rPr lang="en-US" noProof="0" dirty="0"/>
              <a:t>DC/AC inverters have to be remotely controllable by the power grid operator – it’s the law</a:t>
            </a:r>
          </a:p>
          <a:p>
            <a:pPr lvl="1"/>
            <a:r>
              <a:rPr lang="en-US" noProof="0" dirty="0"/>
              <a:t>Additionally, the webservice some manufacturers use operates on unencrypted data, exchanges </a:t>
            </a:r>
            <a:r>
              <a:rPr lang="en-US" noProof="0" dirty="0" err="1"/>
              <a:t>usr</a:t>
            </a:r>
            <a:r>
              <a:rPr lang="en-US" noProof="0" dirty="0"/>
              <a:t>/</a:t>
            </a:r>
            <a:r>
              <a:rPr lang="en-US" noProof="0" dirty="0" err="1"/>
              <a:t>pwd</a:t>
            </a:r>
            <a:r>
              <a:rPr lang="en-US" noProof="0" dirty="0"/>
              <a:t> for Internet connectivity including the PIN for the SIM to the portal operator for the PV portal – it’s the reality …</a:t>
            </a:r>
          </a:p>
          <a:p>
            <a:pPr lvl="1"/>
            <a:r>
              <a:rPr lang="en-US" noProof="0" dirty="0"/>
              <a:t>Why? Don’t know …</a:t>
            </a:r>
          </a:p>
          <a:p>
            <a:endParaRPr lang="en-US" noProof="0" dirty="0"/>
          </a:p>
        </p:txBody>
      </p:sp>
      <p:sp>
        <p:nvSpPr>
          <p:cNvPr id="4" name="Footer Placeholder 3"/>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5" name="Picture 4"/>
          <p:cNvPicPr>
            <a:picLocks noChangeAspect="1"/>
          </p:cNvPicPr>
          <p:nvPr/>
        </p:nvPicPr>
        <p:blipFill>
          <a:blip r:embed="rId4"/>
          <a:stretch>
            <a:fillRect/>
          </a:stretch>
        </p:blipFill>
        <p:spPr>
          <a:xfrm>
            <a:off x="10416146" y="3098260"/>
            <a:ext cx="1441422" cy="2201694"/>
          </a:xfrm>
          <a:prstGeom prst="rect">
            <a:avLst/>
          </a:prstGeom>
        </p:spPr>
      </p:pic>
    </p:spTree>
    <p:extLst>
      <p:ext uri="{BB962C8B-B14F-4D97-AF65-F5344CB8AC3E}">
        <p14:creationId xmlns:p14="http://schemas.microsoft.com/office/powerpoint/2010/main" val="8628097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IoT and Healthcare</a:t>
            </a:r>
          </a:p>
        </p:txBody>
      </p:sp>
      <p:sp>
        <p:nvSpPr>
          <p:cNvPr id="3" name="Content Placeholder 2"/>
          <p:cNvSpPr>
            <a:spLocks noGrp="1"/>
          </p:cNvSpPr>
          <p:nvPr>
            <p:ph idx="1"/>
          </p:nvPr>
        </p:nvSpPr>
        <p:spPr>
          <a:xfrm>
            <a:off x="334436" y="1619253"/>
            <a:ext cx="6962836" cy="4862513"/>
          </a:xfrm>
        </p:spPr>
        <p:txBody>
          <a:bodyPr/>
          <a:lstStyle/>
          <a:p>
            <a:pPr marL="285750" indent="-285750">
              <a:buFont typeface="Arial" panose="020B0604020202020204" pitchFamily="34" charset="0"/>
              <a:buChar char="•"/>
            </a:pPr>
            <a:r>
              <a:rPr lang="en-US" noProof="0" dirty="0"/>
              <a:t>“Global Internet of Things (IoT) in Healthcare Market is expected to reach nearly $410 billion by 2022” (</a:t>
            </a:r>
            <a:r>
              <a:rPr lang="en-US" noProof="0" dirty="0" err="1"/>
              <a:t>GrandView</a:t>
            </a:r>
            <a:r>
              <a:rPr lang="en-US" noProof="0" dirty="0"/>
              <a:t> Research).</a:t>
            </a:r>
          </a:p>
          <a:p>
            <a:pPr marL="285750" indent="-285750">
              <a:buFont typeface="Arial" panose="020B0604020202020204" pitchFamily="34" charset="0"/>
              <a:buChar char="•"/>
            </a:pPr>
            <a:endParaRPr lang="en-US" noProof="0" dirty="0"/>
          </a:p>
          <a:p>
            <a:pPr marL="285750" indent="-285750">
              <a:buFont typeface="Arial" panose="020B0604020202020204" pitchFamily="34" charset="0"/>
              <a:buChar char="•"/>
            </a:pPr>
            <a:r>
              <a:rPr lang="en-US" noProof="0" dirty="0"/>
              <a:t>Collateral damage possible</a:t>
            </a:r>
          </a:p>
          <a:p>
            <a:pPr marL="285750" indent="-285750">
              <a:buFont typeface="Arial" panose="020B0604020202020204" pitchFamily="34" charset="0"/>
              <a:buChar char="•"/>
            </a:pPr>
            <a:endParaRPr lang="en-US" noProof="0" dirty="0"/>
          </a:p>
          <a:p>
            <a:pPr marL="285750" indent="-285750">
              <a:buFont typeface="Arial" panose="020B0604020202020204" pitchFamily="34" charset="0"/>
              <a:buChar char="•"/>
            </a:pPr>
            <a:r>
              <a:rPr lang="en-US" noProof="0" dirty="0"/>
              <a:t>But also direct attacks </a:t>
            </a:r>
            <a:r>
              <a:rPr lang="en-US" noProof="0" dirty="0">
                <a:sym typeface="Wingdings" panose="05000000000000000000" pitchFamily="2" charset="2"/>
              </a:rPr>
              <a:t> </a:t>
            </a:r>
            <a:r>
              <a:rPr lang="en-US" b="1" noProof="0" dirty="0">
                <a:solidFill>
                  <a:srgbClr val="C00000"/>
                </a:solidFill>
                <a:sym typeface="Wingdings" panose="05000000000000000000" pitchFamily="2" charset="2"/>
              </a:rPr>
              <a:t>MEDJACK</a:t>
            </a:r>
            <a:r>
              <a:rPr lang="en-US" noProof="0" dirty="0">
                <a:sym typeface="Wingdings" panose="05000000000000000000" pitchFamily="2" charset="2"/>
              </a:rPr>
              <a:t> (medical device hijack)</a:t>
            </a:r>
            <a:endParaRPr lang="en-US" noProof="0" dirty="0"/>
          </a:p>
          <a:p>
            <a:pPr marL="285750" indent="-285750">
              <a:buFont typeface="Arial" panose="020B0604020202020204" pitchFamily="34" charset="0"/>
              <a:buChar char="•"/>
            </a:pPr>
            <a:endParaRPr lang="en-US" noProof="0" dirty="0"/>
          </a:p>
          <a:p>
            <a:pPr marL="285750" indent="-285750">
              <a:buFont typeface="Arial" panose="020B0604020202020204" pitchFamily="34" charset="0"/>
              <a:buChar char="•"/>
            </a:pPr>
            <a:r>
              <a:rPr lang="en-US" noProof="0" dirty="0"/>
              <a:t>Unsecure systems „inside“: HW, SW, building automation/IoT, door locks, WLAN, etc. but also the patients</a:t>
            </a:r>
          </a:p>
          <a:p>
            <a:pPr marL="285750" indent="-285750">
              <a:buFont typeface="Arial" panose="020B0604020202020204" pitchFamily="34" charset="0"/>
              <a:buChar char="•"/>
            </a:pPr>
            <a:endParaRPr lang="en-US" noProof="0" dirty="0"/>
          </a:p>
          <a:p>
            <a:pPr marL="285750" indent="-285750">
              <a:buFont typeface="Arial" panose="020B0604020202020204" pitchFamily="34" charset="0"/>
              <a:buChar char="•"/>
            </a:pPr>
            <a:r>
              <a:rPr lang="en-US" noProof="0" dirty="0">
                <a:solidFill>
                  <a:srgbClr val="FF9966"/>
                </a:solidFill>
              </a:rPr>
              <a:t>Updating/patching devices difficult or simply not allowed</a:t>
            </a:r>
          </a:p>
          <a:p>
            <a:pPr marL="285750" indent="-285750">
              <a:buFont typeface="Arial" panose="020B0604020202020204" pitchFamily="34" charset="0"/>
              <a:buChar char="•"/>
            </a:pPr>
            <a:endParaRPr lang="en-US" noProof="0" dirty="0"/>
          </a:p>
          <a:p>
            <a:pPr marL="285750" indent="-285750">
              <a:buFont typeface="Arial" panose="020B0604020202020204" pitchFamily="34" charset="0"/>
              <a:buChar char="•"/>
            </a:pPr>
            <a:r>
              <a:rPr lang="en-US" noProof="0" dirty="0">
                <a:solidFill>
                  <a:srgbClr val="FF9966"/>
                </a:solidFill>
              </a:rPr>
              <a:t>Firewalls often cannot detect “old” attack schemes</a:t>
            </a:r>
          </a:p>
        </p:txBody>
      </p:sp>
      <p:sp>
        <p:nvSpPr>
          <p:cNvPr id="4" name="Footer Placeholder 3"/>
          <p:cNvSpPr>
            <a:spLocks noGrp="1"/>
          </p:cNvSpPr>
          <p:nvPr>
            <p:ph type="ftr" sz="quarter" idx="10"/>
          </p:nvPr>
        </p:nvSpPr>
        <p:spPr/>
        <p:txBody>
          <a:bodyPr/>
          <a:lstStyle/>
          <a:p>
            <a:r>
              <a:rPr lang="en-US"/>
              <a:t>Prof. Dr.-Ing. J. H. Schiller, Security aspects in the Internet of Things, June 8th, 2022</a:t>
            </a:r>
            <a:endParaRPr lang="de-DE"/>
          </a:p>
        </p:txBody>
      </p:sp>
      <p:grpSp>
        <p:nvGrpSpPr>
          <p:cNvPr id="6" name="Group 5"/>
          <p:cNvGrpSpPr/>
          <p:nvPr/>
        </p:nvGrpSpPr>
        <p:grpSpPr>
          <a:xfrm>
            <a:off x="7470775" y="1619253"/>
            <a:ext cx="4514850" cy="2567989"/>
            <a:chOff x="7470775" y="1619253"/>
            <a:chExt cx="4514850" cy="2567989"/>
          </a:xfrm>
        </p:grpSpPr>
        <p:pic>
          <p:nvPicPr>
            <p:cNvPr id="4098" name="Picture 2" descr="North America IoT in Healthcare Mar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775" y="1910767"/>
              <a:ext cx="4514850" cy="2276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23001" y="1619253"/>
              <a:ext cx="2557110" cy="338554"/>
            </a:xfrm>
            <a:prstGeom prst="rect">
              <a:avLst/>
            </a:prstGeom>
            <a:noFill/>
          </p:spPr>
          <p:txBody>
            <a:bodyPr wrap="none" rtlCol="0">
              <a:spAutoFit/>
            </a:bodyPr>
            <a:lstStyle/>
            <a:p>
              <a:r>
                <a:rPr lang="de-DE" sz="1600" dirty="0"/>
                <a:t>US </a:t>
              </a:r>
              <a:r>
                <a:rPr lang="de-DE" sz="1600" dirty="0" err="1"/>
                <a:t>IoT</a:t>
              </a:r>
              <a:r>
                <a:rPr lang="de-DE" sz="1600" dirty="0"/>
                <a:t>/</a:t>
              </a:r>
              <a:r>
                <a:rPr lang="de-DE" sz="1600" dirty="0" err="1"/>
                <a:t>Healthcare</a:t>
              </a:r>
              <a:r>
                <a:rPr lang="de-DE" sz="1600" dirty="0"/>
                <a:t> Market</a:t>
              </a:r>
            </a:p>
          </p:txBody>
        </p:sp>
      </p:grpSp>
      <p:sp>
        <p:nvSpPr>
          <p:cNvPr id="7" name="Textfeld 6"/>
          <p:cNvSpPr txBox="1"/>
          <p:nvPr/>
        </p:nvSpPr>
        <p:spPr>
          <a:xfrm>
            <a:off x="7730986" y="4334876"/>
            <a:ext cx="4461014" cy="2062103"/>
          </a:xfrm>
          <a:prstGeom prst="rect">
            <a:avLst/>
          </a:prstGeom>
          <a:solidFill>
            <a:schemeClr val="accent3">
              <a:lumMod val="95000"/>
            </a:schemeClr>
          </a:solidFill>
          <a:ln>
            <a:solidFill>
              <a:schemeClr val="accent1"/>
            </a:solidFill>
          </a:ln>
        </p:spPr>
        <p:txBody>
          <a:bodyPr wrap="square" rtlCol="0">
            <a:spAutoFit/>
          </a:bodyPr>
          <a:lstStyle/>
          <a:p>
            <a:r>
              <a:rPr lang="en-US" sz="1600" dirty="0"/>
              <a:t>The devices vulnerable to MEDJACK … include “diagnostic equipment (PET scanners, CT scanners, MRI machines, etc.), therapeutic equipment (infusion pumps, medical lasers, surgical machines), life support equipment (heart/lung machines, medical ventilators, extracorporeal membrane oxygenation machines and dialysis machines) and more.”</a:t>
            </a:r>
          </a:p>
        </p:txBody>
      </p:sp>
    </p:spTree>
    <p:extLst>
      <p:ext uri="{BB962C8B-B14F-4D97-AF65-F5344CB8AC3E}">
        <p14:creationId xmlns:p14="http://schemas.microsoft.com/office/powerpoint/2010/main" val="10115811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dirty="0"/>
              <a:t>Is the Internet of Things secure?</a:t>
            </a:r>
          </a:p>
        </p:txBody>
      </p:sp>
      <p:sp>
        <p:nvSpPr>
          <p:cNvPr id="3" name="Content Placeholder 2"/>
          <p:cNvSpPr>
            <a:spLocks noGrp="1"/>
          </p:cNvSpPr>
          <p:nvPr>
            <p:ph idx="1"/>
          </p:nvPr>
        </p:nvSpPr>
        <p:spPr/>
        <p:txBody>
          <a:bodyPr/>
          <a:lstStyle/>
          <a:p>
            <a:r>
              <a:rPr lang="en-US" noProof="0" dirty="0"/>
              <a:t>OWASP Internet of Things Top 10 2018 : </a:t>
            </a:r>
          </a:p>
          <a:p>
            <a:pPr marL="698500" lvl="1" indent="-342900">
              <a:buFont typeface="+mj-lt"/>
              <a:buAutoNum type="arabicPeriod"/>
            </a:pPr>
            <a:r>
              <a:rPr lang="en-US" dirty="0"/>
              <a:t>Weak Guessable, or Hardcoded Passwords</a:t>
            </a:r>
          </a:p>
          <a:p>
            <a:pPr marL="698500" lvl="1" indent="-342900">
              <a:buFont typeface="+mj-lt"/>
              <a:buAutoNum type="arabicPeriod"/>
            </a:pPr>
            <a:r>
              <a:rPr lang="en-US" dirty="0"/>
              <a:t>Insecure Network Services</a:t>
            </a:r>
          </a:p>
          <a:p>
            <a:pPr marL="698500" lvl="1" indent="-342900">
              <a:buFont typeface="+mj-lt"/>
              <a:buAutoNum type="arabicPeriod"/>
            </a:pPr>
            <a:r>
              <a:rPr lang="en-US" dirty="0"/>
              <a:t>Insecure Ecosystem Interfaces</a:t>
            </a:r>
          </a:p>
          <a:p>
            <a:pPr marL="698500" lvl="1" indent="-342900">
              <a:buFont typeface="+mj-lt"/>
              <a:buAutoNum type="arabicPeriod"/>
            </a:pPr>
            <a:r>
              <a:rPr lang="en-US" dirty="0"/>
              <a:t>Lack of Secure Update Mechanism</a:t>
            </a:r>
          </a:p>
          <a:p>
            <a:pPr marL="698500" lvl="1" indent="-342900">
              <a:buFont typeface="+mj-lt"/>
              <a:buAutoNum type="arabicPeriod"/>
            </a:pPr>
            <a:r>
              <a:rPr lang="en-US" dirty="0"/>
              <a:t>Use of Insecure or Outdated Components</a:t>
            </a:r>
          </a:p>
          <a:p>
            <a:pPr marL="698500" lvl="1" indent="-342900">
              <a:buFont typeface="+mj-lt"/>
              <a:buAutoNum type="arabicPeriod"/>
            </a:pPr>
            <a:r>
              <a:rPr lang="en-US" dirty="0"/>
              <a:t>Insufficient Privacy Protection</a:t>
            </a:r>
          </a:p>
          <a:p>
            <a:pPr marL="698500" lvl="1" indent="-342900">
              <a:buFont typeface="+mj-lt"/>
              <a:buAutoNum type="arabicPeriod"/>
            </a:pPr>
            <a:r>
              <a:rPr lang="en-US" dirty="0"/>
              <a:t>Insecure Data Transfer and Storage</a:t>
            </a:r>
          </a:p>
          <a:p>
            <a:pPr marL="698500" lvl="1" indent="-342900">
              <a:buFont typeface="+mj-lt"/>
              <a:buAutoNum type="arabicPeriod"/>
            </a:pPr>
            <a:r>
              <a:rPr lang="en-US" dirty="0"/>
              <a:t>Lack of Device Management</a:t>
            </a:r>
          </a:p>
          <a:p>
            <a:pPr marL="698500" lvl="1" indent="-342900">
              <a:buFont typeface="+mj-lt"/>
              <a:buAutoNum type="arabicPeriod"/>
            </a:pPr>
            <a:r>
              <a:rPr lang="en-US" dirty="0"/>
              <a:t>Insecure Default Settings</a:t>
            </a:r>
          </a:p>
          <a:p>
            <a:pPr marL="698500" lvl="1" indent="-342900">
              <a:buFont typeface="+mj-lt"/>
              <a:buAutoNum type="arabicPeriod"/>
            </a:pPr>
            <a:r>
              <a:rPr lang="en-US" dirty="0"/>
              <a:t>Lack of Physical Hardening</a:t>
            </a:r>
          </a:p>
          <a:p>
            <a:r>
              <a:rPr lang="en-US" noProof="0" dirty="0"/>
              <a:t>Open Web Application Security Project (OWASP), </a:t>
            </a:r>
            <a:r>
              <a:rPr lang="en-US" noProof="0" dirty="0">
                <a:hlinkClick r:id="rId3"/>
              </a:rPr>
              <a:t>www.owasp.org</a:t>
            </a:r>
            <a:endParaRPr lang="en-US" noProof="0" dirty="0"/>
          </a:p>
          <a:p>
            <a:endParaRPr lang="en-US" noProof="0" dirty="0"/>
          </a:p>
          <a:p>
            <a:r>
              <a:rPr lang="en-US" noProof="0" dirty="0">
                <a:solidFill>
                  <a:srgbClr val="FF0000"/>
                </a:solidFill>
              </a:rPr>
              <a:t>What is the difference </a:t>
            </a:r>
            <a:r>
              <a:rPr lang="en-US" noProof="0" dirty="0" err="1">
                <a:solidFill>
                  <a:srgbClr val="FF0000"/>
                </a:solidFill>
              </a:rPr>
              <a:t>wrt</a:t>
            </a:r>
            <a:r>
              <a:rPr lang="en-US" noProof="0" dirty="0">
                <a:solidFill>
                  <a:srgbClr val="FF0000"/>
                </a:solidFill>
              </a:rPr>
              <a:t>. “classical” mobile or fixed networked devices?</a:t>
            </a:r>
          </a:p>
        </p:txBody>
      </p:sp>
      <p:sp>
        <p:nvSpPr>
          <p:cNvPr id="4" name="Footer Placeholder 3"/>
          <p:cNvSpPr>
            <a:spLocks noGrp="1"/>
          </p:cNvSpPr>
          <p:nvPr>
            <p:ph type="ftr" sz="quarter" idx="10"/>
          </p:nvPr>
        </p:nvSpPr>
        <p:spPr/>
        <p:txBody>
          <a:bodyPr/>
          <a:lstStyle/>
          <a:p>
            <a:r>
              <a:rPr lang="en-US"/>
              <a:t>Prof. Dr.-Ing. J. H. Schiller, Security aspects in the Internet of Things, June 8th, 2022</a:t>
            </a:r>
            <a:endParaRPr lang="de-DE"/>
          </a:p>
        </p:txBody>
      </p:sp>
    </p:spTree>
    <p:extLst>
      <p:ext uri="{BB962C8B-B14F-4D97-AF65-F5344CB8AC3E}">
        <p14:creationId xmlns:p14="http://schemas.microsoft.com/office/powerpoint/2010/main" val="144047890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2E75-BDC1-40A4-AA94-CC4F259B0F0A}"/>
              </a:ext>
            </a:extLst>
          </p:cNvPr>
          <p:cNvSpPr>
            <a:spLocks noGrp="1"/>
          </p:cNvSpPr>
          <p:nvPr>
            <p:ph type="title"/>
          </p:nvPr>
        </p:nvSpPr>
        <p:spPr/>
        <p:txBody>
          <a:bodyPr/>
          <a:lstStyle/>
          <a:p>
            <a:r>
              <a:rPr lang="en-US" noProof="0" dirty="0"/>
              <a:t>A bit more precise: What are the IoT specific problems?</a:t>
            </a:r>
          </a:p>
        </p:txBody>
      </p:sp>
      <p:sp>
        <p:nvSpPr>
          <p:cNvPr id="3" name="Content Placeholder 2">
            <a:extLst>
              <a:ext uri="{FF2B5EF4-FFF2-40B4-BE49-F238E27FC236}">
                <a16:creationId xmlns:a16="http://schemas.microsoft.com/office/drawing/2014/main" id="{070F4C90-C76B-4D0C-809F-FE0238962754}"/>
              </a:ext>
            </a:extLst>
          </p:cNvPr>
          <p:cNvSpPr>
            <a:spLocks noGrp="1"/>
          </p:cNvSpPr>
          <p:nvPr>
            <p:ph idx="1"/>
          </p:nvPr>
        </p:nvSpPr>
        <p:spPr/>
        <p:txBody>
          <a:bodyPr>
            <a:normAutofit fontScale="92500" lnSpcReduction="20000"/>
          </a:bodyPr>
          <a:lstStyle/>
          <a:p>
            <a:r>
              <a:rPr lang="en-US" b="1" noProof="0" dirty="0">
                <a:solidFill>
                  <a:srgbClr val="FF9966"/>
                </a:solidFill>
              </a:rPr>
              <a:t>Oh, there are so many…</a:t>
            </a:r>
          </a:p>
          <a:p>
            <a:endParaRPr lang="en-US" noProof="0" dirty="0"/>
          </a:p>
          <a:p>
            <a:pPr lvl="1"/>
            <a:r>
              <a:rPr lang="en-US" noProof="0" dirty="0"/>
              <a:t>Resistance </a:t>
            </a:r>
            <a:r>
              <a:rPr lang="en-US" noProof="0" dirty="0" err="1"/>
              <a:t>wrt</a:t>
            </a:r>
            <a:r>
              <a:rPr lang="en-US" noProof="0" dirty="0"/>
              <a:t>. DoS attacks, draining of batteries</a:t>
            </a:r>
          </a:p>
          <a:p>
            <a:pPr lvl="1"/>
            <a:r>
              <a:rPr lang="en-US" noProof="0" dirty="0"/>
              <a:t>Limited resources for security protocols or algorithms</a:t>
            </a:r>
          </a:p>
          <a:p>
            <a:pPr lvl="1"/>
            <a:r>
              <a:rPr lang="en-US" noProof="0" dirty="0"/>
              <a:t>Life-cycle vs. versions and updating</a:t>
            </a:r>
          </a:p>
          <a:p>
            <a:pPr lvl="1"/>
            <a:r>
              <a:rPr lang="en-US" noProof="0" dirty="0"/>
              <a:t>Does the thing really do what I thinks it should do and the </a:t>
            </a:r>
            <a:r>
              <a:rPr lang="en-US" dirty="0"/>
              <a:t>thing claims to do? ( -&gt; remote attestation)</a:t>
            </a:r>
            <a:endParaRPr lang="en-US" noProof="0" dirty="0"/>
          </a:p>
          <a:p>
            <a:pPr lvl="1"/>
            <a:r>
              <a:rPr lang="en-US" noProof="0" dirty="0"/>
              <a:t>Reverse engineering, manipulation, quantum proof</a:t>
            </a:r>
          </a:p>
          <a:p>
            <a:pPr lvl="1"/>
            <a:r>
              <a:rPr lang="en-US" noProof="0" dirty="0"/>
              <a:t>…</a:t>
            </a:r>
          </a:p>
          <a:p>
            <a:endParaRPr lang="en-US" noProof="0" dirty="0"/>
          </a:p>
          <a:p>
            <a:r>
              <a:rPr lang="en-US" sz="1400" noProof="0" dirty="0"/>
              <a:t>Musa G. </a:t>
            </a:r>
            <a:r>
              <a:rPr lang="en-US" sz="1400" noProof="0" dirty="0" err="1"/>
              <a:t>Samaila</a:t>
            </a:r>
            <a:r>
              <a:rPr lang="en-US" sz="1400" noProof="0" dirty="0"/>
              <a:t>, Miguel </a:t>
            </a:r>
            <a:r>
              <a:rPr lang="en-US" sz="1400" noProof="0" dirty="0" err="1"/>
              <a:t>Neto</a:t>
            </a:r>
            <a:r>
              <a:rPr lang="en-US" sz="1400" noProof="0" dirty="0"/>
              <a:t>, </a:t>
            </a:r>
            <a:r>
              <a:rPr lang="en-US" sz="1400" noProof="0" dirty="0" err="1"/>
              <a:t>Diogo</a:t>
            </a:r>
            <a:r>
              <a:rPr lang="en-US" sz="1400" noProof="0" dirty="0"/>
              <a:t> A. B. Fernandes, Mário M. Freire, and Pedro</a:t>
            </a:r>
          </a:p>
          <a:p>
            <a:r>
              <a:rPr lang="en-US" sz="1400" noProof="0" dirty="0"/>
              <a:t>R. M. </a:t>
            </a:r>
            <a:r>
              <a:rPr lang="en-US" sz="1400" noProof="0" dirty="0" err="1"/>
              <a:t>Inácio</a:t>
            </a:r>
            <a:r>
              <a:rPr lang="en-US" sz="1400" noProof="0" dirty="0"/>
              <a:t>. „Challenges of securing Internet of Things devices: A survey“. In: </a:t>
            </a:r>
            <a:r>
              <a:rPr lang="en-US" sz="1400" i="1" noProof="0" dirty="0"/>
              <a:t>Security</a:t>
            </a:r>
          </a:p>
          <a:p>
            <a:r>
              <a:rPr lang="en-US" sz="1400" i="1" noProof="0" dirty="0"/>
              <a:t>and Privacy </a:t>
            </a:r>
            <a:r>
              <a:rPr lang="en-US" sz="1400" noProof="0" dirty="0"/>
              <a:t>1.2 (2018)</a:t>
            </a:r>
          </a:p>
          <a:p>
            <a:endParaRPr lang="en-US" sz="1400" noProof="0" dirty="0"/>
          </a:p>
          <a:p>
            <a:r>
              <a:rPr lang="en-US" sz="1400" noProof="0" dirty="0"/>
              <a:t>Mahmoud Ammar, Giovanni </a:t>
            </a:r>
            <a:r>
              <a:rPr lang="en-US" sz="1400" noProof="0" dirty="0" err="1"/>
              <a:t>Russello</a:t>
            </a:r>
            <a:r>
              <a:rPr lang="en-US" sz="1400" noProof="0" dirty="0"/>
              <a:t>, and Bruno </a:t>
            </a:r>
            <a:r>
              <a:rPr lang="en-US" sz="1400" noProof="0" dirty="0" err="1"/>
              <a:t>Crispo</a:t>
            </a:r>
            <a:r>
              <a:rPr lang="en-US" sz="1400" noProof="0" dirty="0"/>
              <a:t>. „Internet of Things: A survey</a:t>
            </a:r>
          </a:p>
          <a:p>
            <a:r>
              <a:rPr lang="en-US" sz="1400" noProof="0" dirty="0"/>
              <a:t>on the security of IoT frameworks“. In: </a:t>
            </a:r>
            <a:r>
              <a:rPr lang="en-US" sz="1400" i="1" noProof="0" dirty="0"/>
              <a:t>Journal of Information Security and Applications</a:t>
            </a:r>
          </a:p>
          <a:p>
            <a:r>
              <a:rPr lang="en-US" sz="1400" noProof="0" dirty="0"/>
              <a:t>38 (2018), pp. 8–27</a:t>
            </a:r>
          </a:p>
          <a:p>
            <a:endParaRPr lang="en-US" sz="1400" noProof="0" dirty="0"/>
          </a:p>
          <a:p>
            <a:r>
              <a:rPr lang="en-US" sz="1400" noProof="0" dirty="0"/>
              <a:t>O. Garcia-</a:t>
            </a:r>
            <a:r>
              <a:rPr lang="en-US" sz="1400" noProof="0" dirty="0" err="1"/>
              <a:t>Morchon</a:t>
            </a:r>
            <a:r>
              <a:rPr lang="en-US" sz="1400" noProof="0" dirty="0"/>
              <a:t>, S. Kumar, and M. </a:t>
            </a:r>
            <a:r>
              <a:rPr lang="en-US" sz="1400" noProof="0" dirty="0" err="1"/>
              <a:t>Sethi</a:t>
            </a:r>
            <a:r>
              <a:rPr lang="en-US" sz="1400" noProof="0" dirty="0"/>
              <a:t>. </a:t>
            </a:r>
            <a:r>
              <a:rPr lang="en-US" sz="1400" i="1" noProof="0" dirty="0"/>
              <a:t>Internet of Things (IoT) Security: State of</a:t>
            </a:r>
          </a:p>
          <a:p>
            <a:r>
              <a:rPr lang="en-US" sz="1400" i="1" noProof="0" dirty="0"/>
              <a:t>the Art and Challenges</a:t>
            </a:r>
            <a:r>
              <a:rPr lang="en-US" sz="1400" noProof="0" dirty="0"/>
              <a:t>. RFC 8576. Internet Engineering Task Force, Apr. 2019</a:t>
            </a:r>
          </a:p>
          <a:p>
            <a:endParaRPr lang="en-US" noProof="0" dirty="0"/>
          </a:p>
        </p:txBody>
      </p:sp>
      <p:sp>
        <p:nvSpPr>
          <p:cNvPr id="4" name="Footer Placeholder 3">
            <a:extLst>
              <a:ext uri="{FF2B5EF4-FFF2-40B4-BE49-F238E27FC236}">
                <a16:creationId xmlns:a16="http://schemas.microsoft.com/office/drawing/2014/main" id="{D9819EBD-0EAD-42C7-A89B-FB18AFEB85DD}"/>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spTree>
    <p:extLst>
      <p:ext uri="{BB962C8B-B14F-4D97-AF65-F5344CB8AC3E}">
        <p14:creationId xmlns:p14="http://schemas.microsoft.com/office/powerpoint/2010/main" val="245146754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149B-9E2F-4465-935C-ED44D8CA567E}"/>
              </a:ext>
            </a:extLst>
          </p:cNvPr>
          <p:cNvSpPr>
            <a:spLocks noGrp="1"/>
          </p:cNvSpPr>
          <p:nvPr>
            <p:ph type="title"/>
          </p:nvPr>
        </p:nvSpPr>
        <p:spPr/>
        <p:txBody>
          <a:bodyPr/>
          <a:lstStyle/>
          <a:p>
            <a:r>
              <a:rPr lang="en-US" noProof="0" dirty="0"/>
              <a:t>Heterogeneity – Standardization – Interoperability </a:t>
            </a:r>
          </a:p>
        </p:txBody>
      </p:sp>
      <p:sp>
        <p:nvSpPr>
          <p:cNvPr id="7" name="Content Placeholder 6">
            <a:extLst>
              <a:ext uri="{FF2B5EF4-FFF2-40B4-BE49-F238E27FC236}">
                <a16:creationId xmlns:a16="http://schemas.microsoft.com/office/drawing/2014/main" id="{25080C90-CAA9-41AD-8579-402F37A6F619}"/>
              </a:ext>
            </a:extLst>
          </p:cNvPr>
          <p:cNvSpPr>
            <a:spLocks noGrp="1"/>
          </p:cNvSpPr>
          <p:nvPr>
            <p:ph idx="1"/>
          </p:nvPr>
        </p:nvSpPr>
        <p:spPr/>
        <p:txBody>
          <a:bodyPr/>
          <a:lstStyle/>
          <a:p>
            <a:r>
              <a:rPr lang="en-US" dirty="0"/>
              <a:t>Yes</a:t>
            </a:r>
            <a:r>
              <a:rPr lang="en-US" noProof="0" dirty="0"/>
              <a:t>, many people work on this …</a:t>
            </a:r>
          </a:p>
        </p:txBody>
      </p:sp>
      <p:sp>
        <p:nvSpPr>
          <p:cNvPr id="4" name="Footer Placeholder 3">
            <a:extLst>
              <a:ext uri="{FF2B5EF4-FFF2-40B4-BE49-F238E27FC236}">
                <a16:creationId xmlns:a16="http://schemas.microsoft.com/office/drawing/2014/main" id="{A20FB1D9-FD24-4A79-A94E-27F72BC4D7AE}"/>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grpSp>
        <p:nvGrpSpPr>
          <p:cNvPr id="3" name="Group 2">
            <a:extLst>
              <a:ext uri="{FF2B5EF4-FFF2-40B4-BE49-F238E27FC236}">
                <a16:creationId xmlns:a16="http://schemas.microsoft.com/office/drawing/2014/main" id="{D7D62038-5FB8-40E7-AF4E-DF5714738A84}"/>
              </a:ext>
            </a:extLst>
          </p:cNvPr>
          <p:cNvGrpSpPr/>
          <p:nvPr/>
        </p:nvGrpSpPr>
        <p:grpSpPr>
          <a:xfrm>
            <a:off x="1211885" y="1914423"/>
            <a:ext cx="9458058" cy="4649869"/>
            <a:chOff x="1211885" y="1914423"/>
            <a:chExt cx="9458058" cy="4649869"/>
          </a:xfrm>
        </p:grpSpPr>
        <p:pic>
          <p:nvPicPr>
            <p:cNvPr id="5" name="Picture 4">
              <a:extLst>
                <a:ext uri="{FF2B5EF4-FFF2-40B4-BE49-F238E27FC236}">
                  <a16:creationId xmlns:a16="http://schemas.microsoft.com/office/drawing/2014/main" id="{7B112CDF-5787-4C93-95C7-2144F050F9D3}"/>
                </a:ext>
              </a:extLst>
            </p:cNvPr>
            <p:cNvPicPr>
              <a:picLocks noChangeAspect="1"/>
            </p:cNvPicPr>
            <p:nvPr/>
          </p:nvPicPr>
          <p:blipFill>
            <a:blip r:embed="rId3"/>
            <a:stretch>
              <a:fillRect/>
            </a:stretch>
          </p:blipFill>
          <p:spPr>
            <a:xfrm>
              <a:off x="1211885" y="1914423"/>
              <a:ext cx="9458058" cy="4649869"/>
            </a:xfrm>
            <a:prstGeom prst="rect">
              <a:avLst/>
            </a:prstGeom>
          </p:spPr>
        </p:pic>
        <p:sp>
          <p:nvSpPr>
            <p:cNvPr id="6" name="TextBox 5">
              <a:extLst>
                <a:ext uri="{FF2B5EF4-FFF2-40B4-BE49-F238E27FC236}">
                  <a16:creationId xmlns:a16="http://schemas.microsoft.com/office/drawing/2014/main" id="{15AD87C8-B7C6-49FA-B755-149880B92760}"/>
                </a:ext>
              </a:extLst>
            </p:cNvPr>
            <p:cNvSpPr txBox="1"/>
            <p:nvPr/>
          </p:nvSpPr>
          <p:spPr>
            <a:xfrm>
              <a:off x="9834458" y="6181348"/>
              <a:ext cx="835485" cy="276999"/>
            </a:xfrm>
            <a:prstGeom prst="rect">
              <a:avLst/>
            </a:prstGeom>
            <a:noFill/>
          </p:spPr>
          <p:txBody>
            <a:bodyPr wrap="none" rtlCol="0">
              <a:spAutoFit/>
            </a:bodyPr>
            <a:lstStyle/>
            <a:p>
              <a:r>
                <a:rPr lang="de-DE" sz="1200" dirty="0">
                  <a:solidFill>
                    <a:schemeClr val="bg1">
                      <a:lumMod val="75000"/>
                    </a:schemeClr>
                  </a:solidFill>
                </a:rPr>
                <a:t>© </a:t>
              </a:r>
              <a:r>
                <a:rPr lang="de-DE" sz="1200" dirty="0">
                  <a:solidFill>
                    <a:schemeClr val="bg1">
                      <a:lumMod val="65000"/>
                    </a:schemeClr>
                  </a:solidFill>
                </a:rPr>
                <a:t>aioti.eu</a:t>
              </a:r>
            </a:p>
          </p:txBody>
        </p:sp>
      </p:grpSp>
    </p:spTree>
    <p:extLst>
      <p:ext uri="{BB962C8B-B14F-4D97-AF65-F5344CB8AC3E}">
        <p14:creationId xmlns:p14="http://schemas.microsoft.com/office/powerpoint/2010/main" val="18783859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2E75-BDC1-40A4-AA94-CC4F259B0F0A}"/>
              </a:ext>
            </a:extLst>
          </p:cNvPr>
          <p:cNvSpPr>
            <a:spLocks noGrp="1"/>
          </p:cNvSpPr>
          <p:nvPr>
            <p:ph type="title"/>
          </p:nvPr>
        </p:nvSpPr>
        <p:spPr>
          <a:xfrm>
            <a:off x="334433" y="930166"/>
            <a:ext cx="11247967" cy="487471"/>
          </a:xfrm>
        </p:spPr>
        <p:txBody>
          <a:bodyPr/>
          <a:lstStyle/>
          <a:p>
            <a:r>
              <a:rPr lang="en-US" dirty="0"/>
              <a:t>E</a:t>
            </a:r>
            <a:r>
              <a:rPr lang="en-US" noProof="0" dirty="0" err="1"/>
              <a:t>ven</a:t>
            </a:r>
            <a:r>
              <a:rPr lang="en-US" noProof="0" dirty="0"/>
              <a:t> more specific: What is </a:t>
            </a:r>
            <a:r>
              <a:rPr lang="en-US" i="1" noProof="0" dirty="0"/>
              <a:t>one</a:t>
            </a:r>
            <a:r>
              <a:rPr lang="en-US" noProof="0" dirty="0"/>
              <a:t> of the </a:t>
            </a:r>
            <a:r>
              <a:rPr lang="en-US" i="1" noProof="0" dirty="0"/>
              <a:t>technical</a:t>
            </a:r>
            <a:r>
              <a:rPr lang="en-US" noProof="0" dirty="0"/>
              <a:t> problems?</a:t>
            </a:r>
          </a:p>
        </p:txBody>
      </p:sp>
      <p:sp>
        <p:nvSpPr>
          <p:cNvPr id="7" name="Text Placeholder 6">
            <a:extLst>
              <a:ext uri="{FF2B5EF4-FFF2-40B4-BE49-F238E27FC236}">
                <a16:creationId xmlns:a16="http://schemas.microsoft.com/office/drawing/2014/main" id="{5D8AADD5-BA87-468B-909B-F0DCCA285876}"/>
              </a:ext>
            </a:extLst>
          </p:cNvPr>
          <p:cNvSpPr>
            <a:spLocks noGrp="1"/>
          </p:cNvSpPr>
          <p:nvPr>
            <p:ph type="body" idx="1"/>
          </p:nvPr>
        </p:nvSpPr>
        <p:spPr/>
        <p:txBody>
          <a:bodyPr/>
          <a:lstStyle/>
          <a:p>
            <a:r>
              <a:rPr lang="en-US" sz="2000" noProof="0" dirty="0"/>
              <a:t>2019 CWE Top 25</a:t>
            </a:r>
            <a:br>
              <a:rPr lang="en-US" sz="2000" noProof="0" dirty="0"/>
            </a:br>
            <a:r>
              <a:rPr lang="en-US" sz="2000" noProof="0" dirty="0"/>
              <a:t>Most Dangerous Software Errors</a:t>
            </a:r>
          </a:p>
        </p:txBody>
      </p:sp>
      <p:sp>
        <p:nvSpPr>
          <p:cNvPr id="3" name="Content Placeholder 2">
            <a:extLst>
              <a:ext uri="{FF2B5EF4-FFF2-40B4-BE49-F238E27FC236}">
                <a16:creationId xmlns:a16="http://schemas.microsoft.com/office/drawing/2014/main" id="{070F4C90-C76B-4D0C-809F-FE0238962754}"/>
              </a:ext>
            </a:extLst>
          </p:cNvPr>
          <p:cNvSpPr>
            <a:spLocks noGrp="1"/>
          </p:cNvSpPr>
          <p:nvPr>
            <p:ph sz="half" idx="2"/>
          </p:nvPr>
        </p:nvSpPr>
        <p:spPr>
          <a:xfrm>
            <a:off x="609600" y="2245822"/>
            <a:ext cx="5386917" cy="3951288"/>
          </a:xfrm>
        </p:spPr>
        <p:txBody>
          <a:bodyPr/>
          <a:lstStyle/>
          <a:p>
            <a:endParaRPr lang="de-DE" dirty="0"/>
          </a:p>
        </p:txBody>
      </p:sp>
      <p:sp>
        <p:nvSpPr>
          <p:cNvPr id="8" name="Text Placeholder 7">
            <a:extLst>
              <a:ext uri="{FF2B5EF4-FFF2-40B4-BE49-F238E27FC236}">
                <a16:creationId xmlns:a16="http://schemas.microsoft.com/office/drawing/2014/main" id="{5E092350-1EA7-464C-945B-82C75E41C5EE}"/>
              </a:ext>
            </a:extLst>
          </p:cNvPr>
          <p:cNvSpPr>
            <a:spLocks noGrp="1"/>
          </p:cNvSpPr>
          <p:nvPr>
            <p:ph type="body" sz="quarter" idx="3"/>
          </p:nvPr>
        </p:nvSpPr>
        <p:spPr/>
        <p:txBody>
          <a:bodyPr/>
          <a:lstStyle/>
          <a:p>
            <a:r>
              <a:rPr lang="en-US" sz="2000" noProof="0" dirty="0">
                <a:solidFill>
                  <a:srgbClr val="FF9966"/>
                </a:solidFill>
              </a:rPr>
              <a:t>Improper or non-existing memory protection!</a:t>
            </a:r>
          </a:p>
        </p:txBody>
      </p:sp>
      <p:sp>
        <p:nvSpPr>
          <p:cNvPr id="22" name="Content Placeholder 21">
            <a:extLst>
              <a:ext uri="{FF2B5EF4-FFF2-40B4-BE49-F238E27FC236}">
                <a16:creationId xmlns:a16="http://schemas.microsoft.com/office/drawing/2014/main" id="{BA84544F-B22A-4A77-89B3-4F27DC4ED420}"/>
              </a:ext>
            </a:extLst>
          </p:cNvPr>
          <p:cNvSpPr>
            <a:spLocks noGrp="1"/>
          </p:cNvSpPr>
          <p:nvPr>
            <p:ph sz="quarter" idx="4"/>
          </p:nvPr>
        </p:nvSpPr>
        <p:spPr/>
        <p:txBody>
          <a:bodyPr/>
          <a:lstStyle/>
          <a:p>
            <a:pPr lvl="1"/>
            <a:endParaRPr lang="en-US" sz="1600" noProof="0" dirty="0"/>
          </a:p>
          <a:p>
            <a:pPr lvl="1"/>
            <a:r>
              <a:rPr lang="en-US" sz="1600" noProof="0" dirty="0"/>
              <a:t>1. Improper restriction of operations within bounds</a:t>
            </a:r>
          </a:p>
          <a:p>
            <a:pPr lvl="1"/>
            <a:endParaRPr lang="en-US" sz="1600" noProof="0" dirty="0"/>
          </a:p>
          <a:p>
            <a:pPr lvl="1"/>
            <a:r>
              <a:rPr lang="en-US" sz="1600" noProof="0" dirty="0"/>
              <a:t>5. Out-of-bounds read</a:t>
            </a:r>
          </a:p>
          <a:p>
            <a:pPr lvl="1"/>
            <a:endParaRPr lang="en-US" sz="1600" noProof="0" dirty="0"/>
          </a:p>
          <a:p>
            <a:pPr lvl="1"/>
            <a:r>
              <a:rPr lang="en-US" sz="1600" noProof="0" dirty="0"/>
              <a:t>7. Use after free</a:t>
            </a:r>
          </a:p>
          <a:p>
            <a:pPr lvl="1"/>
            <a:endParaRPr lang="en-US" sz="1600" noProof="0" dirty="0"/>
          </a:p>
          <a:p>
            <a:pPr lvl="1"/>
            <a:r>
              <a:rPr lang="en-US" sz="1600" noProof="0" dirty="0"/>
              <a:t>12. Out-of-bounds write</a:t>
            </a:r>
          </a:p>
          <a:p>
            <a:pPr lvl="1"/>
            <a:endParaRPr lang="en-US" sz="1600" noProof="0" dirty="0"/>
          </a:p>
          <a:p>
            <a:r>
              <a:rPr lang="en-US" sz="2000" noProof="0" dirty="0">
                <a:solidFill>
                  <a:srgbClr val="FF9966"/>
                </a:solidFill>
                <a:sym typeface="Wingdings" panose="05000000000000000000" pitchFamily="2" charset="2"/>
              </a:rPr>
              <a:t> </a:t>
            </a:r>
            <a:r>
              <a:rPr lang="en-US" sz="2000" noProof="0" dirty="0">
                <a:solidFill>
                  <a:srgbClr val="FF9966"/>
                </a:solidFill>
              </a:rPr>
              <a:t>„arbitrary“ code can be executed!</a:t>
            </a:r>
          </a:p>
        </p:txBody>
      </p:sp>
      <p:sp>
        <p:nvSpPr>
          <p:cNvPr id="4" name="Footer Placeholder 3">
            <a:extLst>
              <a:ext uri="{FF2B5EF4-FFF2-40B4-BE49-F238E27FC236}">
                <a16:creationId xmlns:a16="http://schemas.microsoft.com/office/drawing/2014/main" id="{D9819EBD-0EAD-42C7-A89B-FB18AFEB85DD}"/>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5" name="Picture 4">
            <a:extLst>
              <a:ext uri="{FF2B5EF4-FFF2-40B4-BE49-F238E27FC236}">
                <a16:creationId xmlns:a16="http://schemas.microsoft.com/office/drawing/2014/main" id="{2CE94642-6529-4DAB-B358-3EE3EB19BCB7}"/>
              </a:ext>
            </a:extLst>
          </p:cNvPr>
          <p:cNvPicPr>
            <a:picLocks noChangeAspect="1"/>
          </p:cNvPicPr>
          <p:nvPr/>
        </p:nvPicPr>
        <p:blipFill>
          <a:blip r:embed="rId3"/>
          <a:stretch>
            <a:fillRect/>
          </a:stretch>
        </p:blipFill>
        <p:spPr>
          <a:xfrm>
            <a:off x="609598" y="2210979"/>
            <a:ext cx="5386917" cy="4020973"/>
          </a:xfrm>
          <a:prstGeom prst="rect">
            <a:avLst/>
          </a:prstGeom>
        </p:spPr>
      </p:pic>
      <p:sp>
        <p:nvSpPr>
          <p:cNvPr id="23" name="TextBox 22">
            <a:extLst>
              <a:ext uri="{FF2B5EF4-FFF2-40B4-BE49-F238E27FC236}">
                <a16:creationId xmlns:a16="http://schemas.microsoft.com/office/drawing/2014/main" id="{E15A0BFF-AF10-470F-843B-6ADF964883C7}"/>
              </a:ext>
            </a:extLst>
          </p:cNvPr>
          <p:cNvSpPr txBox="1"/>
          <p:nvPr/>
        </p:nvSpPr>
        <p:spPr>
          <a:xfrm>
            <a:off x="601893" y="6206571"/>
            <a:ext cx="4501553" cy="276999"/>
          </a:xfrm>
          <a:prstGeom prst="rect">
            <a:avLst/>
          </a:prstGeom>
          <a:noFill/>
        </p:spPr>
        <p:txBody>
          <a:bodyPr wrap="none" rtlCol="0">
            <a:spAutoFit/>
          </a:bodyPr>
          <a:lstStyle/>
          <a:p>
            <a:r>
              <a:rPr lang="en-US" sz="1200" dirty="0">
                <a:hlinkClick r:id="rId4"/>
              </a:rPr>
              <a:t>https://cwe.mitre.org/top25/archive/2019/2019_cwe_top25.html</a:t>
            </a:r>
            <a:r>
              <a:rPr lang="en-US" sz="1200" dirty="0"/>
              <a:t> </a:t>
            </a:r>
          </a:p>
        </p:txBody>
      </p:sp>
    </p:spTree>
    <p:extLst>
      <p:ext uri="{BB962C8B-B14F-4D97-AF65-F5344CB8AC3E}">
        <p14:creationId xmlns:p14="http://schemas.microsoft.com/office/powerpoint/2010/main" val="22341668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6F45-1AA7-4567-85AA-EDC304023722}"/>
              </a:ext>
            </a:extLst>
          </p:cNvPr>
          <p:cNvSpPr>
            <a:spLocks noGrp="1"/>
          </p:cNvSpPr>
          <p:nvPr>
            <p:ph type="title"/>
          </p:nvPr>
        </p:nvSpPr>
        <p:spPr/>
        <p:txBody>
          <a:bodyPr/>
          <a:lstStyle/>
          <a:p>
            <a:r>
              <a:rPr lang="en-US" noProof="0" dirty="0"/>
              <a:t>Memory protection</a:t>
            </a:r>
          </a:p>
        </p:txBody>
      </p:sp>
      <p:sp>
        <p:nvSpPr>
          <p:cNvPr id="3" name="Content Placeholder 2">
            <a:extLst>
              <a:ext uri="{FF2B5EF4-FFF2-40B4-BE49-F238E27FC236}">
                <a16:creationId xmlns:a16="http://schemas.microsoft.com/office/drawing/2014/main" id="{3FE52B74-BF2D-43FA-BA8F-8F45F073CE94}"/>
              </a:ext>
            </a:extLst>
          </p:cNvPr>
          <p:cNvSpPr>
            <a:spLocks noGrp="1"/>
          </p:cNvSpPr>
          <p:nvPr>
            <p:ph idx="1"/>
          </p:nvPr>
        </p:nvSpPr>
        <p:spPr/>
        <p:txBody>
          <a:bodyPr/>
          <a:lstStyle/>
          <a:p>
            <a:r>
              <a:rPr lang="en-US" noProof="0" dirty="0"/>
              <a:t>Operating system</a:t>
            </a:r>
          </a:p>
          <a:p>
            <a:pPr lvl="1"/>
            <a:r>
              <a:rPr lang="en-US" dirty="0"/>
              <a:t>Partitioning of the memory</a:t>
            </a:r>
            <a:endParaRPr lang="en-US" noProof="0" dirty="0"/>
          </a:p>
          <a:p>
            <a:pPr lvl="1"/>
            <a:r>
              <a:rPr lang="en-US" noProof="0" dirty="0"/>
              <a:t>Separation of processes</a:t>
            </a:r>
          </a:p>
          <a:p>
            <a:endParaRPr lang="en-US" noProof="0" dirty="0"/>
          </a:p>
          <a:p>
            <a:r>
              <a:rPr lang="en-US" noProof="0" dirty="0"/>
              <a:t>MMU (Memory Management Unit)</a:t>
            </a:r>
          </a:p>
          <a:p>
            <a:pPr lvl="1"/>
            <a:r>
              <a:rPr lang="en-US" noProof="0" dirty="0"/>
              <a:t>Hardware support for memory protection</a:t>
            </a:r>
          </a:p>
          <a:p>
            <a:pPr lvl="1"/>
            <a:r>
              <a:rPr lang="en-US" noProof="0" dirty="0"/>
              <a:t>simpler: MPU (Memory Protection Unit)</a:t>
            </a:r>
          </a:p>
          <a:p>
            <a:endParaRPr lang="en-US" noProof="0" dirty="0"/>
          </a:p>
          <a:p>
            <a:endParaRPr lang="en-US" noProof="0" dirty="0"/>
          </a:p>
        </p:txBody>
      </p:sp>
      <p:sp>
        <p:nvSpPr>
          <p:cNvPr id="4" name="Footer Placeholder 3">
            <a:extLst>
              <a:ext uri="{FF2B5EF4-FFF2-40B4-BE49-F238E27FC236}">
                <a16:creationId xmlns:a16="http://schemas.microsoft.com/office/drawing/2014/main" id="{C632BE3B-F8E5-4DB6-B8AC-F8DFB12D303D}"/>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sp>
        <p:nvSpPr>
          <p:cNvPr id="5" name="Rectangle 4">
            <a:extLst>
              <a:ext uri="{FF2B5EF4-FFF2-40B4-BE49-F238E27FC236}">
                <a16:creationId xmlns:a16="http://schemas.microsoft.com/office/drawing/2014/main" id="{33DB631C-783F-41B6-9733-D89F711E1B08}"/>
              </a:ext>
            </a:extLst>
          </p:cNvPr>
          <p:cNvSpPr/>
          <p:nvPr/>
        </p:nvSpPr>
        <p:spPr bwMode="auto">
          <a:xfrm>
            <a:off x="8847304" y="1584325"/>
            <a:ext cx="2420007" cy="4477407"/>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rPr>
              <a:t>Memory</a:t>
            </a:r>
          </a:p>
        </p:txBody>
      </p:sp>
      <p:sp>
        <p:nvSpPr>
          <p:cNvPr id="6" name="Rectangle 5">
            <a:extLst>
              <a:ext uri="{FF2B5EF4-FFF2-40B4-BE49-F238E27FC236}">
                <a16:creationId xmlns:a16="http://schemas.microsoft.com/office/drawing/2014/main" id="{C066ED0D-0CFD-4D0F-9C66-A3A4DA27AD74}"/>
              </a:ext>
            </a:extLst>
          </p:cNvPr>
          <p:cNvSpPr/>
          <p:nvPr/>
        </p:nvSpPr>
        <p:spPr bwMode="auto">
          <a:xfrm>
            <a:off x="9112469" y="5178972"/>
            <a:ext cx="1986455" cy="73287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rPr>
              <a:t>Operating </a:t>
            </a:r>
            <a:r>
              <a:rPr kumimoji="0" lang="de-DE" sz="1800" b="0" i="0" u="none" strike="noStrike" cap="none" normalizeH="0" baseline="0" dirty="0" err="1">
                <a:ln>
                  <a:noFill/>
                </a:ln>
                <a:solidFill>
                  <a:schemeClr val="tx1"/>
                </a:solidFill>
                <a:effectLst/>
                <a:latin typeface="Arial" charset="0"/>
              </a:rPr>
              <a:t>system</a:t>
            </a:r>
            <a:endParaRPr kumimoji="0" lang="de-DE" sz="1800" b="0" i="0"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84E10B1E-5C9C-494B-9DE2-D66DF8ACF0B5}"/>
              </a:ext>
            </a:extLst>
          </p:cNvPr>
          <p:cNvSpPr/>
          <p:nvPr/>
        </p:nvSpPr>
        <p:spPr bwMode="auto">
          <a:xfrm>
            <a:off x="9112469" y="2033750"/>
            <a:ext cx="1986455" cy="732875"/>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err="1">
                <a:ln>
                  <a:noFill/>
                </a:ln>
                <a:solidFill>
                  <a:schemeClr val="tx1"/>
                </a:solidFill>
                <a:effectLst/>
                <a:latin typeface="Arial" charset="0"/>
              </a:rPr>
              <a:t>Process</a:t>
            </a:r>
            <a:endParaRPr kumimoji="0" lang="de-DE" sz="1800" b="0" i="0" u="none" strike="noStrike" cap="none" normalizeH="0" baseline="0" dirty="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de-DE" dirty="0">
                <a:solidFill>
                  <a:schemeClr val="tx1"/>
                </a:solidFill>
                <a:latin typeface="Arial" charset="0"/>
              </a:rPr>
              <a:t>A</a:t>
            </a:r>
            <a:endParaRPr kumimoji="0" lang="de-DE" sz="1800" b="0"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52B7D412-CDFF-4300-B655-67D5F7FB25C3}"/>
              </a:ext>
            </a:extLst>
          </p:cNvPr>
          <p:cNvSpPr/>
          <p:nvPr/>
        </p:nvSpPr>
        <p:spPr bwMode="auto">
          <a:xfrm>
            <a:off x="9112468" y="3011100"/>
            <a:ext cx="1986455" cy="7328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eaLnBrk="0" hangingPunct="0"/>
            <a:r>
              <a:rPr lang="de-DE" dirty="0" err="1">
                <a:solidFill>
                  <a:schemeClr val="tx1"/>
                </a:solidFill>
                <a:latin typeface="Arial" charset="0"/>
              </a:rPr>
              <a:t>Process</a:t>
            </a:r>
            <a:endParaRPr kumimoji="0" lang="de-DE" sz="1800" b="0" i="0" u="none" strike="noStrike" cap="none" normalizeH="0" baseline="0" dirty="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de-DE" dirty="0">
                <a:solidFill>
                  <a:schemeClr val="tx1"/>
                </a:solidFill>
                <a:latin typeface="Arial" charset="0"/>
              </a:rPr>
              <a:t>B</a:t>
            </a:r>
            <a:endParaRPr kumimoji="0" lang="de-DE" sz="1800" b="0" i="0" u="none" strike="noStrike" cap="none" normalizeH="0" baseline="0" dirty="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A7C946C3-914B-41BA-85B9-FAFD55C0682A}"/>
              </a:ext>
            </a:extLst>
          </p:cNvPr>
          <p:cNvSpPr/>
          <p:nvPr/>
        </p:nvSpPr>
        <p:spPr bwMode="auto">
          <a:xfrm>
            <a:off x="9112468" y="3939457"/>
            <a:ext cx="1986455" cy="108963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eaLnBrk="0" hangingPunct="0"/>
            <a:r>
              <a:rPr lang="de-DE" dirty="0" err="1">
                <a:solidFill>
                  <a:schemeClr val="tx1"/>
                </a:solidFill>
                <a:latin typeface="Arial" charset="0"/>
              </a:rPr>
              <a:t>Process</a:t>
            </a:r>
            <a:endParaRPr kumimoji="0" lang="de-DE" sz="1800" b="0" i="0" u="none" strike="noStrike" cap="none" normalizeH="0" baseline="0" dirty="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de-DE" dirty="0">
                <a:solidFill>
                  <a:schemeClr val="tx1"/>
                </a:solidFill>
                <a:latin typeface="Arial" charset="0"/>
              </a:rPr>
              <a:t>C</a:t>
            </a:r>
            <a:endParaRPr kumimoji="0" lang="de-DE" sz="1800" b="0" i="0" u="none" strike="noStrike" cap="none" normalizeH="0" baseline="0" dirty="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CF2F85D5-4C7B-4FB1-9781-EA6937F3DDE1}"/>
              </a:ext>
            </a:extLst>
          </p:cNvPr>
          <p:cNvSpPr/>
          <p:nvPr/>
        </p:nvSpPr>
        <p:spPr bwMode="auto">
          <a:xfrm>
            <a:off x="6566338" y="3400866"/>
            <a:ext cx="1056290" cy="74886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r>
              <a:rPr lang="de-DE">
                <a:solidFill>
                  <a:srgbClr val="000000"/>
                </a:solidFill>
              </a:rPr>
              <a:t>MMU</a:t>
            </a:r>
          </a:p>
        </p:txBody>
      </p:sp>
      <p:cxnSp>
        <p:nvCxnSpPr>
          <p:cNvPr id="12" name="Connector: Elbow 11">
            <a:extLst>
              <a:ext uri="{FF2B5EF4-FFF2-40B4-BE49-F238E27FC236}">
                <a16:creationId xmlns:a16="http://schemas.microsoft.com/office/drawing/2014/main" id="{D508F5D2-4B13-41DF-9765-86F5D97C0D5C}"/>
              </a:ext>
            </a:extLst>
          </p:cNvPr>
          <p:cNvCxnSpPr>
            <a:stCxn id="6" idx="1"/>
            <a:endCxn id="10" idx="2"/>
          </p:cNvCxnSpPr>
          <p:nvPr/>
        </p:nvCxnSpPr>
        <p:spPr bwMode="auto">
          <a:xfrm rot="10800000">
            <a:off x="7094483" y="4149728"/>
            <a:ext cx="2017986" cy="1395682"/>
          </a:xfrm>
          <a:prstGeom prst="bentConnector2">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3" name="TextBox 12">
            <a:extLst>
              <a:ext uri="{FF2B5EF4-FFF2-40B4-BE49-F238E27FC236}">
                <a16:creationId xmlns:a16="http://schemas.microsoft.com/office/drawing/2014/main" id="{90E3D493-2594-49FE-8B93-21510B25CBE8}"/>
              </a:ext>
            </a:extLst>
          </p:cNvPr>
          <p:cNvSpPr txBox="1"/>
          <p:nvPr/>
        </p:nvSpPr>
        <p:spPr>
          <a:xfrm>
            <a:off x="7157886" y="5575672"/>
            <a:ext cx="1159292" cy="369332"/>
          </a:xfrm>
          <a:prstGeom prst="rect">
            <a:avLst/>
          </a:prstGeom>
          <a:noFill/>
        </p:spPr>
        <p:txBody>
          <a:bodyPr wrap="none" rtlCol="0">
            <a:spAutoFit/>
          </a:bodyPr>
          <a:lstStyle/>
          <a:p>
            <a:r>
              <a:rPr lang="de-DE" dirty="0" err="1"/>
              <a:t>programs</a:t>
            </a:r>
            <a:endParaRPr lang="de-DE" dirty="0"/>
          </a:p>
        </p:txBody>
      </p:sp>
      <p:grpSp>
        <p:nvGrpSpPr>
          <p:cNvPr id="21" name="Group 20">
            <a:extLst>
              <a:ext uri="{FF2B5EF4-FFF2-40B4-BE49-F238E27FC236}">
                <a16:creationId xmlns:a16="http://schemas.microsoft.com/office/drawing/2014/main" id="{4DD2FBD2-A30E-42FB-AD3A-F23648983476}"/>
              </a:ext>
            </a:extLst>
          </p:cNvPr>
          <p:cNvGrpSpPr/>
          <p:nvPr/>
        </p:nvGrpSpPr>
        <p:grpSpPr>
          <a:xfrm>
            <a:off x="7422776" y="3290619"/>
            <a:ext cx="1685365" cy="1586181"/>
            <a:chOff x="7422776" y="3290619"/>
            <a:chExt cx="1685365" cy="1586181"/>
          </a:xfrm>
        </p:grpSpPr>
        <p:sp>
          <p:nvSpPr>
            <p:cNvPr id="14" name="Freeform: Shape 13">
              <a:extLst>
                <a:ext uri="{FF2B5EF4-FFF2-40B4-BE49-F238E27FC236}">
                  <a16:creationId xmlns:a16="http://schemas.microsoft.com/office/drawing/2014/main" id="{1507DD8D-E74F-4A3B-B2D5-F5A8129E722E}"/>
                </a:ext>
              </a:extLst>
            </p:cNvPr>
            <p:cNvSpPr/>
            <p:nvPr/>
          </p:nvSpPr>
          <p:spPr bwMode="auto">
            <a:xfrm>
              <a:off x="7422776" y="3388659"/>
              <a:ext cx="1685365" cy="1488141"/>
            </a:xfrm>
            <a:custGeom>
              <a:avLst/>
              <a:gdLst>
                <a:gd name="connsiteX0" fmla="*/ 1685365 w 1685365"/>
                <a:gd name="connsiteY0" fmla="*/ 1488141 h 1488141"/>
                <a:gd name="connsiteX1" fmla="*/ 0 w 1685365"/>
                <a:gd name="connsiteY1" fmla="*/ 672353 h 1488141"/>
                <a:gd name="connsiteX2" fmla="*/ 1676400 w 1685365"/>
                <a:gd name="connsiteY2" fmla="*/ 0 h 1488141"/>
                <a:gd name="connsiteX3" fmla="*/ 1676400 w 1685365"/>
                <a:gd name="connsiteY3" fmla="*/ 0 h 1488141"/>
              </a:gdLst>
              <a:ahLst/>
              <a:cxnLst>
                <a:cxn ang="0">
                  <a:pos x="connsiteX0" y="connsiteY0"/>
                </a:cxn>
                <a:cxn ang="0">
                  <a:pos x="connsiteX1" y="connsiteY1"/>
                </a:cxn>
                <a:cxn ang="0">
                  <a:pos x="connsiteX2" y="connsiteY2"/>
                </a:cxn>
                <a:cxn ang="0">
                  <a:pos x="connsiteX3" y="connsiteY3"/>
                </a:cxn>
              </a:cxnLst>
              <a:rect l="l" t="t" r="r" b="b"/>
              <a:pathLst>
                <a:path w="1685365" h="1488141">
                  <a:moveTo>
                    <a:pt x="1685365" y="1488141"/>
                  </a:moveTo>
                  <a:cubicBezTo>
                    <a:pt x="843429" y="1204258"/>
                    <a:pt x="1494" y="920376"/>
                    <a:pt x="0" y="672353"/>
                  </a:cubicBezTo>
                  <a:cubicBezTo>
                    <a:pt x="-1494" y="424330"/>
                    <a:pt x="1676400" y="0"/>
                    <a:pt x="1676400" y="0"/>
                  </a:cubicBezTo>
                  <a:lnTo>
                    <a:pt x="1676400" y="0"/>
                  </a:lnTo>
                </a:path>
              </a:pathLst>
            </a:custGeom>
            <a:ln>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0E4E3DA7-26E2-416E-BC00-E229E64A9BE1}"/>
                </a:ext>
              </a:extLst>
            </p:cNvPr>
            <p:cNvSpPr txBox="1"/>
            <p:nvPr/>
          </p:nvSpPr>
          <p:spPr>
            <a:xfrm>
              <a:off x="7862944" y="3806940"/>
              <a:ext cx="954107" cy="646331"/>
            </a:xfrm>
            <a:prstGeom prst="rect">
              <a:avLst/>
            </a:prstGeom>
            <a:noFill/>
          </p:spPr>
          <p:txBody>
            <a:bodyPr wrap="none" rtlCol="0">
              <a:spAutoFit/>
            </a:bodyPr>
            <a:lstStyle/>
            <a:p>
              <a:r>
                <a:rPr lang="de-DE" dirty="0" err="1"/>
                <a:t>access</a:t>
              </a:r>
              <a:endParaRPr lang="de-DE" dirty="0"/>
            </a:p>
            <a:p>
              <a:r>
                <a:rPr lang="de-DE" dirty="0" err="1"/>
                <a:t>attempt</a:t>
              </a:r>
              <a:endParaRPr lang="de-DE" dirty="0"/>
            </a:p>
          </p:txBody>
        </p:sp>
        <p:sp>
          <p:nvSpPr>
            <p:cNvPr id="16" name="Lightning Bolt 15">
              <a:extLst>
                <a:ext uri="{FF2B5EF4-FFF2-40B4-BE49-F238E27FC236}">
                  <a16:creationId xmlns:a16="http://schemas.microsoft.com/office/drawing/2014/main" id="{D8927C58-5579-4A0C-AD7F-7979D5D34296}"/>
                </a:ext>
              </a:extLst>
            </p:cNvPr>
            <p:cNvSpPr/>
            <p:nvPr/>
          </p:nvSpPr>
          <p:spPr bwMode="auto">
            <a:xfrm>
              <a:off x="8077753" y="3290619"/>
              <a:ext cx="366007" cy="556937"/>
            </a:xfrm>
            <a:prstGeom prst="lightningBol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0" name="Group 19">
            <a:extLst>
              <a:ext uri="{FF2B5EF4-FFF2-40B4-BE49-F238E27FC236}">
                <a16:creationId xmlns:a16="http://schemas.microsoft.com/office/drawing/2014/main" id="{1A21BFEB-5E1A-4449-9F77-8B326232C156}"/>
              </a:ext>
            </a:extLst>
          </p:cNvPr>
          <p:cNvGrpSpPr/>
          <p:nvPr/>
        </p:nvGrpSpPr>
        <p:grpSpPr>
          <a:xfrm>
            <a:off x="7198657" y="2096913"/>
            <a:ext cx="1909484" cy="1398116"/>
            <a:chOff x="7198657" y="2096913"/>
            <a:chExt cx="1909484" cy="1398116"/>
          </a:xfrm>
        </p:grpSpPr>
        <p:sp>
          <p:nvSpPr>
            <p:cNvPr id="17" name="Freeform: Shape 16">
              <a:extLst>
                <a:ext uri="{FF2B5EF4-FFF2-40B4-BE49-F238E27FC236}">
                  <a16:creationId xmlns:a16="http://schemas.microsoft.com/office/drawing/2014/main" id="{59994DBB-50AC-4549-91F8-4C8B67755A92}"/>
                </a:ext>
              </a:extLst>
            </p:cNvPr>
            <p:cNvSpPr/>
            <p:nvPr/>
          </p:nvSpPr>
          <p:spPr bwMode="auto">
            <a:xfrm>
              <a:off x="7198657" y="2178424"/>
              <a:ext cx="1909484" cy="1316605"/>
            </a:xfrm>
            <a:custGeom>
              <a:avLst/>
              <a:gdLst>
                <a:gd name="connsiteX0" fmla="*/ 2017060 w 2017060"/>
                <a:gd name="connsiteY0" fmla="*/ 0 h 1245995"/>
                <a:gd name="connsiteX1" fmla="*/ 1 w 2017060"/>
                <a:gd name="connsiteY1" fmla="*/ 1237129 h 1245995"/>
                <a:gd name="connsiteX2" fmla="*/ 2008095 w 2017060"/>
                <a:gd name="connsiteY2" fmla="*/ 457200 h 1245995"/>
                <a:gd name="connsiteX0" fmla="*/ 1909484 w 1909484"/>
                <a:gd name="connsiteY0" fmla="*/ 0 h 1316605"/>
                <a:gd name="connsiteX1" fmla="*/ 2 w 1909484"/>
                <a:gd name="connsiteY1" fmla="*/ 1308846 h 1316605"/>
                <a:gd name="connsiteX2" fmla="*/ 1900519 w 1909484"/>
                <a:gd name="connsiteY2" fmla="*/ 457200 h 1316605"/>
              </a:gdLst>
              <a:ahLst/>
              <a:cxnLst>
                <a:cxn ang="0">
                  <a:pos x="connsiteX0" y="connsiteY0"/>
                </a:cxn>
                <a:cxn ang="0">
                  <a:pos x="connsiteX1" y="connsiteY1"/>
                </a:cxn>
                <a:cxn ang="0">
                  <a:pos x="connsiteX2" y="connsiteY2"/>
                </a:cxn>
              </a:cxnLst>
              <a:rect l="l" t="t" r="r" b="b"/>
              <a:pathLst>
                <a:path w="1909484" h="1316605">
                  <a:moveTo>
                    <a:pt x="1909484" y="0"/>
                  </a:moveTo>
                  <a:cubicBezTo>
                    <a:pt x="901701" y="580464"/>
                    <a:pt x="1496" y="1232646"/>
                    <a:pt x="2" y="1308846"/>
                  </a:cubicBezTo>
                  <a:cubicBezTo>
                    <a:pt x="-1492" y="1385046"/>
                    <a:pt x="895725" y="885264"/>
                    <a:pt x="1900519" y="457200"/>
                  </a:cubicBezTo>
                </a:path>
              </a:pathLst>
            </a:custGeom>
            <a:ln>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eaLnBrk="0" hangingPunct="0"/>
              <a:endParaRPr lang="en-US"/>
            </a:p>
          </p:txBody>
        </p:sp>
        <p:sp>
          <p:nvSpPr>
            <p:cNvPr id="18" name="TextBox 17">
              <a:extLst>
                <a:ext uri="{FF2B5EF4-FFF2-40B4-BE49-F238E27FC236}">
                  <a16:creationId xmlns:a16="http://schemas.microsoft.com/office/drawing/2014/main" id="{03EDF82B-CC72-492E-97FD-5AF0E8683DC5}"/>
                </a:ext>
              </a:extLst>
            </p:cNvPr>
            <p:cNvSpPr txBox="1"/>
            <p:nvPr/>
          </p:nvSpPr>
          <p:spPr>
            <a:xfrm>
              <a:off x="7352776" y="2096913"/>
              <a:ext cx="954107" cy="646331"/>
            </a:xfrm>
            <a:prstGeom prst="rect">
              <a:avLst/>
            </a:prstGeom>
            <a:noFill/>
          </p:spPr>
          <p:txBody>
            <a:bodyPr wrap="none" rtlCol="0">
              <a:spAutoFit/>
            </a:bodyPr>
            <a:lstStyle/>
            <a:p>
              <a:r>
                <a:rPr lang="de-DE" dirty="0" err="1"/>
                <a:t>access</a:t>
              </a:r>
              <a:endParaRPr lang="de-DE" dirty="0"/>
            </a:p>
            <a:p>
              <a:r>
                <a:rPr lang="de-DE" dirty="0" err="1"/>
                <a:t>attempt</a:t>
              </a:r>
              <a:endParaRPr lang="de-DE" dirty="0"/>
            </a:p>
          </p:txBody>
        </p:sp>
        <p:sp>
          <p:nvSpPr>
            <p:cNvPr id="19" name="TextBox 18">
              <a:extLst>
                <a:ext uri="{FF2B5EF4-FFF2-40B4-BE49-F238E27FC236}">
                  <a16:creationId xmlns:a16="http://schemas.microsoft.com/office/drawing/2014/main" id="{FB84024A-8611-4231-82CD-65B0313B6589}"/>
                </a:ext>
              </a:extLst>
            </p:cNvPr>
            <p:cNvSpPr txBox="1"/>
            <p:nvPr/>
          </p:nvSpPr>
          <p:spPr>
            <a:xfrm>
              <a:off x="8247928" y="2105994"/>
              <a:ext cx="466794" cy="523220"/>
            </a:xfrm>
            <a:prstGeom prst="rect">
              <a:avLst/>
            </a:prstGeom>
            <a:noFill/>
          </p:spPr>
          <p:txBody>
            <a:bodyPr wrap="none" rtlCol="0">
              <a:spAutoFit/>
            </a:bodyPr>
            <a:lstStyle/>
            <a:p>
              <a:r>
                <a:rPr lang="en-US" sz="2800" dirty="0">
                  <a:solidFill>
                    <a:srgbClr val="00B050"/>
                  </a:solidFill>
                  <a:sym typeface="Wingdings" panose="05000000000000000000" pitchFamily="2" charset="2"/>
                </a:rPr>
                <a:t></a:t>
              </a:r>
              <a:endParaRPr lang="en-US" sz="2800" dirty="0">
                <a:solidFill>
                  <a:srgbClr val="00B050"/>
                </a:solidFill>
              </a:endParaRPr>
            </a:p>
          </p:txBody>
        </p:sp>
      </p:grpSp>
    </p:spTree>
    <p:extLst>
      <p:ext uri="{BB962C8B-B14F-4D97-AF65-F5344CB8AC3E}">
        <p14:creationId xmlns:p14="http://schemas.microsoft.com/office/powerpoint/2010/main" val="19363914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6F45-1AA7-4567-85AA-EDC304023722}"/>
              </a:ext>
            </a:extLst>
          </p:cNvPr>
          <p:cNvSpPr>
            <a:spLocks noGrp="1"/>
          </p:cNvSpPr>
          <p:nvPr>
            <p:ph type="title"/>
          </p:nvPr>
        </p:nvSpPr>
        <p:spPr/>
        <p:txBody>
          <a:bodyPr/>
          <a:lstStyle/>
          <a:p>
            <a:r>
              <a:rPr lang="en-US" dirty="0"/>
              <a:t>Memory protection</a:t>
            </a:r>
            <a:endParaRPr lang="en-US" noProof="0" dirty="0"/>
          </a:p>
        </p:txBody>
      </p:sp>
      <p:sp>
        <p:nvSpPr>
          <p:cNvPr id="3" name="Content Placeholder 2">
            <a:extLst>
              <a:ext uri="{FF2B5EF4-FFF2-40B4-BE49-F238E27FC236}">
                <a16:creationId xmlns:a16="http://schemas.microsoft.com/office/drawing/2014/main" id="{3FE52B74-BF2D-43FA-BA8F-8F45F073CE94}"/>
              </a:ext>
            </a:extLst>
          </p:cNvPr>
          <p:cNvSpPr>
            <a:spLocks noGrp="1"/>
          </p:cNvSpPr>
          <p:nvPr>
            <p:ph idx="1"/>
          </p:nvPr>
        </p:nvSpPr>
        <p:spPr/>
        <p:txBody>
          <a:bodyPr/>
          <a:lstStyle/>
          <a:p>
            <a:r>
              <a:rPr lang="en-US" dirty="0">
                <a:solidFill>
                  <a:schemeClr val="bg1">
                    <a:lumMod val="65000"/>
                  </a:schemeClr>
                </a:solidFill>
              </a:rPr>
              <a:t>Operating system</a:t>
            </a:r>
          </a:p>
          <a:p>
            <a:pPr lvl="1"/>
            <a:r>
              <a:rPr lang="en-US" dirty="0">
                <a:solidFill>
                  <a:schemeClr val="bg1">
                    <a:lumMod val="65000"/>
                  </a:schemeClr>
                </a:solidFill>
              </a:rPr>
              <a:t>Partitioning of the memory</a:t>
            </a:r>
          </a:p>
          <a:p>
            <a:pPr lvl="1"/>
            <a:r>
              <a:rPr lang="en-US" dirty="0">
                <a:solidFill>
                  <a:schemeClr val="bg1">
                    <a:lumMod val="65000"/>
                  </a:schemeClr>
                </a:solidFill>
              </a:rPr>
              <a:t>Separation of processes</a:t>
            </a:r>
          </a:p>
          <a:p>
            <a:endParaRPr lang="en-US" noProof="0" dirty="0">
              <a:solidFill>
                <a:schemeClr val="bg1">
                  <a:lumMod val="65000"/>
                </a:schemeClr>
              </a:solidFill>
            </a:endParaRPr>
          </a:p>
          <a:p>
            <a:r>
              <a:rPr lang="en-US" noProof="0" dirty="0">
                <a:solidFill>
                  <a:schemeClr val="bg1">
                    <a:lumMod val="65000"/>
                  </a:schemeClr>
                </a:solidFill>
              </a:rPr>
              <a:t>MMU (Memory Management Unit)</a:t>
            </a:r>
          </a:p>
          <a:p>
            <a:pPr lvl="1"/>
            <a:r>
              <a:rPr lang="en-US" dirty="0">
                <a:solidFill>
                  <a:schemeClr val="bg1">
                    <a:lumMod val="65000"/>
                  </a:schemeClr>
                </a:solidFill>
              </a:rPr>
              <a:t>Hardware support for memory protection</a:t>
            </a:r>
          </a:p>
          <a:p>
            <a:pPr lvl="1">
              <a:buClr>
                <a:schemeClr val="tx1"/>
              </a:buClr>
            </a:pPr>
            <a:r>
              <a:rPr lang="en-US" noProof="0" dirty="0">
                <a:solidFill>
                  <a:schemeClr val="tx1"/>
                </a:solidFill>
              </a:rPr>
              <a:t>simpler: MPU (Memory Protection Unit)</a:t>
            </a:r>
          </a:p>
          <a:p>
            <a:endParaRPr lang="en-US" noProof="0" dirty="0"/>
          </a:p>
          <a:p>
            <a:r>
              <a:rPr lang="en-US" noProof="0" dirty="0"/>
              <a:t>Within one address space</a:t>
            </a:r>
          </a:p>
          <a:p>
            <a:pPr lvl="1"/>
            <a:r>
              <a:rPr lang="en-US" noProof="0" dirty="0"/>
              <a:t>Protection of different memory regions </a:t>
            </a:r>
          </a:p>
          <a:p>
            <a:pPr lvl="1"/>
            <a:r>
              <a:rPr lang="en-US" noProof="0" dirty="0"/>
              <a:t>E.g. read-only, read/write, data, code</a:t>
            </a:r>
          </a:p>
          <a:p>
            <a:endParaRPr lang="en-US" noProof="0" dirty="0"/>
          </a:p>
          <a:p>
            <a:r>
              <a:rPr lang="en-US" noProof="0" dirty="0">
                <a:solidFill>
                  <a:srgbClr val="FF9966"/>
                </a:solidFill>
                <a:sym typeface="Wingdings" panose="05000000000000000000" pitchFamily="2" charset="2"/>
              </a:rPr>
              <a:t> Memory protection mechanisms interpret content</a:t>
            </a:r>
            <a:endParaRPr lang="en-US" noProof="0" dirty="0">
              <a:solidFill>
                <a:srgbClr val="FF9966"/>
              </a:solidFill>
            </a:endParaRPr>
          </a:p>
          <a:p>
            <a:endParaRPr lang="en-US" noProof="0" dirty="0"/>
          </a:p>
        </p:txBody>
      </p:sp>
      <p:sp>
        <p:nvSpPr>
          <p:cNvPr id="4" name="Footer Placeholder 3">
            <a:extLst>
              <a:ext uri="{FF2B5EF4-FFF2-40B4-BE49-F238E27FC236}">
                <a16:creationId xmlns:a16="http://schemas.microsoft.com/office/drawing/2014/main" id="{C632BE3B-F8E5-4DB6-B8AC-F8DFB12D303D}"/>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sp>
        <p:nvSpPr>
          <p:cNvPr id="5" name="Rectangle 4">
            <a:extLst>
              <a:ext uri="{FF2B5EF4-FFF2-40B4-BE49-F238E27FC236}">
                <a16:creationId xmlns:a16="http://schemas.microsoft.com/office/drawing/2014/main" id="{33DB631C-783F-41B6-9733-D89F711E1B08}"/>
              </a:ext>
            </a:extLst>
          </p:cNvPr>
          <p:cNvSpPr/>
          <p:nvPr/>
        </p:nvSpPr>
        <p:spPr bwMode="auto">
          <a:xfrm>
            <a:off x="8847304" y="1584325"/>
            <a:ext cx="2420007" cy="4477407"/>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Memory</a:t>
            </a:r>
          </a:p>
        </p:txBody>
      </p:sp>
      <p:sp>
        <p:nvSpPr>
          <p:cNvPr id="6" name="Rectangle 5">
            <a:extLst>
              <a:ext uri="{FF2B5EF4-FFF2-40B4-BE49-F238E27FC236}">
                <a16:creationId xmlns:a16="http://schemas.microsoft.com/office/drawing/2014/main" id="{C066ED0D-0CFD-4D0F-9C66-A3A4DA27AD74}"/>
              </a:ext>
            </a:extLst>
          </p:cNvPr>
          <p:cNvSpPr/>
          <p:nvPr/>
        </p:nvSpPr>
        <p:spPr bwMode="auto">
          <a:xfrm>
            <a:off x="9112468" y="5178972"/>
            <a:ext cx="1986455" cy="73287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Privileged</a:t>
            </a:r>
            <a:br>
              <a:rPr kumimoji="0" lang="en-US" sz="1800" b="0" i="0" u="none" strike="noStrike" cap="none" normalizeH="0" baseline="0" dirty="0">
                <a:ln>
                  <a:noFill/>
                </a:ln>
                <a:solidFill>
                  <a:schemeClr val="tx1"/>
                </a:solidFill>
                <a:effectLst/>
                <a:latin typeface="Arial" charset="0"/>
              </a:rPr>
            </a:br>
            <a:r>
              <a:rPr kumimoji="0" lang="en-US" sz="1800" b="0" i="0" u="none" strike="noStrike" cap="none" normalizeH="0" baseline="0" dirty="0">
                <a:ln>
                  <a:noFill/>
                </a:ln>
                <a:solidFill>
                  <a:schemeClr val="tx1"/>
                </a:solidFill>
                <a:effectLst/>
                <a:latin typeface="Arial" charset="0"/>
              </a:rPr>
              <a:t>program code</a:t>
            </a:r>
          </a:p>
        </p:txBody>
      </p:sp>
      <p:sp>
        <p:nvSpPr>
          <p:cNvPr id="7" name="Rectangle 6">
            <a:extLst>
              <a:ext uri="{FF2B5EF4-FFF2-40B4-BE49-F238E27FC236}">
                <a16:creationId xmlns:a16="http://schemas.microsoft.com/office/drawing/2014/main" id="{84E10B1E-5C9C-494B-9DE2-D66DF8ACF0B5}"/>
              </a:ext>
            </a:extLst>
          </p:cNvPr>
          <p:cNvSpPr/>
          <p:nvPr/>
        </p:nvSpPr>
        <p:spPr bwMode="auto">
          <a:xfrm>
            <a:off x="9112468" y="2033751"/>
            <a:ext cx="1986455" cy="686298"/>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Program code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Arial" charset="0"/>
              </a:rPr>
              <a:t>read/write</a:t>
            </a:r>
          </a:p>
        </p:txBody>
      </p:sp>
      <p:sp>
        <p:nvSpPr>
          <p:cNvPr id="8" name="Rectangle 7">
            <a:extLst>
              <a:ext uri="{FF2B5EF4-FFF2-40B4-BE49-F238E27FC236}">
                <a16:creationId xmlns:a16="http://schemas.microsoft.com/office/drawing/2014/main" id="{52B7D412-CDFF-4300-B655-67D5F7FB25C3}"/>
              </a:ext>
            </a:extLst>
          </p:cNvPr>
          <p:cNvSpPr/>
          <p:nvPr/>
        </p:nvSpPr>
        <p:spPr bwMode="auto">
          <a:xfrm>
            <a:off x="9112468" y="4333825"/>
            <a:ext cx="1986455" cy="7328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Program code</a:t>
            </a:r>
          </a:p>
          <a:p>
            <a:pPr marL="0" marR="0" indent="0" algn="l" defTabSz="914400" rtl="0" eaLnBrk="0" fontAlgn="base" latinLnBrk="0" hangingPunct="0">
              <a:lnSpc>
                <a:spcPct val="100000"/>
              </a:lnSpc>
              <a:spcBef>
                <a:spcPct val="0"/>
              </a:spcBef>
              <a:spcAft>
                <a:spcPct val="0"/>
              </a:spcAft>
              <a:buClrTx/>
              <a:buSzTx/>
              <a:buFontTx/>
              <a:buNone/>
              <a:tabLst/>
            </a:pPr>
            <a:r>
              <a:rPr lang="en-US" i="1" dirty="0">
                <a:solidFill>
                  <a:schemeClr val="tx1"/>
                </a:solidFill>
                <a:latin typeface="Arial" charset="0"/>
              </a:rPr>
              <a:t>read-only</a:t>
            </a:r>
            <a:endParaRPr kumimoji="0" lang="en-US" sz="1800" b="0" i="1" u="none" strike="noStrike" cap="none" normalizeH="0" baseline="0" dirty="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A7C946C3-914B-41BA-85B9-FAFD55C0682A}"/>
              </a:ext>
            </a:extLst>
          </p:cNvPr>
          <p:cNvSpPr/>
          <p:nvPr/>
        </p:nvSpPr>
        <p:spPr bwMode="auto">
          <a:xfrm>
            <a:off x="9112468" y="3583074"/>
            <a:ext cx="1986455" cy="638477"/>
          </a:xfrm>
          <a:prstGeom prst="rect">
            <a:avLst/>
          </a:prstGeom>
          <a:gradFill flip="none" rotWithShape="1">
            <a:gsLst>
              <a:gs pos="0">
                <a:srgbClr val="C9A6E4"/>
              </a:gs>
              <a:gs pos="100000">
                <a:schemeClr val="bg1"/>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Data</a:t>
            </a:r>
          </a:p>
          <a:p>
            <a:pPr marL="0" marR="0" indent="0" algn="l" defTabSz="914400" rtl="0" eaLnBrk="0" fontAlgn="base" latinLnBrk="0" hangingPunct="0">
              <a:lnSpc>
                <a:spcPct val="100000"/>
              </a:lnSpc>
              <a:spcBef>
                <a:spcPct val="0"/>
              </a:spcBef>
              <a:spcAft>
                <a:spcPct val="0"/>
              </a:spcAft>
              <a:buClrTx/>
              <a:buSzTx/>
              <a:buFontTx/>
              <a:buNone/>
              <a:tabLst/>
            </a:pPr>
            <a:r>
              <a:rPr lang="en-US" i="1" dirty="0">
                <a:solidFill>
                  <a:schemeClr val="tx1"/>
                </a:solidFill>
                <a:latin typeface="Arial" charset="0"/>
              </a:rPr>
              <a:t>read-only</a:t>
            </a:r>
            <a:endParaRPr kumimoji="0" lang="en-US" sz="1800" b="0" i="1" u="none" strike="noStrike" cap="none" normalizeH="0" baseline="0" dirty="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CF2F85D5-4C7B-4FB1-9781-EA6937F3DDE1}"/>
              </a:ext>
            </a:extLst>
          </p:cNvPr>
          <p:cNvSpPr/>
          <p:nvPr/>
        </p:nvSpPr>
        <p:spPr bwMode="auto">
          <a:xfrm>
            <a:off x="6566338" y="3400866"/>
            <a:ext cx="1056290" cy="74886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r>
              <a:rPr lang="en-US">
                <a:solidFill>
                  <a:srgbClr val="000000"/>
                </a:solidFill>
              </a:rPr>
              <a:t>MPU</a:t>
            </a:r>
          </a:p>
        </p:txBody>
      </p:sp>
      <p:cxnSp>
        <p:nvCxnSpPr>
          <p:cNvPr id="12" name="Connector: Elbow 11">
            <a:extLst>
              <a:ext uri="{FF2B5EF4-FFF2-40B4-BE49-F238E27FC236}">
                <a16:creationId xmlns:a16="http://schemas.microsoft.com/office/drawing/2014/main" id="{D508F5D2-4B13-41DF-9765-86F5D97C0D5C}"/>
              </a:ext>
            </a:extLst>
          </p:cNvPr>
          <p:cNvCxnSpPr>
            <a:stCxn id="6" idx="1"/>
            <a:endCxn id="10" idx="2"/>
          </p:cNvCxnSpPr>
          <p:nvPr/>
        </p:nvCxnSpPr>
        <p:spPr bwMode="auto">
          <a:xfrm rot="10800000">
            <a:off x="7094484" y="4149728"/>
            <a:ext cx="2017985" cy="1395682"/>
          </a:xfrm>
          <a:prstGeom prst="bentConnector2">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3" name="TextBox 12">
            <a:extLst>
              <a:ext uri="{FF2B5EF4-FFF2-40B4-BE49-F238E27FC236}">
                <a16:creationId xmlns:a16="http://schemas.microsoft.com/office/drawing/2014/main" id="{90E3D493-2594-49FE-8B93-21510B25CBE8}"/>
              </a:ext>
            </a:extLst>
          </p:cNvPr>
          <p:cNvSpPr txBox="1"/>
          <p:nvPr/>
        </p:nvSpPr>
        <p:spPr>
          <a:xfrm>
            <a:off x="7157886" y="5575672"/>
            <a:ext cx="1159292" cy="369332"/>
          </a:xfrm>
          <a:prstGeom prst="rect">
            <a:avLst/>
          </a:prstGeom>
          <a:noFill/>
        </p:spPr>
        <p:txBody>
          <a:bodyPr wrap="none" rtlCol="0">
            <a:spAutoFit/>
          </a:bodyPr>
          <a:lstStyle/>
          <a:p>
            <a:r>
              <a:rPr lang="en-US" dirty="0"/>
              <a:t>programs</a:t>
            </a:r>
          </a:p>
        </p:txBody>
      </p:sp>
      <p:grpSp>
        <p:nvGrpSpPr>
          <p:cNvPr id="21" name="Group 20">
            <a:extLst>
              <a:ext uri="{FF2B5EF4-FFF2-40B4-BE49-F238E27FC236}">
                <a16:creationId xmlns:a16="http://schemas.microsoft.com/office/drawing/2014/main" id="{4DD2FBD2-A30E-42FB-AD3A-F23648983476}"/>
              </a:ext>
            </a:extLst>
          </p:cNvPr>
          <p:cNvGrpSpPr/>
          <p:nvPr/>
        </p:nvGrpSpPr>
        <p:grpSpPr>
          <a:xfrm>
            <a:off x="7422768" y="3595603"/>
            <a:ext cx="1703301" cy="1281198"/>
            <a:chOff x="7422768" y="3595603"/>
            <a:chExt cx="1703301" cy="1281198"/>
          </a:xfrm>
        </p:grpSpPr>
        <p:sp>
          <p:nvSpPr>
            <p:cNvPr id="14" name="Freeform: Shape 13">
              <a:extLst>
                <a:ext uri="{FF2B5EF4-FFF2-40B4-BE49-F238E27FC236}">
                  <a16:creationId xmlns:a16="http://schemas.microsoft.com/office/drawing/2014/main" id="{1507DD8D-E74F-4A3B-B2D5-F5A8129E722E}"/>
                </a:ext>
              </a:extLst>
            </p:cNvPr>
            <p:cNvSpPr/>
            <p:nvPr/>
          </p:nvSpPr>
          <p:spPr bwMode="auto">
            <a:xfrm>
              <a:off x="7422768" y="3738283"/>
              <a:ext cx="1703301" cy="1138518"/>
            </a:xfrm>
            <a:custGeom>
              <a:avLst/>
              <a:gdLst>
                <a:gd name="connsiteX0" fmla="*/ 1685365 w 1685365"/>
                <a:gd name="connsiteY0" fmla="*/ 1488141 h 1488141"/>
                <a:gd name="connsiteX1" fmla="*/ 0 w 1685365"/>
                <a:gd name="connsiteY1" fmla="*/ 672353 h 1488141"/>
                <a:gd name="connsiteX2" fmla="*/ 1676400 w 1685365"/>
                <a:gd name="connsiteY2" fmla="*/ 0 h 1488141"/>
                <a:gd name="connsiteX3" fmla="*/ 1676400 w 1685365"/>
                <a:gd name="connsiteY3" fmla="*/ 0 h 1488141"/>
                <a:gd name="connsiteX0" fmla="*/ 1685366 w 1805325"/>
                <a:gd name="connsiteY0" fmla="*/ 1542846 h 1542846"/>
                <a:gd name="connsiteX1" fmla="*/ 1 w 1805325"/>
                <a:gd name="connsiteY1" fmla="*/ 727058 h 1542846"/>
                <a:gd name="connsiteX2" fmla="*/ 1676401 w 1805325"/>
                <a:gd name="connsiteY2" fmla="*/ 54705 h 1542846"/>
                <a:gd name="connsiteX3" fmla="*/ 1694330 w 1805325"/>
                <a:gd name="connsiteY3" fmla="*/ 36776 h 1542846"/>
                <a:gd name="connsiteX0" fmla="*/ 1685366 w 1778131"/>
                <a:gd name="connsiteY0" fmla="*/ 1489815 h 1489815"/>
                <a:gd name="connsiteX1" fmla="*/ 1 w 1778131"/>
                <a:gd name="connsiteY1" fmla="*/ 674027 h 1489815"/>
                <a:gd name="connsiteX2" fmla="*/ 1676401 w 1778131"/>
                <a:gd name="connsiteY2" fmla="*/ 1674 h 1489815"/>
                <a:gd name="connsiteX3" fmla="*/ 1604683 w 1778131"/>
                <a:gd name="connsiteY3" fmla="*/ 467839 h 1489815"/>
                <a:gd name="connsiteX0" fmla="*/ 1688677 w 1688677"/>
                <a:gd name="connsiteY0" fmla="*/ 1347001 h 1347001"/>
                <a:gd name="connsiteX1" fmla="*/ 3312 w 1688677"/>
                <a:gd name="connsiteY1" fmla="*/ 531213 h 1347001"/>
                <a:gd name="connsiteX2" fmla="*/ 1267336 w 1688677"/>
                <a:gd name="connsiteY2" fmla="*/ 2295 h 1347001"/>
                <a:gd name="connsiteX3" fmla="*/ 1607994 w 1688677"/>
                <a:gd name="connsiteY3" fmla="*/ 325025 h 1347001"/>
                <a:gd name="connsiteX0" fmla="*/ 1694122 w 1694122"/>
                <a:gd name="connsiteY0" fmla="*/ 1178484 h 1178484"/>
                <a:gd name="connsiteX1" fmla="*/ 8757 w 1694122"/>
                <a:gd name="connsiteY1" fmla="*/ 362696 h 1178484"/>
                <a:gd name="connsiteX2" fmla="*/ 1057628 w 1694122"/>
                <a:gd name="connsiteY2" fmla="*/ 4108 h 1178484"/>
                <a:gd name="connsiteX3" fmla="*/ 1613439 w 1694122"/>
                <a:gd name="connsiteY3" fmla="*/ 156508 h 1178484"/>
                <a:gd name="connsiteX0" fmla="*/ 1685470 w 1685470"/>
                <a:gd name="connsiteY0" fmla="*/ 1021976 h 1021976"/>
                <a:gd name="connsiteX1" fmla="*/ 105 w 1685470"/>
                <a:gd name="connsiteY1" fmla="*/ 206188 h 1021976"/>
                <a:gd name="connsiteX2" fmla="*/ 1604787 w 1685470"/>
                <a:gd name="connsiteY2" fmla="*/ 0 h 1021976"/>
                <a:gd name="connsiteX0" fmla="*/ 1685367 w 1685367"/>
                <a:gd name="connsiteY0" fmla="*/ 1013012 h 1013012"/>
                <a:gd name="connsiteX1" fmla="*/ 2 w 1685367"/>
                <a:gd name="connsiteY1" fmla="*/ 197224 h 1013012"/>
                <a:gd name="connsiteX2" fmla="*/ 1676402 w 1685367"/>
                <a:gd name="connsiteY2" fmla="*/ 0 h 1013012"/>
                <a:gd name="connsiteX0" fmla="*/ 1685372 w 1703301"/>
                <a:gd name="connsiteY0" fmla="*/ 1138518 h 1138518"/>
                <a:gd name="connsiteX1" fmla="*/ 7 w 1703301"/>
                <a:gd name="connsiteY1" fmla="*/ 322730 h 1138518"/>
                <a:gd name="connsiteX2" fmla="*/ 1703301 w 1703301"/>
                <a:gd name="connsiteY2" fmla="*/ 0 h 1138518"/>
              </a:gdLst>
              <a:ahLst/>
              <a:cxnLst>
                <a:cxn ang="0">
                  <a:pos x="connsiteX0" y="connsiteY0"/>
                </a:cxn>
                <a:cxn ang="0">
                  <a:pos x="connsiteX1" y="connsiteY1"/>
                </a:cxn>
                <a:cxn ang="0">
                  <a:pos x="connsiteX2" y="connsiteY2"/>
                </a:cxn>
              </a:cxnLst>
              <a:rect l="l" t="t" r="r" b="b"/>
              <a:pathLst>
                <a:path w="1703301" h="1138518">
                  <a:moveTo>
                    <a:pt x="1685372" y="1138518"/>
                  </a:moveTo>
                  <a:cubicBezTo>
                    <a:pt x="843436" y="854635"/>
                    <a:pt x="-2981" y="512483"/>
                    <a:pt x="7" y="322730"/>
                  </a:cubicBezTo>
                  <a:cubicBezTo>
                    <a:pt x="2995" y="132977"/>
                    <a:pt x="1368992" y="42956"/>
                    <a:pt x="1703301" y="0"/>
                  </a:cubicBezTo>
                </a:path>
              </a:pathLst>
            </a:custGeom>
            <a:ln>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0E4E3DA7-26E2-416E-BC00-E229E64A9BE1}"/>
                </a:ext>
              </a:extLst>
            </p:cNvPr>
            <p:cNvSpPr txBox="1"/>
            <p:nvPr/>
          </p:nvSpPr>
          <p:spPr>
            <a:xfrm>
              <a:off x="7998465" y="3878597"/>
              <a:ext cx="954107" cy="646331"/>
            </a:xfrm>
            <a:prstGeom prst="rect">
              <a:avLst/>
            </a:prstGeom>
            <a:noFill/>
          </p:spPr>
          <p:txBody>
            <a:bodyPr wrap="none" rtlCol="0">
              <a:spAutoFit/>
            </a:bodyPr>
            <a:lstStyle/>
            <a:p>
              <a:r>
                <a:rPr lang="en-US"/>
                <a:t>access</a:t>
              </a:r>
            </a:p>
            <a:p>
              <a:r>
                <a:rPr lang="en-US"/>
                <a:t>attempt</a:t>
              </a:r>
            </a:p>
          </p:txBody>
        </p:sp>
        <p:sp>
          <p:nvSpPr>
            <p:cNvPr id="16" name="Lightning Bolt 15">
              <a:extLst>
                <a:ext uri="{FF2B5EF4-FFF2-40B4-BE49-F238E27FC236}">
                  <a16:creationId xmlns:a16="http://schemas.microsoft.com/office/drawing/2014/main" id="{D8927C58-5579-4A0C-AD7F-7979D5D34296}"/>
                </a:ext>
              </a:extLst>
            </p:cNvPr>
            <p:cNvSpPr/>
            <p:nvPr/>
          </p:nvSpPr>
          <p:spPr bwMode="auto">
            <a:xfrm>
              <a:off x="7647073" y="3595603"/>
              <a:ext cx="366007" cy="556937"/>
            </a:xfrm>
            <a:prstGeom prst="lightningBol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0" name="Group 19">
            <a:extLst>
              <a:ext uri="{FF2B5EF4-FFF2-40B4-BE49-F238E27FC236}">
                <a16:creationId xmlns:a16="http://schemas.microsoft.com/office/drawing/2014/main" id="{1A21BFEB-5E1A-4449-9F77-8B326232C156}"/>
              </a:ext>
            </a:extLst>
          </p:cNvPr>
          <p:cNvGrpSpPr/>
          <p:nvPr/>
        </p:nvGrpSpPr>
        <p:grpSpPr>
          <a:xfrm>
            <a:off x="7198629" y="2096913"/>
            <a:ext cx="1909512" cy="1451471"/>
            <a:chOff x="7198629" y="2096913"/>
            <a:chExt cx="1909512" cy="1484172"/>
          </a:xfrm>
        </p:grpSpPr>
        <p:sp>
          <p:nvSpPr>
            <p:cNvPr id="17" name="Freeform: Shape 16">
              <a:extLst>
                <a:ext uri="{FF2B5EF4-FFF2-40B4-BE49-F238E27FC236}">
                  <a16:creationId xmlns:a16="http://schemas.microsoft.com/office/drawing/2014/main" id="{59994DBB-50AC-4549-91F8-4C8B67755A92}"/>
                </a:ext>
              </a:extLst>
            </p:cNvPr>
            <p:cNvSpPr/>
            <p:nvPr/>
          </p:nvSpPr>
          <p:spPr bwMode="auto">
            <a:xfrm>
              <a:off x="7198629" y="2178424"/>
              <a:ext cx="1909512" cy="1402661"/>
            </a:xfrm>
            <a:custGeom>
              <a:avLst/>
              <a:gdLst>
                <a:gd name="connsiteX0" fmla="*/ 2017060 w 2017060"/>
                <a:gd name="connsiteY0" fmla="*/ 0 h 1245995"/>
                <a:gd name="connsiteX1" fmla="*/ 1 w 2017060"/>
                <a:gd name="connsiteY1" fmla="*/ 1237129 h 1245995"/>
                <a:gd name="connsiteX2" fmla="*/ 2008095 w 2017060"/>
                <a:gd name="connsiteY2" fmla="*/ 457200 h 1245995"/>
                <a:gd name="connsiteX0" fmla="*/ 1909484 w 1909484"/>
                <a:gd name="connsiteY0" fmla="*/ 0 h 1316605"/>
                <a:gd name="connsiteX1" fmla="*/ 2 w 1909484"/>
                <a:gd name="connsiteY1" fmla="*/ 1308846 h 1316605"/>
                <a:gd name="connsiteX2" fmla="*/ 1900519 w 1909484"/>
                <a:gd name="connsiteY2" fmla="*/ 457200 h 1316605"/>
                <a:gd name="connsiteX0" fmla="*/ 1909512 w 1909512"/>
                <a:gd name="connsiteY0" fmla="*/ 0 h 1402661"/>
                <a:gd name="connsiteX1" fmla="*/ 30 w 1909512"/>
                <a:gd name="connsiteY1" fmla="*/ 1308846 h 1402661"/>
                <a:gd name="connsiteX2" fmla="*/ 1873653 w 1909512"/>
                <a:gd name="connsiteY2" fmla="*/ 1013012 h 1402661"/>
              </a:gdLst>
              <a:ahLst/>
              <a:cxnLst>
                <a:cxn ang="0">
                  <a:pos x="connsiteX0" y="connsiteY0"/>
                </a:cxn>
                <a:cxn ang="0">
                  <a:pos x="connsiteX1" y="connsiteY1"/>
                </a:cxn>
                <a:cxn ang="0">
                  <a:pos x="connsiteX2" y="connsiteY2"/>
                </a:cxn>
              </a:cxnLst>
              <a:rect l="l" t="t" r="r" b="b"/>
              <a:pathLst>
                <a:path w="1909512" h="1402661">
                  <a:moveTo>
                    <a:pt x="1909512" y="0"/>
                  </a:moveTo>
                  <a:cubicBezTo>
                    <a:pt x="901729" y="580464"/>
                    <a:pt x="6007" y="1140011"/>
                    <a:pt x="30" y="1308846"/>
                  </a:cubicBezTo>
                  <a:cubicBezTo>
                    <a:pt x="-5947" y="1477681"/>
                    <a:pt x="868859" y="1441076"/>
                    <a:pt x="1873653" y="1013012"/>
                  </a:cubicBezTo>
                </a:path>
              </a:pathLst>
            </a:custGeom>
            <a:ln>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eaLnBrk="0" hangingPunct="0"/>
              <a:endParaRPr lang="en-US"/>
            </a:p>
          </p:txBody>
        </p:sp>
        <p:sp>
          <p:nvSpPr>
            <p:cNvPr id="18" name="TextBox 17">
              <a:extLst>
                <a:ext uri="{FF2B5EF4-FFF2-40B4-BE49-F238E27FC236}">
                  <a16:creationId xmlns:a16="http://schemas.microsoft.com/office/drawing/2014/main" id="{03EDF82B-CC72-492E-97FD-5AF0E8683DC5}"/>
                </a:ext>
              </a:extLst>
            </p:cNvPr>
            <p:cNvSpPr txBox="1"/>
            <p:nvPr/>
          </p:nvSpPr>
          <p:spPr>
            <a:xfrm>
              <a:off x="7352776" y="2096913"/>
              <a:ext cx="954107" cy="660893"/>
            </a:xfrm>
            <a:prstGeom prst="rect">
              <a:avLst/>
            </a:prstGeom>
            <a:noFill/>
          </p:spPr>
          <p:txBody>
            <a:bodyPr wrap="none" rtlCol="0">
              <a:spAutoFit/>
            </a:bodyPr>
            <a:lstStyle/>
            <a:p>
              <a:r>
                <a:rPr lang="en-US"/>
                <a:t>access</a:t>
              </a:r>
            </a:p>
            <a:p>
              <a:r>
                <a:rPr lang="en-US"/>
                <a:t>attempt</a:t>
              </a:r>
            </a:p>
          </p:txBody>
        </p:sp>
        <p:sp>
          <p:nvSpPr>
            <p:cNvPr id="19" name="TextBox 18">
              <a:extLst>
                <a:ext uri="{FF2B5EF4-FFF2-40B4-BE49-F238E27FC236}">
                  <a16:creationId xmlns:a16="http://schemas.microsoft.com/office/drawing/2014/main" id="{FB84024A-8611-4231-82CD-65B0313B6589}"/>
                </a:ext>
              </a:extLst>
            </p:cNvPr>
            <p:cNvSpPr txBox="1"/>
            <p:nvPr/>
          </p:nvSpPr>
          <p:spPr>
            <a:xfrm>
              <a:off x="8247928" y="2105994"/>
              <a:ext cx="466794" cy="535008"/>
            </a:xfrm>
            <a:prstGeom prst="rect">
              <a:avLst/>
            </a:prstGeom>
            <a:noFill/>
          </p:spPr>
          <p:txBody>
            <a:bodyPr wrap="none" rtlCol="0">
              <a:spAutoFit/>
            </a:bodyPr>
            <a:lstStyle/>
            <a:p>
              <a:r>
                <a:rPr lang="en-US" sz="2800">
                  <a:solidFill>
                    <a:srgbClr val="00B050"/>
                  </a:solidFill>
                  <a:sym typeface="Wingdings" panose="05000000000000000000" pitchFamily="2" charset="2"/>
                </a:rPr>
                <a:t></a:t>
              </a:r>
              <a:endParaRPr lang="en-US" sz="2800">
                <a:solidFill>
                  <a:srgbClr val="00B050"/>
                </a:solidFill>
              </a:endParaRPr>
            </a:p>
          </p:txBody>
        </p:sp>
      </p:grpSp>
      <p:sp>
        <p:nvSpPr>
          <p:cNvPr id="22" name="Rectangle 21">
            <a:extLst>
              <a:ext uri="{FF2B5EF4-FFF2-40B4-BE49-F238E27FC236}">
                <a16:creationId xmlns:a16="http://schemas.microsoft.com/office/drawing/2014/main" id="{6ABF19BC-6DB3-4331-81A6-721184901E86}"/>
              </a:ext>
            </a:extLst>
          </p:cNvPr>
          <p:cNvSpPr/>
          <p:nvPr/>
        </p:nvSpPr>
        <p:spPr bwMode="auto">
          <a:xfrm>
            <a:off x="9112468" y="2832323"/>
            <a:ext cx="1986455" cy="63847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Data</a:t>
            </a:r>
          </a:p>
          <a:p>
            <a:pPr marL="0" marR="0" indent="0" algn="l" defTabSz="914400" rtl="0" eaLnBrk="0" fontAlgn="base" latinLnBrk="0" hangingPunct="0">
              <a:lnSpc>
                <a:spcPct val="100000"/>
              </a:lnSpc>
              <a:spcBef>
                <a:spcPct val="0"/>
              </a:spcBef>
              <a:spcAft>
                <a:spcPct val="0"/>
              </a:spcAft>
              <a:buClrTx/>
              <a:buSzTx/>
              <a:buFontTx/>
              <a:buNone/>
              <a:tabLst/>
            </a:pPr>
            <a:r>
              <a:rPr lang="en-US" i="1" dirty="0">
                <a:solidFill>
                  <a:schemeClr val="tx1"/>
                </a:solidFill>
                <a:latin typeface="Arial" charset="0"/>
              </a:rPr>
              <a:t>read/write</a:t>
            </a:r>
            <a:endParaRPr kumimoji="0" lang="en-US" sz="1800" b="0" i="1"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530838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CF33-0478-4B36-913E-1BEF452587AA}"/>
              </a:ext>
            </a:extLst>
          </p:cNvPr>
          <p:cNvSpPr>
            <a:spLocks noGrp="1"/>
          </p:cNvSpPr>
          <p:nvPr>
            <p:ph type="title"/>
          </p:nvPr>
        </p:nvSpPr>
        <p:spPr/>
        <p:txBody>
          <a:bodyPr/>
          <a:lstStyle/>
          <a:p>
            <a:r>
              <a:rPr lang="en-US" noProof="0" dirty="0"/>
              <a:t>Without memory protection</a:t>
            </a:r>
          </a:p>
        </p:txBody>
      </p:sp>
      <p:sp>
        <p:nvSpPr>
          <p:cNvPr id="3" name="Content Placeholder 2">
            <a:extLst>
              <a:ext uri="{FF2B5EF4-FFF2-40B4-BE49-F238E27FC236}">
                <a16:creationId xmlns:a16="http://schemas.microsoft.com/office/drawing/2014/main" id="{984E0326-4589-4A1C-BDD9-4F2CF3AB77D5}"/>
              </a:ext>
            </a:extLst>
          </p:cNvPr>
          <p:cNvSpPr>
            <a:spLocks noGrp="1"/>
          </p:cNvSpPr>
          <p:nvPr>
            <p:ph idx="1"/>
          </p:nvPr>
        </p:nvSpPr>
        <p:spPr/>
        <p:txBody>
          <a:bodyPr/>
          <a:lstStyle/>
          <a:p>
            <a:r>
              <a:rPr lang="en-US" noProof="0" dirty="0"/>
              <a:t>No interpretation of the content, no knowledge about the meaning of data</a:t>
            </a:r>
          </a:p>
          <a:p>
            <a:pPr lvl="1"/>
            <a:r>
              <a:rPr lang="en-US" noProof="0" dirty="0"/>
              <a:t>Program code, data, read-only, belongs to process x, privileged…</a:t>
            </a:r>
          </a:p>
          <a:p>
            <a:pPr lvl="1"/>
            <a:endParaRPr lang="en-US" noProof="0" dirty="0"/>
          </a:p>
        </p:txBody>
      </p:sp>
      <p:sp>
        <p:nvSpPr>
          <p:cNvPr id="4" name="Footer Placeholder 3">
            <a:extLst>
              <a:ext uri="{FF2B5EF4-FFF2-40B4-BE49-F238E27FC236}">
                <a16:creationId xmlns:a16="http://schemas.microsoft.com/office/drawing/2014/main" id="{68BAF3F4-0457-46C3-A0EC-2A707FB1CA88}"/>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sp>
        <p:nvSpPr>
          <p:cNvPr id="5" name="Rectangle 4">
            <a:extLst>
              <a:ext uri="{FF2B5EF4-FFF2-40B4-BE49-F238E27FC236}">
                <a16:creationId xmlns:a16="http://schemas.microsoft.com/office/drawing/2014/main" id="{289A05E6-CE7A-47C1-84DD-8DC9B3B39CF7}"/>
              </a:ext>
            </a:extLst>
          </p:cNvPr>
          <p:cNvSpPr/>
          <p:nvPr/>
        </p:nvSpPr>
        <p:spPr bwMode="auto">
          <a:xfrm>
            <a:off x="9240334" y="1619253"/>
            <a:ext cx="2420007" cy="4477407"/>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rPr>
              <a:t>Memory</a:t>
            </a:r>
          </a:p>
        </p:txBody>
      </p:sp>
      <p:sp>
        <p:nvSpPr>
          <p:cNvPr id="6" name="Rectangle 5">
            <a:extLst>
              <a:ext uri="{FF2B5EF4-FFF2-40B4-BE49-F238E27FC236}">
                <a16:creationId xmlns:a16="http://schemas.microsoft.com/office/drawing/2014/main" id="{479BD54D-F2DB-4C51-BED2-2D267BDBB443}"/>
              </a:ext>
            </a:extLst>
          </p:cNvPr>
          <p:cNvSpPr/>
          <p:nvPr/>
        </p:nvSpPr>
        <p:spPr bwMode="auto">
          <a:xfrm>
            <a:off x="9505498" y="5213900"/>
            <a:ext cx="1986455" cy="73287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Data E (code)</a:t>
            </a:r>
          </a:p>
          <a:p>
            <a:pPr marL="0" marR="0" indent="0" algn="l" defTabSz="914400" rtl="0" eaLnBrk="0" fontAlgn="base" latinLnBrk="0" hangingPunct="0">
              <a:lnSpc>
                <a:spcPct val="100000"/>
              </a:lnSpc>
              <a:spcBef>
                <a:spcPct val="0"/>
              </a:spcBef>
              <a:spcAft>
                <a:spcPct val="0"/>
              </a:spcAft>
              <a:buClrTx/>
              <a:buSzTx/>
              <a:buFontTx/>
              <a:buNone/>
              <a:tabLst/>
            </a:pPr>
            <a:r>
              <a:rPr lang="de-DE" sz="1600" i="1" dirty="0" err="1">
                <a:solidFill>
                  <a:schemeClr val="tx1"/>
                </a:solidFill>
                <a:latin typeface="Arial" charset="0"/>
              </a:rPr>
              <a:t>read-only</a:t>
            </a:r>
            <a:r>
              <a:rPr lang="de-DE" sz="1600" i="1" dirty="0">
                <a:solidFill>
                  <a:schemeClr val="tx1"/>
                </a:solidFill>
                <a:latin typeface="Arial" charset="0"/>
              </a:rPr>
              <a:t> (ROM)</a:t>
            </a:r>
            <a:endParaRPr kumimoji="0" lang="de-DE" sz="1600" b="0" i="1"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7A6FE26B-2AE4-4FC4-ABEB-76891E92F385}"/>
              </a:ext>
            </a:extLst>
          </p:cNvPr>
          <p:cNvSpPr/>
          <p:nvPr/>
        </p:nvSpPr>
        <p:spPr bwMode="auto">
          <a:xfrm>
            <a:off x="9505498" y="2068679"/>
            <a:ext cx="1986455" cy="686298"/>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Data A (code)</a:t>
            </a:r>
          </a:p>
          <a:p>
            <a:pPr eaLnBrk="0" hangingPunct="0"/>
            <a:r>
              <a:rPr lang="de-DE" sz="1600" i="1" dirty="0" err="1">
                <a:solidFill>
                  <a:schemeClr val="tx1"/>
                </a:solidFill>
                <a:latin typeface="Arial" charset="0"/>
              </a:rPr>
              <a:t>read</a:t>
            </a:r>
            <a:r>
              <a:rPr lang="de-DE" sz="1600" i="1" dirty="0">
                <a:solidFill>
                  <a:schemeClr val="tx1"/>
                </a:solidFill>
                <a:latin typeface="Arial" charset="0"/>
              </a:rPr>
              <a:t>/</a:t>
            </a:r>
            <a:r>
              <a:rPr lang="de-DE" sz="1600" i="1" dirty="0" err="1">
                <a:solidFill>
                  <a:schemeClr val="tx1"/>
                </a:solidFill>
                <a:latin typeface="Arial" charset="0"/>
              </a:rPr>
              <a:t>write</a:t>
            </a:r>
            <a:endParaRPr lang="de-DE" sz="1600" i="1" dirty="0">
              <a:solidFill>
                <a:schemeClr val="tx1"/>
              </a:solidFill>
              <a:latin typeface="Arial" charset="0"/>
            </a:endParaRPr>
          </a:p>
        </p:txBody>
      </p:sp>
      <p:sp>
        <p:nvSpPr>
          <p:cNvPr id="8" name="Rectangle 7">
            <a:extLst>
              <a:ext uri="{FF2B5EF4-FFF2-40B4-BE49-F238E27FC236}">
                <a16:creationId xmlns:a16="http://schemas.microsoft.com/office/drawing/2014/main" id="{4229A019-B201-4FC8-A3F0-B18497444908}"/>
              </a:ext>
            </a:extLst>
          </p:cNvPr>
          <p:cNvSpPr/>
          <p:nvPr/>
        </p:nvSpPr>
        <p:spPr bwMode="auto">
          <a:xfrm>
            <a:off x="9505498" y="4368753"/>
            <a:ext cx="1986455" cy="7328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Data D (</a:t>
            </a:r>
            <a:r>
              <a:rPr kumimoji="0" lang="de-DE" sz="1600" b="0" i="0" u="none" strike="noStrike" cap="none" normalizeH="0" baseline="0" dirty="0" err="1">
                <a:ln>
                  <a:noFill/>
                </a:ln>
                <a:solidFill>
                  <a:schemeClr val="tx1"/>
                </a:solidFill>
                <a:effectLst/>
                <a:latin typeface="Arial" charset="0"/>
              </a:rPr>
              <a:t>data</a:t>
            </a:r>
            <a:r>
              <a:rPr kumimoji="0" lang="de-DE" sz="1600" b="0" i="0" u="none" strike="noStrike" cap="none" normalizeH="0" baseline="0" dirty="0">
                <a:ln>
                  <a:noFill/>
                </a:ln>
                <a:solidFill>
                  <a:schemeClr val="tx1"/>
                </a:solidFill>
                <a:effectLst/>
                <a:latin typeface="Arial" charset="0"/>
              </a:rPr>
              <a:t>)</a:t>
            </a:r>
          </a:p>
          <a:p>
            <a:pPr marL="0" marR="0" indent="0" algn="l" defTabSz="914400" rtl="0" eaLnBrk="0" fontAlgn="base" latinLnBrk="0" hangingPunct="0">
              <a:lnSpc>
                <a:spcPct val="100000"/>
              </a:lnSpc>
              <a:spcBef>
                <a:spcPct val="0"/>
              </a:spcBef>
              <a:spcAft>
                <a:spcPct val="0"/>
              </a:spcAft>
              <a:buClrTx/>
              <a:buSzTx/>
              <a:buFontTx/>
              <a:buNone/>
              <a:tabLst/>
            </a:pPr>
            <a:r>
              <a:rPr lang="de-DE" sz="1600" i="1" dirty="0" err="1">
                <a:solidFill>
                  <a:schemeClr val="tx1"/>
                </a:solidFill>
                <a:latin typeface="Arial" charset="0"/>
              </a:rPr>
              <a:t>read-only</a:t>
            </a:r>
            <a:r>
              <a:rPr lang="de-DE" sz="1600" i="1" dirty="0">
                <a:solidFill>
                  <a:schemeClr val="tx1"/>
                </a:solidFill>
                <a:latin typeface="Arial" charset="0"/>
              </a:rPr>
              <a:t> (ROM)</a:t>
            </a:r>
            <a:endParaRPr kumimoji="0" lang="de-DE" sz="1600" b="0" i="1" u="none" strike="noStrike" cap="none" normalizeH="0" baseline="0" dirty="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5DAECA56-B5FC-4CD1-A915-13BBA0DC22E7}"/>
              </a:ext>
            </a:extLst>
          </p:cNvPr>
          <p:cNvSpPr/>
          <p:nvPr/>
        </p:nvSpPr>
        <p:spPr bwMode="auto">
          <a:xfrm>
            <a:off x="9505498" y="3618002"/>
            <a:ext cx="1986455" cy="638477"/>
          </a:xfrm>
          <a:prstGeom prst="rect">
            <a:avLst/>
          </a:prstGeom>
          <a:gradFill flip="none" rotWithShape="1">
            <a:gsLst>
              <a:gs pos="0">
                <a:srgbClr val="C9A6E4"/>
              </a:gs>
              <a:gs pos="100000">
                <a:schemeClr val="bg1"/>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Data C (</a:t>
            </a:r>
            <a:r>
              <a:rPr kumimoji="0" lang="de-DE" sz="1600" b="0" i="0" u="none" strike="noStrike" cap="none" normalizeH="0" baseline="0" dirty="0" err="1">
                <a:ln>
                  <a:noFill/>
                </a:ln>
                <a:solidFill>
                  <a:schemeClr val="tx1"/>
                </a:solidFill>
                <a:effectLst/>
                <a:latin typeface="Arial" charset="0"/>
              </a:rPr>
              <a:t>stack</a:t>
            </a:r>
            <a:r>
              <a:rPr kumimoji="0" lang="de-DE" sz="1600" b="0" i="0" u="none" strike="noStrike" cap="none" normalizeH="0" baseline="0" dirty="0">
                <a:ln>
                  <a:noFill/>
                </a:ln>
                <a:solidFill>
                  <a:schemeClr val="tx1"/>
                </a:solidFill>
                <a:effectLst/>
                <a:latin typeface="Arial" charset="0"/>
              </a:rPr>
              <a:t>)</a:t>
            </a:r>
          </a:p>
          <a:p>
            <a:pPr marL="0" marR="0" indent="0" algn="l" defTabSz="914400" rtl="0" eaLnBrk="0" fontAlgn="base" latinLnBrk="0" hangingPunct="0">
              <a:lnSpc>
                <a:spcPct val="100000"/>
              </a:lnSpc>
              <a:spcBef>
                <a:spcPct val="0"/>
              </a:spcBef>
              <a:spcAft>
                <a:spcPct val="0"/>
              </a:spcAft>
              <a:buClrTx/>
              <a:buSzTx/>
              <a:buFontTx/>
              <a:buNone/>
              <a:tabLst/>
            </a:pPr>
            <a:r>
              <a:rPr lang="de-DE" sz="1600" i="1" dirty="0" err="1">
                <a:solidFill>
                  <a:schemeClr val="tx1"/>
                </a:solidFill>
                <a:latin typeface="Arial" charset="0"/>
              </a:rPr>
              <a:t>read</a:t>
            </a:r>
            <a:r>
              <a:rPr lang="de-DE" sz="1600" i="1" dirty="0">
                <a:solidFill>
                  <a:schemeClr val="tx1"/>
                </a:solidFill>
                <a:latin typeface="Arial" charset="0"/>
              </a:rPr>
              <a:t>/</a:t>
            </a:r>
            <a:r>
              <a:rPr lang="de-DE" sz="1600" i="1" dirty="0" err="1">
                <a:solidFill>
                  <a:schemeClr val="tx1"/>
                </a:solidFill>
                <a:latin typeface="Arial" charset="0"/>
              </a:rPr>
              <a:t>write</a:t>
            </a:r>
            <a:endParaRPr kumimoji="0" lang="de-DE" sz="1600" b="0" i="1" u="none" strike="noStrike" cap="none" normalizeH="0" baseline="0" dirty="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9CCA010F-BFA9-441F-A076-70DA38AA61B9}"/>
              </a:ext>
            </a:extLst>
          </p:cNvPr>
          <p:cNvSpPr/>
          <p:nvPr/>
        </p:nvSpPr>
        <p:spPr bwMode="auto">
          <a:xfrm>
            <a:off x="9505498" y="2867251"/>
            <a:ext cx="1986455" cy="63847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Data B (variables)</a:t>
            </a:r>
          </a:p>
          <a:p>
            <a:pPr eaLnBrk="0" hangingPunct="0"/>
            <a:r>
              <a:rPr lang="de-DE" sz="1600" i="1" dirty="0" err="1">
                <a:solidFill>
                  <a:schemeClr val="tx1"/>
                </a:solidFill>
                <a:latin typeface="Arial" charset="0"/>
              </a:rPr>
              <a:t>read</a:t>
            </a:r>
            <a:r>
              <a:rPr lang="de-DE" sz="1600" i="1" dirty="0">
                <a:solidFill>
                  <a:schemeClr val="tx1"/>
                </a:solidFill>
                <a:latin typeface="Arial" charset="0"/>
              </a:rPr>
              <a:t>/</a:t>
            </a:r>
            <a:r>
              <a:rPr lang="de-DE" sz="1600" i="1" dirty="0" err="1">
                <a:solidFill>
                  <a:schemeClr val="tx1"/>
                </a:solidFill>
                <a:latin typeface="Arial" charset="0"/>
              </a:rPr>
              <a:t>write</a:t>
            </a:r>
            <a:endParaRPr lang="de-DE" sz="1600" i="1" dirty="0">
              <a:solidFill>
                <a:schemeClr val="tx1"/>
              </a:solidFill>
              <a:latin typeface="Arial" charset="0"/>
            </a:endParaRPr>
          </a:p>
        </p:txBody>
      </p:sp>
    </p:spTree>
    <p:extLst>
      <p:ext uri="{BB962C8B-B14F-4D97-AF65-F5344CB8AC3E}">
        <p14:creationId xmlns:p14="http://schemas.microsoft.com/office/powerpoint/2010/main" val="93219030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95D6-3A03-4672-B1A3-CE06FAD0F85D}"/>
              </a:ext>
            </a:extLst>
          </p:cNvPr>
          <p:cNvSpPr>
            <a:spLocks noGrp="1"/>
          </p:cNvSpPr>
          <p:nvPr>
            <p:ph type="title"/>
          </p:nvPr>
        </p:nvSpPr>
        <p:spPr/>
        <p:txBody>
          <a:bodyPr/>
          <a:lstStyle/>
          <a:p>
            <a:r>
              <a:rPr lang="en-US" noProof="0" dirty="0"/>
              <a:t>Outline</a:t>
            </a:r>
          </a:p>
        </p:txBody>
      </p:sp>
      <p:sp>
        <p:nvSpPr>
          <p:cNvPr id="3" name="Content Placeholder 2">
            <a:extLst>
              <a:ext uri="{FF2B5EF4-FFF2-40B4-BE49-F238E27FC236}">
                <a16:creationId xmlns:a16="http://schemas.microsoft.com/office/drawing/2014/main" id="{6B76BC02-BCF7-46C5-86B0-2BB10C0CBDD1}"/>
              </a:ext>
            </a:extLst>
          </p:cNvPr>
          <p:cNvSpPr>
            <a:spLocks noGrp="1"/>
          </p:cNvSpPr>
          <p:nvPr>
            <p:ph idx="1"/>
          </p:nvPr>
        </p:nvSpPr>
        <p:spPr/>
        <p:txBody>
          <a:bodyPr/>
          <a:lstStyle/>
          <a:p>
            <a:pPr marL="285750" indent="-285750">
              <a:buFont typeface="Arial" panose="020B0604020202020204" pitchFamily="34" charset="0"/>
              <a:buChar char="•"/>
            </a:pPr>
            <a:r>
              <a:rPr lang="en-US" b="1" noProof="0" dirty="0"/>
              <a:t>What is the Internet of Things?</a:t>
            </a:r>
          </a:p>
          <a:p>
            <a:pPr marL="641350" lvl="1" indent="-285750">
              <a:buFont typeface="Arial" panose="020B0604020202020204" pitchFamily="34" charset="0"/>
              <a:buChar char="•"/>
            </a:pPr>
            <a:r>
              <a:rPr lang="en-US" b="1" noProof="0" dirty="0"/>
              <a:t>Do we need that?</a:t>
            </a:r>
          </a:p>
          <a:p>
            <a:pPr marL="285750" indent="-285750">
              <a:buFont typeface="Arial" panose="020B0604020202020204" pitchFamily="34" charset="0"/>
              <a:buChar char="•"/>
            </a:pPr>
            <a:r>
              <a:rPr lang="en-US" noProof="0" dirty="0"/>
              <a:t>What is so special about it?</a:t>
            </a:r>
          </a:p>
          <a:p>
            <a:pPr marL="641350" lvl="1" indent="-285750">
              <a:buFont typeface="Arial" panose="020B0604020202020204" pitchFamily="34" charset="0"/>
              <a:buChar char="•"/>
            </a:pPr>
            <a:r>
              <a:rPr lang="en-US" noProof="0" dirty="0"/>
              <a:t>Isn’t that just a small PC?</a:t>
            </a:r>
          </a:p>
          <a:p>
            <a:pPr marL="285750" indent="-285750">
              <a:buFont typeface="Arial" panose="020B0604020202020204" pitchFamily="34" charset="0"/>
              <a:buChar char="•"/>
            </a:pPr>
            <a:r>
              <a:rPr lang="en-US" noProof="0" dirty="0"/>
              <a:t>Why are there problems?</a:t>
            </a:r>
          </a:p>
          <a:p>
            <a:pPr marL="641350" lvl="1" indent="-285750">
              <a:buFont typeface="Arial" panose="020B0604020202020204" pitchFamily="34" charset="0"/>
              <a:buChar char="•"/>
            </a:pPr>
            <a:r>
              <a:rPr lang="en-US" noProof="0" dirty="0"/>
              <a:t>Oh, there are so many reasons …</a:t>
            </a:r>
          </a:p>
          <a:p>
            <a:pPr marL="285750" indent="-285750">
              <a:buFont typeface="Arial" panose="020B0604020202020204" pitchFamily="34" charset="0"/>
              <a:buChar char="•"/>
            </a:pPr>
            <a:r>
              <a:rPr lang="en-US" noProof="0" dirty="0"/>
              <a:t>Can we do something?</a:t>
            </a:r>
          </a:p>
          <a:p>
            <a:pPr marL="641350" lvl="1" indent="-285750">
              <a:buFont typeface="Arial" panose="020B0604020202020204" pitchFamily="34" charset="0"/>
              <a:buChar char="•"/>
            </a:pPr>
            <a:r>
              <a:rPr lang="en-US" noProof="0" dirty="0"/>
              <a:t>Countermeasures – proactive or reactive?</a:t>
            </a:r>
          </a:p>
          <a:p>
            <a:pPr marL="285750" indent="-285750">
              <a:buFont typeface="Arial" panose="020B0604020202020204" pitchFamily="34" charset="0"/>
              <a:buChar char="•"/>
            </a:pPr>
            <a:r>
              <a:rPr lang="en-US" noProof="0" dirty="0"/>
              <a:t>Conclusion</a:t>
            </a:r>
          </a:p>
          <a:p>
            <a:pPr marL="641350" lvl="1" indent="-285750">
              <a:buFont typeface="Arial" panose="020B0604020202020204" pitchFamily="34" charset="0"/>
              <a:buChar char="•"/>
            </a:pPr>
            <a:r>
              <a:rPr lang="en-US" noProof="0" dirty="0"/>
              <a:t>All too late or is there still some hope?</a:t>
            </a:r>
          </a:p>
          <a:p>
            <a:pPr marL="285750" indent="-285750">
              <a:buFont typeface="Arial" panose="020B0604020202020204" pitchFamily="34" charset="0"/>
              <a:buChar char="•"/>
            </a:pPr>
            <a:endParaRPr lang="en-US" noProof="0" dirty="0"/>
          </a:p>
        </p:txBody>
      </p:sp>
      <p:sp>
        <p:nvSpPr>
          <p:cNvPr id="4" name="Footer Placeholder 3">
            <a:extLst>
              <a:ext uri="{FF2B5EF4-FFF2-40B4-BE49-F238E27FC236}">
                <a16:creationId xmlns:a16="http://schemas.microsoft.com/office/drawing/2014/main" id="{EFB86E2C-96CD-4C03-814A-7DDC667013A2}"/>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5" name="Picture 4">
            <a:extLst>
              <a:ext uri="{FF2B5EF4-FFF2-40B4-BE49-F238E27FC236}">
                <a16:creationId xmlns:a16="http://schemas.microsoft.com/office/drawing/2014/main" id="{DC8CA96A-7514-415F-9EDC-4BDF876D0985}"/>
              </a:ext>
            </a:extLst>
          </p:cNvPr>
          <p:cNvPicPr>
            <a:picLocks noChangeAspect="1"/>
          </p:cNvPicPr>
          <p:nvPr/>
        </p:nvPicPr>
        <p:blipFill>
          <a:blip r:embed="rId3"/>
          <a:stretch>
            <a:fillRect/>
          </a:stretch>
        </p:blipFill>
        <p:spPr>
          <a:xfrm>
            <a:off x="6096000" y="1016572"/>
            <a:ext cx="5607939" cy="4950676"/>
          </a:xfrm>
          <a:prstGeom prst="rect">
            <a:avLst/>
          </a:prstGeom>
        </p:spPr>
      </p:pic>
      <p:sp>
        <p:nvSpPr>
          <p:cNvPr id="6" name="TextBox 5">
            <a:extLst>
              <a:ext uri="{FF2B5EF4-FFF2-40B4-BE49-F238E27FC236}">
                <a16:creationId xmlns:a16="http://schemas.microsoft.com/office/drawing/2014/main" id="{EB32BD96-4DC5-44CC-A36A-4ADE86CA51DD}"/>
              </a:ext>
            </a:extLst>
          </p:cNvPr>
          <p:cNvSpPr txBox="1"/>
          <p:nvPr/>
        </p:nvSpPr>
        <p:spPr>
          <a:xfrm>
            <a:off x="9773259" y="5837883"/>
            <a:ext cx="1739130" cy="276999"/>
          </a:xfrm>
          <a:prstGeom prst="rect">
            <a:avLst/>
          </a:prstGeom>
          <a:noFill/>
        </p:spPr>
        <p:txBody>
          <a:bodyPr wrap="none" rtlCol="0">
            <a:spAutoFit/>
          </a:bodyPr>
          <a:lstStyle/>
          <a:p>
            <a:r>
              <a:rPr lang="de-DE" sz="1200" dirty="0">
                <a:solidFill>
                  <a:schemeClr val="bg1">
                    <a:lumMod val="75000"/>
                  </a:schemeClr>
                </a:solidFill>
              </a:rPr>
              <a:t>© </a:t>
            </a:r>
            <a:r>
              <a:rPr lang="de-DE" sz="1200" dirty="0">
                <a:solidFill>
                  <a:schemeClr val="bg1">
                    <a:lumMod val="65000"/>
                  </a:schemeClr>
                </a:solidFill>
              </a:rPr>
              <a:t>www.webspotting.de</a:t>
            </a:r>
          </a:p>
        </p:txBody>
      </p:sp>
    </p:spTree>
    <p:extLst>
      <p:ext uri="{BB962C8B-B14F-4D97-AF65-F5344CB8AC3E}">
        <p14:creationId xmlns:p14="http://schemas.microsoft.com/office/powerpoint/2010/main" val="85406262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CF33-0478-4B36-913E-1BEF452587AA}"/>
              </a:ext>
            </a:extLst>
          </p:cNvPr>
          <p:cNvSpPr>
            <a:spLocks noGrp="1"/>
          </p:cNvSpPr>
          <p:nvPr>
            <p:ph type="title"/>
          </p:nvPr>
        </p:nvSpPr>
        <p:spPr/>
        <p:txBody>
          <a:bodyPr/>
          <a:lstStyle/>
          <a:p>
            <a:r>
              <a:rPr lang="en-US" dirty="0"/>
              <a:t>Without memory protection</a:t>
            </a:r>
            <a:endParaRPr lang="en-US" noProof="0" dirty="0"/>
          </a:p>
        </p:txBody>
      </p:sp>
      <p:sp>
        <p:nvSpPr>
          <p:cNvPr id="3" name="Content Placeholder 2">
            <a:extLst>
              <a:ext uri="{FF2B5EF4-FFF2-40B4-BE49-F238E27FC236}">
                <a16:creationId xmlns:a16="http://schemas.microsoft.com/office/drawing/2014/main" id="{984E0326-4589-4A1C-BDD9-4F2CF3AB77D5}"/>
              </a:ext>
            </a:extLst>
          </p:cNvPr>
          <p:cNvSpPr>
            <a:spLocks noGrp="1"/>
          </p:cNvSpPr>
          <p:nvPr>
            <p:ph idx="1"/>
          </p:nvPr>
        </p:nvSpPr>
        <p:spPr/>
        <p:txBody>
          <a:bodyPr/>
          <a:lstStyle/>
          <a:p>
            <a:r>
              <a:rPr lang="en-US" dirty="0">
                <a:solidFill>
                  <a:schemeClr val="bg1">
                    <a:lumMod val="65000"/>
                  </a:schemeClr>
                </a:solidFill>
              </a:rPr>
              <a:t>No interpretation of the content, no knowledge about the meaning of data</a:t>
            </a:r>
          </a:p>
          <a:p>
            <a:pPr lvl="1"/>
            <a:r>
              <a:rPr lang="en-US" dirty="0">
                <a:solidFill>
                  <a:schemeClr val="bg1">
                    <a:lumMod val="65000"/>
                  </a:schemeClr>
                </a:solidFill>
              </a:rPr>
              <a:t>Program code, data, read-only, belongs to process x, privileged…</a:t>
            </a:r>
          </a:p>
          <a:p>
            <a:pPr lvl="1"/>
            <a:endParaRPr lang="en-US" noProof="0" dirty="0"/>
          </a:p>
          <a:p>
            <a:r>
              <a:rPr lang="en-US" noProof="0" dirty="0"/>
              <a:t>EVERYTHING is just data</a:t>
            </a:r>
          </a:p>
          <a:p>
            <a:pPr lvl="1"/>
            <a:r>
              <a:rPr lang="en-US" noProof="0" dirty="0"/>
              <a:t>Interpretation depends on the current state (program counter)</a:t>
            </a:r>
          </a:p>
          <a:p>
            <a:pPr lvl="1"/>
            <a:r>
              <a:rPr lang="en-US" noProof="0" dirty="0"/>
              <a:t>Operands can be interpreted as commands</a:t>
            </a:r>
          </a:p>
          <a:p>
            <a:pPr lvl="1"/>
            <a:r>
              <a:rPr lang="en-US" noProof="0" dirty="0"/>
              <a:t>Very flexible – but also very vulnerable </a:t>
            </a:r>
            <a:r>
              <a:rPr lang="en-US" noProof="0" dirty="0" err="1"/>
              <a:t>wrt</a:t>
            </a:r>
            <a:r>
              <a:rPr lang="en-US" noProof="0" dirty="0"/>
              <a:t>. errors </a:t>
            </a:r>
            <a:r>
              <a:rPr lang="en-US" dirty="0"/>
              <a:t>or</a:t>
            </a:r>
            <a:r>
              <a:rPr lang="en-US" noProof="0" dirty="0"/>
              <a:t> attacks</a:t>
            </a:r>
          </a:p>
          <a:p>
            <a:pPr lvl="1"/>
            <a:r>
              <a:rPr lang="en-US" noProof="0" dirty="0"/>
              <a:t>that’s the classical von Neumann principle!</a:t>
            </a:r>
          </a:p>
          <a:p>
            <a:endParaRPr lang="en-US" noProof="0" dirty="0"/>
          </a:p>
          <a:p>
            <a:r>
              <a:rPr lang="en-US" noProof="0" dirty="0"/>
              <a:t>Hardware-based separation (“interpretation”) possible</a:t>
            </a:r>
          </a:p>
          <a:p>
            <a:pPr lvl="1"/>
            <a:r>
              <a:rPr lang="en-US" noProof="0" dirty="0"/>
              <a:t>Harvard architecture (separated commands from operands)</a:t>
            </a:r>
          </a:p>
          <a:p>
            <a:pPr lvl="1"/>
            <a:r>
              <a:rPr lang="en-US" noProof="0" dirty="0"/>
              <a:t>ROM (read only) / RAM (read/write)</a:t>
            </a:r>
          </a:p>
        </p:txBody>
      </p:sp>
      <p:sp>
        <p:nvSpPr>
          <p:cNvPr id="4" name="Footer Placeholder 3">
            <a:extLst>
              <a:ext uri="{FF2B5EF4-FFF2-40B4-BE49-F238E27FC236}">
                <a16:creationId xmlns:a16="http://schemas.microsoft.com/office/drawing/2014/main" id="{68BAF3F4-0457-46C3-A0EC-2A707FB1CA88}"/>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sp>
        <p:nvSpPr>
          <p:cNvPr id="5" name="Rectangle 4">
            <a:extLst>
              <a:ext uri="{FF2B5EF4-FFF2-40B4-BE49-F238E27FC236}">
                <a16:creationId xmlns:a16="http://schemas.microsoft.com/office/drawing/2014/main" id="{289A05E6-CE7A-47C1-84DD-8DC9B3B39CF7}"/>
              </a:ext>
            </a:extLst>
          </p:cNvPr>
          <p:cNvSpPr/>
          <p:nvPr/>
        </p:nvSpPr>
        <p:spPr bwMode="auto">
          <a:xfrm>
            <a:off x="9240334" y="1619253"/>
            <a:ext cx="2420007" cy="4477407"/>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rPr>
              <a:t>Memory</a:t>
            </a:r>
          </a:p>
        </p:txBody>
      </p:sp>
      <p:sp>
        <p:nvSpPr>
          <p:cNvPr id="6" name="Rectangle 5">
            <a:extLst>
              <a:ext uri="{FF2B5EF4-FFF2-40B4-BE49-F238E27FC236}">
                <a16:creationId xmlns:a16="http://schemas.microsoft.com/office/drawing/2014/main" id="{479BD54D-F2DB-4C51-BED2-2D267BDBB443}"/>
              </a:ext>
            </a:extLst>
          </p:cNvPr>
          <p:cNvSpPr/>
          <p:nvPr/>
        </p:nvSpPr>
        <p:spPr bwMode="auto">
          <a:xfrm>
            <a:off x="9505498" y="5213900"/>
            <a:ext cx="1986455" cy="73287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Daten E (Code)</a:t>
            </a:r>
          </a:p>
          <a:p>
            <a:pPr marL="0" marR="0" indent="0" algn="l" defTabSz="914400" rtl="0" eaLnBrk="0" fontAlgn="base" latinLnBrk="0" hangingPunct="0">
              <a:lnSpc>
                <a:spcPct val="100000"/>
              </a:lnSpc>
              <a:spcBef>
                <a:spcPct val="0"/>
              </a:spcBef>
              <a:spcAft>
                <a:spcPct val="0"/>
              </a:spcAft>
              <a:buClrTx/>
              <a:buSzTx/>
              <a:buFontTx/>
              <a:buNone/>
              <a:tabLst/>
            </a:pPr>
            <a:r>
              <a:rPr lang="de-DE" sz="1600" i="1" dirty="0">
                <a:solidFill>
                  <a:schemeClr val="tx1"/>
                </a:solidFill>
                <a:latin typeface="Arial" charset="0"/>
              </a:rPr>
              <a:t>nur lesbar (ROM)</a:t>
            </a:r>
            <a:endParaRPr kumimoji="0" lang="de-DE" sz="1600" b="0" i="1"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7A6FE26B-2AE4-4FC4-ABEB-76891E92F385}"/>
              </a:ext>
            </a:extLst>
          </p:cNvPr>
          <p:cNvSpPr/>
          <p:nvPr/>
        </p:nvSpPr>
        <p:spPr bwMode="auto">
          <a:xfrm>
            <a:off x="9505498" y="2068679"/>
            <a:ext cx="1986455" cy="686298"/>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Daten A (Code)</a:t>
            </a:r>
          </a:p>
          <a:p>
            <a:pPr marL="0" marR="0" indent="0" algn="l" defTabSz="914400" rtl="0" eaLnBrk="0" fontAlgn="base" latinLnBrk="0" hangingPunct="0">
              <a:lnSpc>
                <a:spcPct val="100000"/>
              </a:lnSpc>
              <a:spcBef>
                <a:spcPct val="0"/>
              </a:spcBef>
              <a:spcAft>
                <a:spcPct val="0"/>
              </a:spcAft>
              <a:buClrTx/>
              <a:buSzTx/>
              <a:buFontTx/>
              <a:buNone/>
              <a:tabLst/>
            </a:pPr>
            <a:r>
              <a:rPr kumimoji="0" lang="de-DE" sz="1600" b="0" i="1" u="none" strike="noStrike" cap="none" normalizeH="0" baseline="0" dirty="0">
                <a:ln>
                  <a:noFill/>
                </a:ln>
                <a:solidFill>
                  <a:schemeClr val="tx1"/>
                </a:solidFill>
                <a:effectLst/>
                <a:latin typeface="Arial" charset="0"/>
              </a:rPr>
              <a:t>schreib-/lesbar</a:t>
            </a:r>
          </a:p>
        </p:txBody>
      </p:sp>
      <p:sp>
        <p:nvSpPr>
          <p:cNvPr id="8" name="Rectangle 7">
            <a:extLst>
              <a:ext uri="{FF2B5EF4-FFF2-40B4-BE49-F238E27FC236}">
                <a16:creationId xmlns:a16="http://schemas.microsoft.com/office/drawing/2014/main" id="{4229A019-B201-4FC8-A3F0-B18497444908}"/>
              </a:ext>
            </a:extLst>
          </p:cNvPr>
          <p:cNvSpPr/>
          <p:nvPr/>
        </p:nvSpPr>
        <p:spPr bwMode="auto">
          <a:xfrm>
            <a:off x="9505498" y="4368753"/>
            <a:ext cx="1986455" cy="7328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Daten D (Daten)</a:t>
            </a:r>
          </a:p>
          <a:p>
            <a:pPr marL="0" marR="0" indent="0" algn="l" defTabSz="914400" rtl="0" eaLnBrk="0" fontAlgn="base" latinLnBrk="0" hangingPunct="0">
              <a:lnSpc>
                <a:spcPct val="100000"/>
              </a:lnSpc>
              <a:spcBef>
                <a:spcPct val="0"/>
              </a:spcBef>
              <a:spcAft>
                <a:spcPct val="0"/>
              </a:spcAft>
              <a:buClrTx/>
              <a:buSzTx/>
              <a:buFontTx/>
              <a:buNone/>
              <a:tabLst/>
            </a:pPr>
            <a:r>
              <a:rPr lang="de-DE" sz="1600" i="1" dirty="0">
                <a:solidFill>
                  <a:schemeClr val="tx1"/>
                </a:solidFill>
                <a:latin typeface="Arial" charset="0"/>
              </a:rPr>
              <a:t>nur lesbar (ROM)</a:t>
            </a:r>
            <a:endParaRPr kumimoji="0" lang="de-DE" sz="1600" b="0" i="1" u="none" strike="noStrike" cap="none" normalizeH="0" baseline="0" dirty="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5DAECA56-B5FC-4CD1-A915-13BBA0DC22E7}"/>
              </a:ext>
            </a:extLst>
          </p:cNvPr>
          <p:cNvSpPr/>
          <p:nvPr/>
        </p:nvSpPr>
        <p:spPr bwMode="auto">
          <a:xfrm>
            <a:off x="9505498" y="3618002"/>
            <a:ext cx="1986455" cy="638477"/>
          </a:xfrm>
          <a:prstGeom prst="rect">
            <a:avLst/>
          </a:prstGeom>
          <a:gradFill flip="none" rotWithShape="1">
            <a:gsLst>
              <a:gs pos="0">
                <a:srgbClr val="C9A6E4"/>
              </a:gs>
              <a:gs pos="100000">
                <a:schemeClr val="bg1"/>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Daten C (Stack)</a:t>
            </a:r>
          </a:p>
          <a:p>
            <a:pPr marL="0" marR="0" indent="0" algn="l" defTabSz="914400" rtl="0" eaLnBrk="0" fontAlgn="base" latinLnBrk="0" hangingPunct="0">
              <a:lnSpc>
                <a:spcPct val="100000"/>
              </a:lnSpc>
              <a:spcBef>
                <a:spcPct val="0"/>
              </a:spcBef>
              <a:spcAft>
                <a:spcPct val="0"/>
              </a:spcAft>
              <a:buClrTx/>
              <a:buSzTx/>
              <a:buFontTx/>
              <a:buNone/>
              <a:tabLst/>
            </a:pPr>
            <a:r>
              <a:rPr lang="de-DE" sz="1600" i="1" dirty="0">
                <a:solidFill>
                  <a:schemeClr val="tx1"/>
                </a:solidFill>
                <a:latin typeface="Arial" charset="0"/>
              </a:rPr>
              <a:t>schreib-/lesbar</a:t>
            </a:r>
            <a:endParaRPr kumimoji="0" lang="de-DE" sz="1600" b="0" i="1" u="none" strike="noStrike" cap="none" normalizeH="0" baseline="0" dirty="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9CCA010F-BFA9-441F-A076-70DA38AA61B9}"/>
              </a:ext>
            </a:extLst>
          </p:cNvPr>
          <p:cNvSpPr/>
          <p:nvPr/>
        </p:nvSpPr>
        <p:spPr bwMode="auto">
          <a:xfrm>
            <a:off x="9505498" y="2867251"/>
            <a:ext cx="1986455" cy="63847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Daten B (Variablen)</a:t>
            </a:r>
          </a:p>
          <a:p>
            <a:pPr marL="0" marR="0" indent="0" algn="l" defTabSz="914400" rtl="0" eaLnBrk="0" fontAlgn="base" latinLnBrk="0" hangingPunct="0">
              <a:lnSpc>
                <a:spcPct val="100000"/>
              </a:lnSpc>
              <a:spcBef>
                <a:spcPct val="0"/>
              </a:spcBef>
              <a:spcAft>
                <a:spcPct val="0"/>
              </a:spcAft>
              <a:buClrTx/>
              <a:buSzTx/>
              <a:buFontTx/>
              <a:buNone/>
              <a:tabLst/>
            </a:pPr>
            <a:r>
              <a:rPr lang="de-DE" sz="1600" i="1" dirty="0">
                <a:solidFill>
                  <a:schemeClr val="tx1"/>
                </a:solidFill>
                <a:latin typeface="Arial" charset="0"/>
              </a:rPr>
              <a:t>schreib-/lesbar</a:t>
            </a:r>
            <a:endParaRPr kumimoji="0" lang="de-DE" sz="1600" b="0" i="1" u="none" strike="noStrike" cap="none" normalizeH="0" baseline="0" dirty="0">
              <a:ln>
                <a:noFill/>
              </a:ln>
              <a:solidFill>
                <a:schemeClr val="tx1"/>
              </a:solidFill>
              <a:effectLst/>
              <a:latin typeface="Arial" charset="0"/>
            </a:endParaRPr>
          </a:p>
        </p:txBody>
      </p:sp>
      <p:cxnSp>
        <p:nvCxnSpPr>
          <p:cNvPr id="22" name="Connector: Curved 21">
            <a:extLst>
              <a:ext uri="{FF2B5EF4-FFF2-40B4-BE49-F238E27FC236}">
                <a16:creationId xmlns:a16="http://schemas.microsoft.com/office/drawing/2014/main" id="{F9ADC703-0E6B-4FB6-8478-212875C55772}"/>
              </a:ext>
            </a:extLst>
          </p:cNvPr>
          <p:cNvCxnSpPr>
            <a:stCxn id="7" idx="1"/>
            <a:endCxn id="20" idx="1"/>
          </p:cNvCxnSpPr>
          <p:nvPr/>
        </p:nvCxnSpPr>
        <p:spPr bwMode="auto">
          <a:xfrm rot="10800000" flipV="1">
            <a:off x="9505498" y="2411828"/>
            <a:ext cx="12700" cy="774662"/>
          </a:xfrm>
          <a:prstGeom prst="curvedConnector3">
            <a:avLst>
              <a:gd name="adj1" fmla="val 6599992"/>
            </a:avLst>
          </a:prstGeom>
          <a:ln>
            <a:solidFill>
              <a:schemeClr val="tx1"/>
            </a:solidFill>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26" name="Connector: Curved 25">
            <a:extLst>
              <a:ext uri="{FF2B5EF4-FFF2-40B4-BE49-F238E27FC236}">
                <a16:creationId xmlns:a16="http://schemas.microsoft.com/office/drawing/2014/main" id="{3DE9753E-2D7A-4CD2-9BB5-707778149EC4}"/>
              </a:ext>
            </a:extLst>
          </p:cNvPr>
          <p:cNvCxnSpPr>
            <a:cxnSpLocks/>
            <a:stCxn id="6" idx="1"/>
            <a:endCxn id="20" idx="1"/>
          </p:cNvCxnSpPr>
          <p:nvPr/>
        </p:nvCxnSpPr>
        <p:spPr bwMode="auto">
          <a:xfrm rot="10800000">
            <a:off x="9505498" y="3186490"/>
            <a:ext cx="12700" cy="2393848"/>
          </a:xfrm>
          <a:prstGeom prst="curvedConnector3">
            <a:avLst>
              <a:gd name="adj1" fmla="val 10270583"/>
            </a:avLst>
          </a:prstGeom>
          <a:ln>
            <a:solidFill>
              <a:schemeClr val="tx1"/>
            </a:solidFill>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30" name="Connector: Curved 29">
            <a:extLst>
              <a:ext uri="{FF2B5EF4-FFF2-40B4-BE49-F238E27FC236}">
                <a16:creationId xmlns:a16="http://schemas.microsoft.com/office/drawing/2014/main" id="{9D6E965E-BF8A-4F52-A204-15CEAB9A133A}"/>
              </a:ext>
            </a:extLst>
          </p:cNvPr>
          <p:cNvCxnSpPr>
            <a:cxnSpLocks/>
            <a:stCxn id="7" idx="1"/>
            <a:endCxn id="9" idx="1"/>
          </p:cNvCxnSpPr>
          <p:nvPr/>
        </p:nvCxnSpPr>
        <p:spPr bwMode="auto">
          <a:xfrm rot="10800000" flipV="1">
            <a:off x="9505498" y="2411827"/>
            <a:ext cx="12700" cy="1525413"/>
          </a:xfrm>
          <a:prstGeom prst="curvedConnector3">
            <a:avLst>
              <a:gd name="adj1" fmla="val 9776472"/>
            </a:avLst>
          </a:prstGeom>
          <a:ln>
            <a:solidFill>
              <a:schemeClr val="tx1"/>
            </a:solidFill>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35" name="Connector: Curved 34">
            <a:extLst>
              <a:ext uri="{FF2B5EF4-FFF2-40B4-BE49-F238E27FC236}">
                <a16:creationId xmlns:a16="http://schemas.microsoft.com/office/drawing/2014/main" id="{4683B34E-9136-40B2-A46A-838DB88BE8DE}"/>
              </a:ext>
            </a:extLst>
          </p:cNvPr>
          <p:cNvCxnSpPr>
            <a:cxnSpLocks/>
            <a:stCxn id="6" idx="1"/>
            <a:endCxn id="7" idx="1"/>
          </p:cNvCxnSpPr>
          <p:nvPr/>
        </p:nvCxnSpPr>
        <p:spPr bwMode="auto">
          <a:xfrm rot="10800000">
            <a:off x="9505498" y="2411828"/>
            <a:ext cx="12700" cy="3168510"/>
          </a:xfrm>
          <a:prstGeom prst="curvedConnector3">
            <a:avLst>
              <a:gd name="adj1" fmla="val 13800000"/>
            </a:avLst>
          </a:prstGeom>
          <a:ln>
            <a:solidFill>
              <a:schemeClr val="tx1"/>
            </a:solidFill>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39" name="Connector: Curved 38">
            <a:extLst>
              <a:ext uri="{FF2B5EF4-FFF2-40B4-BE49-F238E27FC236}">
                <a16:creationId xmlns:a16="http://schemas.microsoft.com/office/drawing/2014/main" id="{60DAF228-608A-49C9-A04F-25AF6EB294F8}"/>
              </a:ext>
            </a:extLst>
          </p:cNvPr>
          <p:cNvCxnSpPr>
            <a:cxnSpLocks/>
            <a:stCxn id="6" idx="1"/>
            <a:endCxn id="8" idx="1"/>
          </p:cNvCxnSpPr>
          <p:nvPr/>
        </p:nvCxnSpPr>
        <p:spPr bwMode="auto">
          <a:xfrm rot="10800000">
            <a:off x="9505498" y="4735192"/>
            <a:ext cx="12700" cy="845147"/>
          </a:xfrm>
          <a:prstGeom prst="curvedConnector3">
            <a:avLst>
              <a:gd name="adj1" fmla="val 6388236"/>
            </a:avLst>
          </a:prstGeom>
          <a:ln>
            <a:solidFill>
              <a:schemeClr val="tx1"/>
            </a:solidFill>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43" name="Connector: Curved 42">
            <a:extLst>
              <a:ext uri="{FF2B5EF4-FFF2-40B4-BE49-F238E27FC236}">
                <a16:creationId xmlns:a16="http://schemas.microsoft.com/office/drawing/2014/main" id="{1E6050BC-40A7-4B47-BED7-F6CFF7124C8A}"/>
              </a:ext>
            </a:extLst>
          </p:cNvPr>
          <p:cNvCxnSpPr>
            <a:cxnSpLocks/>
            <a:stCxn id="20" idx="3"/>
            <a:endCxn id="7" idx="3"/>
          </p:cNvCxnSpPr>
          <p:nvPr/>
        </p:nvCxnSpPr>
        <p:spPr bwMode="auto">
          <a:xfrm flipV="1">
            <a:off x="11491953" y="2411828"/>
            <a:ext cx="12700" cy="774662"/>
          </a:xfrm>
          <a:prstGeom prst="curvedConnector3">
            <a:avLst>
              <a:gd name="adj1" fmla="val 4905882"/>
            </a:avLst>
          </a:prstGeom>
          <a:ln>
            <a:solidFill>
              <a:schemeClr val="tx1"/>
            </a:solidFill>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47" name="Connector: Curved 46">
            <a:extLst>
              <a:ext uri="{FF2B5EF4-FFF2-40B4-BE49-F238E27FC236}">
                <a16:creationId xmlns:a16="http://schemas.microsoft.com/office/drawing/2014/main" id="{5B6CECCE-F929-4A5A-A97A-8543B5C8678A}"/>
              </a:ext>
            </a:extLst>
          </p:cNvPr>
          <p:cNvCxnSpPr>
            <a:cxnSpLocks/>
            <a:stCxn id="8" idx="3"/>
            <a:endCxn id="9" idx="3"/>
          </p:cNvCxnSpPr>
          <p:nvPr/>
        </p:nvCxnSpPr>
        <p:spPr bwMode="auto">
          <a:xfrm flipV="1">
            <a:off x="11491953" y="3937241"/>
            <a:ext cx="12700" cy="797950"/>
          </a:xfrm>
          <a:prstGeom prst="curvedConnector3">
            <a:avLst>
              <a:gd name="adj1" fmla="val 4905882"/>
            </a:avLst>
          </a:prstGeom>
          <a:ln>
            <a:solidFill>
              <a:schemeClr val="tx1"/>
            </a:solidFill>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51" name="Connector: Curved 50">
            <a:extLst>
              <a:ext uri="{FF2B5EF4-FFF2-40B4-BE49-F238E27FC236}">
                <a16:creationId xmlns:a16="http://schemas.microsoft.com/office/drawing/2014/main" id="{E1F26636-7C3F-45CB-BE41-F25A13608D14}"/>
              </a:ext>
            </a:extLst>
          </p:cNvPr>
          <p:cNvCxnSpPr>
            <a:cxnSpLocks/>
            <a:stCxn id="9" idx="3"/>
            <a:endCxn id="20" idx="3"/>
          </p:cNvCxnSpPr>
          <p:nvPr/>
        </p:nvCxnSpPr>
        <p:spPr bwMode="auto">
          <a:xfrm flipV="1">
            <a:off x="11491953" y="3186490"/>
            <a:ext cx="12700" cy="750751"/>
          </a:xfrm>
          <a:prstGeom prst="curvedConnector3">
            <a:avLst>
              <a:gd name="adj1" fmla="val 5047055"/>
            </a:avLst>
          </a:prstGeom>
          <a:ln>
            <a:solidFill>
              <a:schemeClr val="tx1"/>
            </a:solidFill>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cxnSp>
      <p:sp>
        <p:nvSpPr>
          <p:cNvPr id="19" name="Rectangle 18">
            <a:extLst>
              <a:ext uri="{FF2B5EF4-FFF2-40B4-BE49-F238E27FC236}">
                <a16:creationId xmlns:a16="http://schemas.microsoft.com/office/drawing/2014/main" id="{655502C3-7BC9-4ED9-9A7E-453F5F8AC59D}"/>
              </a:ext>
            </a:extLst>
          </p:cNvPr>
          <p:cNvSpPr/>
          <p:nvPr/>
        </p:nvSpPr>
        <p:spPr bwMode="auto">
          <a:xfrm>
            <a:off x="9505498" y="2080849"/>
            <a:ext cx="1986455" cy="217562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rPr>
              <a:t>RAM </a:t>
            </a:r>
          </a:p>
          <a:p>
            <a:pPr marL="0" marR="0" indent="0" algn="l" defTabSz="914400" rtl="0" eaLnBrk="0" fontAlgn="base" latinLnBrk="0" hangingPunct="0">
              <a:lnSpc>
                <a:spcPct val="100000"/>
              </a:lnSpc>
              <a:spcBef>
                <a:spcPct val="0"/>
              </a:spcBef>
              <a:spcAft>
                <a:spcPct val="0"/>
              </a:spcAft>
              <a:buClrTx/>
              <a:buSzTx/>
              <a:buFontTx/>
              <a:buNone/>
              <a:tabLst/>
            </a:pPr>
            <a:r>
              <a:rPr kumimoji="0" lang="de-DE" sz="1800" b="0" i="1" u="none" strike="noStrike" cap="none" normalizeH="0" baseline="0" dirty="0" err="1">
                <a:ln>
                  <a:noFill/>
                </a:ln>
                <a:solidFill>
                  <a:schemeClr val="tx1"/>
                </a:solidFill>
                <a:effectLst/>
                <a:latin typeface="Arial" charset="0"/>
              </a:rPr>
              <a:t>read</a:t>
            </a:r>
            <a:r>
              <a:rPr kumimoji="0" lang="de-DE" sz="1800" b="0" i="1" u="none" strike="noStrike" cap="none" normalizeH="0" baseline="0" dirty="0">
                <a:ln>
                  <a:noFill/>
                </a:ln>
                <a:solidFill>
                  <a:schemeClr val="tx1"/>
                </a:solidFill>
                <a:effectLst/>
                <a:latin typeface="Arial" charset="0"/>
              </a:rPr>
              <a:t>/</a:t>
            </a:r>
            <a:r>
              <a:rPr kumimoji="0" lang="de-DE" sz="1800" b="0" i="1" u="none" strike="noStrike" cap="none" normalizeH="0" baseline="0" dirty="0" err="1">
                <a:ln>
                  <a:noFill/>
                </a:ln>
                <a:solidFill>
                  <a:schemeClr val="tx1"/>
                </a:solidFill>
                <a:effectLst/>
                <a:latin typeface="Arial" charset="0"/>
              </a:rPr>
              <a:t>write</a:t>
            </a:r>
            <a:endParaRPr kumimoji="0" lang="de-DE" sz="1800" b="0" i="0" u="none" strike="noStrike" cap="none" normalizeH="0" baseline="0" dirty="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19184CFC-D593-41BA-AD7F-2F39EC9F28B2}"/>
              </a:ext>
            </a:extLst>
          </p:cNvPr>
          <p:cNvSpPr/>
          <p:nvPr/>
        </p:nvSpPr>
        <p:spPr bwMode="auto">
          <a:xfrm>
            <a:off x="9492799" y="4368752"/>
            <a:ext cx="2011854" cy="157802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rPr>
              <a:t>ROM </a:t>
            </a:r>
          </a:p>
          <a:p>
            <a:pPr marL="0" marR="0" indent="0" algn="l" defTabSz="914400" rtl="0" eaLnBrk="0" fontAlgn="base" latinLnBrk="0" hangingPunct="0">
              <a:lnSpc>
                <a:spcPct val="100000"/>
              </a:lnSpc>
              <a:spcBef>
                <a:spcPct val="0"/>
              </a:spcBef>
              <a:spcAft>
                <a:spcPct val="0"/>
              </a:spcAft>
              <a:buClrTx/>
              <a:buSzTx/>
              <a:buFontTx/>
              <a:buNone/>
              <a:tabLst/>
            </a:pPr>
            <a:r>
              <a:rPr kumimoji="0" lang="de-DE" sz="1800" b="0" i="1" u="none" strike="noStrike" cap="none" normalizeH="0" baseline="0" dirty="0" err="1">
                <a:ln>
                  <a:noFill/>
                </a:ln>
                <a:solidFill>
                  <a:schemeClr val="tx1"/>
                </a:solidFill>
                <a:effectLst/>
                <a:latin typeface="Arial" charset="0"/>
              </a:rPr>
              <a:t>read-only</a:t>
            </a:r>
            <a:endParaRPr kumimoji="0" lang="de-DE"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5648991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CF33-0478-4B36-913E-1BEF452587AA}"/>
              </a:ext>
            </a:extLst>
          </p:cNvPr>
          <p:cNvSpPr>
            <a:spLocks noGrp="1"/>
          </p:cNvSpPr>
          <p:nvPr>
            <p:ph type="title"/>
          </p:nvPr>
        </p:nvSpPr>
        <p:spPr/>
        <p:txBody>
          <a:bodyPr/>
          <a:lstStyle/>
          <a:p>
            <a:r>
              <a:rPr lang="en-US" dirty="0"/>
              <a:t>Without memory protection</a:t>
            </a:r>
            <a:endParaRPr lang="en-US" noProof="0" dirty="0"/>
          </a:p>
        </p:txBody>
      </p:sp>
      <p:sp>
        <p:nvSpPr>
          <p:cNvPr id="3" name="Content Placeholder 2">
            <a:extLst>
              <a:ext uri="{FF2B5EF4-FFF2-40B4-BE49-F238E27FC236}">
                <a16:creationId xmlns:a16="http://schemas.microsoft.com/office/drawing/2014/main" id="{984E0326-4589-4A1C-BDD9-4F2CF3AB77D5}"/>
              </a:ext>
            </a:extLst>
          </p:cNvPr>
          <p:cNvSpPr>
            <a:spLocks noGrp="1"/>
          </p:cNvSpPr>
          <p:nvPr>
            <p:ph idx="1"/>
          </p:nvPr>
        </p:nvSpPr>
        <p:spPr/>
        <p:txBody>
          <a:bodyPr/>
          <a:lstStyle/>
          <a:p>
            <a:r>
              <a:rPr lang="en-US" dirty="0">
                <a:solidFill>
                  <a:schemeClr val="bg1">
                    <a:lumMod val="65000"/>
                  </a:schemeClr>
                </a:solidFill>
              </a:rPr>
              <a:t>No interpretation of the content, no knowledge about the meaning of data</a:t>
            </a:r>
          </a:p>
          <a:p>
            <a:pPr lvl="1"/>
            <a:r>
              <a:rPr lang="en-US" dirty="0">
                <a:solidFill>
                  <a:schemeClr val="bg1">
                    <a:lumMod val="65000"/>
                  </a:schemeClr>
                </a:solidFill>
              </a:rPr>
              <a:t>Program code, data, read-only, belongs to process x, privileged…</a:t>
            </a:r>
          </a:p>
          <a:p>
            <a:pPr lvl="1"/>
            <a:endParaRPr lang="en-US" dirty="0"/>
          </a:p>
          <a:p>
            <a:r>
              <a:rPr lang="en-US" dirty="0"/>
              <a:t>EVERYTHING is just data</a:t>
            </a:r>
          </a:p>
          <a:p>
            <a:pPr lvl="1"/>
            <a:r>
              <a:rPr lang="en-US" dirty="0">
                <a:solidFill>
                  <a:schemeClr val="bg1">
                    <a:lumMod val="65000"/>
                  </a:schemeClr>
                </a:solidFill>
              </a:rPr>
              <a:t>Interpretation depends on the current state (program counter)</a:t>
            </a:r>
          </a:p>
          <a:p>
            <a:pPr lvl="1"/>
            <a:r>
              <a:rPr lang="en-US" dirty="0">
                <a:solidFill>
                  <a:schemeClr val="bg1">
                    <a:lumMod val="65000"/>
                  </a:schemeClr>
                </a:solidFill>
              </a:rPr>
              <a:t>Operands can be interpreted as commands</a:t>
            </a:r>
          </a:p>
          <a:p>
            <a:pPr lvl="1"/>
            <a:r>
              <a:rPr lang="en-US" dirty="0">
                <a:solidFill>
                  <a:schemeClr val="bg1">
                    <a:lumMod val="65000"/>
                  </a:schemeClr>
                </a:solidFill>
              </a:rPr>
              <a:t>Very flexible – but also very vulnerable </a:t>
            </a:r>
            <a:r>
              <a:rPr lang="en-US" dirty="0" err="1">
                <a:solidFill>
                  <a:schemeClr val="bg1">
                    <a:lumMod val="65000"/>
                  </a:schemeClr>
                </a:solidFill>
              </a:rPr>
              <a:t>wrt</a:t>
            </a:r>
            <a:r>
              <a:rPr lang="en-US" dirty="0">
                <a:solidFill>
                  <a:schemeClr val="bg1">
                    <a:lumMod val="65000"/>
                  </a:schemeClr>
                </a:solidFill>
              </a:rPr>
              <a:t>. errors or attacks</a:t>
            </a:r>
          </a:p>
          <a:p>
            <a:pPr lvl="1"/>
            <a:r>
              <a:rPr lang="en-US" dirty="0"/>
              <a:t>that’s the classical von Neumann principle!</a:t>
            </a:r>
          </a:p>
          <a:p>
            <a:endParaRPr lang="en-US" dirty="0"/>
          </a:p>
          <a:p>
            <a:r>
              <a:rPr lang="en-US" dirty="0"/>
              <a:t>Hardware-based separation (“interpretation”) possible</a:t>
            </a:r>
          </a:p>
          <a:p>
            <a:pPr lvl="1"/>
            <a:r>
              <a:rPr lang="en-US" dirty="0">
                <a:solidFill>
                  <a:schemeClr val="bg1">
                    <a:lumMod val="65000"/>
                  </a:schemeClr>
                </a:solidFill>
              </a:rPr>
              <a:t>Harvard architecture (separated commands from operands)</a:t>
            </a:r>
          </a:p>
          <a:p>
            <a:pPr lvl="1"/>
            <a:r>
              <a:rPr lang="en-US" dirty="0"/>
              <a:t>ROM (read only) / RAM (read/write)</a:t>
            </a:r>
          </a:p>
          <a:p>
            <a:pPr lvl="1"/>
            <a:endParaRPr lang="en-US" noProof="0" dirty="0"/>
          </a:p>
          <a:p>
            <a:pPr marL="179387" lvl="1" indent="0">
              <a:buNone/>
            </a:pPr>
            <a:r>
              <a:rPr lang="en-US" noProof="0" dirty="0">
                <a:solidFill>
                  <a:srgbClr val="FF9966"/>
                </a:solidFill>
                <a:sym typeface="Wingdings" panose="05000000000000000000" pitchFamily="2" charset="2"/>
              </a:rPr>
              <a:t> Wide range of manipulations and execution of erroneous code is possible</a:t>
            </a:r>
            <a:endParaRPr lang="en-US" noProof="0" dirty="0">
              <a:solidFill>
                <a:srgbClr val="FF9966"/>
              </a:solidFill>
            </a:endParaRPr>
          </a:p>
        </p:txBody>
      </p:sp>
      <p:sp>
        <p:nvSpPr>
          <p:cNvPr id="4" name="Footer Placeholder 3">
            <a:extLst>
              <a:ext uri="{FF2B5EF4-FFF2-40B4-BE49-F238E27FC236}">
                <a16:creationId xmlns:a16="http://schemas.microsoft.com/office/drawing/2014/main" id="{68BAF3F4-0457-46C3-A0EC-2A707FB1CA88}"/>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sp>
        <p:nvSpPr>
          <p:cNvPr id="5" name="Rectangle 4">
            <a:extLst>
              <a:ext uri="{FF2B5EF4-FFF2-40B4-BE49-F238E27FC236}">
                <a16:creationId xmlns:a16="http://schemas.microsoft.com/office/drawing/2014/main" id="{289A05E6-CE7A-47C1-84DD-8DC9B3B39CF7}"/>
              </a:ext>
            </a:extLst>
          </p:cNvPr>
          <p:cNvSpPr/>
          <p:nvPr/>
        </p:nvSpPr>
        <p:spPr bwMode="auto">
          <a:xfrm>
            <a:off x="9240334" y="1619253"/>
            <a:ext cx="2420007" cy="4477407"/>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rPr>
              <a:t>Memory</a:t>
            </a:r>
          </a:p>
        </p:txBody>
      </p:sp>
      <p:sp>
        <p:nvSpPr>
          <p:cNvPr id="6" name="Rectangle 5">
            <a:extLst>
              <a:ext uri="{FF2B5EF4-FFF2-40B4-BE49-F238E27FC236}">
                <a16:creationId xmlns:a16="http://schemas.microsoft.com/office/drawing/2014/main" id="{479BD54D-F2DB-4C51-BED2-2D267BDBB443}"/>
              </a:ext>
            </a:extLst>
          </p:cNvPr>
          <p:cNvSpPr/>
          <p:nvPr/>
        </p:nvSpPr>
        <p:spPr bwMode="auto">
          <a:xfrm>
            <a:off x="9505498" y="5213900"/>
            <a:ext cx="1986455" cy="73287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Data E (code)</a:t>
            </a:r>
          </a:p>
          <a:p>
            <a:pPr marL="0" marR="0" indent="0" algn="l" defTabSz="914400" rtl="0" eaLnBrk="0" fontAlgn="base" latinLnBrk="0" hangingPunct="0">
              <a:lnSpc>
                <a:spcPct val="100000"/>
              </a:lnSpc>
              <a:spcBef>
                <a:spcPct val="0"/>
              </a:spcBef>
              <a:spcAft>
                <a:spcPct val="0"/>
              </a:spcAft>
              <a:buClrTx/>
              <a:buSzTx/>
              <a:buFontTx/>
              <a:buNone/>
              <a:tabLst/>
            </a:pPr>
            <a:r>
              <a:rPr lang="de-DE" sz="1600" i="1" dirty="0" err="1">
                <a:solidFill>
                  <a:schemeClr val="tx1"/>
                </a:solidFill>
                <a:latin typeface="Arial" charset="0"/>
              </a:rPr>
              <a:t>read-only</a:t>
            </a:r>
            <a:r>
              <a:rPr lang="de-DE" sz="1600" i="1" dirty="0">
                <a:solidFill>
                  <a:schemeClr val="tx1"/>
                </a:solidFill>
                <a:latin typeface="Arial" charset="0"/>
              </a:rPr>
              <a:t> (ROM)</a:t>
            </a:r>
            <a:endParaRPr kumimoji="0" lang="de-DE" sz="1600" b="0" i="1"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7A6FE26B-2AE4-4FC4-ABEB-76891E92F385}"/>
              </a:ext>
            </a:extLst>
          </p:cNvPr>
          <p:cNvSpPr/>
          <p:nvPr/>
        </p:nvSpPr>
        <p:spPr bwMode="auto">
          <a:xfrm>
            <a:off x="9505498" y="2068679"/>
            <a:ext cx="1986455" cy="686298"/>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Data A (code)</a:t>
            </a:r>
          </a:p>
          <a:p>
            <a:pPr marL="0" marR="0" indent="0" algn="l" defTabSz="914400" rtl="0" eaLnBrk="0" fontAlgn="base" latinLnBrk="0" hangingPunct="0">
              <a:lnSpc>
                <a:spcPct val="100000"/>
              </a:lnSpc>
              <a:spcBef>
                <a:spcPct val="0"/>
              </a:spcBef>
              <a:spcAft>
                <a:spcPct val="0"/>
              </a:spcAft>
              <a:buClrTx/>
              <a:buSzTx/>
              <a:buFontTx/>
              <a:buNone/>
              <a:tabLst/>
            </a:pPr>
            <a:r>
              <a:rPr kumimoji="0" lang="de-DE" sz="1600" b="0" i="1" u="none" strike="noStrike" cap="none" normalizeH="0" baseline="0" dirty="0" err="1">
                <a:ln>
                  <a:noFill/>
                </a:ln>
                <a:solidFill>
                  <a:schemeClr val="tx1"/>
                </a:solidFill>
                <a:effectLst/>
                <a:latin typeface="Arial" charset="0"/>
              </a:rPr>
              <a:t>read</a:t>
            </a:r>
            <a:r>
              <a:rPr kumimoji="0" lang="de-DE" sz="1600" b="0" i="1" u="none" strike="noStrike" cap="none" normalizeH="0" baseline="0" dirty="0">
                <a:ln>
                  <a:noFill/>
                </a:ln>
                <a:solidFill>
                  <a:schemeClr val="tx1"/>
                </a:solidFill>
                <a:effectLst/>
                <a:latin typeface="Arial" charset="0"/>
              </a:rPr>
              <a:t>/</a:t>
            </a:r>
            <a:r>
              <a:rPr kumimoji="0" lang="de-DE" sz="1600" b="0" i="1" u="none" strike="noStrike" cap="none" normalizeH="0" baseline="0" dirty="0" err="1">
                <a:ln>
                  <a:noFill/>
                </a:ln>
                <a:solidFill>
                  <a:schemeClr val="tx1"/>
                </a:solidFill>
                <a:effectLst/>
                <a:latin typeface="Arial" charset="0"/>
              </a:rPr>
              <a:t>write</a:t>
            </a:r>
            <a:endParaRPr kumimoji="0" lang="de-DE" sz="1600" b="0" i="1"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4229A019-B201-4FC8-A3F0-B18497444908}"/>
              </a:ext>
            </a:extLst>
          </p:cNvPr>
          <p:cNvSpPr/>
          <p:nvPr/>
        </p:nvSpPr>
        <p:spPr bwMode="auto">
          <a:xfrm>
            <a:off x="9505498" y="4368753"/>
            <a:ext cx="1986455" cy="7328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Data D (daten)</a:t>
            </a:r>
          </a:p>
          <a:p>
            <a:pPr marL="0" marR="0" indent="0" algn="l" defTabSz="914400" rtl="0" eaLnBrk="0" fontAlgn="base" latinLnBrk="0" hangingPunct="0">
              <a:lnSpc>
                <a:spcPct val="100000"/>
              </a:lnSpc>
              <a:spcBef>
                <a:spcPct val="0"/>
              </a:spcBef>
              <a:spcAft>
                <a:spcPct val="0"/>
              </a:spcAft>
              <a:buClrTx/>
              <a:buSzTx/>
              <a:buFontTx/>
              <a:buNone/>
              <a:tabLst/>
            </a:pPr>
            <a:r>
              <a:rPr lang="de-DE" sz="1600" i="1" dirty="0" err="1">
                <a:solidFill>
                  <a:schemeClr val="tx1"/>
                </a:solidFill>
                <a:latin typeface="Arial" charset="0"/>
              </a:rPr>
              <a:t>read-only</a:t>
            </a:r>
            <a:r>
              <a:rPr lang="de-DE" sz="1600" i="1" dirty="0">
                <a:solidFill>
                  <a:schemeClr val="tx1"/>
                </a:solidFill>
                <a:latin typeface="Arial" charset="0"/>
              </a:rPr>
              <a:t> (ROM)</a:t>
            </a:r>
            <a:endParaRPr kumimoji="0" lang="de-DE" sz="1600" b="0" i="1" u="none" strike="noStrike" cap="none" normalizeH="0" baseline="0" dirty="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5DAECA56-B5FC-4CD1-A915-13BBA0DC22E7}"/>
              </a:ext>
            </a:extLst>
          </p:cNvPr>
          <p:cNvSpPr/>
          <p:nvPr/>
        </p:nvSpPr>
        <p:spPr bwMode="auto">
          <a:xfrm>
            <a:off x="9505498" y="3618002"/>
            <a:ext cx="1986455" cy="638477"/>
          </a:xfrm>
          <a:prstGeom prst="rect">
            <a:avLst/>
          </a:prstGeom>
          <a:gradFill flip="none" rotWithShape="1">
            <a:gsLst>
              <a:gs pos="0">
                <a:srgbClr val="C9A6E4"/>
              </a:gs>
              <a:gs pos="100000">
                <a:schemeClr val="bg1"/>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Data C (</a:t>
            </a:r>
            <a:r>
              <a:rPr kumimoji="0" lang="de-DE" sz="1600" b="0" i="0" u="none" strike="noStrike" cap="none" normalizeH="0" baseline="0" dirty="0" err="1">
                <a:ln>
                  <a:noFill/>
                </a:ln>
                <a:solidFill>
                  <a:schemeClr val="tx1"/>
                </a:solidFill>
                <a:effectLst/>
                <a:latin typeface="Arial" charset="0"/>
              </a:rPr>
              <a:t>stack</a:t>
            </a:r>
            <a:r>
              <a:rPr kumimoji="0" lang="de-DE" sz="1600" b="0" i="0" u="none" strike="noStrike" cap="none" normalizeH="0" baseline="0" dirty="0">
                <a:ln>
                  <a:noFill/>
                </a:ln>
                <a:solidFill>
                  <a:schemeClr val="tx1"/>
                </a:solidFill>
                <a:effectLst/>
                <a:latin typeface="Arial" charset="0"/>
              </a:rPr>
              <a:t>)</a:t>
            </a:r>
          </a:p>
          <a:p>
            <a:pPr eaLnBrk="0" hangingPunct="0"/>
            <a:r>
              <a:rPr lang="de-DE" sz="1600" i="1" dirty="0" err="1">
                <a:solidFill>
                  <a:schemeClr val="tx1"/>
                </a:solidFill>
                <a:latin typeface="Arial" charset="0"/>
              </a:rPr>
              <a:t>read</a:t>
            </a:r>
            <a:r>
              <a:rPr lang="de-DE" sz="1600" i="1" dirty="0">
                <a:solidFill>
                  <a:schemeClr val="tx1"/>
                </a:solidFill>
                <a:latin typeface="Arial" charset="0"/>
              </a:rPr>
              <a:t>/</a:t>
            </a:r>
            <a:r>
              <a:rPr lang="de-DE" sz="1600" i="1" dirty="0" err="1">
                <a:solidFill>
                  <a:schemeClr val="tx1"/>
                </a:solidFill>
                <a:latin typeface="Arial" charset="0"/>
              </a:rPr>
              <a:t>write</a:t>
            </a:r>
            <a:endParaRPr lang="de-DE" sz="1600" i="1" dirty="0">
              <a:solidFill>
                <a:schemeClr val="tx1"/>
              </a:solidFill>
              <a:latin typeface="Arial" charset="0"/>
            </a:endParaRPr>
          </a:p>
        </p:txBody>
      </p:sp>
      <p:sp>
        <p:nvSpPr>
          <p:cNvPr id="20" name="Rectangle 19">
            <a:extLst>
              <a:ext uri="{FF2B5EF4-FFF2-40B4-BE49-F238E27FC236}">
                <a16:creationId xmlns:a16="http://schemas.microsoft.com/office/drawing/2014/main" id="{9CCA010F-BFA9-441F-A076-70DA38AA61B9}"/>
              </a:ext>
            </a:extLst>
          </p:cNvPr>
          <p:cNvSpPr/>
          <p:nvPr/>
        </p:nvSpPr>
        <p:spPr bwMode="auto">
          <a:xfrm>
            <a:off x="9505498" y="2867251"/>
            <a:ext cx="1986455" cy="63847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Data B (variables)</a:t>
            </a:r>
          </a:p>
          <a:p>
            <a:pPr eaLnBrk="0" hangingPunct="0"/>
            <a:r>
              <a:rPr lang="de-DE" sz="1600" i="1" dirty="0" err="1">
                <a:solidFill>
                  <a:schemeClr val="tx1"/>
                </a:solidFill>
                <a:latin typeface="Arial" charset="0"/>
              </a:rPr>
              <a:t>read</a:t>
            </a:r>
            <a:r>
              <a:rPr lang="de-DE" sz="1600" i="1" dirty="0">
                <a:solidFill>
                  <a:schemeClr val="tx1"/>
                </a:solidFill>
                <a:latin typeface="Arial" charset="0"/>
              </a:rPr>
              <a:t>/</a:t>
            </a:r>
            <a:r>
              <a:rPr lang="de-DE" sz="1600" i="1" dirty="0" err="1">
                <a:solidFill>
                  <a:schemeClr val="tx1"/>
                </a:solidFill>
                <a:latin typeface="Arial" charset="0"/>
              </a:rPr>
              <a:t>write</a:t>
            </a:r>
            <a:endParaRPr lang="de-DE" sz="1600" i="1" dirty="0">
              <a:solidFill>
                <a:schemeClr val="tx1"/>
              </a:solidFill>
              <a:latin typeface="Arial" charset="0"/>
            </a:endParaRPr>
          </a:p>
        </p:txBody>
      </p:sp>
      <p:cxnSp>
        <p:nvCxnSpPr>
          <p:cNvPr id="22" name="Connector: Curved 21">
            <a:extLst>
              <a:ext uri="{FF2B5EF4-FFF2-40B4-BE49-F238E27FC236}">
                <a16:creationId xmlns:a16="http://schemas.microsoft.com/office/drawing/2014/main" id="{F9ADC703-0E6B-4FB6-8478-212875C55772}"/>
              </a:ext>
            </a:extLst>
          </p:cNvPr>
          <p:cNvCxnSpPr>
            <a:cxnSpLocks/>
            <a:stCxn id="7" idx="1"/>
            <a:endCxn id="20" idx="1"/>
          </p:cNvCxnSpPr>
          <p:nvPr/>
        </p:nvCxnSpPr>
        <p:spPr bwMode="auto">
          <a:xfrm rot="10800000" flipV="1">
            <a:off x="9505498" y="2411828"/>
            <a:ext cx="12700" cy="774662"/>
          </a:xfrm>
          <a:prstGeom prst="curvedConnector3">
            <a:avLst>
              <a:gd name="adj1" fmla="val 6599992"/>
            </a:avLst>
          </a:prstGeom>
          <a:ln>
            <a:solidFill>
              <a:srgbClr val="00B050"/>
            </a:solidFill>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26" name="Connector: Curved 25">
            <a:extLst>
              <a:ext uri="{FF2B5EF4-FFF2-40B4-BE49-F238E27FC236}">
                <a16:creationId xmlns:a16="http://schemas.microsoft.com/office/drawing/2014/main" id="{3DE9753E-2D7A-4CD2-9BB5-707778149EC4}"/>
              </a:ext>
            </a:extLst>
          </p:cNvPr>
          <p:cNvCxnSpPr>
            <a:cxnSpLocks/>
            <a:stCxn id="6" idx="1"/>
            <a:endCxn id="20" idx="1"/>
          </p:cNvCxnSpPr>
          <p:nvPr/>
        </p:nvCxnSpPr>
        <p:spPr bwMode="auto">
          <a:xfrm rot="10800000">
            <a:off x="9505498" y="3186490"/>
            <a:ext cx="12700" cy="2393848"/>
          </a:xfrm>
          <a:prstGeom prst="curvedConnector3">
            <a:avLst>
              <a:gd name="adj1" fmla="val 10270583"/>
            </a:avLst>
          </a:prstGeom>
          <a:ln>
            <a:solidFill>
              <a:srgbClr val="00B050"/>
            </a:solidFill>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30" name="Connector: Curved 29">
            <a:extLst>
              <a:ext uri="{FF2B5EF4-FFF2-40B4-BE49-F238E27FC236}">
                <a16:creationId xmlns:a16="http://schemas.microsoft.com/office/drawing/2014/main" id="{9D6E965E-BF8A-4F52-A204-15CEAB9A133A}"/>
              </a:ext>
            </a:extLst>
          </p:cNvPr>
          <p:cNvCxnSpPr>
            <a:cxnSpLocks/>
            <a:stCxn id="7" idx="1"/>
            <a:endCxn id="9" idx="1"/>
          </p:cNvCxnSpPr>
          <p:nvPr/>
        </p:nvCxnSpPr>
        <p:spPr bwMode="auto">
          <a:xfrm rot="10800000" flipV="1">
            <a:off x="9505498" y="2411827"/>
            <a:ext cx="12700" cy="1525413"/>
          </a:xfrm>
          <a:prstGeom prst="curvedConnector3">
            <a:avLst>
              <a:gd name="adj1" fmla="val 9776472"/>
            </a:avLst>
          </a:prstGeom>
          <a:ln>
            <a:solidFill>
              <a:srgbClr val="00B050"/>
            </a:solidFill>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35" name="Connector: Curved 34">
            <a:extLst>
              <a:ext uri="{FF2B5EF4-FFF2-40B4-BE49-F238E27FC236}">
                <a16:creationId xmlns:a16="http://schemas.microsoft.com/office/drawing/2014/main" id="{4683B34E-9136-40B2-A46A-838DB88BE8DE}"/>
              </a:ext>
            </a:extLst>
          </p:cNvPr>
          <p:cNvCxnSpPr>
            <a:cxnSpLocks/>
            <a:stCxn id="6" idx="1"/>
            <a:endCxn id="7" idx="1"/>
          </p:cNvCxnSpPr>
          <p:nvPr/>
        </p:nvCxnSpPr>
        <p:spPr bwMode="auto">
          <a:xfrm rot="10800000">
            <a:off x="9505498" y="2411828"/>
            <a:ext cx="12700" cy="3168510"/>
          </a:xfrm>
          <a:prstGeom prst="curvedConnector3">
            <a:avLst>
              <a:gd name="adj1" fmla="val 13800000"/>
            </a:avLst>
          </a:prstGeom>
          <a:ln>
            <a:solidFill>
              <a:srgbClr val="00B050"/>
            </a:solidFill>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39" name="Connector: Curved 38">
            <a:extLst>
              <a:ext uri="{FF2B5EF4-FFF2-40B4-BE49-F238E27FC236}">
                <a16:creationId xmlns:a16="http://schemas.microsoft.com/office/drawing/2014/main" id="{60DAF228-608A-49C9-A04F-25AF6EB294F8}"/>
              </a:ext>
            </a:extLst>
          </p:cNvPr>
          <p:cNvCxnSpPr>
            <a:cxnSpLocks/>
            <a:stCxn id="6" idx="1"/>
            <a:endCxn id="8" idx="1"/>
          </p:cNvCxnSpPr>
          <p:nvPr/>
        </p:nvCxnSpPr>
        <p:spPr bwMode="auto">
          <a:xfrm rot="10800000">
            <a:off x="9505498" y="4735192"/>
            <a:ext cx="12700" cy="845147"/>
          </a:xfrm>
          <a:prstGeom prst="curvedConnector3">
            <a:avLst>
              <a:gd name="adj1" fmla="val 6388236"/>
            </a:avLst>
          </a:prstGeom>
          <a:ln>
            <a:solidFill>
              <a:srgbClr val="00B050"/>
            </a:solidFill>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43" name="Connector: Curved 42">
            <a:extLst>
              <a:ext uri="{FF2B5EF4-FFF2-40B4-BE49-F238E27FC236}">
                <a16:creationId xmlns:a16="http://schemas.microsoft.com/office/drawing/2014/main" id="{1E6050BC-40A7-4B47-BED7-F6CFF7124C8A}"/>
              </a:ext>
            </a:extLst>
          </p:cNvPr>
          <p:cNvCxnSpPr>
            <a:cxnSpLocks/>
            <a:stCxn id="20" idx="3"/>
            <a:endCxn id="7" idx="3"/>
          </p:cNvCxnSpPr>
          <p:nvPr/>
        </p:nvCxnSpPr>
        <p:spPr bwMode="auto">
          <a:xfrm flipV="1">
            <a:off x="11491953" y="2411828"/>
            <a:ext cx="12700" cy="774662"/>
          </a:xfrm>
          <a:prstGeom prst="curvedConnector3">
            <a:avLst>
              <a:gd name="adj1" fmla="val 4905882"/>
            </a:avLst>
          </a:prstGeom>
          <a:ln>
            <a:solidFill>
              <a:srgbClr val="FF0000"/>
            </a:solidFill>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47" name="Connector: Curved 46">
            <a:extLst>
              <a:ext uri="{FF2B5EF4-FFF2-40B4-BE49-F238E27FC236}">
                <a16:creationId xmlns:a16="http://schemas.microsoft.com/office/drawing/2014/main" id="{5B6CECCE-F929-4A5A-A97A-8543B5C8678A}"/>
              </a:ext>
            </a:extLst>
          </p:cNvPr>
          <p:cNvCxnSpPr>
            <a:cxnSpLocks/>
            <a:stCxn id="8" idx="3"/>
            <a:endCxn id="9" idx="3"/>
          </p:cNvCxnSpPr>
          <p:nvPr/>
        </p:nvCxnSpPr>
        <p:spPr bwMode="auto">
          <a:xfrm flipV="1">
            <a:off x="11491953" y="3937241"/>
            <a:ext cx="12700" cy="797950"/>
          </a:xfrm>
          <a:prstGeom prst="curvedConnector3">
            <a:avLst>
              <a:gd name="adj1" fmla="val 4905882"/>
            </a:avLst>
          </a:prstGeom>
          <a:ln>
            <a:solidFill>
              <a:srgbClr val="FF0000"/>
            </a:solidFill>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51" name="Connector: Curved 50">
            <a:extLst>
              <a:ext uri="{FF2B5EF4-FFF2-40B4-BE49-F238E27FC236}">
                <a16:creationId xmlns:a16="http://schemas.microsoft.com/office/drawing/2014/main" id="{E1F26636-7C3F-45CB-BE41-F25A13608D14}"/>
              </a:ext>
            </a:extLst>
          </p:cNvPr>
          <p:cNvCxnSpPr>
            <a:cxnSpLocks/>
            <a:stCxn id="9" idx="3"/>
            <a:endCxn id="20" idx="3"/>
          </p:cNvCxnSpPr>
          <p:nvPr/>
        </p:nvCxnSpPr>
        <p:spPr bwMode="auto">
          <a:xfrm flipV="1">
            <a:off x="11491953" y="3186490"/>
            <a:ext cx="12700" cy="750751"/>
          </a:xfrm>
          <a:prstGeom prst="curvedConnector3">
            <a:avLst>
              <a:gd name="adj1" fmla="val 5047055"/>
            </a:avLst>
          </a:prstGeom>
          <a:ln>
            <a:solidFill>
              <a:srgbClr val="FF0000"/>
            </a:solidFill>
            <a:prstDash val="dash"/>
            <a:headEnd type="none" w="med" len="med"/>
            <a:tailEnd type="arrow" w="med" len="med"/>
          </a:ln>
        </p:spPr>
        <p:style>
          <a:lnRef idx="2">
            <a:schemeClr val="accent4"/>
          </a:lnRef>
          <a:fillRef idx="0">
            <a:schemeClr val="accent4"/>
          </a:fillRef>
          <a:effectRef idx="1">
            <a:schemeClr val="accent4"/>
          </a:effectRef>
          <a:fontRef idx="minor">
            <a:schemeClr val="tx1"/>
          </a:fontRef>
        </p:style>
      </p:cxnSp>
      <p:sp>
        <p:nvSpPr>
          <p:cNvPr id="27" name="Lightning Bolt 26">
            <a:extLst>
              <a:ext uri="{FF2B5EF4-FFF2-40B4-BE49-F238E27FC236}">
                <a16:creationId xmlns:a16="http://schemas.microsoft.com/office/drawing/2014/main" id="{479E126A-DF13-4AAA-BEC6-4EF785DC0122}"/>
              </a:ext>
            </a:extLst>
          </p:cNvPr>
          <p:cNvSpPr/>
          <p:nvPr/>
        </p:nvSpPr>
        <p:spPr bwMode="auto">
          <a:xfrm>
            <a:off x="11705368" y="4879297"/>
            <a:ext cx="366007" cy="556937"/>
          </a:xfrm>
          <a:prstGeom prst="lightningBol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2" name="TextBox 31">
            <a:extLst>
              <a:ext uri="{FF2B5EF4-FFF2-40B4-BE49-F238E27FC236}">
                <a16:creationId xmlns:a16="http://schemas.microsoft.com/office/drawing/2014/main" id="{AD076FB5-5155-4E50-9620-AD3FFB7C76B9}"/>
              </a:ext>
            </a:extLst>
          </p:cNvPr>
          <p:cNvSpPr txBox="1"/>
          <p:nvPr/>
        </p:nvSpPr>
        <p:spPr>
          <a:xfrm>
            <a:off x="7531743" y="4926592"/>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Tree>
    <p:extLst>
      <p:ext uri="{BB962C8B-B14F-4D97-AF65-F5344CB8AC3E}">
        <p14:creationId xmlns:p14="http://schemas.microsoft.com/office/powerpoint/2010/main" val="285973984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CF33-0478-4B36-913E-1BEF452587AA}"/>
              </a:ext>
            </a:extLst>
          </p:cNvPr>
          <p:cNvSpPr>
            <a:spLocks noGrp="1"/>
          </p:cNvSpPr>
          <p:nvPr>
            <p:ph type="title"/>
          </p:nvPr>
        </p:nvSpPr>
        <p:spPr/>
        <p:txBody>
          <a:bodyPr/>
          <a:lstStyle/>
          <a:p>
            <a:r>
              <a:rPr lang="en-US" dirty="0"/>
              <a:t>Without memory protection</a:t>
            </a:r>
            <a:endParaRPr lang="en-US" noProof="0" dirty="0"/>
          </a:p>
        </p:txBody>
      </p:sp>
      <p:sp>
        <p:nvSpPr>
          <p:cNvPr id="3" name="Content Placeholder 2">
            <a:extLst>
              <a:ext uri="{FF2B5EF4-FFF2-40B4-BE49-F238E27FC236}">
                <a16:creationId xmlns:a16="http://schemas.microsoft.com/office/drawing/2014/main" id="{984E0326-4589-4A1C-BDD9-4F2CF3AB77D5}"/>
              </a:ext>
            </a:extLst>
          </p:cNvPr>
          <p:cNvSpPr>
            <a:spLocks noGrp="1"/>
          </p:cNvSpPr>
          <p:nvPr>
            <p:ph idx="1"/>
          </p:nvPr>
        </p:nvSpPr>
        <p:spPr/>
        <p:txBody>
          <a:bodyPr/>
          <a:lstStyle/>
          <a:p>
            <a:r>
              <a:rPr lang="en-US" dirty="0">
                <a:solidFill>
                  <a:schemeClr val="bg1">
                    <a:lumMod val="65000"/>
                  </a:schemeClr>
                </a:solidFill>
              </a:rPr>
              <a:t>No interpretation of the content, no knowledge about the meaning of data</a:t>
            </a:r>
          </a:p>
          <a:p>
            <a:pPr lvl="1"/>
            <a:r>
              <a:rPr lang="en-US" dirty="0">
                <a:solidFill>
                  <a:schemeClr val="bg1">
                    <a:lumMod val="65000"/>
                  </a:schemeClr>
                </a:solidFill>
              </a:rPr>
              <a:t>Program code, data, read-only, belongs to process x, privileged…</a:t>
            </a:r>
          </a:p>
          <a:p>
            <a:pPr lvl="1"/>
            <a:endParaRPr lang="en-US" dirty="0"/>
          </a:p>
          <a:p>
            <a:r>
              <a:rPr lang="en-US" dirty="0"/>
              <a:t>EVERYTHING is just data</a:t>
            </a:r>
          </a:p>
          <a:p>
            <a:pPr lvl="1"/>
            <a:r>
              <a:rPr lang="en-US" dirty="0">
                <a:solidFill>
                  <a:schemeClr val="bg1">
                    <a:lumMod val="65000"/>
                  </a:schemeClr>
                </a:solidFill>
              </a:rPr>
              <a:t>Interpretation depends on the current state (program counter)</a:t>
            </a:r>
          </a:p>
          <a:p>
            <a:pPr lvl="1"/>
            <a:r>
              <a:rPr lang="en-US" dirty="0">
                <a:solidFill>
                  <a:schemeClr val="bg1">
                    <a:lumMod val="65000"/>
                  </a:schemeClr>
                </a:solidFill>
              </a:rPr>
              <a:t>Operands can be interpreted as commands</a:t>
            </a:r>
          </a:p>
          <a:p>
            <a:pPr lvl="1"/>
            <a:r>
              <a:rPr lang="en-US" dirty="0">
                <a:solidFill>
                  <a:schemeClr val="bg1">
                    <a:lumMod val="65000"/>
                  </a:schemeClr>
                </a:solidFill>
              </a:rPr>
              <a:t>Very flexible – but also very vulnerable </a:t>
            </a:r>
            <a:r>
              <a:rPr lang="en-US" dirty="0" err="1">
                <a:solidFill>
                  <a:schemeClr val="bg1">
                    <a:lumMod val="65000"/>
                  </a:schemeClr>
                </a:solidFill>
              </a:rPr>
              <a:t>wrt</a:t>
            </a:r>
            <a:r>
              <a:rPr lang="en-US" dirty="0">
                <a:solidFill>
                  <a:schemeClr val="bg1">
                    <a:lumMod val="65000"/>
                  </a:schemeClr>
                </a:solidFill>
              </a:rPr>
              <a:t>. errors or attacks</a:t>
            </a:r>
          </a:p>
          <a:p>
            <a:pPr lvl="1"/>
            <a:r>
              <a:rPr lang="en-US" dirty="0"/>
              <a:t>that’s the classical von Neumann principle!</a:t>
            </a:r>
          </a:p>
          <a:p>
            <a:endParaRPr lang="en-US" dirty="0"/>
          </a:p>
          <a:p>
            <a:r>
              <a:rPr lang="en-US" dirty="0">
                <a:solidFill>
                  <a:schemeClr val="bg1">
                    <a:lumMod val="65000"/>
                  </a:schemeClr>
                </a:solidFill>
              </a:rPr>
              <a:t>Hardware-based separation (“interpretation”) possible</a:t>
            </a:r>
          </a:p>
          <a:p>
            <a:pPr lvl="1"/>
            <a:r>
              <a:rPr lang="en-US" dirty="0">
                <a:solidFill>
                  <a:schemeClr val="bg1">
                    <a:lumMod val="65000"/>
                  </a:schemeClr>
                </a:solidFill>
              </a:rPr>
              <a:t>Harvard architecture (separated commands from operands)</a:t>
            </a:r>
          </a:p>
          <a:p>
            <a:pPr lvl="1"/>
            <a:r>
              <a:rPr lang="en-US" dirty="0">
                <a:solidFill>
                  <a:schemeClr val="bg1">
                    <a:lumMod val="65000"/>
                  </a:schemeClr>
                </a:solidFill>
              </a:rPr>
              <a:t>ROM (read only) / RAM (read/write)</a:t>
            </a:r>
          </a:p>
          <a:p>
            <a:pPr lvl="1"/>
            <a:endParaRPr lang="en-US" dirty="0"/>
          </a:p>
          <a:p>
            <a:pPr marL="179387" lvl="1" indent="0">
              <a:buNone/>
            </a:pPr>
            <a:r>
              <a:rPr lang="en-US" dirty="0">
                <a:solidFill>
                  <a:srgbClr val="FF9966"/>
                </a:solidFill>
                <a:sym typeface="Wingdings" panose="05000000000000000000" pitchFamily="2" charset="2"/>
              </a:rPr>
              <a:t> Wide range of manipulations and execution of erroneous code is possible</a:t>
            </a:r>
            <a:endParaRPr lang="en-US" dirty="0">
              <a:solidFill>
                <a:srgbClr val="FF9966"/>
              </a:solidFill>
            </a:endParaRPr>
          </a:p>
        </p:txBody>
      </p:sp>
      <p:sp>
        <p:nvSpPr>
          <p:cNvPr id="4" name="Footer Placeholder 3">
            <a:extLst>
              <a:ext uri="{FF2B5EF4-FFF2-40B4-BE49-F238E27FC236}">
                <a16:creationId xmlns:a16="http://schemas.microsoft.com/office/drawing/2014/main" id="{68BAF3F4-0457-46C3-A0EC-2A707FB1CA88}"/>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sp>
        <p:nvSpPr>
          <p:cNvPr id="11" name="Flowchart: Card 10">
            <a:extLst>
              <a:ext uri="{FF2B5EF4-FFF2-40B4-BE49-F238E27FC236}">
                <a16:creationId xmlns:a16="http://schemas.microsoft.com/office/drawing/2014/main" id="{ABD85AE5-FE84-4D6C-B9C7-56CB71C110B5}"/>
              </a:ext>
            </a:extLst>
          </p:cNvPr>
          <p:cNvSpPr/>
          <p:nvPr/>
        </p:nvSpPr>
        <p:spPr bwMode="auto">
          <a:xfrm>
            <a:off x="8330881" y="1522412"/>
            <a:ext cx="3714943" cy="4512606"/>
          </a:xfrm>
          <a:prstGeom prst="flowChartPunchedCard">
            <a:avLst/>
          </a:prstGeom>
          <a:gradFill>
            <a:gsLst>
              <a:gs pos="0">
                <a:srgbClr val="FFC000"/>
              </a:gs>
              <a:gs pos="100000">
                <a:schemeClr val="bg1"/>
              </a:gs>
            </a:gsLst>
            <a:lin ang="16200000" scaled="1"/>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hangingPunct="0"/>
            <a:r>
              <a:rPr lang="en-US" b="1">
                <a:latin typeface="Consolas" panose="020B0609020204030204" pitchFamily="49" charset="0"/>
              </a:rPr>
              <a:t>Basic design decision (mistake?) also affects fundamental </a:t>
            </a:r>
            <a:br>
              <a:rPr lang="en-US" b="1">
                <a:latin typeface="Consolas" panose="020B0609020204030204" pitchFamily="49" charset="0"/>
              </a:rPr>
            </a:br>
            <a:r>
              <a:rPr lang="en-US" b="1">
                <a:latin typeface="Consolas" panose="020B0609020204030204" pitchFamily="49" charset="0"/>
              </a:rPr>
              <a:t>(even purely theoretical) computer architectures</a:t>
            </a:r>
          </a:p>
          <a:p>
            <a:pPr eaLnBrk="0" hangingPunct="0"/>
            <a:endParaRPr lang="en-US">
              <a:latin typeface="Consolas" panose="020B0609020204030204" pitchFamily="49" charset="0"/>
            </a:endParaRPr>
          </a:p>
          <a:p>
            <a:pPr eaLnBrk="0" hangingPunct="0"/>
            <a:r>
              <a:rPr lang="en-US">
                <a:latin typeface="Consolas" panose="020B0609020204030204" pitchFamily="49" charset="0"/>
              </a:rPr>
              <a:t>Example: Marvin Minskis universal Turing machine from 1967</a:t>
            </a:r>
          </a:p>
          <a:p>
            <a:pPr eaLnBrk="0" hangingPunct="0"/>
            <a:r>
              <a:rPr lang="en-US" sz="1400">
                <a:latin typeface="Consolas" panose="020B0609020204030204" pitchFamily="49" charset="0"/>
              </a:rPr>
              <a:t>Johnson: Intrinsic Propensity for Vulnerability in Computers? Arbitrary Code Execution in the Universal Turing Machine, arXiv:2105.02124 </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onsolas" panose="020B0609020204030204" pitchFamily="49" charset="0"/>
            </a:endParaRPr>
          </a:p>
        </p:txBody>
      </p:sp>
      <p:sp>
        <p:nvSpPr>
          <p:cNvPr id="12" name="Speech Bubble: Rectangle with Corners Rounded 11">
            <a:extLst>
              <a:ext uri="{FF2B5EF4-FFF2-40B4-BE49-F238E27FC236}">
                <a16:creationId xmlns:a16="http://schemas.microsoft.com/office/drawing/2014/main" id="{EA83956F-E86A-4548-83E5-61F29B3ED9C4}"/>
              </a:ext>
            </a:extLst>
          </p:cNvPr>
          <p:cNvSpPr/>
          <p:nvPr/>
        </p:nvSpPr>
        <p:spPr bwMode="auto">
          <a:xfrm>
            <a:off x="8469828" y="965096"/>
            <a:ext cx="3116687" cy="1050072"/>
          </a:xfrm>
          <a:prstGeom prst="wedgeRoundRectCallout">
            <a:avLst>
              <a:gd name="adj1" fmla="val -20712"/>
              <a:gd name="adj2" fmla="val 93606"/>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kumimoji="0" lang="en-US" sz="1800" b="0" i="0" u="none" strike="noStrike" cap="none" normalizeH="0" baseline="0">
                <a:ln>
                  <a:noFill/>
                </a:ln>
                <a:solidFill>
                  <a:schemeClr val="tx1"/>
                </a:solidFill>
                <a:effectLst/>
                <a:latin typeface="Arial" charset="0"/>
              </a:rPr>
              <a:t>Heise 5/21: </a:t>
            </a:r>
            <a:r>
              <a:rPr lang="en-US" b="1"/>
              <a:t>54 years undiscoverd – mother of all security issues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2940B0E8-9BD3-42E9-B640-5F154579E438}"/>
              </a:ext>
            </a:extLst>
          </p:cNvPr>
          <p:cNvSpPr txBox="1"/>
          <p:nvPr/>
        </p:nvSpPr>
        <p:spPr>
          <a:xfrm>
            <a:off x="10188352" y="6035018"/>
            <a:ext cx="1967205" cy="369332"/>
          </a:xfrm>
          <a:prstGeom prst="rect">
            <a:avLst/>
          </a:prstGeom>
          <a:noFill/>
        </p:spPr>
        <p:txBody>
          <a:bodyPr wrap="none" rtlCol="0">
            <a:spAutoFit/>
          </a:bodyPr>
          <a:lstStyle/>
          <a:p>
            <a:r>
              <a:rPr lang="en-US" b="1"/>
              <a:t>CVE-2021-32471</a:t>
            </a:r>
          </a:p>
        </p:txBody>
      </p:sp>
    </p:spTree>
    <p:extLst>
      <p:ext uri="{BB962C8B-B14F-4D97-AF65-F5344CB8AC3E}">
        <p14:creationId xmlns:p14="http://schemas.microsoft.com/office/powerpoint/2010/main" val="175435139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0A7F-1ADB-4E95-95A9-C8C016D8925A}"/>
              </a:ext>
            </a:extLst>
          </p:cNvPr>
          <p:cNvSpPr>
            <a:spLocks noGrp="1"/>
          </p:cNvSpPr>
          <p:nvPr>
            <p:ph type="title"/>
          </p:nvPr>
        </p:nvSpPr>
        <p:spPr/>
        <p:txBody>
          <a:bodyPr/>
          <a:lstStyle/>
          <a:p>
            <a:r>
              <a:rPr lang="en-US" noProof="0" dirty="0"/>
              <a:t>IoT specific security problems</a:t>
            </a:r>
          </a:p>
        </p:txBody>
      </p:sp>
      <p:sp>
        <p:nvSpPr>
          <p:cNvPr id="3" name="Content Placeholder 2">
            <a:extLst>
              <a:ext uri="{FF2B5EF4-FFF2-40B4-BE49-F238E27FC236}">
                <a16:creationId xmlns:a16="http://schemas.microsoft.com/office/drawing/2014/main" id="{D1118DD8-1A13-4D40-ABB2-46BE16E9832E}"/>
              </a:ext>
            </a:extLst>
          </p:cNvPr>
          <p:cNvSpPr>
            <a:spLocks noGrp="1"/>
          </p:cNvSpPr>
          <p:nvPr>
            <p:ph idx="1"/>
          </p:nvPr>
        </p:nvSpPr>
        <p:spPr/>
        <p:txBody>
          <a:bodyPr>
            <a:normAutofit lnSpcReduction="10000"/>
          </a:bodyPr>
          <a:lstStyle/>
          <a:p>
            <a:r>
              <a:rPr lang="en-US" noProof="0" dirty="0"/>
              <a:t>Hardware</a:t>
            </a:r>
          </a:p>
          <a:p>
            <a:pPr lvl="1"/>
            <a:r>
              <a:rPr lang="en-US" noProof="0" dirty="0"/>
              <a:t>No or insufficient memory protection</a:t>
            </a:r>
          </a:p>
          <a:p>
            <a:r>
              <a:rPr lang="en-US" noProof="0" dirty="0"/>
              <a:t>Operating system</a:t>
            </a:r>
          </a:p>
          <a:p>
            <a:pPr lvl="1"/>
            <a:r>
              <a:rPr lang="en-US" noProof="0" dirty="0"/>
              <a:t>Knows only basic security mechanisms</a:t>
            </a:r>
          </a:p>
          <a:p>
            <a:r>
              <a:rPr lang="en-US" dirty="0"/>
              <a:t>I</a:t>
            </a:r>
            <a:r>
              <a:rPr lang="en-US" noProof="0" dirty="0" err="1"/>
              <a:t>ntrusion</a:t>
            </a:r>
            <a:r>
              <a:rPr lang="en-US" noProof="0" dirty="0"/>
              <a:t> detection</a:t>
            </a:r>
          </a:p>
          <a:p>
            <a:pPr lvl="1"/>
            <a:r>
              <a:rPr lang="en-US" noProof="0" dirty="0"/>
              <a:t>Too weak, typically not on device but edge/cloud</a:t>
            </a:r>
          </a:p>
          <a:p>
            <a:r>
              <a:rPr lang="en-US" noProof="0" dirty="0"/>
              <a:t>Manufacturer</a:t>
            </a:r>
          </a:p>
          <a:p>
            <a:pPr lvl="1"/>
            <a:r>
              <a:rPr lang="en-US" noProof="0" dirty="0"/>
              <a:t>Many and often out of reach</a:t>
            </a:r>
          </a:p>
          <a:p>
            <a:r>
              <a:rPr lang="en-US" noProof="0" dirty="0"/>
              <a:t>Interoperability</a:t>
            </a:r>
          </a:p>
          <a:p>
            <a:pPr lvl="1"/>
            <a:r>
              <a:rPr lang="en-US" noProof="0" dirty="0"/>
              <a:t>Huge number of </a:t>
            </a:r>
            <a:r>
              <a:rPr lang="en-US" dirty="0"/>
              <a:t>players, few common standards, device incompatibility</a:t>
            </a:r>
            <a:endParaRPr lang="en-US" noProof="0" dirty="0"/>
          </a:p>
          <a:p>
            <a:r>
              <a:rPr lang="en-US" noProof="0" dirty="0"/>
              <a:t>Complexity</a:t>
            </a:r>
          </a:p>
          <a:p>
            <a:pPr lvl="1"/>
            <a:r>
              <a:rPr lang="en-US" noProof="0" dirty="0"/>
              <a:t>Many more interfaces, more devices, many software versions, plethora of hardware components and configurations…</a:t>
            </a:r>
          </a:p>
          <a:p>
            <a:r>
              <a:rPr lang="en-US" noProof="0" dirty="0"/>
              <a:t>Updating</a:t>
            </a:r>
          </a:p>
          <a:p>
            <a:pPr lvl="1"/>
            <a:r>
              <a:rPr lang="en-US" noProof="0" dirty="0"/>
              <a:t>Feasible in theory – but in real systems? How to access a device after 10, 20 years?</a:t>
            </a:r>
          </a:p>
        </p:txBody>
      </p:sp>
      <p:sp>
        <p:nvSpPr>
          <p:cNvPr id="4" name="Footer Placeholder 3">
            <a:extLst>
              <a:ext uri="{FF2B5EF4-FFF2-40B4-BE49-F238E27FC236}">
                <a16:creationId xmlns:a16="http://schemas.microsoft.com/office/drawing/2014/main" id="{6CC93F30-89C9-44B5-BF21-666B7A8969AA}"/>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spTree>
    <p:extLst>
      <p:ext uri="{BB962C8B-B14F-4D97-AF65-F5344CB8AC3E}">
        <p14:creationId xmlns:p14="http://schemas.microsoft.com/office/powerpoint/2010/main" val="207759828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335F8BF-90F4-48DA-8B75-555455796AA2}"/>
              </a:ext>
            </a:extLst>
          </p:cNvPr>
          <p:cNvSpPr/>
          <p:nvPr/>
        </p:nvSpPr>
        <p:spPr bwMode="auto">
          <a:xfrm>
            <a:off x="6511805" y="2423700"/>
            <a:ext cx="5633929" cy="194174"/>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86C89D38-3CDE-4BC8-B393-50D0A8DE6F45}"/>
              </a:ext>
            </a:extLst>
          </p:cNvPr>
          <p:cNvSpPr>
            <a:spLocks noGrp="1"/>
          </p:cNvSpPr>
          <p:nvPr>
            <p:ph type="title"/>
          </p:nvPr>
        </p:nvSpPr>
        <p:spPr/>
        <p:txBody>
          <a:bodyPr/>
          <a:lstStyle/>
          <a:p>
            <a:r>
              <a:rPr lang="en-US" noProof="0" dirty="0"/>
              <a:t>Updating vs. life-time – a really big problem!</a:t>
            </a:r>
          </a:p>
        </p:txBody>
      </p:sp>
      <p:sp>
        <p:nvSpPr>
          <p:cNvPr id="4" name="Footer Placeholder 3">
            <a:extLst>
              <a:ext uri="{FF2B5EF4-FFF2-40B4-BE49-F238E27FC236}">
                <a16:creationId xmlns:a16="http://schemas.microsoft.com/office/drawing/2014/main" id="{B6E43495-7165-4D98-AB66-B61135E26EDD}"/>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5" name="Picture 4">
            <a:extLst>
              <a:ext uri="{FF2B5EF4-FFF2-40B4-BE49-F238E27FC236}">
                <a16:creationId xmlns:a16="http://schemas.microsoft.com/office/drawing/2014/main" id="{81ED0849-1482-4A91-9305-B0195D745248}"/>
              </a:ext>
            </a:extLst>
          </p:cNvPr>
          <p:cNvPicPr>
            <a:picLocks noChangeAspect="1"/>
          </p:cNvPicPr>
          <p:nvPr/>
        </p:nvPicPr>
        <p:blipFill>
          <a:blip r:embed="rId3"/>
          <a:stretch>
            <a:fillRect/>
          </a:stretch>
        </p:blipFill>
        <p:spPr>
          <a:xfrm>
            <a:off x="334432" y="1792741"/>
            <a:ext cx="6144745" cy="2454625"/>
          </a:xfrm>
          <a:prstGeom prst="rect">
            <a:avLst/>
          </a:prstGeom>
        </p:spPr>
      </p:pic>
      <p:grpSp>
        <p:nvGrpSpPr>
          <p:cNvPr id="11" name="Group 10">
            <a:extLst>
              <a:ext uri="{FF2B5EF4-FFF2-40B4-BE49-F238E27FC236}">
                <a16:creationId xmlns:a16="http://schemas.microsoft.com/office/drawing/2014/main" id="{4646F0CA-CD27-4E3B-837B-C6CBF36ED233}"/>
              </a:ext>
            </a:extLst>
          </p:cNvPr>
          <p:cNvGrpSpPr/>
          <p:nvPr/>
        </p:nvGrpSpPr>
        <p:grpSpPr>
          <a:xfrm>
            <a:off x="1195088" y="5200650"/>
            <a:ext cx="6753225" cy="1247775"/>
            <a:chOff x="1186380" y="4991488"/>
            <a:chExt cx="6753225" cy="1247775"/>
          </a:xfrm>
        </p:grpSpPr>
        <p:pic>
          <p:nvPicPr>
            <p:cNvPr id="6" name="Picture 5">
              <a:extLst>
                <a:ext uri="{FF2B5EF4-FFF2-40B4-BE49-F238E27FC236}">
                  <a16:creationId xmlns:a16="http://schemas.microsoft.com/office/drawing/2014/main" id="{81C14E61-29DF-4417-81CD-89C651E5B2F1}"/>
                </a:ext>
              </a:extLst>
            </p:cNvPr>
            <p:cNvPicPr>
              <a:picLocks noChangeAspect="1"/>
            </p:cNvPicPr>
            <p:nvPr/>
          </p:nvPicPr>
          <p:blipFill>
            <a:blip r:embed="rId4"/>
            <a:stretch>
              <a:fillRect/>
            </a:stretch>
          </p:blipFill>
          <p:spPr>
            <a:xfrm>
              <a:off x="1186380" y="4991488"/>
              <a:ext cx="6753225" cy="1247775"/>
            </a:xfrm>
            <a:prstGeom prst="rect">
              <a:avLst/>
            </a:prstGeom>
          </p:spPr>
        </p:pic>
        <p:sp>
          <p:nvSpPr>
            <p:cNvPr id="9" name="Rectangle 8">
              <a:extLst>
                <a:ext uri="{FF2B5EF4-FFF2-40B4-BE49-F238E27FC236}">
                  <a16:creationId xmlns:a16="http://schemas.microsoft.com/office/drawing/2014/main" id="{7F5952B6-EDB8-460F-89DF-04751B01BC70}"/>
                </a:ext>
              </a:extLst>
            </p:cNvPr>
            <p:cNvSpPr/>
            <p:nvPr/>
          </p:nvSpPr>
          <p:spPr bwMode="auto">
            <a:xfrm>
              <a:off x="3300549" y="5911847"/>
              <a:ext cx="4093028" cy="228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cxnSp>
        <p:nvCxnSpPr>
          <p:cNvPr id="13" name="Straight Connector 12">
            <a:extLst>
              <a:ext uri="{FF2B5EF4-FFF2-40B4-BE49-F238E27FC236}">
                <a16:creationId xmlns:a16="http://schemas.microsoft.com/office/drawing/2014/main" id="{AB1E6B95-A411-4A2F-8CA3-E0C53D6CB4E7}"/>
              </a:ext>
            </a:extLst>
          </p:cNvPr>
          <p:cNvCxnSpPr/>
          <p:nvPr/>
        </p:nvCxnSpPr>
        <p:spPr bwMode="auto">
          <a:xfrm>
            <a:off x="4014651" y="5493884"/>
            <a:ext cx="3283132"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4BC120B2-75DC-4EBD-A066-5AAE8EDA6175}"/>
              </a:ext>
            </a:extLst>
          </p:cNvPr>
          <p:cNvCxnSpPr>
            <a:cxnSpLocks/>
          </p:cNvCxnSpPr>
          <p:nvPr/>
        </p:nvCxnSpPr>
        <p:spPr bwMode="auto">
          <a:xfrm>
            <a:off x="4049185" y="5824537"/>
            <a:ext cx="3588232"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8" name="Arrow: Bent 17">
            <a:extLst>
              <a:ext uri="{FF2B5EF4-FFF2-40B4-BE49-F238E27FC236}">
                <a16:creationId xmlns:a16="http://schemas.microsoft.com/office/drawing/2014/main" id="{A924FA1C-B4E4-4262-AEC5-45FBC4D98850}"/>
              </a:ext>
            </a:extLst>
          </p:cNvPr>
          <p:cNvSpPr/>
          <p:nvPr/>
        </p:nvSpPr>
        <p:spPr bwMode="auto">
          <a:xfrm rot="16200000">
            <a:off x="6305727" y="5178850"/>
            <a:ext cx="412159" cy="2251222"/>
          </a:xfrm>
          <a:prstGeom prst="bentArrow">
            <a:avLst>
              <a:gd name="adj1" fmla="val 25000"/>
              <a:gd name="adj2" fmla="val 38734"/>
              <a:gd name="adj3" fmla="val 25000"/>
              <a:gd name="adj4" fmla="val 43750"/>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11239022-4414-48B4-AA1D-163EFADDDA35}"/>
              </a:ext>
            </a:extLst>
          </p:cNvPr>
          <p:cNvSpPr txBox="1"/>
          <p:nvPr/>
        </p:nvSpPr>
        <p:spPr>
          <a:xfrm>
            <a:off x="7813148" y="6234764"/>
            <a:ext cx="2723823" cy="369332"/>
          </a:xfrm>
          <a:prstGeom prst="rect">
            <a:avLst/>
          </a:prstGeom>
          <a:noFill/>
        </p:spPr>
        <p:txBody>
          <a:bodyPr wrap="none" rtlCol="0">
            <a:spAutoFit/>
          </a:bodyPr>
          <a:lstStyle/>
          <a:p>
            <a:r>
              <a:rPr lang="de-DE" dirty="0" err="1">
                <a:solidFill>
                  <a:srgbClr val="FF0000"/>
                </a:solidFill>
              </a:rPr>
              <a:t>manufactured</a:t>
            </a:r>
            <a:r>
              <a:rPr lang="de-DE" dirty="0">
                <a:solidFill>
                  <a:srgbClr val="FF0000"/>
                </a:solidFill>
              </a:rPr>
              <a:t> </a:t>
            </a:r>
            <a:r>
              <a:rPr lang="de-DE" dirty="0" err="1">
                <a:solidFill>
                  <a:srgbClr val="FF0000"/>
                </a:solidFill>
              </a:rPr>
              <a:t>until</a:t>
            </a:r>
            <a:r>
              <a:rPr lang="de-DE" dirty="0">
                <a:solidFill>
                  <a:srgbClr val="FF0000"/>
                </a:solidFill>
              </a:rPr>
              <a:t> 2016!</a:t>
            </a:r>
          </a:p>
        </p:txBody>
      </p:sp>
      <p:pic>
        <p:nvPicPr>
          <p:cNvPr id="21" name="Picture 20">
            <a:extLst>
              <a:ext uri="{FF2B5EF4-FFF2-40B4-BE49-F238E27FC236}">
                <a16:creationId xmlns:a16="http://schemas.microsoft.com/office/drawing/2014/main" id="{A045E7BD-9982-4AB8-8633-DCD7D7FEC3D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479177" y="1881136"/>
            <a:ext cx="5666558" cy="2901551"/>
          </a:xfrm>
          <a:prstGeom prst="rect">
            <a:avLst/>
          </a:prstGeom>
        </p:spPr>
      </p:pic>
      <p:sp>
        <p:nvSpPr>
          <p:cNvPr id="23" name="TextBox 22">
            <a:extLst>
              <a:ext uri="{FF2B5EF4-FFF2-40B4-BE49-F238E27FC236}">
                <a16:creationId xmlns:a16="http://schemas.microsoft.com/office/drawing/2014/main" id="{5AB9F436-4330-4995-951B-C1C12CC8315D}"/>
              </a:ext>
            </a:extLst>
          </p:cNvPr>
          <p:cNvSpPr txBox="1"/>
          <p:nvPr/>
        </p:nvSpPr>
        <p:spPr>
          <a:xfrm>
            <a:off x="10452870" y="4714669"/>
            <a:ext cx="1739130" cy="276999"/>
          </a:xfrm>
          <a:prstGeom prst="rect">
            <a:avLst/>
          </a:prstGeom>
          <a:noFill/>
        </p:spPr>
        <p:txBody>
          <a:bodyPr wrap="none" rtlCol="0">
            <a:spAutoFit/>
          </a:bodyPr>
          <a:lstStyle/>
          <a:p>
            <a:r>
              <a:rPr lang="de-DE" sz="1200" dirty="0">
                <a:solidFill>
                  <a:schemeClr val="bg1">
                    <a:lumMod val="75000"/>
                  </a:schemeClr>
                </a:solidFill>
              </a:rPr>
              <a:t>© </a:t>
            </a:r>
            <a:r>
              <a:rPr lang="de-DE" sz="1200" dirty="0">
                <a:solidFill>
                  <a:schemeClr val="bg1">
                    <a:lumMod val="65000"/>
                  </a:schemeClr>
                </a:solidFill>
              </a:rPr>
              <a:t>www.cvedetails.com</a:t>
            </a:r>
          </a:p>
        </p:txBody>
      </p:sp>
      <p:sp>
        <p:nvSpPr>
          <p:cNvPr id="3" name="Rectangle 2">
            <a:extLst>
              <a:ext uri="{FF2B5EF4-FFF2-40B4-BE49-F238E27FC236}">
                <a16:creationId xmlns:a16="http://schemas.microsoft.com/office/drawing/2014/main" id="{C8EBCBD5-2B9A-45FF-9170-380D455984E9}"/>
              </a:ext>
            </a:extLst>
          </p:cNvPr>
          <p:cNvSpPr/>
          <p:nvPr/>
        </p:nvSpPr>
        <p:spPr bwMode="auto">
          <a:xfrm>
            <a:off x="6511805" y="2133600"/>
            <a:ext cx="5633929" cy="258106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800" b="0" i="0" u="none" strike="noStrike" cap="none" normalizeH="0" baseline="0" dirty="0">
                <a:ln>
                  <a:noFill/>
                </a:ln>
                <a:solidFill>
                  <a:schemeClr val="tx1"/>
                </a:solidFill>
                <a:effectLst/>
                <a:latin typeface="Arial" charset="0"/>
              </a:rPr>
              <a:t>?</a:t>
            </a:r>
          </a:p>
        </p:txBody>
      </p:sp>
      <p:sp>
        <p:nvSpPr>
          <p:cNvPr id="8" name="Rectangle: Rounded Corners 7">
            <a:extLst>
              <a:ext uri="{FF2B5EF4-FFF2-40B4-BE49-F238E27FC236}">
                <a16:creationId xmlns:a16="http://schemas.microsoft.com/office/drawing/2014/main" id="{5D608DD3-DC5C-4F4D-83A0-F856403E93B9}"/>
              </a:ext>
            </a:extLst>
          </p:cNvPr>
          <p:cNvSpPr/>
          <p:nvPr/>
        </p:nvSpPr>
        <p:spPr bwMode="auto">
          <a:xfrm rot="19898229">
            <a:off x="751328" y="2374726"/>
            <a:ext cx="3587932" cy="10053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Attacks against Android phones – patch now (if there are patches available …)</a:t>
            </a:r>
          </a:p>
        </p:txBody>
      </p:sp>
      <p:sp>
        <p:nvSpPr>
          <p:cNvPr id="20" name="Rectangle: Rounded Corners 19">
            <a:extLst>
              <a:ext uri="{FF2B5EF4-FFF2-40B4-BE49-F238E27FC236}">
                <a16:creationId xmlns:a16="http://schemas.microsoft.com/office/drawing/2014/main" id="{FE5D45BB-0B28-4BD5-B8AE-6D02396BEF55}"/>
              </a:ext>
            </a:extLst>
          </p:cNvPr>
          <p:cNvSpPr/>
          <p:nvPr/>
        </p:nvSpPr>
        <p:spPr bwMode="auto">
          <a:xfrm rot="20910066">
            <a:off x="1639150" y="4921061"/>
            <a:ext cx="4347523" cy="10053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a:ln>
                  <a:noFill/>
                </a:ln>
                <a:solidFill>
                  <a:schemeClr val="tx1"/>
                </a:solidFill>
                <a:effectLst/>
                <a:latin typeface="Arial" charset="0"/>
              </a:rPr>
              <a:t>No more updates for “older” devices – e.g. no updates for Nexus devices since November 2018</a:t>
            </a:r>
          </a:p>
        </p:txBody>
      </p:sp>
    </p:spTree>
    <p:extLst>
      <p:ext uri="{BB962C8B-B14F-4D97-AF65-F5344CB8AC3E}">
        <p14:creationId xmlns:p14="http://schemas.microsoft.com/office/powerpoint/2010/main" val="2805918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7832707" y="1495237"/>
            <a:ext cx="4303846" cy="2422164"/>
          </a:xfrm>
          <a:prstGeom prst="rect">
            <a:avLst/>
          </a:prstGeom>
        </p:spPr>
      </p:pic>
      <p:sp>
        <p:nvSpPr>
          <p:cNvPr id="45" name="TextBox 44"/>
          <p:cNvSpPr txBox="1"/>
          <p:nvPr/>
        </p:nvSpPr>
        <p:spPr>
          <a:xfrm>
            <a:off x="10704092" y="3912067"/>
            <a:ext cx="1487908" cy="246221"/>
          </a:xfrm>
          <a:prstGeom prst="rect">
            <a:avLst/>
          </a:prstGeom>
          <a:noFill/>
        </p:spPr>
        <p:txBody>
          <a:bodyPr wrap="none" rtlCol="0">
            <a:spAutoFit/>
          </a:bodyPr>
          <a:lstStyle/>
          <a:p>
            <a:r>
              <a:rPr lang="de-DE" sz="1000" dirty="0">
                <a:solidFill>
                  <a:schemeClr val="bg1">
                    <a:lumMod val="50000"/>
                  </a:schemeClr>
                </a:solidFill>
              </a:rPr>
              <a:t>Source: Spiegel Online</a:t>
            </a:r>
          </a:p>
        </p:txBody>
      </p:sp>
      <p:sp>
        <p:nvSpPr>
          <p:cNvPr id="3" name="Title 2"/>
          <p:cNvSpPr>
            <a:spLocks noGrp="1"/>
          </p:cNvSpPr>
          <p:nvPr>
            <p:ph type="title"/>
          </p:nvPr>
        </p:nvSpPr>
        <p:spPr/>
        <p:txBody>
          <a:bodyPr/>
          <a:lstStyle/>
          <a:p>
            <a:r>
              <a:rPr lang="en-US" sz="2400" noProof="0" dirty="0"/>
              <a:t>Networked systems – Things communicate with things (and humans)</a:t>
            </a:r>
          </a:p>
        </p:txBody>
      </p:sp>
      <p:sp>
        <p:nvSpPr>
          <p:cNvPr id="2" name="Footer Placeholder 1"/>
          <p:cNvSpPr>
            <a:spLocks noGrp="1"/>
          </p:cNvSpPr>
          <p:nvPr>
            <p:ph type="ftr" sz="quarter" idx="10"/>
          </p:nvPr>
        </p:nvSpPr>
        <p:spPr/>
        <p:txBody>
          <a:bodyPr/>
          <a:lstStyle/>
          <a:p>
            <a:r>
              <a:rPr lang="en-US"/>
              <a:t>Prof. Dr.-Ing. J. H. Schiller, Security aspects in the Internet of Things, June 8th, 2022</a:t>
            </a:r>
            <a:endParaRPr lang="de-DE"/>
          </a:p>
        </p:txBody>
      </p:sp>
      <p:grpSp>
        <p:nvGrpSpPr>
          <p:cNvPr id="4" name="Group 3"/>
          <p:cNvGrpSpPr/>
          <p:nvPr/>
        </p:nvGrpSpPr>
        <p:grpSpPr>
          <a:xfrm>
            <a:off x="706929" y="1761318"/>
            <a:ext cx="9843250" cy="4367975"/>
            <a:chOff x="1347788" y="653654"/>
            <a:chExt cx="6446758" cy="3885838"/>
          </a:xfrm>
        </p:grpSpPr>
        <p:cxnSp>
          <p:nvCxnSpPr>
            <p:cNvPr id="5" name="Gerade Verbindung 30"/>
            <p:cNvCxnSpPr>
              <a:stCxn id="14" idx="2"/>
            </p:cNvCxnSpPr>
            <p:nvPr/>
          </p:nvCxnSpPr>
          <p:spPr>
            <a:xfrm>
              <a:off x="2483169" y="1470184"/>
              <a:ext cx="1837372" cy="14711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Gerade Verbindung 34"/>
            <p:cNvCxnSpPr>
              <a:stCxn id="16" idx="2"/>
            </p:cNvCxnSpPr>
            <p:nvPr/>
          </p:nvCxnSpPr>
          <p:spPr>
            <a:xfrm flipH="1">
              <a:off x="4747260" y="967978"/>
              <a:ext cx="449105" cy="19581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Gerade Verbindung 37"/>
            <p:cNvCxnSpPr>
              <a:stCxn id="24" idx="1"/>
            </p:cNvCxnSpPr>
            <p:nvPr/>
          </p:nvCxnSpPr>
          <p:spPr>
            <a:xfrm flipH="1">
              <a:off x="5067300" y="1067515"/>
              <a:ext cx="1841421" cy="1858565"/>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uppieren 4"/>
            <p:cNvGrpSpPr>
              <a:grpSpLocks/>
            </p:cNvGrpSpPr>
            <p:nvPr/>
          </p:nvGrpSpPr>
          <p:grpSpPr bwMode="auto">
            <a:xfrm>
              <a:off x="1612583" y="3709987"/>
              <a:ext cx="770335" cy="539354"/>
              <a:chOff x="304801" y="1268760"/>
              <a:chExt cx="1026839" cy="720080"/>
            </a:xfrm>
          </p:grpSpPr>
          <p:sp>
            <p:nvSpPr>
              <p:cNvPr id="41" name="Rechteck 4"/>
              <p:cNvSpPr/>
              <p:nvPr/>
            </p:nvSpPr>
            <p:spPr>
              <a:xfrm>
                <a:off x="304801" y="1268760"/>
                <a:ext cx="1026839" cy="72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pic>
            <p:nvPicPr>
              <p:cNvPr id="42" name="Picture 2" descr="S:\Siemens\Bilder\Leitstelle6.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536" y="1324744"/>
                <a:ext cx="810816" cy="6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uppieren 6"/>
            <p:cNvGrpSpPr/>
            <p:nvPr/>
          </p:nvGrpSpPr>
          <p:grpSpPr>
            <a:xfrm>
              <a:off x="3767836" y="3999432"/>
              <a:ext cx="770129" cy="540060"/>
              <a:chOff x="304801" y="1268760"/>
              <a:chExt cx="1026839" cy="720080"/>
            </a:xfrm>
            <a:solidFill>
              <a:srgbClr val="FF0000"/>
            </a:solidFill>
          </p:grpSpPr>
          <p:sp>
            <p:nvSpPr>
              <p:cNvPr id="39" name="Rechteck 7"/>
              <p:cNvSpPr/>
              <p:nvPr/>
            </p:nvSpPr>
            <p:spPr>
              <a:xfrm>
                <a:off x="304801" y="1268760"/>
                <a:ext cx="1026839" cy="72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pic>
            <p:nvPicPr>
              <p:cNvPr id="40" name="Picture 2" descr="S:\Siemens\Bilder\Leitstelle6.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536" y="1324744"/>
                <a:ext cx="810816" cy="608112"/>
              </a:xfrm>
              <a:prstGeom prst="rect">
                <a:avLst/>
              </a:prstGeom>
              <a:grpFill/>
              <a:ln>
                <a:noFill/>
              </a:ln>
              <a:extLst/>
            </p:spPr>
          </p:pic>
        </p:grpSp>
        <p:grpSp>
          <p:nvGrpSpPr>
            <p:cNvPr id="10" name="Gruppieren 9"/>
            <p:cNvGrpSpPr/>
            <p:nvPr/>
          </p:nvGrpSpPr>
          <p:grpSpPr>
            <a:xfrm>
              <a:off x="6308479" y="3717492"/>
              <a:ext cx="770129" cy="540060"/>
              <a:chOff x="304801" y="1268760"/>
              <a:chExt cx="1026839" cy="720080"/>
            </a:xfrm>
            <a:solidFill>
              <a:srgbClr val="FFFF99"/>
            </a:solidFill>
          </p:grpSpPr>
          <p:sp>
            <p:nvSpPr>
              <p:cNvPr id="37" name="Rechteck 10"/>
              <p:cNvSpPr/>
              <p:nvPr/>
            </p:nvSpPr>
            <p:spPr>
              <a:xfrm>
                <a:off x="304801" y="1268760"/>
                <a:ext cx="1026839" cy="72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pic>
            <p:nvPicPr>
              <p:cNvPr id="38" name="Picture 2" descr="S:\Siemens\Bilder\Leitstelle6.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536" y="1324744"/>
                <a:ext cx="810816" cy="608112"/>
              </a:xfrm>
              <a:prstGeom prst="rect">
                <a:avLst/>
              </a:prstGeom>
              <a:grpFill/>
              <a:ln>
                <a:noFill/>
              </a:ln>
              <a:extLst/>
            </p:spPr>
          </p:pic>
        </p:grpSp>
        <p:cxnSp>
          <p:nvCxnSpPr>
            <p:cNvPr id="11" name="Gerade Verbindung 13"/>
            <p:cNvCxnSpPr>
              <a:stCxn id="35" idx="2"/>
              <a:endCxn id="41" idx="0"/>
            </p:cNvCxnSpPr>
            <p:nvPr/>
          </p:nvCxnSpPr>
          <p:spPr>
            <a:xfrm flipH="1">
              <a:off x="1997751" y="3236595"/>
              <a:ext cx="1288787" cy="4733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Gerade Verbindung 14"/>
            <p:cNvCxnSpPr>
              <a:stCxn id="35" idx="1"/>
              <a:endCxn id="39" idx="0"/>
            </p:cNvCxnSpPr>
            <p:nvPr/>
          </p:nvCxnSpPr>
          <p:spPr>
            <a:xfrm flipH="1">
              <a:off x="4152901" y="3550251"/>
              <a:ext cx="344090" cy="44918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Gerade Verbindung 15"/>
            <p:cNvCxnSpPr>
              <a:stCxn id="35" idx="0"/>
              <a:endCxn id="37" idx="0"/>
            </p:cNvCxnSpPr>
            <p:nvPr/>
          </p:nvCxnSpPr>
          <p:spPr>
            <a:xfrm>
              <a:off x="5712969" y="3236595"/>
              <a:ext cx="980574" cy="48089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43815" y="1077278"/>
              <a:ext cx="1078706" cy="39290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50294" y="1741885"/>
              <a:ext cx="1650206" cy="49291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621293" y="653654"/>
              <a:ext cx="1150144" cy="3143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519977" y="1023938"/>
              <a:ext cx="1135856" cy="5715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1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883717" y="1641396"/>
              <a:ext cx="833438" cy="62388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1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255294" y="1385888"/>
              <a:ext cx="979885" cy="53697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13"/>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112544" y="2078832"/>
              <a:ext cx="1508522" cy="25479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15"/>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606153" y="2562225"/>
              <a:ext cx="900113" cy="228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16"/>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7030641" y="2576513"/>
              <a:ext cx="428625" cy="4286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18"/>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347788" y="1649017"/>
              <a:ext cx="771525" cy="42981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20" descr="http://www.fcio.at/uploads/fcio_webrelaunch2008_124x73_97492_DE.jpg">
              <a:hlinkClick r:id="rId15"/>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908721" y="806768"/>
              <a:ext cx="885825" cy="52149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25" name="Picture 21"/>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3278982" y="1002983"/>
              <a:ext cx="831056" cy="46791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26" name="Gerade Verbindung 28"/>
            <p:cNvCxnSpPr>
              <a:stCxn id="21" idx="3"/>
            </p:cNvCxnSpPr>
            <p:nvPr/>
          </p:nvCxnSpPr>
          <p:spPr>
            <a:xfrm>
              <a:off x="2506266" y="2676525"/>
              <a:ext cx="1219914" cy="3333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Gerade Verbindung 29"/>
            <p:cNvCxnSpPr>
              <a:stCxn id="23" idx="2"/>
            </p:cNvCxnSpPr>
            <p:nvPr/>
          </p:nvCxnSpPr>
          <p:spPr>
            <a:xfrm>
              <a:off x="1733550" y="2078832"/>
              <a:ext cx="2289810" cy="9082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Gerade Verbindung 31"/>
            <p:cNvCxnSpPr>
              <a:stCxn id="15" idx="2"/>
            </p:cNvCxnSpPr>
            <p:nvPr/>
          </p:nvCxnSpPr>
          <p:spPr>
            <a:xfrm>
              <a:off x="3175398" y="2234803"/>
              <a:ext cx="1038463" cy="7446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Gerade Verbindung 32"/>
            <p:cNvCxnSpPr>
              <a:stCxn id="25" idx="2"/>
              <a:endCxn id="35" idx="3"/>
            </p:cNvCxnSpPr>
            <p:nvPr/>
          </p:nvCxnSpPr>
          <p:spPr>
            <a:xfrm>
              <a:off x="3694510" y="1470899"/>
              <a:ext cx="802481" cy="14873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Gerade Verbindung 33"/>
            <p:cNvCxnSpPr>
              <a:stCxn id="19" idx="2"/>
              <a:endCxn id="35" idx="3"/>
            </p:cNvCxnSpPr>
            <p:nvPr/>
          </p:nvCxnSpPr>
          <p:spPr>
            <a:xfrm flipH="1">
              <a:off x="4496991" y="1922860"/>
              <a:ext cx="248245" cy="10353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Gerade Verbindung 35"/>
            <p:cNvCxnSpPr>
              <a:stCxn id="17" idx="1"/>
            </p:cNvCxnSpPr>
            <p:nvPr/>
          </p:nvCxnSpPr>
          <p:spPr>
            <a:xfrm flipH="1">
              <a:off x="4846320" y="1309687"/>
              <a:ext cx="673656" cy="16163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Gerade Verbindung 36"/>
            <p:cNvCxnSpPr>
              <a:stCxn id="20" idx="2"/>
            </p:cNvCxnSpPr>
            <p:nvPr/>
          </p:nvCxnSpPr>
          <p:spPr>
            <a:xfrm flipH="1">
              <a:off x="5212081" y="2333625"/>
              <a:ext cx="654725" cy="59245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Gerade Verbindung 38"/>
            <p:cNvCxnSpPr>
              <a:stCxn id="18" idx="2"/>
            </p:cNvCxnSpPr>
            <p:nvPr/>
          </p:nvCxnSpPr>
          <p:spPr>
            <a:xfrm flipH="1">
              <a:off x="5394961" y="2265283"/>
              <a:ext cx="1905476" cy="6836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Gerade Verbindung 39"/>
            <p:cNvCxnSpPr>
              <a:stCxn id="22" idx="1"/>
            </p:cNvCxnSpPr>
            <p:nvPr/>
          </p:nvCxnSpPr>
          <p:spPr>
            <a:xfrm flipH="1">
              <a:off x="5524500" y="2790825"/>
              <a:ext cx="1506141" cy="22669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Wolke 40"/>
            <p:cNvSpPr/>
            <p:nvPr/>
          </p:nvSpPr>
          <p:spPr>
            <a:xfrm>
              <a:off x="3278982" y="2922270"/>
              <a:ext cx="2436018" cy="62865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a:r>
                <a:rPr lang="en-US" sz="1600" b="1" dirty="0">
                  <a:solidFill>
                    <a:srgbClr val="0070C0"/>
                  </a:solidFill>
                </a:rPr>
                <a:t>Somehow inter-connected…</a:t>
              </a:r>
              <a:endParaRPr lang="de-DE" sz="1600" b="1" dirty="0">
                <a:solidFill>
                  <a:srgbClr val="0070C0"/>
                </a:solidFill>
              </a:endParaRPr>
            </a:p>
          </p:txBody>
        </p:sp>
        <p:cxnSp>
          <p:nvCxnSpPr>
            <p:cNvPr id="36" name="Gerade Verbindung 14"/>
            <p:cNvCxnSpPr>
              <a:endCxn id="43" idx="0"/>
            </p:cNvCxnSpPr>
            <p:nvPr/>
          </p:nvCxnSpPr>
          <p:spPr>
            <a:xfrm>
              <a:off x="5055850" y="3472713"/>
              <a:ext cx="370028" cy="340314"/>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43" name="Picture 4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68594" y="5312692"/>
            <a:ext cx="1129956" cy="1096543"/>
          </a:xfrm>
          <a:prstGeom prst="rect">
            <a:avLst/>
          </a:prstGeom>
        </p:spPr>
      </p:pic>
    </p:spTree>
    <p:extLst>
      <p:ext uri="{BB962C8B-B14F-4D97-AF65-F5344CB8AC3E}">
        <p14:creationId xmlns:p14="http://schemas.microsoft.com/office/powerpoint/2010/main" val="204651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7553722" y="2418690"/>
            <a:ext cx="4303846" cy="2422164"/>
          </a:xfrm>
          <a:prstGeom prst="rect">
            <a:avLst/>
          </a:prstGeom>
        </p:spPr>
      </p:pic>
      <p:sp>
        <p:nvSpPr>
          <p:cNvPr id="175106" name="Titel 2"/>
          <p:cNvSpPr>
            <a:spLocks noGrp="1"/>
          </p:cNvSpPr>
          <p:nvPr>
            <p:ph type="title"/>
          </p:nvPr>
        </p:nvSpPr>
        <p:spPr/>
        <p:txBody>
          <a:bodyPr/>
          <a:lstStyle/>
          <a:p>
            <a:r>
              <a:rPr lang="en-US" altLang="de-DE" noProof="0" dirty="0"/>
              <a:t>Mind the gap between data and the real world!</a:t>
            </a:r>
          </a:p>
        </p:txBody>
      </p:sp>
      <p:sp>
        <p:nvSpPr>
          <p:cNvPr id="7" name="Content Placeholder 6"/>
          <p:cNvSpPr>
            <a:spLocks noGrp="1"/>
          </p:cNvSpPr>
          <p:nvPr>
            <p:ph idx="1"/>
          </p:nvPr>
        </p:nvSpPr>
        <p:spPr/>
        <p:txBody>
          <a:bodyPr/>
          <a:lstStyle/>
          <a:p>
            <a:endParaRPr lang="de-DE" dirty="0"/>
          </a:p>
        </p:txBody>
      </p:sp>
      <p:sp>
        <p:nvSpPr>
          <p:cNvPr id="3" name="Footer Placeholder 2"/>
          <p:cNvSpPr>
            <a:spLocks noGrp="1"/>
          </p:cNvSpPr>
          <p:nvPr>
            <p:ph type="ftr" sz="quarter" idx="10"/>
          </p:nvPr>
        </p:nvSpPr>
        <p:spPr/>
        <p:txBody>
          <a:bodyPr/>
          <a:lstStyle/>
          <a:p>
            <a:r>
              <a:rPr lang="en-US"/>
              <a:t>Prof. Dr.-Ing. J. H. Schiller, Security aspects in the Internet of Things, June 8th, 2022</a:t>
            </a:r>
            <a:endParaRPr lang="de-DE"/>
          </a:p>
        </p:txBody>
      </p:sp>
      <p:sp>
        <p:nvSpPr>
          <p:cNvPr id="6" name="Oval 5"/>
          <p:cNvSpPr/>
          <p:nvPr/>
        </p:nvSpPr>
        <p:spPr>
          <a:xfrm>
            <a:off x="6150444" y="1927775"/>
            <a:ext cx="3427652" cy="3254855"/>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de-DE" kern="0" dirty="0">
                <a:solidFill>
                  <a:srgbClr val="000000"/>
                </a:solidFill>
                <a:latin typeface="Tahoma"/>
              </a:rPr>
              <a:t>Real </a:t>
            </a:r>
            <a:r>
              <a:rPr lang="de-DE" kern="0" dirty="0" err="1">
                <a:solidFill>
                  <a:srgbClr val="000000"/>
                </a:solidFill>
                <a:latin typeface="Tahoma"/>
              </a:rPr>
              <a:t>situation</a:t>
            </a:r>
            <a:endParaRPr lang="de-DE" kern="0" dirty="0">
              <a:solidFill>
                <a:srgbClr val="000000"/>
              </a:solidFill>
              <a:latin typeface="Tahoma"/>
            </a:endParaRPr>
          </a:p>
        </p:txBody>
      </p:sp>
      <p:sp>
        <p:nvSpPr>
          <p:cNvPr id="2" name="Oval 1"/>
          <p:cNvSpPr/>
          <p:nvPr/>
        </p:nvSpPr>
        <p:spPr>
          <a:xfrm>
            <a:off x="3495118" y="1910995"/>
            <a:ext cx="3427652" cy="3254855"/>
          </a:xfrm>
          <a:prstGeom prst="ellipse">
            <a:avLst/>
          </a:prstGeom>
          <a:solidFill>
            <a:schemeClr val="accent6">
              <a:lumMod val="60000"/>
              <a:lumOff val="40000"/>
              <a:alpha val="6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de-DE" kern="0" dirty="0">
                <a:solidFill>
                  <a:srgbClr val="000000"/>
                </a:solidFill>
                <a:latin typeface="Tahoma"/>
              </a:rPr>
              <a:t>Data-</a:t>
            </a:r>
            <a:r>
              <a:rPr lang="de-DE" kern="0" dirty="0" err="1">
                <a:solidFill>
                  <a:srgbClr val="000000"/>
                </a:solidFill>
                <a:latin typeface="Tahoma"/>
              </a:rPr>
              <a:t>based</a:t>
            </a:r>
            <a:r>
              <a:rPr lang="de-DE" kern="0" dirty="0">
                <a:solidFill>
                  <a:srgbClr val="000000"/>
                </a:solidFill>
                <a:latin typeface="Tahoma"/>
              </a:rPr>
              <a:t> </a:t>
            </a:r>
          </a:p>
          <a:p>
            <a:pPr algn="ctr" fontAlgn="auto">
              <a:spcBef>
                <a:spcPts val="0"/>
              </a:spcBef>
              <a:spcAft>
                <a:spcPts val="0"/>
              </a:spcAft>
              <a:defRPr/>
            </a:pPr>
            <a:r>
              <a:rPr lang="de-DE" kern="0" dirty="0" err="1">
                <a:solidFill>
                  <a:srgbClr val="000000"/>
                </a:solidFill>
                <a:latin typeface="Tahoma"/>
              </a:rPr>
              <a:t>situation</a:t>
            </a:r>
            <a:endParaRPr lang="de-DE" kern="0" dirty="0">
              <a:solidFill>
                <a:srgbClr val="000000"/>
              </a:solidFill>
              <a:latin typeface="Tahoma"/>
            </a:endParaRPr>
          </a:p>
        </p:txBody>
      </p:sp>
      <p:cxnSp>
        <p:nvCxnSpPr>
          <p:cNvPr id="11" name="Gerade Verbindung 30"/>
          <p:cNvCxnSpPr>
            <a:stCxn id="20" idx="2"/>
            <a:endCxn id="2" idx="1"/>
          </p:cNvCxnSpPr>
          <p:nvPr/>
        </p:nvCxnSpPr>
        <p:spPr>
          <a:xfrm>
            <a:off x="1136618" y="2043309"/>
            <a:ext cx="2860468" cy="3443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Gerade Verbindung 34"/>
          <p:cNvCxnSpPr>
            <a:stCxn id="22" idx="3"/>
            <a:endCxn id="2" idx="0"/>
          </p:cNvCxnSpPr>
          <p:nvPr/>
        </p:nvCxnSpPr>
        <p:spPr>
          <a:xfrm>
            <a:off x="4075060" y="1817515"/>
            <a:ext cx="1133884" cy="934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Gerade Verbindung 37"/>
          <p:cNvCxnSpPr>
            <a:stCxn id="30" idx="3"/>
            <a:endCxn id="2" idx="2"/>
          </p:cNvCxnSpPr>
          <p:nvPr/>
        </p:nvCxnSpPr>
        <p:spPr>
          <a:xfrm>
            <a:off x="3141170" y="2881013"/>
            <a:ext cx="353948" cy="65741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4" name="Gruppieren 4"/>
          <p:cNvGrpSpPr>
            <a:grpSpLocks/>
          </p:cNvGrpSpPr>
          <p:nvPr/>
        </p:nvGrpSpPr>
        <p:grpSpPr bwMode="auto">
          <a:xfrm>
            <a:off x="4728256" y="5540427"/>
            <a:ext cx="1176188" cy="606275"/>
            <a:chOff x="304801" y="1268760"/>
            <a:chExt cx="1026839" cy="720080"/>
          </a:xfrm>
        </p:grpSpPr>
        <p:sp>
          <p:nvSpPr>
            <p:cNvPr id="47" name="Rechteck 4"/>
            <p:cNvSpPr/>
            <p:nvPr/>
          </p:nvSpPr>
          <p:spPr>
            <a:xfrm>
              <a:off x="304801" y="1268760"/>
              <a:ext cx="1026839" cy="72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pic>
          <p:nvPicPr>
            <p:cNvPr id="48" name="Picture 2" descr="S:\Siemens\Bilder\Leitstelle6.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536" y="1324744"/>
              <a:ext cx="810816" cy="6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uppieren 6"/>
          <p:cNvGrpSpPr/>
          <p:nvPr/>
        </p:nvGrpSpPr>
        <p:grpSpPr>
          <a:xfrm>
            <a:off x="5479302" y="5866370"/>
            <a:ext cx="1175874" cy="607068"/>
            <a:chOff x="304801" y="1268760"/>
            <a:chExt cx="1026839" cy="720080"/>
          </a:xfrm>
          <a:solidFill>
            <a:srgbClr val="FF0000"/>
          </a:solidFill>
        </p:grpSpPr>
        <p:sp>
          <p:nvSpPr>
            <p:cNvPr id="45" name="Rechteck 7"/>
            <p:cNvSpPr/>
            <p:nvPr/>
          </p:nvSpPr>
          <p:spPr>
            <a:xfrm>
              <a:off x="304801" y="1268760"/>
              <a:ext cx="1026839" cy="72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pic>
          <p:nvPicPr>
            <p:cNvPr id="46" name="Picture 2" descr="S:\Siemens\Bilder\Leitstelle6.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536" y="1324744"/>
              <a:ext cx="810816" cy="608112"/>
            </a:xfrm>
            <a:prstGeom prst="rect">
              <a:avLst/>
            </a:prstGeom>
            <a:grpFill/>
            <a:ln>
              <a:noFill/>
            </a:ln>
            <a:extLst/>
          </p:spPr>
        </p:pic>
      </p:grpSp>
      <p:grpSp>
        <p:nvGrpSpPr>
          <p:cNvPr id="16" name="Gruppieren 9"/>
          <p:cNvGrpSpPr/>
          <p:nvPr/>
        </p:nvGrpSpPr>
        <p:grpSpPr>
          <a:xfrm>
            <a:off x="7763336" y="5874698"/>
            <a:ext cx="1175874" cy="607068"/>
            <a:chOff x="304801" y="1268760"/>
            <a:chExt cx="1026839" cy="720080"/>
          </a:xfrm>
          <a:solidFill>
            <a:srgbClr val="FFFF99"/>
          </a:solidFill>
        </p:grpSpPr>
        <p:sp>
          <p:nvSpPr>
            <p:cNvPr id="43" name="Rechteck 10"/>
            <p:cNvSpPr/>
            <p:nvPr/>
          </p:nvSpPr>
          <p:spPr>
            <a:xfrm>
              <a:off x="304801" y="1268760"/>
              <a:ext cx="1026839" cy="72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pic>
          <p:nvPicPr>
            <p:cNvPr id="44" name="Picture 2" descr="S:\Siemens\Bilder\Leitstelle6.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536" y="1324744"/>
              <a:ext cx="810816" cy="608112"/>
            </a:xfrm>
            <a:prstGeom prst="rect">
              <a:avLst/>
            </a:prstGeom>
            <a:grpFill/>
            <a:ln>
              <a:noFill/>
            </a:ln>
            <a:extLst/>
          </p:spPr>
        </p:pic>
      </p:grpSp>
      <p:pic>
        <p:nvPicPr>
          <p:cNvPr id="20"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3105" y="1601653"/>
            <a:ext cx="1647025" cy="44165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9023" y="3719167"/>
            <a:ext cx="2519622" cy="55407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18960" y="1640852"/>
            <a:ext cx="1756100" cy="3533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887619" y="4905836"/>
            <a:ext cx="1734285" cy="64240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1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789287" y="5705353"/>
            <a:ext cx="1272537" cy="70129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1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74865" y="4355405"/>
            <a:ext cx="1496140" cy="60359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13"/>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59942" y="3435773"/>
            <a:ext cx="2303291" cy="28640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15"/>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05713" y="3117618"/>
            <a:ext cx="1374340" cy="25696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16"/>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449735" y="1631032"/>
            <a:ext cx="654447" cy="48180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18"/>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34433" y="2382904"/>
            <a:ext cx="1178005" cy="48314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20" descr="http://www.fcio.at/uploads/fcio_webrelaunch2008_124x73_97492_DE.jpg">
            <a:hlinkClick r:id="rId15"/>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788646" y="2587913"/>
            <a:ext cx="1352524" cy="58619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31" name="Picture 21"/>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6446151" y="5523410"/>
            <a:ext cx="1268900" cy="52597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2" name="Gerade Verbindung 28"/>
          <p:cNvCxnSpPr>
            <a:stCxn id="27" idx="3"/>
            <a:endCxn id="2" idx="2"/>
          </p:cNvCxnSpPr>
          <p:nvPr/>
        </p:nvCxnSpPr>
        <p:spPr>
          <a:xfrm>
            <a:off x="1780053" y="3246100"/>
            <a:ext cx="1715065" cy="29232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Gerade Verbindung 29"/>
          <p:cNvCxnSpPr>
            <a:stCxn id="29" idx="3"/>
            <a:endCxn id="2" idx="1"/>
          </p:cNvCxnSpPr>
          <p:nvPr/>
        </p:nvCxnSpPr>
        <p:spPr>
          <a:xfrm flipV="1">
            <a:off x="1512438" y="2387657"/>
            <a:ext cx="2484648" cy="2368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Gerade Verbindung 31"/>
          <p:cNvCxnSpPr>
            <a:stCxn id="21" idx="3"/>
            <a:endCxn id="2" idx="3"/>
          </p:cNvCxnSpPr>
          <p:nvPr/>
        </p:nvCxnSpPr>
        <p:spPr>
          <a:xfrm>
            <a:off x="2908645" y="3996206"/>
            <a:ext cx="1088441" cy="6929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Gerade Verbindung 33"/>
          <p:cNvCxnSpPr>
            <a:endCxn id="2" idx="3"/>
          </p:cNvCxnSpPr>
          <p:nvPr/>
        </p:nvCxnSpPr>
        <p:spPr>
          <a:xfrm>
            <a:off x="2192335" y="4682366"/>
            <a:ext cx="1804751" cy="68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Gerade Verbindung 36"/>
          <p:cNvCxnSpPr>
            <a:stCxn id="26" idx="3"/>
            <a:endCxn id="2" idx="2"/>
          </p:cNvCxnSpPr>
          <p:nvPr/>
        </p:nvCxnSpPr>
        <p:spPr>
          <a:xfrm flipV="1">
            <a:off x="2963233" y="3538423"/>
            <a:ext cx="531885" cy="405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Gerade Verbindung 38"/>
          <p:cNvCxnSpPr>
            <a:stCxn id="23" idx="3"/>
            <a:endCxn id="2" idx="4"/>
          </p:cNvCxnSpPr>
          <p:nvPr/>
        </p:nvCxnSpPr>
        <p:spPr>
          <a:xfrm flipV="1">
            <a:off x="3621904" y="5165850"/>
            <a:ext cx="1587040" cy="61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Gerade Verbindung 39"/>
          <p:cNvCxnSpPr>
            <a:stCxn id="28" idx="1"/>
            <a:endCxn id="2" idx="0"/>
          </p:cNvCxnSpPr>
          <p:nvPr/>
        </p:nvCxnSpPr>
        <p:spPr>
          <a:xfrm flipH="1">
            <a:off x="5208944" y="1871936"/>
            <a:ext cx="240791" cy="39059"/>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48364" y="5073361"/>
            <a:ext cx="1129956" cy="1096543"/>
          </a:xfrm>
          <a:prstGeom prst="rect">
            <a:avLst/>
          </a:prstGeom>
        </p:spPr>
      </p:pic>
      <p:cxnSp>
        <p:nvCxnSpPr>
          <p:cNvPr id="78" name="Gerade Verbindung 38"/>
          <p:cNvCxnSpPr>
            <a:stCxn id="24" idx="3"/>
            <a:endCxn id="2" idx="4"/>
          </p:cNvCxnSpPr>
          <p:nvPr/>
        </p:nvCxnSpPr>
        <p:spPr>
          <a:xfrm flipV="1">
            <a:off x="3061824" y="5165850"/>
            <a:ext cx="2147120" cy="8901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Gerade Verbindung 38"/>
          <p:cNvCxnSpPr>
            <a:stCxn id="49" idx="3"/>
            <a:endCxn id="2" idx="4"/>
          </p:cNvCxnSpPr>
          <p:nvPr/>
        </p:nvCxnSpPr>
        <p:spPr>
          <a:xfrm flipV="1">
            <a:off x="1778320" y="5165850"/>
            <a:ext cx="3430624" cy="4557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5124" name="Right Arrow 175123"/>
          <p:cNvSpPr/>
          <p:nvPr/>
        </p:nvSpPr>
        <p:spPr bwMode="auto">
          <a:xfrm>
            <a:off x="5062004" y="4155540"/>
            <a:ext cx="2805236" cy="526825"/>
          </a:xfrm>
          <a:prstGeom prst="rightArrow">
            <a:avLst/>
          </a:prstGeom>
          <a:solidFill>
            <a:srgbClr val="FF0000"/>
          </a:solidFill>
          <a:ln w="28575">
            <a:solidFill>
              <a:srgbClr val="FF0000"/>
            </a:solidFill>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err="1">
                <a:ln>
                  <a:noFill/>
                </a:ln>
                <a:solidFill>
                  <a:schemeClr val="bg1"/>
                </a:solidFill>
                <a:effectLst/>
                <a:latin typeface="Arial" charset="0"/>
              </a:rPr>
              <a:t>How</a:t>
            </a:r>
            <a:r>
              <a:rPr kumimoji="0" lang="de-DE" sz="1800" b="1" i="0" u="none" strike="noStrike" cap="none" normalizeH="0" baseline="0" dirty="0">
                <a:ln>
                  <a:noFill/>
                </a:ln>
                <a:solidFill>
                  <a:schemeClr val="bg1"/>
                </a:solidFill>
                <a:effectLst/>
                <a:latin typeface="Arial" charset="0"/>
              </a:rPr>
              <a:t> large </a:t>
            </a:r>
            <a:r>
              <a:rPr kumimoji="0" lang="de-DE" sz="1800" b="1" i="0" u="none" strike="noStrike" cap="none" normalizeH="0" baseline="0" dirty="0" err="1">
                <a:ln>
                  <a:noFill/>
                </a:ln>
                <a:solidFill>
                  <a:schemeClr val="bg1"/>
                </a:solidFill>
                <a:effectLst/>
                <a:latin typeface="Arial" charset="0"/>
              </a:rPr>
              <a:t>is</a:t>
            </a:r>
            <a:r>
              <a:rPr kumimoji="0" lang="de-DE" sz="1800" b="1" i="0" u="none" strike="noStrike" cap="none" normalizeH="0" baseline="0" dirty="0">
                <a:ln>
                  <a:noFill/>
                </a:ln>
                <a:solidFill>
                  <a:schemeClr val="bg1"/>
                </a:solidFill>
                <a:effectLst/>
                <a:latin typeface="Arial" charset="0"/>
              </a:rPr>
              <a:t> </a:t>
            </a:r>
            <a:r>
              <a:rPr kumimoji="0" lang="de-DE" sz="1800" b="1" i="0" u="none" strike="noStrike" cap="none" normalizeH="0" baseline="0" dirty="0" err="1">
                <a:ln>
                  <a:noFill/>
                </a:ln>
                <a:solidFill>
                  <a:schemeClr val="bg1"/>
                </a:solidFill>
                <a:effectLst/>
                <a:latin typeface="Arial" charset="0"/>
              </a:rPr>
              <a:t>the</a:t>
            </a:r>
            <a:r>
              <a:rPr kumimoji="0" lang="de-DE" sz="1800" b="1" i="0" u="none" strike="noStrike" cap="none" normalizeH="0" baseline="0" dirty="0">
                <a:ln>
                  <a:noFill/>
                </a:ln>
                <a:solidFill>
                  <a:schemeClr val="bg1"/>
                </a:solidFill>
                <a:effectLst/>
                <a:latin typeface="Arial" charset="0"/>
              </a:rPr>
              <a:t> </a:t>
            </a:r>
            <a:r>
              <a:rPr kumimoji="0" lang="de-DE" sz="1800" b="1" i="0" u="none" strike="noStrike" cap="none" normalizeH="0" baseline="0" dirty="0" err="1">
                <a:ln>
                  <a:noFill/>
                </a:ln>
                <a:solidFill>
                  <a:schemeClr val="bg1"/>
                </a:solidFill>
                <a:effectLst/>
                <a:latin typeface="Arial" charset="0"/>
              </a:rPr>
              <a:t>gap</a:t>
            </a:r>
            <a:r>
              <a:rPr kumimoji="0" lang="de-DE" sz="1800" b="1" i="0" u="none" strike="noStrike" cap="none" normalizeH="0" baseline="0" dirty="0">
                <a:ln>
                  <a:noFill/>
                </a:ln>
                <a:solidFill>
                  <a:schemeClr val="bg1"/>
                </a:solidFill>
                <a:effectLst/>
                <a:latin typeface="Arial" charset="0"/>
              </a:rPr>
              <a:t>?</a:t>
            </a:r>
          </a:p>
        </p:txBody>
      </p:sp>
      <p:cxnSp>
        <p:nvCxnSpPr>
          <p:cNvPr id="87" name="Gerade Verbindung 38"/>
          <p:cNvCxnSpPr>
            <a:stCxn id="47" idx="0"/>
            <a:endCxn id="2" idx="5"/>
          </p:cNvCxnSpPr>
          <p:nvPr/>
        </p:nvCxnSpPr>
        <p:spPr>
          <a:xfrm flipV="1">
            <a:off x="5316350" y="4689188"/>
            <a:ext cx="1104452" cy="8512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0" name="Gerade Verbindung 38"/>
          <p:cNvCxnSpPr>
            <a:stCxn id="45" idx="0"/>
            <a:endCxn id="2" idx="5"/>
          </p:cNvCxnSpPr>
          <p:nvPr/>
        </p:nvCxnSpPr>
        <p:spPr>
          <a:xfrm flipV="1">
            <a:off x="6067239" y="4689188"/>
            <a:ext cx="353563" cy="11771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Gerade Verbindung 38"/>
          <p:cNvCxnSpPr>
            <a:stCxn id="31" idx="0"/>
            <a:endCxn id="2" idx="5"/>
          </p:cNvCxnSpPr>
          <p:nvPr/>
        </p:nvCxnSpPr>
        <p:spPr>
          <a:xfrm flipH="1" flipV="1">
            <a:off x="6420802" y="4689188"/>
            <a:ext cx="659799" cy="8342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Gerade Verbindung 38"/>
          <p:cNvCxnSpPr>
            <a:stCxn id="43" idx="0"/>
            <a:endCxn id="2" idx="5"/>
          </p:cNvCxnSpPr>
          <p:nvPr/>
        </p:nvCxnSpPr>
        <p:spPr>
          <a:xfrm flipH="1" flipV="1">
            <a:off x="6420802" y="4689188"/>
            <a:ext cx="1930471" cy="118551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917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IoT Challenges - what is really new</a:t>
            </a:r>
          </a:p>
        </p:txBody>
      </p:sp>
      <p:sp>
        <p:nvSpPr>
          <p:cNvPr id="3" name="Content Placeholder 2"/>
          <p:cNvSpPr>
            <a:spLocks noGrp="1"/>
          </p:cNvSpPr>
          <p:nvPr>
            <p:ph idx="1"/>
          </p:nvPr>
        </p:nvSpPr>
        <p:spPr/>
        <p:txBody>
          <a:bodyPr/>
          <a:lstStyle/>
          <a:p>
            <a:pPr lvl="1"/>
            <a:r>
              <a:rPr lang="en-US" noProof="0" dirty="0"/>
              <a:t>„The Internet of Things (IoT) will present </a:t>
            </a:r>
            <a:r>
              <a:rPr lang="en-US" b="1" noProof="0" dirty="0">
                <a:solidFill>
                  <a:srgbClr val="FF0000"/>
                </a:solidFill>
              </a:rPr>
              <a:t>new attack surfaces </a:t>
            </a:r>
            <a:r>
              <a:rPr lang="en-US" noProof="0" dirty="0"/>
              <a:t>as most of the IoT devices do not offer integrated security and, furthermore, it is </a:t>
            </a:r>
            <a:r>
              <a:rPr lang="en-US" b="1" noProof="0" dirty="0">
                <a:solidFill>
                  <a:srgbClr val="FF0000"/>
                </a:solidFill>
              </a:rPr>
              <a:t>often not possible to update </a:t>
            </a:r>
            <a:r>
              <a:rPr lang="en-US" noProof="0" dirty="0"/>
              <a:t>security mechanisms later on. If compromised, these devices may serve as a backdoor for hackers to enter clinical IT systems – undiscovered for months.“ (</a:t>
            </a:r>
            <a:r>
              <a:rPr lang="en-US" noProof="0" dirty="0" err="1"/>
              <a:t>DarkReading</a:t>
            </a:r>
            <a:r>
              <a:rPr lang="en-US" noProof="0" dirty="0"/>
              <a:t>, </a:t>
            </a:r>
            <a:r>
              <a:rPr lang="en-US" noProof="0" dirty="0">
                <a:hlinkClick r:id="rId2"/>
              </a:rPr>
              <a:t>www.informationweek.com</a:t>
            </a:r>
            <a:r>
              <a:rPr lang="en-US" noProof="0" dirty="0"/>
              <a:t>, 22.12.16)</a:t>
            </a:r>
          </a:p>
          <a:p>
            <a:pPr lvl="1"/>
            <a:endParaRPr lang="en-US" noProof="0" dirty="0"/>
          </a:p>
          <a:p>
            <a:pPr lvl="1"/>
            <a:r>
              <a:rPr lang="en-US" noProof="0" dirty="0"/>
              <a:t>Large variety of systems (hardware, interfaces, operating systems), typically “weak”</a:t>
            </a:r>
          </a:p>
          <a:p>
            <a:pPr lvl="1"/>
            <a:r>
              <a:rPr lang="en-US" noProof="0" dirty="0"/>
              <a:t>Real interaction with the environment (CPS)</a:t>
            </a:r>
          </a:p>
          <a:p>
            <a:pPr lvl="1"/>
            <a:r>
              <a:rPr lang="en-US" noProof="0" dirty="0"/>
              <a:t>Longer (but also much shorter!) life cycles, deeply embedded</a:t>
            </a:r>
          </a:p>
          <a:p>
            <a:pPr lvl="1"/>
            <a:r>
              <a:rPr lang="en-US" noProof="0" dirty="0"/>
              <a:t>Complete unclear patching/updating strategy, responsibility</a:t>
            </a:r>
          </a:p>
          <a:p>
            <a:pPr lvl="1"/>
            <a:r>
              <a:rPr lang="en-US" noProof="0" dirty="0"/>
              <a:t>SME problem: do they know what they do?</a:t>
            </a:r>
          </a:p>
          <a:p>
            <a:pPr lvl="1"/>
            <a:endParaRPr lang="en-US" noProof="0" dirty="0"/>
          </a:p>
          <a:p>
            <a:pPr lvl="1"/>
            <a:r>
              <a:rPr lang="en-US" noProof="0" dirty="0">
                <a:solidFill>
                  <a:srgbClr val="FF9933"/>
                </a:solidFill>
              </a:rPr>
              <a:t>How to integrate today the security needed in 30 years?</a:t>
            </a:r>
          </a:p>
          <a:p>
            <a:pPr lvl="1"/>
            <a:endParaRPr lang="en-US" noProof="0" dirty="0">
              <a:solidFill>
                <a:srgbClr val="FF9933"/>
              </a:solidFill>
            </a:endParaRPr>
          </a:p>
          <a:p>
            <a:pPr lvl="1"/>
            <a:r>
              <a:rPr lang="en-US" noProof="0" dirty="0">
                <a:solidFill>
                  <a:srgbClr val="00B050"/>
                </a:solidFill>
              </a:rPr>
              <a:t>First steps in the right direction: certified IoT devices and liability</a:t>
            </a:r>
          </a:p>
          <a:p>
            <a:pPr lvl="1"/>
            <a:endParaRPr lang="en-US" noProof="0" dirty="0">
              <a:solidFill>
                <a:srgbClr val="FF9933"/>
              </a:solidFill>
            </a:endParaRPr>
          </a:p>
        </p:txBody>
      </p:sp>
      <p:pic>
        <p:nvPicPr>
          <p:cNvPr id="9" name="Picture 8"/>
          <p:cNvPicPr>
            <a:picLocks noChangeAspect="1"/>
          </p:cNvPicPr>
          <p:nvPr/>
        </p:nvPicPr>
        <p:blipFill rotWithShape="1">
          <a:blip r:embed="rId3"/>
          <a:srcRect l="26003" r="28463"/>
          <a:stretch/>
        </p:blipFill>
        <p:spPr>
          <a:xfrm rot="3289875">
            <a:off x="9884493" y="3175595"/>
            <a:ext cx="1301132" cy="2857500"/>
          </a:xfrm>
          <a:prstGeom prst="rect">
            <a:avLst/>
          </a:prstGeom>
        </p:spPr>
      </p:pic>
      <p:sp>
        <p:nvSpPr>
          <p:cNvPr id="6" name="Footer Placeholder 3"/>
          <p:cNvSpPr>
            <a:spLocks noGrp="1"/>
          </p:cNvSpPr>
          <p:nvPr>
            <p:ph type="ftr" sz="quarter" idx="10"/>
          </p:nvPr>
        </p:nvSpPr>
        <p:spPr>
          <a:xfrm>
            <a:off x="334433" y="6629400"/>
            <a:ext cx="7969251" cy="228600"/>
          </a:xfrm>
        </p:spPr>
        <p:txBody>
          <a:bodyPr/>
          <a:lstStyle/>
          <a:p>
            <a:r>
              <a:rPr lang="en-US"/>
              <a:t>Prof. Dr.-Ing. J. H. Schiller, Security aspects in the Internet of Things, June 8th, 2022</a:t>
            </a:r>
            <a:endParaRPr lang="de-DE" dirty="0"/>
          </a:p>
        </p:txBody>
      </p:sp>
    </p:spTree>
    <p:extLst>
      <p:ext uri="{BB962C8B-B14F-4D97-AF65-F5344CB8AC3E}">
        <p14:creationId xmlns:p14="http://schemas.microsoft.com/office/powerpoint/2010/main" val="1007450014"/>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95D6-3A03-4672-B1A3-CE06FAD0F85D}"/>
              </a:ext>
            </a:extLst>
          </p:cNvPr>
          <p:cNvSpPr>
            <a:spLocks noGrp="1"/>
          </p:cNvSpPr>
          <p:nvPr>
            <p:ph type="title"/>
          </p:nvPr>
        </p:nvSpPr>
        <p:spPr/>
        <p:txBody>
          <a:bodyPr/>
          <a:lstStyle/>
          <a:p>
            <a:r>
              <a:rPr lang="en-US" noProof="0" dirty="0"/>
              <a:t>Outline</a:t>
            </a:r>
          </a:p>
        </p:txBody>
      </p:sp>
      <p:sp>
        <p:nvSpPr>
          <p:cNvPr id="3" name="Content Placeholder 2">
            <a:extLst>
              <a:ext uri="{FF2B5EF4-FFF2-40B4-BE49-F238E27FC236}">
                <a16:creationId xmlns:a16="http://schemas.microsoft.com/office/drawing/2014/main" id="{6B76BC02-BCF7-46C5-86B0-2BB10C0CBDD1}"/>
              </a:ext>
            </a:extLst>
          </p:cNvPr>
          <p:cNvSpPr>
            <a:spLocks noGrp="1"/>
          </p:cNvSpPr>
          <p:nvPr>
            <p:ph idx="1"/>
          </p:nvPr>
        </p:nvSpPr>
        <p:spPr/>
        <p:txBody>
          <a:bodyPr/>
          <a:lstStyle/>
          <a:p>
            <a:pPr marL="285750" indent="-285750">
              <a:buFont typeface="Arial" panose="020B0604020202020204" pitchFamily="34" charset="0"/>
              <a:buChar char="•"/>
            </a:pPr>
            <a:r>
              <a:rPr lang="en-US" noProof="0" dirty="0"/>
              <a:t>What is the Internet of Things?</a:t>
            </a:r>
          </a:p>
          <a:p>
            <a:pPr marL="641350" lvl="1" indent="-285750">
              <a:buFont typeface="Arial" panose="020B0604020202020204" pitchFamily="34" charset="0"/>
              <a:buChar char="•"/>
            </a:pPr>
            <a:r>
              <a:rPr lang="en-US" noProof="0" dirty="0"/>
              <a:t>Do we need that?</a:t>
            </a:r>
          </a:p>
          <a:p>
            <a:pPr marL="285750" indent="-285750">
              <a:buFont typeface="Arial" panose="020B0604020202020204" pitchFamily="34" charset="0"/>
              <a:buChar char="•"/>
            </a:pPr>
            <a:r>
              <a:rPr lang="en-US" noProof="0" dirty="0"/>
              <a:t>What is so special about it?</a:t>
            </a:r>
          </a:p>
          <a:p>
            <a:pPr marL="641350" lvl="1" indent="-285750">
              <a:buFont typeface="Arial" panose="020B0604020202020204" pitchFamily="34" charset="0"/>
              <a:buChar char="•"/>
            </a:pPr>
            <a:r>
              <a:rPr lang="en-US" noProof="0" dirty="0"/>
              <a:t>Isn’t that just a small PC?</a:t>
            </a:r>
          </a:p>
          <a:p>
            <a:pPr marL="285750" indent="-285750">
              <a:buFont typeface="Arial" panose="020B0604020202020204" pitchFamily="34" charset="0"/>
              <a:buChar char="•"/>
            </a:pPr>
            <a:r>
              <a:rPr lang="en-US" noProof="0" dirty="0"/>
              <a:t>Why are there problems?</a:t>
            </a:r>
          </a:p>
          <a:p>
            <a:pPr marL="641350" lvl="1" indent="-285750">
              <a:buFont typeface="Arial" panose="020B0604020202020204" pitchFamily="34" charset="0"/>
              <a:buChar char="•"/>
            </a:pPr>
            <a:r>
              <a:rPr lang="en-US" noProof="0" dirty="0"/>
              <a:t>Oh, there are so many reasons …</a:t>
            </a:r>
          </a:p>
          <a:p>
            <a:pPr marL="285750" indent="-285750">
              <a:buFont typeface="Arial" panose="020B0604020202020204" pitchFamily="34" charset="0"/>
              <a:buChar char="•"/>
            </a:pPr>
            <a:r>
              <a:rPr lang="en-US" b="1" noProof="0" dirty="0"/>
              <a:t>Can we do something?</a:t>
            </a:r>
          </a:p>
          <a:p>
            <a:pPr marL="641350" lvl="1" indent="-285750">
              <a:buFont typeface="Arial" panose="020B0604020202020204" pitchFamily="34" charset="0"/>
              <a:buChar char="•"/>
            </a:pPr>
            <a:r>
              <a:rPr lang="en-US" b="1" noProof="0" dirty="0"/>
              <a:t>Countermeasures – proactive or reactive?</a:t>
            </a:r>
          </a:p>
          <a:p>
            <a:pPr marL="285750" indent="-285750">
              <a:buFont typeface="Arial" panose="020B0604020202020204" pitchFamily="34" charset="0"/>
              <a:buChar char="•"/>
            </a:pPr>
            <a:r>
              <a:rPr lang="en-US" noProof="0" dirty="0"/>
              <a:t>Conclusion</a:t>
            </a:r>
          </a:p>
          <a:p>
            <a:pPr marL="641350" lvl="1" indent="-285750">
              <a:buFont typeface="Arial" panose="020B0604020202020204" pitchFamily="34" charset="0"/>
              <a:buChar char="•"/>
            </a:pPr>
            <a:r>
              <a:rPr lang="en-US" noProof="0" dirty="0"/>
              <a:t>All too late or is there still some hope?</a:t>
            </a:r>
          </a:p>
          <a:p>
            <a:pPr marL="285750" indent="-285750">
              <a:buFont typeface="Arial" panose="020B0604020202020204" pitchFamily="34" charset="0"/>
              <a:buChar char="•"/>
            </a:pPr>
            <a:endParaRPr lang="en-US" noProof="0" dirty="0"/>
          </a:p>
        </p:txBody>
      </p:sp>
      <p:sp>
        <p:nvSpPr>
          <p:cNvPr id="4" name="Footer Placeholder 3">
            <a:extLst>
              <a:ext uri="{FF2B5EF4-FFF2-40B4-BE49-F238E27FC236}">
                <a16:creationId xmlns:a16="http://schemas.microsoft.com/office/drawing/2014/main" id="{EFB86E2C-96CD-4C03-814A-7DDC667013A2}"/>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5" name="Picture 4">
            <a:extLst>
              <a:ext uri="{FF2B5EF4-FFF2-40B4-BE49-F238E27FC236}">
                <a16:creationId xmlns:a16="http://schemas.microsoft.com/office/drawing/2014/main" id="{DC8CA96A-7514-415F-9EDC-4BDF876D0985}"/>
              </a:ext>
            </a:extLst>
          </p:cNvPr>
          <p:cNvPicPr>
            <a:picLocks noChangeAspect="1"/>
          </p:cNvPicPr>
          <p:nvPr/>
        </p:nvPicPr>
        <p:blipFill>
          <a:blip r:embed="rId3"/>
          <a:stretch>
            <a:fillRect/>
          </a:stretch>
        </p:blipFill>
        <p:spPr>
          <a:xfrm>
            <a:off x="6096000" y="1016572"/>
            <a:ext cx="5607939" cy="4950676"/>
          </a:xfrm>
          <a:prstGeom prst="rect">
            <a:avLst/>
          </a:prstGeom>
        </p:spPr>
      </p:pic>
      <p:sp>
        <p:nvSpPr>
          <p:cNvPr id="6" name="TextBox 5">
            <a:extLst>
              <a:ext uri="{FF2B5EF4-FFF2-40B4-BE49-F238E27FC236}">
                <a16:creationId xmlns:a16="http://schemas.microsoft.com/office/drawing/2014/main" id="{EB32BD96-4DC5-44CC-A36A-4ADE86CA51DD}"/>
              </a:ext>
            </a:extLst>
          </p:cNvPr>
          <p:cNvSpPr txBox="1"/>
          <p:nvPr/>
        </p:nvSpPr>
        <p:spPr>
          <a:xfrm>
            <a:off x="9773259" y="5837883"/>
            <a:ext cx="1739130" cy="276999"/>
          </a:xfrm>
          <a:prstGeom prst="rect">
            <a:avLst/>
          </a:prstGeom>
          <a:noFill/>
        </p:spPr>
        <p:txBody>
          <a:bodyPr wrap="none" rtlCol="0">
            <a:spAutoFit/>
          </a:bodyPr>
          <a:lstStyle/>
          <a:p>
            <a:r>
              <a:rPr lang="de-DE" sz="1200" dirty="0">
                <a:solidFill>
                  <a:schemeClr val="bg1">
                    <a:lumMod val="75000"/>
                  </a:schemeClr>
                </a:solidFill>
              </a:rPr>
              <a:t>© </a:t>
            </a:r>
            <a:r>
              <a:rPr lang="de-DE" sz="1200" dirty="0">
                <a:solidFill>
                  <a:schemeClr val="bg1">
                    <a:lumMod val="65000"/>
                  </a:schemeClr>
                </a:solidFill>
              </a:rPr>
              <a:t>www.webspotting.de</a:t>
            </a:r>
          </a:p>
        </p:txBody>
      </p:sp>
    </p:spTree>
    <p:extLst>
      <p:ext uri="{BB962C8B-B14F-4D97-AF65-F5344CB8AC3E}">
        <p14:creationId xmlns:p14="http://schemas.microsoft.com/office/powerpoint/2010/main" val="196750410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noProof="0" dirty="0"/>
              <a:t>First steps – by far not enough!</a:t>
            </a:r>
          </a:p>
        </p:txBody>
      </p:sp>
      <p:sp>
        <p:nvSpPr>
          <p:cNvPr id="2" name="Content Placeholder 1">
            <a:extLst>
              <a:ext uri="{FF2B5EF4-FFF2-40B4-BE49-F238E27FC236}">
                <a16:creationId xmlns:a16="http://schemas.microsoft.com/office/drawing/2014/main" id="{A58B0D1D-B8A0-4191-B359-32404AEC3E1E}"/>
              </a:ext>
            </a:extLst>
          </p:cNvPr>
          <p:cNvSpPr>
            <a:spLocks noGrp="1"/>
          </p:cNvSpPr>
          <p:nvPr>
            <p:ph idx="1"/>
          </p:nvPr>
        </p:nvSpPr>
        <p:spPr>
          <a:xfrm>
            <a:off x="334436" y="1619253"/>
            <a:ext cx="8496744" cy="4862513"/>
          </a:xfrm>
        </p:spPr>
        <p:txBody>
          <a:bodyPr/>
          <a:lstStyle/>
          <a:p>
            <a:r>
              <a:rPr lang="en-US" b="1" dirty="0"/>
              <a:t>ETSI EN 303 645</a:t>
            </a:r>
            <a:r>
              <a:rPr lang="en-US" dirty="0"/>
              <a:t>: CYBER; Cyber Security for Consumer Internet of Things: Baseline Requirements</a:t>
            </a:r>
          </a:p>
          <a:p>
            <a:r>
              <a:rPr lang="de-DE" b="1" dirty="0"/>
              <a:t>ETSI TS 103 701</a:t>
            </a:r>
            <a:r>
              <a:rPr lang="de-DE" dirty="0"/>
              <a:t>: </a:t>
            </a:r>
            <a:r>
              <a:rPr lang="en-US" dirty="0"/>
              <a:t>CYBER; Cyber Security for Consumer Internet of Things: Conformance Assessment of Baseline Requirements</a:t>
            </a:r>
          </a:p>
          <a:p>
            <a:r>
              <a:rPr lang="en-US" b="1" dirty="0">
                <a:solidFill>
                  <a:srgbClr val="FF9966"/>
                </a:solidFill>
              </a:rPr>
              <a:t>	</a:t>
            </a:r>
          </a:p>
        </p:txBody>
      </p:sp>
      <p:sp>
        <p:nvSpPr>
          <p:cNvPr id="4" name="Footer Placeholder 3"/>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6" name="Picture 5"/>
          <p:cNvPicPr>
            <a:picLocks noChangeAspect="1"/>
          </p:cNvPicPr>
          <p:nvPr/>
        </p:nvPicPr>
        <p:blipFill>
          <a:blip r:embed="rId3"/>
          <a:stretch>
            <a:fillRect/>
          </a:stretch>
        </p:blipFill>
        <p:spPr>
          <a:xfrm>
            <a:off x="334432" y="3098396"/>
            <a:ext cx="4730863" cy="3273572"/>
          </a:xfrm>
          <a:prstGeom prst="rect">
            <a:avLst/>
          </a:prstGeom>
        </p:spPr>
      </p:pic>
      <p:sp>
        <p:nvSpPr>
          <p:cNvPr id="3" name="TextBox 2">
            <a:extLst>
              <a:ext uri="{FF2B5EF4-FFF2-40B4-BE49-F238E27FC236}">
                <a16:creationId xmlns:a16="http://schemas.microsoft.com/office/drawing/2014/main" id="{44447DAF-FC32-4C69-B55C-1A491ADC4E30}"/>
              </a:ext>
            </a:extLst>
          </p:cNvPr>
          <p:cNvSpPr txBox="1"/>
          <p:nvPr/>
        </p:nvSpPr>
        <p:spPr>
          <a:xfrm>
            <a:off x="9089427" y="1416765"/>
            <a:ext cx="2768141" cy="495520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a:t>European Union Agency For Network And Information Security. </a:t>
            </a:r>
            <a:br>
              <a:rPr lang="en-US" b="1" dirty="0"/>
            </a:br>
            <a:r>
              <a:rPr lang="en-US" sz="1600" i="1" dirty="0"/>
              <a:t>Baseline Security Recommendations</a:t>
            </a:r>
          </a:p>
          <a:p>
            <a:r>
              <a:rPr lang="nn-NO" sz="1600" i="1" dirty="0"/>
              <a:t>for IoT</a:t>
            </a:r>
            <a:r>
              <a:rPr lang="nn-NO" sz="1600" dirty="0"/>
              <a:t>, 2017 </a:t>
            </a:r>
            <a:r>
              <a:rPr lang="nn-NO" sz="1200" dirty="0">
                <a:hlinkClick r:id="rId4"/>
              </a:rPr>
              <a:t>www.enisa.europa.eu/</a:t>
            </a:r>
            <a:br>
              <a:rPr lang="nn-NO" sz="1200" dirty="0">
                <a:hlinkClick r:id="rId4"/>
              </a:rPr>
            </a:br>
            <a:r>
              <a:rPr lang="nn-NO" sz="1200" dirty="0">
                <a:hlinkClick r:id="rId4"/>
              </a:rPr>
              <a:t>publications/</a:t>
            </a:r>
          </a:p>
          <a:p>
            <a:r>
              <a:rPr lang="en-US" sz="1200" dirty="0">
                <a:hlinkClick r:id="rId4"/>
              </a:rPr>
              <a:t>baseline-security-recommendations-for-</a:t>
            </a:r>
            <a:r>
              <a:rPr lang="en-US" sz="1200" dirty="0" err="1">
                <a:hlinkClick r:id="rId4"/>
              </a:rPr>
              <a:t>iot</a:t>
            </a:r>
            <a:r>
              <a:rPr lang="en-US" sz="1200" dirty="0">
                <a:hlinkClick r:id="rId4"/>
              </a:rPr>
              <a:t> </a:t>
            </a:r>
            <a:endParaRPr lang="en-US" sz="1200" dirty="0"/>
          </a:p>
          <a:p>
            <a:r>
              <a:rPr lang="en-US" sz="1600" i="1" dirty="0"/>
              <a:t>Good Practices for Security of IoT - Secure Software Development Lifecycle, </a:t>
            </a:r>
            <a:r>
              <a:rPr lang="en-US" sz="1600" dirty="0"/>
              <a:t>2019</a:t>
            </a:r>
          </a:p>
          <a:p>
            <a:r>
              <a:rPr lang="en-US" sz="1200" dirty="0">
                <a:hlinkClick r:id="rId5"/>
              </a:rPr>
              <a:t>www.enisa.europa.eu/publications/good-practices-for-security-of-iot-1</a:t>
            </a:r>
            <a:endParaRPr lang="en-US" sz="1200" dirty="0"/>
          </a:p>
          <a:p>
            <a:r>
              <a:rPr lang="en-US" sz="1600" i="1" dirty="0"/>
              <a:t>IoT Security Standards Gap Analysis, 2019</a:t>
            </a:r>
          </a:p>
          <a:p>
            <a:r>
              <a:rPr lang="en-US" sz="1200" dirty="0">
                <a:hlinkClick r:id="rId6"/>
              </a:rPr>
              <a:t>www.enisa.europa.eu/publications/iot-security-standards-gap-analysis</a:t>
            </a:r>
            <a:endParaRPr lang="en-US" sz="1200" dirty="0"/>
          </a:p>
        </p:txBody>
      </p:sp>
      <p:sp>
        <p:nvSpPr>
          <p:cNvPr id="7" name="TextBox 6">
            <a:extLst>
              <a:ext uri="{FF2B5EF4-FFF2-40B4-BE49-F238E27FC236}">
                <a16:creationId xmlns:a16="http://schemas.microsoft.com/office/drawing/2014/main" id="{78882FC9-8A0B-4274-8D69-94DA377F6899}"/>
              </a:ext>
            </a:extLst>
          </p:cNvPr>
          <p:cNvSpPr txBox="1"/>
          <p:nvPr/>
        </p:nvSpPr>
        <p:spPr>
          <a:xfrm>
            <a:off x="5751971" y="4186989"/>
            <a:ext cx="2749471" cy="646331"/>
          </a:xfrm>
          <a:prstGeom prst="rect">
            <a:avLst/>
          </a:prstGeom>
          <a:noFill/>
        </p:spPr>
        <p:txBody>
          <a:bodyPr wrap="none" rtlCol="0">
            <a:spAutoFit/>
          </a:bodyPr>
          <a:lstStyle/>
          <a:p>
            <a:r>
              <a:rPr lang="en-US" b="1" dirty="0">
                <a:solidFill>
                  <a:srgbClr val="FF9966"/>
                </a:solidFill>
              </a:rPr>
              <a:t>Optional for vendors – </a:t>
            </a:r>
            <a:br>
              <a:rPr lang="en-US" b="1" dirty="0">
                <a:solidFill>
                  <a:srgbClr val="FF9966"/>
                </a:solidFill>
              </a:rPr>
            </a:br>
            <a:r>
              <a:rPr lang="en-US" b="1" dirty="0">
                <a:solidFill>
                  <a:srgbClr val="FF9966"/>
                </a:solidFill>
              </a:rPr>
              <a:t>pure plausibility check!</a:t>
            </a:r>
            <a:endParaRPr lang="en-US" dirty="0"/>
          </a:p>
        </p:txBody>
      </p:sp>
    </p:spTree>
    <p:extLst>
      <p:ext uri="{BB962C8B-B14F-4D97-AF65-F5344CB8AC3E}">
        <p14:creationId xmlns:p14="http://schemas.microsoft.com/office/powerpoint/2010/main" val="296309853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Since more than 30 years: Convergence</a:t>
            </a:r>
          </a:p>
        </p:txBody>
      </p:sp>
      <p:sp>
        <p:nvSpPr>
          <p:cNvPr id="42" name="Footer Placeholder 2">
            <a:extLst>
              <a:ext uri="{FF2B5EF4-FFF2-40B4-BE49-F238E27FC236}">
                <a16:creationId xmlns:a16="http://schemas.microsoft.com/office/drawing/2014/main" id="{F34D7691-1720-474B-B5DB-CFA07C87A40C}"/>
              </a:ext>
            </a:extLst>
          </p:cNvPr>
          <p:cNvSpPr>
            <a:spLocks noGrp="1"/>
          </p:cNvSpPr>
          <p:nvPr>
            <p:ph type="ftr" sz="quarter" idx="10"/>
          </p:nvPr>
        </p:nvSpPr>
        <p:spPr>
          <a:xfrm>
            <a:off x="334433" y="6629400"/>
            <a:ext cx="9693739" cy="228600"/>
          </a:xfrm>
        </p:spPr>
        <p:txBody>
          <a:bodyPr/>
          <a:lstStyle/>
          <a:p>
            <a:r>
              <a:rPr lang="en-US"/>
              <a:t>Prof. Dr.-Ing. J. H. Schiller, Security aspects in the Internet of Things, June 8th, 2022</a:t>
            </a:r>
            <a:endParaRPr lang="en-US" dirty="0"/>
          </a:p>
        </p:txBody>
      </p:sp>
      <p:grpSp>
        <p:nvGrpSpPr>
          <p:cNvPr id="49" name="Group 48">
            <a:extLst>
              <a:ext uri="{FF2B5EF4-FFF2-40B4-BE49-F238E27FC236}">
                <a16:creationId xmlns:a16="http://schemas.microsoft.com/office/drawing/2014/main" id="{07352B8F-4601-44E6-BDA1-2D16B3E02656}"/>
              </a:ext>
            </a:extLst>
          </p:cNvPr>
          <p:cNvGrpSpPr/>
          <p:nvPr/>
        </p:nvGrpSpPr>
        <p:grpSpPr>
          <a:xfrm>
            <a:off x="2058730" y="1554504"/>
            <a:ext cx="7660991" cy="4895169"/>
            <a:chOff x="334433" y="1427572"/>
            <a:chExt cx="7683951" cy="5201828"/>
          </a:xfrm>
        </p:grpSpPr>
        <p:sp>
          <p:nvSpPr>
            <p:cNvPr id="50" name="Cloud">
              <a:extLst>
                <a:ext uri="{FF2B5EF4-FFF2-40B4-BE49-F238E27FC236}">
                  <a16:creationId xmlns:a16="http://schemas.microsoft.com/office/drawing/2014/main" id="{A2BF2433-70B6-42A6-9C97-1B666AAC2C20}"/>
                </a:ext>
              </a:extLst>
            </p:cNvPr>
            <p:cNvSpPr>
              <a:spLocks noChangeAspect="1" noEditPoints="1" noChangeArrowheads="1"/>
            </p:cNvSpPr>
            <p:nvPr/>
          </p:nvSpPr>
          <p:spPr bwMode="auto">
            <a:xfrm>
              <a:off x="766481" y="2435684"/>
              <a:ext cx="1491263" cy="720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33"/>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dirty="0"/>
                <a:t>Fixed </a:t>
              </a:r>
              <a:r>
                <a:rPr lang="de-DE" sz="1200" dirty="0" err="1"/>
                <a:t>networks</a:t>
              </a:r>
              <a:endParaRPr lang="de-DE" dirty="0"/>
            </a:p>
          </p:txBody>
        </p:sp>
        <p:sp>
          <p:nvSpPr>
            <p:cNvPr id="51" name="Cloud">
              <a:extLst>
                <a:ext uri="{FF2B5EF4-FFF2-40B4-BE49-F238E27FC236}">
                  <a16:creationId xmlns:a16="http://schemas.microsoft.com/office/drawing/2014/main" id="{7D408E55-1BCB-4A7A-AAE3-B3CDB4284B35}"/>
                </a:ext>
              </a:extLst>
            </p:cNvPr>
            <p:cNvSpPr>
              <a:spLocks noChangeAspect="1" noEditPoints="1" noChangeArrowheads="1"/>
            </p:cNvSpPr>
            <p:nvPr/>
          </p:nvSpPr>
          <p:spPr bwMode="auto">
            <a:xfrm>
              <a:off x="4438889" y="1427572"/>
              <a:ext cx="1491263" cy="720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dirty="0"/>
                <a:t>„</a:t>
              </a:r>
              <a:r>
                <a:rPr lang="de-DE" sz="1200" dirty="0" err="1"/>
                <a:t>Classical</a:t>
              </a:r>
              <a:r>
                <a:rPr lang="de-DE" sz="1200" dirty="0"/>
                <a:t>“</a:t>
              </a:r>
            </a:p>
            <a:p>
              <a:pPr algn="ctr"/>
              <a:r>
                <a:rPr lang="de-DE" sz="1200" dirty="0"/>
                <a:t>Internet</a:t>
              </a:r>
              <a:endParaRPr lang="de-DE" dirty="0"/>
            </a:p>
          </p:txBody>
        </p:sp>
        <p:sp>
          <p:nvSpPr>
            <p:cNvPr id="52" name="Cloud">
              <a:extLst>
                <a:ext uri="{FF2B5EF4-FFF2-40B4-BE49-F238E27FC236}">
                  <a16:creationId xmlns:a16="http://schemas.microsoft.com/office/drawing/2014/main" id="{EE7E8859-B11D-4FD5-B72D-C05996575FFB}"/>
                </a:ext>
              </a:extLst>
            </p:cNvPr>
            <p:cNvSpPr>
              <a:spLocks noChangeAspect="1" noEditPoints="1" noChangeArrowheads="1"/>
            </p:cNvSpPr>
            <p:nvPr/>
          </p:nvSpPr>
          <p:spPr bwMode="auto">
            <a:xfrm>
              <a:off x="5807041" y="2507692"/>
              <a:ext cx="1491263" cy="720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5000"/>
              </a:scheme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dirty="0"/>
                <a:t>Cable </a:t>
              </a:r>
              <a:r>
                <a:rPr lang="de-DE" sz="1200" dirty="0" err="1"/>
                <a:t>networks</a:t>
              </a:r>
              <a:endParaRPr lang="de-DE" dirty="0"/>
            </a:p>
          </p:txBody>
        </p:sp>
        <p:sp>
          <p:nvSpPr>
            <p:cNvPr id="53" name="Cloud">
              <a:extLst>
                <a:ext uri="{FF2B5EF4-FFF2-40B4-BE49-F238E27FC236}">
                  <a16:creationId xmlns:a16="http://schemas.microsoft.com/office/drawing/2014/main" id="{7F2F1A18-70BD-418A-B6EC-92F838629AFD}"/>
                </a:ext>
              </a:extLst>
            </p:cNvPr>
            <p:cNvSpPr>
              <a:spLocks noChangeAspect="1" noEditPoints="1" noChangeArrowheads="1"/>
            </p:cNvSpPr>
            <p:nvPr/>
          </p:nvSpPr>
          <p:spPr bwMode="auto">
            <a:xfrm>
              <a:off x="2278649" y="1427572"/>
              <a:ext cx="1491263" cy="720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00FF"/>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dirty="0"/>
                <a:t>Mobile </a:t>
              </a:r>
              <a:r>
                <a:rPr lang="de-DE" sz="1200" dirty="0" err="1"/>
                <a:t>networks</a:t>
              </a:r>
              <a:endParaRPr lang="de-DE" dirty="0"/>
            </a:p>
          </p:txBody>
        </p:sp>
        <p:sp>
          <p:nvSpPr>
            <p:cNvPr id="54" name="Cloud">
              <a:extLst>
                <a:ext uri="{FF2B5EF4-FFF2-40B4-BE49-F238E27FC236}">
                  <a16:creationId xmlns:a16="http://schemas.microsoft.com/office/drawing/2014/main" id="{626136D3-D740-441B-A86C-A7648605547C}"/>
                </a:ext>
              </a:extLst>
            </p:cNvPr>
            <p:cNvSpPr>
              <a:spLocks noChangeAspect="1" noEditPoints="1" noChangeArrowheads="1"/>
            </p:cNvSpPr>
            <p:nvPr/>
          </p:nvSpPr>
          <p:spPr bwMode="auto">
            <a:xfrm>
              <a:off x="334433" y="3731828"/>
              <a:ext cx="1491263" cy="720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3300"/>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dirty="0"/>
                <a:t>Company </a:t>
              </a:r>
              <a:r>
                <a:rPr lang="de-DE" sz="1200" dirty="0" err="1"/>
                <a:t>networks</a:t>
              </a:r>
              <a:endParaRPr lang="de-DE" dirty="0"/>
            </a:p>
          </p:txBody>
        </p:sp>
        <p:sp>
          <p:nvSpPr>
            <p:cNvPr id="55" name="Cloud">
              <a:extLst>
                <a:ext uri="{FF2B5EF4-FFF2-40B4-BE49-F238E27FC236}">
                  <a16:creationId xmlns:a16="http://schemas.microsoft.com/office/drawing/2014/main" id="{73CCD383-355A-4337-9232-C11D9317E821}"/>
                </a:ext>
              </a:extLst>
            </p:cNvPr>
            <p:cNvSpPr>
              <a:spLocks noChangeAspect="1" noEditPoints="1" noChangeArrowheads="1"/>
            </p:cNvSpPr>
            <p:nvPr/>
          </p:nvSpPr>
          <p:spPr bwMode="auto">
            <a:xfrm>
              <a:off x="6527121" y="3587812"/>
              <a:ext cx="1491263" cy="720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7030A0"/>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dirty="0"/>
                <a:t>Home </a:t>
              </a:r>
              <a:r>
                <a:rPr lang="de-DE" sz="1200" dirty="0" err="1"/>
                <a:t>networks</a:t>
              </a:r>
              <a:endParaRPr lang="de-DE" dirty="0"/>
            </a:p>
          </p:txBody>
        </p:sp>
        <p:sp>
          <p:nvSpPr>
            <p:cNvPr id="56" name="Cloud">
              <a:extLst>
                <a:ext uri="{FF2B5EF4-FFF2-40B4-BE49-F238E27FC236}">
                  <a16:creationId xmlns:a16="http://schemas.microsoft.com/office/drawing/2014/main" id="{D9CFF8EC-A212-4E69-94DE-88932D19968D}"/>
                </a:ext>
              </a:extLst>
            </p:cNvPr>
            <p:cNvSpPr>
              <a:spLocks noChangeAspect="1" noEditPoints="1" noChangeArrowheads="1"/>
            </p:cNvSpPr>
            <p:nvPr/>
          </p:nvSpPr>
          <p:spPr bwMode="auto">
            <a:xfrm>
              <a:off x="3178888" y="5412720"/>
              <a:ext cx="2520000" cy="121668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b="1" dirty="0">
                  <a:solidFill>
                    <a:srgbClr val="000000"/>
                  </a:solidFill>
                </a:rPr>
                <a:t>Common </a:t>
              </a:r>
              <a:r>
                <a:rPr lang="de-DE" b="1" dirty="0" err="1">
                  <a:solidFill>
                    <a:srgbClr val="000000"/>
                  </a:solidFill>
                </a:rPr>
                <a:t>technology</a:t>
              </a:r>
              <a:endParaRPr lang="de-DE" sz="1200" b="1" dirty="0">
                <a:solidFill>
                  <a:srgbClr val="000000"/>
                </a:solidFill>
              </a:endParaRPr>
            </a:p>
            <a:p>
              <a:pPr algn="ctr"/>
              <a:r>
                <a:rPr lang="de-DE" sz="1200" b="1" dirty="0">
                  <a:solidFill>
                    <a:srgbClr val="000000"/>
                  </a:solidFill>
                </a:rPr>
                <a:t>(</a:t>
              </a:r>
              <a:r>
                <a:rPr lang="de-DE" sz="1200" b="1" dirty="0" err="1">
                  <a:solidFill>
                    <a:srgbClr val="000000"/>
                  </a:solidFill>
                </a:rPr>
                <a:t>everything</a:t>
              </a:r>
              <a:r>
                <a:rPr lang="de-DE" sz="1200" b="1" dirty="0">
                  <a:solidFill>
                    <a:srgbClr val="000000"/>
                  </a:solidFill>
                </a:rPr>
                <a:t> </a:t>
              </a:r>
              <a:r>
                <a:rPr lang="de-DE" sz="1200" b="1" dirty="0" err="1">
                  <a:solidFill>
                    <a:srgbClr val="000000"/>
                  </a:solidFill>
                </a:rPr>
                <a:t>over</a:t>
              </a:r>
              <a:r>
                <a:rPr lang="de-DE" sz="1200" b="1" dirty="0">
                  <a:solidFill>
                    <a:srgbClr val="000000"/>
                  </a:solidFill>
                </a:rPr>
                <a:t> IP)</a:t>
              </a:r>
              <a:endParaRPr lang="de-DE" b="1" dirty="0">
                <a:solidFill>
                  <a:srgbClr val="000000"/>
                </a:solidFill>
              </a:endParaRPr>
            </a:p>
          </p:txBody>
        </p:sp>
        <p:cxnSp>
          <p:nvCxnSpPr>
            <p:cNvPr id="57" name="Gerade Verbindung mit Pfeil 13">
              <a:extLst>
                <a:ext uri="{FF2B5EF4-FFF2-40B4-BE49-F238E27FC236}">
                  <a16:creationId xmlns:a16="http://schemas.microsoft.com/office/drawing/2014/main" id="{B5C49719-E2A6-4D1C-97CB-18C6B9ECA2E7}"/>
                </a:ext>
              </a:extLst>
            </p:cNvPr>
            <p:cNvCxnSpPr/>
            <p:nvPr/>
          </p:nvCxnSpPr>
          <p:spPr bwMode="auto">
            <a:xfrm>
              <a:off x="1630576" y="4307892"/>
              <a:ext cx="1800200" cy="151216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58" name="Gerade Verbindung mit Pfeil 14">
              <a:extLst>
                <a:ext uri="{FF2B5EF4-FFF2-40B4-BE49-F238E27FC236}">
                  <a16:creationId xmlns:a16="http://schemas.microsoft.com/office/drawing/2014/main" id="{18025726-D976-46F3-8C48-B2A2A9618F0A}"/>
                </a:ext>
              </a:extLst>
            </p:cNvPr>
            <p:cNvCxnSpPr/>
            <p:nvPr/>
          </p:nvCxnSpPr>
          <p:spPr bwMode="auto">
            <a:xfrm rot="16200000" flipH="1">
              <a:off x="1738588" y="3263776"/>
              <a:ext cx="2592288" cy="194421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59" name="Gerade Verbindung mit Pfeil 16">
              <a:extLst>
                <a:ext uri="{FF2B5EF4-FFF2-40B4-BE49-F238E27FC236}">
                  <a16:creationId xmlns:a16="http://schemas.microsoft.com/office/drawing/2014/main" id="{DD6B310C-D96A-41EA-8357-7ACFC2D84586}"/>
                </a:ext>
              </a:extLst>
            </p:cNvPr>
            <p:cNvCxnSpPr>
              <a:endCxn id="56" idx="3"/>
            </p:cNvCxnSpPr>
            <p:nvPr/>
          </p:nvCxnSpPr>
          <p:spPr bwMode="auto">
            <a:xfrm rot="16200000" flipH="1">
              <a:off x="2123501" y="3166896"/>
              <a:ext cx="3406641" cy="122413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60" name="Gerade Verbindung mit Pfeil 18">
              <a:extLst>
                <a:ext uri="{FF2B5EF4-FFF2-40B4-BE49-F238E27FC236}">
                  <a16:creationId xmlns:a16="http://schemas.microsoft.com/office/drawing/2014/main" id="{9F75C3B5-EC0D-4BB5-A3E4-6919D9551C09}"/>
                </a:ext>
              </a:extLst>
            </p:cNvPr>
            <p:cNvCxnSpPr/>
            <p:nvPr/>
          </p:nvCxnSpPr>
          <p:spPr bwMode="auto">
            <a:xfrm rot="5400000">
              <a:off x="3286760" y="3731828"/>
              <a:ext cx="3384376" cy="7200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61" name="Gerade Verbindung mit Pfeil 20">
              <a:extLst>
                <a:ext uri="{FF2B5EF4-FFF2-40B4-BE49-F238E27FC236}">
                  <a16:creationId xmlns:a16="http://schemas.microsoft.com/office/drawing/2014/main" id="{9657C30E-5588-4241-B883-78222CC8DB19}"/>
                </a:ext>
              </a:extLst>
            </p:cNvPr>
            <p:cNvCxnSpPr/>
            <p:nvPr/>
          </p:nvCxnSpPr>
          <p:spPr bwMode="auto">
            <a:xfrm rot="5400000">
              <a:off x="4690916" y="3911848"/>
              <a:ext cx="2376264" cy="86409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62" name="Gerade Verbindung mit Pfeil 22">
              <a:extLst>
                <a:ext uri="{FF2B5EF4-FFF2-40B4-BE49-F238E27FC236}">
                  <a16:creationId xmlns:a16="http://schemas.microsoft.com/office/drawing/2014/main" id="{78705D40-5E91-4566-9FF5-0F1B203C8666}"/>
                </a:ext>
              </a:extLst>
            </p:cNvPr>
            <p:cNvCxnSpPr/>
            <p:nvPr/>
          </p:nvCxnSpPr>
          <p:spPr bwMode="auto">
            <a:xfrm rot="5400000">
              <a:off x="5555012" y="4343896"/>
              <a:ext cx="1584176" cy="136815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63" name="Textfeld 24">
              <a:extLst>
                <a:ext uri="{FF2B5EF4-FFF2-40B4-BE49-F238E27FC236}">
                  <a16:creationId xmlns:a16="http://schemas.microsoft.com/office/drawing/2014/main" id="{2848C799-D216-4B27-BA66-AE83EE633AB1}"/>
                </a:ext>
              </a:extLst>
            </p:cNvPr>
            <p:cNvSpPr txBox="1"/>
            <p:nvPr/>
          </p:nvSpPr>
          <p:spPr>
            <a:xfrm>
              <a:off x="1558568" y="4667933"/>
              <a:ext cx="532518" cy="276999"/>
            </a:xfrm>
            <a:prstGeom prst="rect">
              <a:avLst/>
            </a:prstGeom>
            <a:noFill/>
          </p:spPr>
          <p:txBody>
            <a:bodyPr wrap="none" rtlCol="0">
              <a:spAutoFit/>
            </a:bodyPr>
            <a:lstStyle/>
            <a:p>
              <a:r>
                <a:rPr lang="de-DE" sz="1200" dirty="0"/>
                <a:t>UMS</a:t>
              </a:r>
            </a:p>
          </p:txBody>
        </p:sp>
        <p:sp>
          <p:nvSpPr>
            <p:cNvPr id="64" name="Textfeld 25">
              <a:extLst>
                <a:ext uri="{FF2B5EF4-FFF2-40B4-BE49-F238E27FC236}">
                  <a16:creationId xmlns:a16="http://schemas.microsoft.com/office/drawing/2014/main" id="{A9646C99-101F-4D47-9F89-23E3B7FE8279}"/>
                </a:ext>
              </a:extLst>
            </p:cNvPr>
            <p:cNvSpPr txBox="1"/>
            <p:nvPr/>
          </p:nvSpPr>
          <p:spPr>
            <a:xfrm>
              <a:off x="1918608" y="3371789"/>
              <a:ext cx="593432" cy="276999"/>
            </a:xfrm>
            <a:prstGeom prst="rect">
              <a:avLst/>
            </a:prstGeom>
            <a:noFill/>
          </p:spPr>
          <p:txBody>
            <a:bodyPr wrap="none" rtlCol="0">
              <a:spAutoFit/>
            </a:bodyPr>
            <a:lstStyle/>
            <a:p>
              <a:r>
                <a:rPr lang="de-DE" sz="1200" dirty="0"/>
                <a:t>PSTN</a:t>
              </a:r>
            </a:p>
          </p:txBody>
        </p:sp>
        <p:sp>
          <p:nvSpPr>
            <p:cNvPr id="65" name="Textfeld 26">
              <a:extLst>
                <a:ext uri="{FF2B5EF4-FFF2-40B4-BE49-F238E27FC236}">
                  <a16:creationId xmlns:a16="http://schemas.microsoft.com/office/drawing/2014/main" id="{FB2FAE54-DB43-4EDD-9D03-6370F0EFC9CB}"/>
                </a:ext>
              </a:extLst>
            </p:cNvPr>
            <p:cNvSpPr txBox="1"/>
            <p:nvPr/>
          </p:nvSpPr>
          <p:spPr>
            <a:xfrm>
              <a:off x="2134633" y="3659821"/>
              <a:ext cx="588623" cy="276999"/>
            </a:xfrm>
            <a:prstGeom prst="rect">
              <a:avLst/>
            </a:prstGeom>
            <a:noFill/>
          </p:spPr>
          <p:txBody>
            <a:bodyPr wrap="none" rtlCol="0">
              <a:spAutoFit/>
            </a:bodyPr>
            <a:lstStyle/>
            <a:p>
              <a:r>
                <a:rPr lang="de-DE" sz="1200" dirty="0"/>
                <a:t>ISDN</a:t>
              </a:r>
            </a:p>
          </p:txBody>
        </p:sp>
        <p:sp>
          <p:nvSpPr>
            <p:cNvPr id="66" name="Textfeld 27">
              <a:extLst>
                <a:ext uri="{FF2B5EF4-FFF2-40B4-BE49-F238E27FC236}">
                  <a16:creationId xmlns:a16="http://schemas.microsoft.com/office/drawing/2014/main" id="{54B628AC-A602-4A45-AA6B-80142F67C4E6}"/>
                </a:ext>
              </a:extLst>
            </p:cNvPr>
            <p:cNvSpPr txBox="1"/>
            <p:nvPr/>
          </p:nvSpPr>
          <p:spPr>
            <a:xfrm>
              <a:off x="2350656" y="3947853"/>
              <a:ext cx="494046" cy="276999"/>
            </a:xfrm>
            <a:prstGeom prst="rect">
              <a:avLst/>
            </a:prstGeom>
            <a:noFill/>
          </p:spPr>
          <p:txBody>
            <a:bodyPr wrap="none" rtlCol="0">
              <a:spAutoFit/>
            </a:bodyPr>
            <a:lstStyle/>
            <a:p>
              <a:r>
                <a:rPr lang="de-DE" sz="1200" dirty="0"/>
                <a:t>DSL</a:t>
              </a:r>
            </a:p>
          </p:txBody>
        </p:sp>
        <p:sp>
          <p:nvSpPr>
            <p:cNvPr id="67" name="Textfeld 28">
              <a:extLst>
                <a:ext uri="{FF2B5EF4-FFF2-40B4-BE49-F238E27FC236}">
                  <a16:creationId xmlns:a16="http://schemas.microsoft.com/office/drawing/2014/main" id="{C5D6A98D-B53B-4F3E-BC72-4D27CD1B1E50}"/>
                </a:ext>
              </a:extLst>
            </p:cNvPr>
            <p:cNvSpPr txBox="1"/>
            <p:nvPr/>
          </p:nvSpPr>
          <p:spPr>
            <a:xfrm>
              <a:off x="2854712" y="2363677"/>
              <a:ext cx="538930" cy="276999"/>
            </a:xfrm>
            <a:prstGeom prst="rect">
              <a:avLst/>
            </a:prstGeom>
            <a:noFill/>
          </p:spPr>
          <p:txBody>
            <a:bodyPr wrap="none" rtlCol="0">
              <a:spAutoFit/>
            </a:bodyPr>
            <a:lstStyle/>
            <a:p>
              <a:r>
                <a:rPr lang="de-DE" sz="1200" dirty="0"/>
                <a:t>GSM</a:t>
              </a:r>
            </a:p>
          </p:txBody>
        </p:sp>
        <p:sp>
          <p:nvSpPr>
            <p:cNvPr id="68" name="Textfeld 29">
              <a:extLst>
                <a:ext uri="{FF2B5EF4-FFF2-40B4-BE49-F238E27FC236}">
                  <a16:creationId xmlns:a16="http://schemas.microsoft.com/office/drawing/2014/main" id="{AC47269E-C3CF-4DA5-8A15-D4335174C4EC}"/>
                </a:ext>
              </a:extLst>
            </p:cNvPr>
            <p:cNvSpPr txBox="1"/>
            <p:nvPr/>
          </p:nvSpPr>
          <p:spPr>
            <a:xfrm>
              <a:off x="2926720" y="2795725"/>
              <a:ext cx="609462" cy="276999"/>
            </a:xfrm>
            <a:prstGeom prst="rect">
              <a:avLst/>
            </a:prstGeom>
            <a:noFill/>
          </p:spPr>
          <p:txBody>
            <a:bodyPr wrap="none" rtlCol="0">
              <a:spAutoFit/>
            </a:bodyPr>
            <a:lstStyle/>
            <a:p>
              <a:r>
                <a:rPr lang="de-DE" sz="1200" dirty="0"/>
                <a:t>GPRS</a:t>
              </a:r>
            </a:p>
          </p:txBody>
        </p:sp>
        <p:sp>
          <p:nvSpPr>
            <p:cNvPr id="69" name="Textfeld 30">
              <a:extLst>
                <a:ext uri="{FF2B5EF4-FFF2-40B4-BE49-F238E27FC236}">
                  <a16:creationId xmlns:a16="http://schemas.microsoft.com/office/drawing/2014/main" id="{BE9BB6C5-2BD2-4E4B-8BAE-E2B2B06FBCC1}"/>
                </a:ext>
              </a:extLst>
            </p:cNvPr>
            <p:cNvSpPr txBox="1"/>
            <p:nvPr/>
          </p:nvSpPr>
          <p:spPr>
            <a:xfrm>
              <a:off x="3070737" y="3083757"/>
              <a:ext cx="626197" cy="276999"/>
            </a:xfrm>
            <a:prstGeom prst="rect">
              <a:avLst/>
            </a:prstGeom>
            <a:noFill/>
          </p:spPr>
          <p:txBody>
            <a:bodyPr wrap="none" rtlCol="0">
              <a:spAutoFit/>
            </a:bodyPr>
            <a:lstStyle/>
            <a:p>
              <a:r>
                <a:rPr lang="de-DE" sz="1200" dirty="0"/>
                <a:t>UMTS</a:t>
              </a:r>
            </a:p>
          </p:txBody>
        </p:sp>
        <p:sp>
          <p:nvSpPr>
            <p:cNvPr id="70" name="Textfeld 31">
              <a:extLst>
                <a:ext uri="{FF2B5EF4-FFF2-40B4-BE49-F238E27FC236}">
                  <a16:creationId xmlns:a16="http://schemas.microsoft.com/office/drawing/2014/main" id="{C0D7200E-FEDB-419E-B978-238753556C73}"/>
                </a:ext>
              </a:extLst>
            </p:cNvPr>
            <p:cNvSpPr txBox="1"/>
            <p:nvPr/>
          </p:nvSpPr>
          <p:spPr>
            <a:xfrm>
              <a:off x="3214752" y="3443797"/>
              <a:ext cx="449226" cy="276999"/>
            </a:xfrm>
            <a:prstGeom prst="rect">
              <a:avLst/>
            </a:prstGeom>
            <a:noFill/>
          </p:spPr>
          <p:txBody>
            <a:bodyPr wrap="none" rtlCol="0">
              <a:spAutoFit/>
            </a:bodyPr>
            <a:lstStyle/>
            <a:p>
              <a:r>
                <a:rPr lang="de-DE" sz="1200" dirty="0"/>
                <a:t>LTE</a:t>
              </a:r>
            </a:p>
          </p:txBody>
        </p:sp>
        <p:sp>
          <p:nvSpPr>
            <p:cNvPr id="71" name="Textfeld 32">
              <a:extLst>
                <a:ext uri="{FF2B5EF4-FFF2-40B4-BE49-F238E27FC236}">
                  <a16:creationId xmlns:a16="http://schemas.microsoft.com/office/drawing/2014/main" id="{382B803C-C45B-4D88-B6FB-9E4E5D891DFC}"/>
                </a:ext>
              </a:extLst>
            </p:cNvPr>
            <p:cNvSpPr txBox="1"/>
            <p:nvPr/>
          </p:nvSpPr>
          <p:spPr>
            <a:xfrm>
              <a:off x="4510897" y="2291669"/>
              <a:ext cx="462627" cy="276999"/>
            </a:xfrm>
            <a:prstGeom prst="rect">
              <a:avLst/>
            </a:prstGeom>
            <a:noFill/>
          </p:spPr>
          <p:txBody>
            <a:bodyPr wrap="none" rtlCol="0">
              <a:spAutoFit/>
            </a:bodyPr>
            <a:lstStyle/>
            <a:p>
              <a:r>
                <a:rPr lang="de-DE" sz="1200" dirty="0"/>
                <a:t>FTP</a:t>
              </a:r>
            </a:p>
          </p:txBody>
        </p:sp>
        <p:sp>
          <p:nvSpPr>
            <p:cNvPr id="72" name="Textfeld 33">
              <a:extLst>
                <a:ext uri="{FF2B5EF4-FFF2-40B4-BE49-F238E27FC236}">
                  <a16:creationId xmlns:a16="http://schemas.microsoft.com/office/drawing/2014/main" id="{526F9493-A728-4559-B008-08B1277C7FFF}"/>
                </a:ext>
              </a:extLst>
            </p:cNvPr>
            <p:cNvSpPr txBox="1"/>
            <p:nvPr/>
          </p:nvSpPr>
          <p:spPr>
            <a:xfrm>
              <a:off x="4438888" y="3371789"/>
              <a:ext cx="468398" cy="276999"/>
            </a:xfrm>
            <a:prstGeom prst="rect">
              <a:avLst/>
            </a:prstGeom>
            <a:noFill/>
          </p:spPr>
          <p:txBody>
            <a:bodyPr wrap="none" rtlCol="0">
              <a:spAutoFit/>
            </a:bodyPr>
            <a:lstStyle/>
            <a:p>
              <a:r>
                <a:rPr lang="de-DE" sz="1200" dirty="0"/>
                <a:t>P2P</a:t>
              </a:r>
            </a:p>
          </p:txBody>
        </p:sp>
        <p:sp>
          <p:nvSpPr>
            <p:cNvPr id="73" name="Textfeld 34">
              <a:extLst>
                <a:ext uri="{FF2B5EF4-FFF2-40B4-BE49-F238E27FC236}">
                  <a16:creationId xmlns:a16="http://schemas.microsoft.com/office/drawing/2014/main" id="{85A82BBC-8C86-4D43-8DD2-4DD040077AB1}"/>
                </a:ext>
              </a:extLst>
            </p:cNvPr>
            <p:cNvSpPr txBox="1"/>
            <p:nvPr/>
          </p:nvSpPr>
          <p:spPr>
            <a:xfrm>
              <a:off x="4366880" y="2735715"/>
              <a:ext cx="641522" cy="276999"/>
            </a:xfrm>
            <a:prstGeom prst="rect">
              <a:avLst/>
            </a:prstGeom>
            <a:noFill/>
          </p:spPr>
          <p:txBody>
            <a:bodyPr wrap="none" rtlCol="0">
              <a:spAutoFit/>
            </a:bodyPr>
            <a:lstStyle/>
            <a:p>
              <a:r>
                <a:rPr lang="de-DE" sz="1200" dirty="0"/>
                <a:t>WWW</a:t>
              </a:r>
            </a:p>
          </p:txBody>
        </p:sp>
        <p:sp>
          <p:nvSpPr>
            <p:cNvPr id="74" name="Textfeld 35">
              <a:extLst>
                <a:ext uri="{FF2B5EF4-FFF2-40B4-BE49-F238E27FC236}">
                  <a16:creationId xmlns:a16="http://schemas.microsoft.com/office/drawing/2014/main" id="{BA5D691A-FCB3-4080-8E5B-BE8686FABF0E}"/>
                </a:ext>
              </a:extLst>
            </p:cNvPr>
            <p:cNvSpPr txBox="1"/>
            <p:nvPr/>
          </p:nvSpPr>
          <p:spPr>
            <a:xfrm>
              <a:off x="4366880" y="3083757"/>
              <a:ext cx="614784" cy="276999"/>
            </a:xfrm>
            <a:prstGeom prst="rect">
              <a:avLst/>
            </a:prstGeom>
            <a:noFill/>
          </p:spPr>
          <p:txBody>
            <a:bodyPr wrap="none" rtlCol="0">
              <a:spAutoFit/>
            </a:bodyPr>
            <a:lstStyle/>
            <a:p>
              <a:r>
                <a:rPr lang="de-DE" sz="1200" dirty="0"/>
                <a:t>Web2</a:t>
              </a:r>
            </a:p>
          </p:txBody>
        </p:sp>
        <p:sp>
          <p:nvSpPr>
            <p:cNvPr id="75" name="Textfeld 37">
              <a:extLst>
                <a:ext uri="{FF2B5EF4-FFF2-40B4-BE49-F238E27FC236}">
                  <a16:creationId xmlns:a16="http://schemas.microsoft.com/office/drawing/2014/main" id="{164B6BAF-E018-439C-AD7E-B8DB70F97D4C}"/>
                </a:ext>
              </a:extLst>
            </p:cNvPr>
            <p:cNvSpPr txBox="1"/>
            <p:nvPr/>
          </p:nvSpPr>
          <p:spPr>
            <a:xfrm>
              <a:off x="5286584" y="3299781"/>
              <a:ext cx="952505" cy="276999"/>
            </a:xfrm>
            <a:prstGeom prst="rect">
              <a:avLst/>
            </a:prstGeom>
            <a:noFill/>
          </p:spPr>
          <p:txBody>
            <a:bodyPr wrap="none" rtlCol="0">
              <a:spAutoFit/>
            </a:bodyPr>
            <a:lstStyle/>
            <a:p>
              <a:r>
                <a:rPr lang="de-DE" sz="1200" dirty="0"/>
                <a:t>Broadcast</a:t>
              </a:r>
            </a:p>
          </p:txBody>
        </p:sp>
        <p:sp>
          <p:nvSpPr>
            <p:cNvPr id="76" name="Textfeld 38">
              <a:extLst>
                <a:ext uri="{FF2B5EF4-FFF2-40B4-BE49-F238E27FC236}">
                  <a16:creationId xmlns:a16="http://schemas.microsoft.com/office/drawing/2014/main" id="{CA22708E-9BB0-4D06-A25B-19E0FE0D2ECD}"/>
                </a:ext>
              </a:extLst>
            </p:cNvPr>
            <p:cNvSpPr txBox="1"/>
            <p:nvPr/>
          </p:nvSpPr>
          <p:spPr>
            <a:xfrm>
              <a:off x="5600514" y="3659821"/>
              <a:ext cx="494559" cy="276999"/>
            </a:xfrm>
            <a:prstGeom prst="rect">
              <a:avLst/>
            </a:prstGeom>
            <a:noFill/>
          </p:spPr>
          <p:txBody>
            <a:bodyPr wrap="none" rtlCol="0">
              <a:spAutoFit/>
            </a:bodyPr>
            <a:lstStyle/>
            <a:p>
              <a:r>
                <a:rPr lang="de-DE" sz="1200" dirty="0" err="1"/>
                <a:t>VoD</a:t>
              </a:r>
              <a:endParaRPr lang="de-DE" sz="1200" dirty="0"/>
            </a:p>
          </p:txBody>
        </p:sp>
        <p:sp>
          <p:nvSpPr>
            <p:cNvPr id="77" name="Textfeld 39">
              <a:extLst>
                <a:ext uri="{FF2B5EF4-FFF2-40B4-BE49-F238E27FC236}">
                  <a16:creationId xmlns:a16="http://schemas.microsoft.com/office/drawing/2014/main" id="{E3FF80EA-2334-4374-8806-36E408488232}"/>
                </a:ext>
              </a:extLst>
            </p:cNvPr>
            <p:cNvSpPr txBox="1"/>
            <p:nvPr/>
          </p:nvSpPr>
          <p:spPr>
            <a:xfrm>
              <a:off x="5519008" y="4019861"/>
              <a:ext cx="426720" cy="276999"/>
            </a:xfrm>
            <a:prstGeom prst="rect">
              <a:avLst/>
            </a:prstGeom>
            <a:noFill/>
          </p:spPr>
          <p:txBody>
            <a:bodyPr wrap="none" rtlCol="0">
              <a:spAutoFit/>
            </a:bodyPr>
            <a:lstStyle/>
            <a:p>
              <a:r>
                <a:rPr lang="de-DE" sz="1200" dirty="0" err="1"/>
                <a:t>iTV</a:t>
              </a:r>
              <a:endParaRPr lang="de-DE" sz="1200" dirty="0"/>
            </a:p>
          </p:txBody>
        </p:sp>
        <p:sp>
          <p:nvSpPr>
            <p:cNvPr id="78" name="Textfeld 40">
              <a:extLst>
                <a:ext uri="{FF2B5EF4-FFF2-40B4-BE49-F238E27FC236}">
                  <a16:creationId xmlns:a16="http://schemas.microsoft.com/office/drawing/2014/main" id="{24109EEA-9EAB-4C92-A358-10A21FC7AD6B}"/>
                </a:ext>
              </a:extLst>
            </p:cNvPr>
            <p:cNvSpPr txBox="1"/>
            <p:nvPr/>
          </p:nvSpPr>
          <p:spPr>
            <a:xfrm>
              <a:off x="6671137" y="4523917"/>
              <a:ext cx="848309" cy="461665"/>
            </a:xfrm>
            <a:prstGeom prst="rect">
              <a:avLst/>
            </a:prstGeom>
            <a:noFill/>
          </p:spPr>
          <p:txBody>
            <a:bodyPr wrap="none" rtlCol="0">
              <a:spAutoFit/>
            </a:bodyPr>
            <a:lstStyle/>
            <a:p>
              <a:r>
                <a:rPr lang="de-DE" sz="1200" dirty="0"/>
                <a:t>Content </a:t>
              </a:r>
            </a:p>
            <a:p>
              <a:r>
                <a:rPr lang="de-DE" sz="1200" dirty="0"/>
                <a:t>Sharing</a:t>
              </a:r>
            </a:p>
          </p:txBody>
        </p:sp>
        <p:sp>
          <p:nvSpPr>
            <p:cNvPr id="79" name="Ellipse 42">
              <a:extLst>
                <a:ext uri="{FF2B5EF4-FFF2-40B4-BE49-F238E27FC236}">
                  <a16:creationId xmlns:a16="http://schemas.microsoft.com/office/drawing/2014/main" id="{DE9CB8BA-7A75-49E6-82EB-66157F6C007C}"/>
                </a:ext>
              </a:extLst>
            </p:cNvPr>
            <p:cNvSpPr/>
            <p:nvPr/>
          </p:nvSpPr>
          <p:spPr bwMode="auto">
            <a:xfrm>
              <a:off x="3062911" y="5148260"/>
              <a:ext cx="612000" cy="216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de-DE" sz="1100" dirty="0" err="1"/>
                <a:t>WiFi</a:t>
              </a:r>
              <a:endParaRPr lang="de-DE" sz="1100" dirty="0"/>
            </a:p>
          </p:txBody>
        </p:sp>
        <p:sp>
          <p:nvSpPr>
            <p:cNvPr id="80" name="Ellipse 43">
              <a:extLst>
                <a:ext uri="{FF2B5EF4-FFF2-40B4-BE49-F238E27FC236}">
                  <a16:creationId xmlns:a16="http://schemas.microsoft.com/office/drawing/2014/main" id="{CBF8FE22-9363-4FC8-84DF-8CB45304BB55}"/>
                </a:ext>
              </a:extLst>
            </p:cNvPr>
            <p:cNvSpPr/>
            <p:nvPr/>
          </p:nvSpPr>
          <p:spPr bwMode="auto">
            <a:xfrm>
              <a:off x="2692796" y="5447599"/>
              <a:ext cx="612000" cy="216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de-DE" sz="1100" dirty="0" err="1"/>
                <a:t>WiMax</a:t>
              </a:r>
              <a:endParaRPr lang="de-DE" sz="1100" dirty="0"/>
            </a:p>
          </p:txBody>
        </p:sp>
        <p:sp>
          <p:nvSpPr>
            <p:cNvPr id="81" name="Ellipse 44">
              <a:extLst>
                <a:ext uri="{FF2B5EF4-FFF2-40B4-BE49-F238E27FC236}">
                  <a16:creationId xmlns:a16="http://schemas.microsoft.com/office/drawing/2014/main" id="{C76EB4B7-B569-4AF2-9215-53CDEE54FA9B}"/>
                </a:ext>
              </a:extLst>
            </p:cNvPr>
            <p:cNvSpPr/>
            <p:nvPr/>
          </p:nvSpPr>
          <p:spPr bwMode="auto">
            <a:xfrm>
              <a:off x="4366880" y="4955964"/>
              <a:ext cx="612000" cy="216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de-DE" sz="1100" dirty="0" err="1"/>
                <a:t>VoIP</a:t>
              </a:r>
              <a:endParaRPr lang="de-DE" sz="1100" dirty="0"/>
            </a:p>
          </p:txBody>
        </p:sp>
        <p:sp>
          <p:nvSpPr>
            <p:cNvPr id="82" name="Ellipse 45">
              <a:extLst>
                <a:ext uri="{FF2B5EF4-FFF2-40B4-BE49-F238E27FC236}">
                  <a16:creationId xmlns:a16="http://schemas.microsoft.com/office/drawing/2014/main" id="{132AC78D-8F88-4FFB-AF8F-3CB8B85B681E}"/>
                </a:ext>
              </a:extLst>
            </p:cNvPr>
            <p:cNvSpPr/>
            <p:nvPr/>
          </p:nvSpPr>
          <p:spPr bwMode="auto">
            <a:xfrm>
              <a:off x="5089900" y="5005734"/>
              <a:ext cx="612000" cy="216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de-DE" sz="1100" dirty="0"/>
                <a:t>IPTV</a:t>
              </a:r>
            </a:p>
          </p:txBody>
        </p:sp>
        <p:sp>
          <p:nvSpPr>
            <p:cNvPr id="83" name="Ellipse 46">
              <a:extLst>
                <a:ext uri="{FF2B5EF4-FFF2-40B4-BE49-F238E27FC236}">
                  <a16:creationId xmlns:a16="http://schemas.microsoft.com/office/drawing/2014/main" id="{790CF7FB-5F74-4E7E-A3C5-BB969E23D1C1}"/>
                </a:ext>
              </a:extLst>
            </p:cNvPr>
            <p:cNvSpPr/>
            <p:nvPr/>
          </p:nvSpPr>
          <p:spPr bwMode="auto">
            <a:xfrm>
              <a:off x="3718808" y="4955964"/>
              <a:ext cx="612000" cy="216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de-DE" sz="1100" dirty="0"/>
                <a:t>3/4/5G</a:t>
              </a:r>
            </a:p>
          </p:txBody>
        </p:sp>
        <p:sp>
          <p:nvSpPr>
            <p:cNvPr id="84" name="Ellipse 47">
              <a:extLst>
                <a:ext uri="{FF2B5EF4-FFF2-40B4-BE49-F238E27FC236}">
                  <a16:creationId xmlns:a16="http://schemas.microsoft.com/office/drawing/2014/main" id="{C9935DAA-FD6B-4A2F-9617-FE91DC019C1B}"/>
                </a:ext>
              </a:extLst>
            </p:cNvPr>
            <p:cNvSpPr/>
            <p:nvPr/>
          </p:nvSpPr>
          <p:spPr bwMode="auto">
            <a:xfrm>
              <a:off x="5663024" y="5388012"/>
              <a:ext cx="1080120" cy="216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de-DE" sz="1100" dirty="0"/>
                <a:t>Communities</a:t>
              </a:r>
            </a:p>
          </p:txBody>
        </p:sp>
      </p:grpSp>
    </p:spTree>
    <p:extLst>
      <p:ext uri="{BB962C8B-B14F-4D97-AF65-F5344CB8AC3E}">
        <p14:creationId xmlns:p14="http://schemas.microsoft.com/office/powerpoint/2010/main" val="204790843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77B4B-D9B1-44CA-8547-825E8E1DEC16}"/>
              </a:ext>
            </a:extLst>
          </p:cNvPr>
          <p:cNvSpPr>
            <a:spLocks noGrp="1"/>
          </p:cNvSpPr>
          <p:nvPr>
            <p:ph type="title"/>
          </p:nvPr>
        </p:nvSpPr>
        <p:spPr/>
        <p:txBody>
          <a:bodyPr/>
          <a:lstStyle/>
          <a:p>
            <a:r>
              <a:rPr lang="en-US" noProof="0" dirty="0"/>
              <a:t>Many activities regarding IoT security</a:t>
            </a:r>
          </a:p>
        </p:txBody>
      </p:sp>
      <p:sp>
        <p:nvSpPr>
          <p:cNvPr id="3" name="Content Placeholder 2">
            <a:extLst>
              <a:ext uri="{FF2B5EF4-FFF2-40B4-BE49-F238E27FC236}">
                <a16:creationId xmlns:a16="http://schemas.microsoft.com/office/drawing/2014/main" id="{1CB1D736-EF50-4E38-BAAE-515A6F3D7D6C}"/>
              </a:ext>
            </a:extLst>
          </p:cNvPr>
          <p:cNvSpPr>
            <a:spLocks noGrp="1"/>
          </p:cNvSpPr>
          <p:nvPr>
            <p:ph idx="1"/>
          </p:nvPr>
        </p:nvSpPr>
        <p:spPr/>
        <p:txBody>
          <a:bodyPr>
            <a:normAutofit fontScale="85000" lnSpcReduction="10000"/>
          </a:bodyPr>
          <a:lstStyle/>
          <a:p>
            <a:r>
              <a:rPr lang="en-US" noProof="0" dirty="0"/>
              <a:t>Hardware</a:t>
            </a:r>
          </a:p>
          <a:p>
            <a:pPr lvl="1"/>
            <a:r>
              <a:rPr lang="en-US" noProof="0" dirty="0"/>
              <a:t>Integrated encryption, memory protection, protection against reverse engineering and tampering, cryptographic bootloader…</a:t>
            </a:r>
          </a:p>
          <a:p>
            <a:pPr lvl="1"/>
            <a:endParaRPr lang="en-US" noProof="0" dirty="0"/>
          </a:p>
          <a:p>
            <a:r>
              <a:rPr lang="en-US" noProof="0" dirty="0"/>
              <a:t>Operating system</a:t>
            </a:r>
          </a:p>
          <a:p>
            <a:pPr lvl="1"/>
            <a:r>
              <a:rPr lang="en-US" noProof="0" dirty="0"/>
              <a:t>Zephyr, </a:t>
            </a:r>
            <a:r>
              <a:rPr lang="en-US" noProof="0" dirty="0" err="1"/>
              <a:t>mbedOS</a:t>
            </a:r>
            <a:r>
              <a:rPr lang="en-US" noProof="0" dirty="0"/>
              <a:t>, RT-Thread, </a:t>
            </a:r>
            <a:r>
              <a:rPr lang="en-US" noProof="0" dirty="0" err="1"/>
              <a:t>NuttX</a:t>
            </a:r>
            <a:r>
              <a:rPr lang="en-US" noProof="0" dirty="0"/>
              <a:t>, RIOT …</a:t>
            </a:r>
          </a:p>
          <a:p>
            <a:pPr lvl="1"/>
            <a:endParaRPr lang="en-US" noProof="0" dirty="0"/>
          </a:p>
          <a:p>
            <a:r>
              <a:rPr lang="en-US" noProof="0" dirty="0"/>
              <a:t>Intrusion detection</a:t>
            </a:r>
          </a:p>
          <a:p>
            <a:pPr lvl="1"/>
            <a:r>
              <a:rPr lang="en-US" noProof="0" dirty="0" err="1"/>
              <a:t>Passban</a:t>
            </a:r>
            <a:r>
              <a:rPr lang="en-US" noProof="0" dirty="0"/>
              <a:t>, IDSA-IoT, </a:t>
            </a:r>
            <a:r>
              <a:rPr lang="en-US" noProof="0" dirty="0" err="1"/>
              <a:t>HADIoT</a:t>
            </a:r>
            <a:r>
              <a:rPr lang="en-US" noProof="0" dirty="0"/>
              <a:t>…</a:t>
            </a:r>
          </a:p>
          <a:p>
            <a:pPr lvl="1"/>
            <a:endParaRPr lang="en-US" noProof="0" dirty="0"/>
          </a:p>
          <a:p>
            <a:r>
              <a:rPr lang="en-US" noProof="0" dirty="0"/>
              <a:t>Updating</a:t>
            </a:r>
          </a:p>
          <a:p>
            <a:pPr lvl="1"/>
            <a:r>
              <a:rPr lang="en-US" noProof="0" dirty="0"/>
              <a:t>SUIT (Software Updates for IoT), Brendan Moran, Hannes </a:t>
            </a:r>
            <a:r>
              <a:rPr lang="en-US" noProof="0" dirty="0" err="1"/>
              <a:t>Tschofenig</a:t>
            </a:r>
            <a:r>
              <a:rPr lang="en-US" noProof="0" dirty="0"/>
              <a:t>, David Brown, and </a:t>
            </a:r>
            <a:r>
              <a:rPr lang="en-US" noProof="0" dirty="0" err="1"/>
              <a:t>Milosch</a:t>
            </a:r>
            <a:r>
              <a:rPr lang="en-US" noProof="0" dirty="0"/>
              <a:t> </a:t>
            </a:r>
            <a:r>
              <a:rPr lang="en-US" noProof="0" dirty="0" err="1"/>
              <a:t>Meriac</a:t>
            </a:r>
            <a:r>
              <a:rPr lang="en-US" noProof="0" dirty="0"/>
              <a:t>. </a:t>
            </a:r>
            <a:r>
              <a:rPr lang="en-US" i="1" noProof="0" dirty="0"/>
              <a:t>A Firmware Update Architecture for Internet of Things</a:t>
            </a:r>
            <a:r>
              <a:rPr lang="en-US" noProof="0" dirty="0"/>
              <a:t>. Internet-Draft. Internet Engineering Task Force, Nov. 2019.</a:t>
            </a:r>
          </a:p>
          <a:p>
            <a:pPr lvl="1"/>
            <a:r>
              <a:rPr lang="en-US" noProof="0" dirty="0"/>
              <a:t>H. </a:t>
            </a:r>
            <a:r>
              <a:rPr lang="en-US" noProof="0" dirty="0" err="1"/>
              <a:t>Birkholz</a:t>
            </a:r>
            <a:r>
              <a:rPr lang="en-US" noProof="0" dirty="0"/>
              <a:t>, D. Thaler, M. Richardson, N. Smith, and W. Pan. </a:t>
            </a:r>
            <a:r>
              <a:rPr lang="en-US" i="1" noProof="0" dirty="0"/>
              <a:t>Remote Attestation Procedures Architecture</a:t>
            </a:r>
            <a:r>
              <a:rPr lang="en-US" noProof="0" dirty="0"/>
              <a:t>. Internet-Draft. Internet Engineering Task Force, Feb. 2021.</a:t>
            </a:r>
          </a:p>
          <a:p>
            <a:pPr lvl="1"/>
            <a:endParaRPr lang="en-US" noProof="0" dirty="0"/>
          </a:p>
          <a:p>
            <a:r>
              <a:rPr lang="en-US" noProof="0" dirty="0"/>
              <a:t>Communication protocols</a:t>
            </a:r>
          </a:p>
          <a:p>
            <a:pPr lvl="1"/>
            <a:r>
              <a:rPr lang="en-US" noProof="0" dirty="0"/>
              <a:t>Hannes </a:t>
            </a:r>
            <a:r>
              <a:rPr lang="en-US" noProof="0" dirty="0" err="1"/>
              <a:t>Tschofenig</a:t>
            </a:r>
            <a:r>
              <a:rPr lang="en-US" noProof="0" dirty="0"/>
              <a:t> and Emmanuel Baccelli. </a:t>
            </a:r>
            <a:r>
              <a:rPr lang="en-US" i="1" noProof="0" dirty="0" err="1"/>
              <a:t>Cyberphysical</a:t>
            </a:r>
            <a:r>
              <a:rPr lang="en-US" i="1" noProof="0" dirty="0"/>
              <a:t> Security for the Masses: A Survey of the Internet Protocol Suite for Internet of Things Security</a:t>
            </a:r>
            <a:r>
              <a:rPr lang="en-US" noProof="0" dirty="0"/>
              <a:t>. In: IEEE Security &amp; Privacy 17.5 (2019), pp. 47–57.</a:t>
            </a:r>
          </a:p>
        </p:txBody>
      </p:sp>
      <p:sp>
        <p:nvSpPr>
          <p:cNvPr id="4" name="Footer Placeholder 3">
            <a:extLst>
              <a:ext uri="{FF2B5EF4-FFF2-40B4-BE49-F238E27FC236}">
                <a16:creationId xmlns:a16="http://schemas.microsoft.com/office/drawing/2014/main" id="{BA861569-4D07-438E-AFC5-1A568C0C368A}"/>
              </a:ext>
            </a:extLst>
          </p:cNvPr>
          <p:cNvSpPr>
            <a:spLocks noGrp="1"/>
          </p:cNvSpPr>
          <p:nvPr>
            <p:ph type="ftr" sz="quarter" idx="10"/>
          </p:nvPr>
        </p:nvSpPr>
        <p:spPr/>
        <p:txBody>
          <a:bodyPr/>
          <a:lstStyle/>
          <a:p>
            <a:r>
              <a:rPr lang="en-US"/>
              <a:t>Prof. Dr.-Ing. J. H. Schiller, Security aspects in the Internet of Things, June 8th, 2022</a:t>
            </a:r>
            <a:endParaRPr lang="de-DE" dirty="0"/>
          </a:p>
        </p:txBody>
      </p:sp>
      <p:pic>
        <p:nvPicPr>
          <p:cNvPr id="5" name="Picture 4">
            <a:extLst>
              <a:ext uri="{FF2B5EF4-FFF2-40B4-BE49-F238E27FC236}">
                <a16:creationId xmlns:a16="http://schemas.microsoft.com/office/drawing/2014/main" id="{24D8378C-BB4C-4199-A266-83840A07DC0A}"/>
              </a:ext>
            </a:extLst>
          </p:cNvPr>
          <p:cNvPicPr>
            <a:picLocks noChangeAspect="1"/>
          </p:cNvPicPr>
          <p:nvPr/>
        </p:nvPicPr>
        <p:blipFill>
          <a:blip r:embed="rId3"/>
          <a:stretch>
            <a:fillRect/>
          </a:stretch>
        </p:blipFill>
        <p:spPr>
          <a:xfrm>
            <a:off x="5770381" y="2169930"/>
            <a:ext cx="5057775" cy="2047875"/>
          </a:xfrm>
          <a:prstGeom prst="rect">
            <a:avLst/>
          </a:prstGeom>
        </p:spPr>
      </p:pic>
      <p:sp>
        <p:nvSpPr>
          <p:cNvPr id="7" name="TextBox 6">
            <a:extLst>
              <a:ext uri="{FF2B5EF4-FFF2-40B4-BE49-F238E27FC236}">
                <a16:creationId xmlns:a16="http://schemas.microsoft.com/office/drawing/2014/main" id="{EA6794AF-754A-488E-B88F-83CA8A16C666}"/>
              </a:ext>
            </a:extLst>
          </p:cNvPr>
          <p:cNvSpPr txBox="1"/>
          <p:nvPr/>
        </p:nvSpPr>
        <p:spPr>
          <a:xfrm>
            <a:off x="7329488" y="2530695"/>
            <a:ext cx="762000" cy="400110"/>
          </a:xfrm>
          <a:prstGeom prst="rect">
            <a:avLst/>
          </a:prstGeom>
          <a:solidFill>
            <a:schemeClr val="bg1"/>
          </a:solidFill>
        </p:spPr>
        <p:txBody>
          <a:bodyPr wrap="square" rtlCol="0">
            <a:spAutoFit/>
          </a:bodyPr>
          <a:lstStyle/>
          <a:p>
            <a:r>
              <a:rPr lang="en-US" sz="1000" dirty="0"/>
              <a:t>device</a:t>
            </a:r>
          </a:p>
          <a:p>
            <a:r>
              <a:rPr lang="en-US" sz="1000" dirty="0"/>
              <a:t>detection</a:t>
            </a:r>
          </a:p>
        </p:txBody>
      </p:sp>
      <p:sp>
        <p:nvSpPr>
          <p:cNvPr id="8" name="TextBox 7">
            <a:extLst>
              <a:ext uri="{FF2B5EF4-FFF2-40B4-BE49-F238E27FC236}">
                <a16:creationId xmlns:a16="http://schemas.microsoft.com/office/drawing/2014/main" id="{ACF91522-8796-4E5B-9CC8-BEC553A9A6B1}"/>
              </a:ext>
            </a:extLst>
          </p:cNvPr>
          <p:cNvSpPr txBox="1"/>
          <p:nvPr/>
        </p:nvSpPr>
        <p:spPr>
          <a:xfrm>
            <a:off x="8362950" y="2530695"/>
            <a:ext cx="762000" cy="400110"/>
          </a:xfrm>
          <a:prstGeom prst="rect">
            <a:avLst/>
          </a:prstGeom>
          <a:solidFill>
            <a:schemeClr val="bg1"/>
          </a:solidFill>
        </p:spPr>
        <p:txBody>
          <a:bodyPr wrap="square" rtlCol="0">
            <a:spAutoFit/>
          </a:bodyPr>
          <a:lstStyle/>
          <a:p>
            <a:r>
              <a:rPr lang="en-US" sz="1000" dirty="0"/>
              <a:t>anomaly</a:t>
            </a:r>
          </a:p>
          <a:p>
            <a:r>
              <a:rPr lang="en-US" sz="1000" dirty="0"/>
              <a:t>detection</a:t>
            </a:r>
          </a:p>
        </p:txBody>
      </p:sp>
      <p:sp>
        <p:nvSpPr>
          <p:cNvPr id="9" name="TextBox 8">
            <a:extLst>
              <a:ext uri="{FF2B5EF4-FFF2-40B4-BE49-F238E27FC236}">
                <a16:creationId xmlns:a16="http://schemas.microsoft.com/office/drawing/2014/main" id="{11063368-D72C-4968-BBA9-90A2FC73F016}"/>
              </a:ext>
            </a:extLst>
          </p:cNvPr>
          <p:cNvSpPr txBox="1"/>
          <p:nvPr/>
        </p:nvSpPr>
        <p:spPr>
          <a:xfrm>
            <a:off x="9525000" y="2530695"/>
            <a:ext cx="966788" cy="400110"/>
          </a:xfrm>
          <a:prstGeom prst="rect">
            <a:avLst/>
          </a:prstGeom>
          <a:solidFill>
            <a:schemeClr val="bg1"/>
          </a:solidFill>
        </p:spPr>
        <p:txBody>
          <a:bodyPr wrap="square" rtlCol="0">
            <a:spAutoFit/>
          </a:bodyPr>
          <a:lstStyle/>
          <a:p>
            <a:r>
              <a:rPr lang="en-US" sz="1000" dirty="0"/>
              <a:t>attack</a:t>
            </a:r>
          </a:p>
          <a:p>
            <a:r>
              <a:rPr lang="en-US" sz="1000" dirty="0"/>
              <a:t>classification</a:t>
            </a:r>
          </a:p>
        </p:txBody>
      </p:sp>
      <p:sp>
        <p:nvSpPr>
          <p:cNvPr id="10" name="TextBox 9">
            <a:extLst>
              <a:ext uri="{FF2B5EF4-FFF2-40B4-BE49-F238E27FC236}">
                <a16:creationId xmlns:a16="http://schemas.microsoft.com/office/drawing/2014/main" id="{830745E5-37C8-43D6-BF44-E839D3DFE7C6}"/>
              </a:ext>
            </a:extLst>
          </p:cNvPr>
          <p:cNvSpPr txBox="1"/>
          <p:nvPr/>
        </p:nvSpPr>
        <p:spPr>
          <a:xfrm>
            <a:off x="7296150" y="3508787"/>
            <a:ext cx="762000" cy="553998"/>
          </a:xfrm>
          <a:prstGeom prst="rect">
            <a:avLst/>
          </a:prstGeom>
          <a:solidFill>
            <a:schemeClr val="bg1"/>
          </a:solidFill>
        </p:spPr>
        <p:txBody>
          <a:bodyPr wrap="square" rtlCol="0">
            <a:spAutoFit/>
          </a:bodyPr>
          <a:lstStyle/>
          <a:p>
            <a:r>
              <a:rPr lang="en-US" sz="1000" dirty="0"/>
              <a:t>profile of</a:t>
            </a:r>
          </a:p>
          <a:p>
            <a:r>
              <a:rPr lang="en-US" sz="1000" dirty="0"/>
              <a:t>normal</a:t>
            </a:r>
          </a:p>
          <a:p>
            <a:r>
              <a:rPr lang="en-US" sz="1000" dirty="0"/>
              <a:t>behavior</a:t>
            </a:r>
          </a:p>
        </p:txBody>
      </p:sp>
      <p:sp>
        <p:nvSpPr>
          <p:cNvPr id="11" name="TextBox 10">
            <a:extLst>
              <a:ext uri="{FF2B5EF4-FFF2-40B4-BE49-F238E27FC236}">
                <a16:creationId xmlns:a16="http://schemas.microsoft.com/office/drawing/2014/main" id="{D8B7538D-91FA-494B-93E0-01BD3DD3178A}"/>
              </a:ext>
            </a:extLst>
          </p:cNvPr>
          <p:cNvSpPr txBox="1"/>
          <p:nvPr/>
        </p:nvSpPr>
        <p:spPr>
          <a:xfrm>
            <a:off x="8424863" y="3496511"/>
            <a:ext cx="800100" cy="400110"/>
          </a:xfrm>
          <a:prstGeom prst="rect">
            <a:avLst/>
          </a:prstGeom>
          <a:solidFill>
            <a:schemeClr val="bg1"/>
          </a:solidFill>
        </p:spPr>
        <p:txBody>
          <a:bodyPr wrap="square" rtlCol="0">
            <a:spAutoFit/>
          </a:bodyPr>
          <a:lstStyle/>
          <a:p>
            <a:r>
              <a:rPr lang="en-US" sz="1000" dirty="0"/>
              <a:t>anomaly</a:t>
            </a:r>
          </a:p>
          <a:p>
            <a:r>
              <a:rPr lang="en-US" sz="1000" dirty="0"/>
              <a:t>-&gt; attack</a:t>
            </a:r>
          </a:p>
        </p:txBody>
      </p:sp>
      <p:sp>
        <p:nvSpPr>
          <p:cNvPr id="12" name="TextBox 11">
            <a:extLst>
              <a:ext uri="{FF2B5EF4-FFF2-40B4-BE49-F238E27FC236}">
                <a16:creationId xmlns:a16="http://schemas.microsoft.com/office/drawing/2014/main" id="{7834D34E-E1EA-462D-941E-5E593BEC4D9A}"/>
              </a:ext>
            </a:extLst>
          </p:cNvPr>
          <p:cNvSpPr txBox="1"/>
          <p:nvPr/>
        </p:nvSpPr>
        <p:spPr>
          <a:xfrm>
            <a:off x="9525000" y="3496511"/>
            <a:ext cx="1023938" cy="553998"/>
          </a:xfrm>
          <a:prstGeom prst="rect">
            <a:avLst/>
          </a:prstGeom>
          <a:solidFill>
            <a:schemeClr val="bg1"/>
          </a:solidFill>
        </p:spPr>
        <p:txBody>
          <a:bodyPr wrap="square" rtlCol="0">
            <a:spAutoFit/>
          </a:bodyPr>
          <a:lstStyle/>
          <a:p>
            <a:r>
              <a:rPr lang="en-US" sz="1000" dirty="0"/>
              <a:t>which type of attack causes anomaly?</a:t>
            </a:r>
          </a:p>
        </p:txBody>
      </p:sp>
      <p:sp>
        <p:nvSpPr>
          <p:cNvPr id="13" name="Rectangle 12">
            <a:extLst>
              <a:ext uri="{FF2B5EF4-FFF2-40B4-BE49-F238E27FC236}">
                <a16:creationId xmlns:a16="http://schemas.microsoft.com/office/drawing/2014/main" id="{B1C6B63B-F722-42A4-B5F2-78AAE69E34EC}"/>
              </a:ext>
            </a:extLst>
          </p:cNvPr>
          <p:cNvSpPr/>
          <p:nvPr/>
        </p:nvSpPr>
        <p:spPr bwMode="auto">
          <a:xfrm>
            <a:off x="6257925" y="2930805"/>
            <a:ext cx="481013" cy="10767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73E6D90A-E2FC-4B23-9E3B-4321998D83B5}"/>
              </a:ext>
            </a:extLst>
          </p:cNvPr>
          <p:cNvSpPr/>
          <p:nvPr/>
        </p:nvSpPr>
        <p:spPr bwMode="auto">
          <a:xfrm>
            <a:off x="6257925" y="3048000"/>
            <a:ext cx="623888" cy="10767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8F289EEE-A828-4E3D-ADF3-B3F96B8DA1F4}"/>
              </a:ext>
            </a:extLst>
          </p:cNvPr>
          <p:cNvSpPr txBox="1"/>
          <p:nvPr/>
        </p:nvSpPr>
        <p:spPr>
          <a:xfrm>
            <a:off x="6209333" y="3013502"/>
            <a:ext cx="671513" cy="415498"/>
          </a:xfrm>
          <a:prstGeom prst="rect">
            <a:avLst/>
          </a:prstGeom>
          <a:noFill/>
        </p:spPr>
        <p:txBody>
          <a:bodyPr wrap="square" rtlCol="0">
            <a:spAutoFit/>
          </a:bodyPr>
          <a:lstStyle/>
          <a:p>
            <a:r>
              <a:rPr lang="en-US" sz="1000" dirty="0"/>
              <a:t>network</a:t>
            </a:r>
          </a:p>
          <a:p>
            <a:r>
              <a:rPr lang="en-US" sz="1000" dirty="0"/>
              <a:t>traffic</a:t>
            </a:r>
          </a:p>
        </p:txBody>
      </p:sp>
      <p:sp>
        <p:nvSpPr>
          <p:cNvPr id="15" name="TextBox 14">
            <a:extLst>
              <a:ext uri="{FF2B5EF4-FFF2-40B4-BE49-F238E27FC236}">
                <a16:creationId xmlns:a16="http://schemas.microsoft.com/office/drawing/2014/main" id="{1988082E-A15A-4B14-B840-D6B05C912A39}"/>
              </a:ext>
            </a:extLst>
          </p:cNvPr>
          <p:cNvSpPr txBox="1"/>
          <p:nvPr/>
        </p:nvSpPr>
        <p:spPr>
          <a:xfrm>
            <a:off x="7411864" y="2971800"/>
            <a:ext cx="561975" cy="457200"/>
          </a:xfrm>
          <a:prstGeom prst="rect">
            <a:avLst/>
          </a:prstGeom>
          <a:solidFill>
            <a:schemeClr val="accent1"/>
          </a:solidFill>
          <a:ln>
            <a:solidFill>
              <a:schemeClr val="tx1"/>
            </a:solidFill>
          </a:ln>
        </p:spPr>
        <p:txBody>
          <a:bodyPr wrap="square" rtlCol="0">
            <a:noAutofit/>
          </a:bodyPr>
          <a:lstStyle/>
          <a:p>
            <a:r>
              <a:rPr lang="en-US" sz="1000" dirty="0"/>
              <a:t>1</a:t>
            </a:r>
            <a:r>
              <a:rPr lang="en-US" sz="1000" baseline="30000" dirty="0"/>
              <a:t>st</a:t>
            </a:r>
            <a:r>
              <a:rPr lang="en-US" sz="1000" dirty="0"/>
              <a:t> ML</a:t>
            </a:r>
          </a:p>
          <a:p>
            <a:r>
              <a:rPr lang="en-US" sz="1000" dirty="0"/>
              <a:t>model</a:t>
            </a:r>
          </a:p>
        </p:txBody>
      </p:sp>
      <p:sp>
        <p:nvSpPr>
          <p:cNvPr id="16" name="TextBox 15">
            <a:extLst>
              <a:ext uri="{FF2B5EF4-FFF2-40B4-BE49-F238E27FC236}">
                <a16:creationId xmlns:a16="http://schemas.microsoft.com/office/drawing/2014/main" id="{B8A5F029-78D3-4417-AA33-CAF9698CDC6E}"/>
              </a:ext>
            </a:extLst>
          </p:cNvPr>
          <p:cNvSpPr txBox="1"/>
          <p:nvPr/>
        </p:nvSpPr>
        <p:spPr>
          <a:xfrm>
            <a:off x="8502559" y="2971800"/>
            <a:ext cx="561975" cy="457200"/>
          </a:xfrm>
          <a:prstGeom prst="rect">
            <a:avLst/>
          </a:prstGeom>
          <a:solidFill>
            <a:schemeClr val="accent1"/>
          </a:solidFill>
          <a:ln>
            <a:solidFill>
              <a:schemeClr val="tx1"/>
            </a:solidFill>
          </a:ln>
        </p:spPr>
        <p:txBody>
          <a:bodyPr wrap="square" rtlCol="0">
            <a:noAutofit/>
          </a:bodyPr>
          <a:lstStyle/>
          <a:p>
            <a:r>
              <a:rPr lang="en-US" sz="1000" dirty="0"/>
              <a:t>2</a:t>
            </a:r>
            <a:r>
              <a:rPr lang="en-US" sz="1000" baseline="30000" dirty="0"/>
              <a:t>nd</a:t>
            </a:r>
            <a:r>
              <a:rPr lang="en-US" sz="1000" dirty="0"/>
              <a:t> ML</a:t>
            </a:r>
          </a:p>
          <a:p>
            <a:r>
              <a:rPr lang="en-US" sz="1000" dirty="0"/>
              <a:t>model</a:t>
            </a:r>
          </a:p>
        </p:txBody>
      </p:sp>
      <p:sp>
        <p:nvSpPr>
          <p:cNvPr id="17" name="TextBox 16">
            <a:extLst>
              <a:ext uri="{FF2B5EF4-FFF2-40B4-BE49-F238E27FC236}">
                <a16:creationId xmlns:a16="http://schemas.microsoft.com/office/drawing/2014/main" id="{2768ABFC-89DF-4E5C-BE33-2972480213BB}"/>
              </a:ext>
            </a:extLst>
          </p:cNvPr>
          <p:cNvSpPr txBox="1"/>
          <p:nvPr/>
        </p:nvSpPr>
        <p:spPr>
          <a:xfrm>
            <a:off x="9632020" y="2971800"/>
            <a:ext cx="561975" cy="457200"/>
          </a:xfrm>
          <a:prstGeom prst="rect">
            <a:avLst/>
          </a:prstGeom>
          <a:solidFill>
            <a:schemeClr val="accent1"/>
          </a:solidFill>
          <a:ln>
            <a:solidFill>
              <a:schemeClr val="tx1"/>
            </a:solidFill>
          </a:ln>
        </p:spPr>
        <p:txBody>
          <a:bodyPr wrap="square" rtlCol="0">
            <a:noAutofit/>
          </a:bodyPr>
          <a:lstStyle/>
          <a:p>
            <a:r>
              <a:rPr lang="en-US" sz="1000" dirty="0"/>
              <a:t>3</a:t>
            </a:r>
            <a:r>
              <a:rPr lang="en-US" sz="1000" baseline="30000" dirty="0"/>
              <a:t>rd</a:t>
            </a:r>
            <a:r>
              <a:rPr lang="en-US" sz="1000" dirty="0"/>
              <a:t> ML</a:t>
            </a:r>
          </a:p>
          <a:p>
            <a:r>
              <a:rPr lang="en-US" sz="1000" dirty="0"/>
              <a:t>model</a:t>
            </a:r>
          </a:p>
        </p:txBody>
      </p:sp>
    </p:spTree>
    <p:extLst>
      <p:ext uri="{BB962C8B-B14F-4D97-AF65-F5344CB8AC3E}">
        <p14:creationId xmlns:p14="http://schemas.microsoft.com/office/powerpoint/2010/main" val="1884181776"/>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noProof="0" dirty="0"/>
              <a:t>Non-technical challenges</a:t>
            </a:r>
          </a:p>
        </p:txBody>
      </p:sp>
      <p:sp>
        <p:nvSpPr>
          <p:cNvPr id="5" name="Content Placeholder 4"/>
          <p:cNvSpPr>
            <a:spLocks noGrp="1"/>
          </p:cNvSpPr>
          <p:nvPr>
            <p:ph idx="1"/>
          </p:nvPr>
        </p:nvSpPr>
        <p:spPr>
          <a:xfrm>
            <a:off x="334435" y="1619253"/>
            <a:ext cx="7364967" cy="4862513"/>
          </a:xfrm>
        </p:spPr>
        <p:txBody>
          <a:bodyPr>
            <a:normAutofit fontScale="92500" lnSpcReduction="10000"/>
          </a:bodyPr>
          <a:lstStyle/>
          <a:p>
            <a:r>
              <a:rPr lang="en-US" noProof="0" dirty="0">
                <a:solidFill>
                  <a:srgbClr val="0070C0"/>
                </a:solidFill>
              </a:rPr>
              <a:t>Many new processes required that fit to the technological change</a:t>
            </a:r>
          </a:p>
          <a:p>
            <a:endParaRPr lang="en-US" noProof="0" dirty="0"/>
          </a:p>
          <a:p>
            <a:pPr marL="285750" indent="-285750">
              <a:buFont typeface="Arial" panose="020B0604020202020204" pitchFamily="34" charset="0"/>
              <a:buChar char="•"/>
            </a:pPr>
            <a:r>
              <a:rPr lang="en-US" noProof="0" dirty="0"/>
              <a:t>Training, education</a:t>
            </a:r>
          </a:p>
          <a:p>
            <a:pPr marL="285750" indent="-285750">
              <a:buFont typeface="Arial" panose="020B0604020202020204" pitchFamily="34" charset="0"/>
              <a:buChar char="•"/>
            </a:pPr>
            <a:endParaRPr lang="en-US" noProof="0" dirty="0"/>
          </a:p>
          <a:p>
            <a:pPr marL="641350" lvl="1" indent="-285750">
              <a:buFont typeface="Arial" panose="020B0604020202020204" pitchFamily="34" charset="0"/>
              <a:buChar char="•"/>
            </a:pPr>
            <a:r>
              <a:rPr lang="en-US" noProof="0" dirty="0"/>
              <a:t>Complete different level compared to network security technologies </a:t>
            </a:r>
            <a:r>
              <a:rPr lang="en-US" dirty="0"/>
              <a:t>in classical distributed</a:t>
            </a:r>
            <a:r>
              <a:rPr lang="en-US" noProof="0" dirty="0"/>
              <a:t>, networked devices</a:t>
            </a:r>
          </a:p>
          <a:p>
            <a:pPr marL="285750" indent="-285750">
              <a:buFont typeface="Arial" panose="020B0604020202020204" pitchFamily="34" charset="0"/>
              <a:buChar char="•"/>
            </a:pPr>
            <a:endParaRPr lang="en-US" noProof="0" dirty="0"/>
          </a:p>
          <a:p>
            <a:pPr marL="285750" indent="-285750">
              <a:buFont typeface="Arial" panose="020B0604020202020204" pitchFamily="34" charset="0"/>
              <a:buChar char="•"/>
            </a:pPr>
            <a:r>
              <a:rPr lang="en-US" noProof="0" dirty="0"/>
              <a:t>IoT ecosystem</a:t>
            </a:r>
          </a:p>
          <a:p>
            <a:pPr marL="285750" indent="-285750">
              <a:buFont typeface="Arial" panose="020B0604020202020204" pitchFamily="34" charset="0"/>
              <a:buChar char="•"/>
            </a:pPr>
            <a:endParaRPr lang="en-US" noProof="0" dirty="0"/>
          </a:p>
          <a:p>
            <a:pPr marL="641350" lvl="1" indent="-285750">
              <a:buFont typeface="Arial" panose="020B0604020202020204" pitchFamily="34" charset="0"/>
              <a:buChar char="•"/>
            </a:pPr>
            <a:r>
              <a:rPr lang="en-US" noProof="0" dirty="0"/>
              <a:t>Different types of interactions and threats</a:t>
            </a:r>
          </a:p>
          <a:p>
            <a:pPr marL="285750" indent="-285750">
              <a:buFont typeface="Arial" panose="020B0604020202020204" pitchFamily="34" charset="0"/>
              <a:buChar char="•"/>
            </a:pPr>
            <a:endParaRPr lang="en-US" noProof="0" dirty="0"/>
          </a:p>
          <a:p>
            <a:pPr marL="285750" indent="-285750">
              <a:buFont typeface="Arial" panose="020B0604020202020204" pitchFamily="34" charset="0"/>
              <a:buChar char="•"/>
            </a:pPr>
            <a:r>
              <a:rPr lang="en-US" noProof="0" dirty="0"/>
              <a:t>Testing, simulation, resilience, cooperation</a:t>
            </a:r>
          </a:p>
          <a:p>
            <a:pPr marL="285750" indent="-285750">
              <a:buFont typeface="Arial" panose="020B0604020202020204" pitchFamily="34" charset="0"/>
              <a:buChar char="•"/>
            </a:pPr>
            <a:endParaRPr lang="en-US" noProof="0" dirty="0"/>
          </a:p>
          <a:p>
            <a:pPr marL="641350" lvl="1" indent="-285750">
              <a:buFont typeface="Arial" panose="020B0604020202020204" pitchFamily="34" charset="0"/>
              <a:buChar char="•"/>
            </a:pPr>
            <a:r>
              <a:rPr lang="en-US" noProof="0" dirty="0"/>
              <a:t>Technological, but also legal – up to the management</a:t>
            </a:r>
          </a:p>
          <a:p>
            <a:pPr marL="285750" indent="-285750">
              <a:buFont typeface="Arial" panose="020B0604020202020204" pitchFamily="34" charset="0"/>
              <a:buChar char="•"/>
            </a:pPr>
            <a:endParaRPr lang="en-US" noProof="0" dirty="0"/>
          </a:p>
          <a:p>
            <a:pPr marL="285750" indent="-285750">
              <a:buFont typeface="Arial" panose="020B0604020202020204" pitchFamily="34" charset="0"/>
              <a:buChar char="•"/>
            </a:pPr>
            <a:r>
              <a:rPr lang="en-US" noProof="0" dirty="0"/>
              <a:t>Do salaries, carrier paths, legislation, … fit to these challenges?</a:t>
            </a:r>
          </a:p>
          <a:p>
            <a:endParaRPr lang="en-US" noProof="0" dirty="0"/>
          </a:p>
        </p:txBody>
      </p:sp>
      <p:sp>
        <p:nvSpPr>
          <p:cNvPr id="3" name="Footer Placeholder 2"/>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6" name="Picture Placeholder 6"/>
          <p:cNvPicPr>
            <a:picLocks noChangeAspect="1"/>
          </p:cNvPicPr>
          <p:nvPr/>
        </p:nvPicPr>
        <p:blipFill>
          <a:blip r:embed="rId3">
            <a:extLst>
              <a:ext uri="{28A0092B-C50C-407E-A947-70E740481C1C}">
                <a14:useLocalDpi xmlns:a14="http://schemas.microsoft.com/office/drawing/2010/main" val="0"/>
              </a:ext>
            </a:extLst>
          </a:blip>
          <a:srcRect l="15882" r="15882"/>
          <a:stretch>
            <a:fillRect/>
          </a:stretch>
        </p:blipFill>
        <p:spPr>
          <a:xfrm>
            <a:off x="8870952" y="1724255"/>
            <a:ext cx="2693517" cy="4421986"/>
          </a:xfrm>
          <a:prstGeom prst="rect">
            <a:avLst/>
          </a:prstGeom>
        </p:spPr>
      </p:pic>
    </p:spTree>
    <p:extLst>
      <p:ext uri="{BB962C8B-B14F-4D97-AF65-F5344CB8AC3E}">
        <p14:creationId xmlns:p14="http://schemas.microsoft.com/office/powerpoint/2010/main" val="4076170677"/>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95D6-3A03-4672-B1A3-CE06FAD0F85D}"/>
              </a:ext>
            </a:extLst>
          </p:cNvPr>
          <p:cNvSpPr>
            <a:spLocks noGrp="1"/>
          </p:cNvSpPr>
          <p:nvPr>
            <p:ph type="title"/>
          </p:nvPr>
        </p:nvSpPr>
        <p:spPr/>
        <p:txBody>
          <a:bodyPr/>
          <a:lstStyle/>
          <a:p>
            <a:r>
              <a:rPr lang="en-US" noProof="0" dirty="0"/>
              <a:t>Outline</a:t>
            </a:r>
          </a:p>
        </p:txBody>
      </p:sp>
      <p:sp>
        <p:nvSpPr>
          <p:cNvPr id="3" name="Content Placeholder 2">
            <a:extLst>
              <a:ext uri="{FF2B5EF4-FFF2-40B4-BE49-F238E27FC236}">
                <a16:creationId xmlns:a16="http://schemas.microsoft.com/office/drawing/2014/main" id="{6B76BC02-BCF7-46C5-86B0-2BB10C0CBDD1}"/>
              </a:ext>
            </a:extLst>
          </p:cNvPr>
          <p:cNvSpPr>
            <a:spLocks noGrp="1"/>
          </p:cNvSpPr>
          <p:nvPr>
            <p:ph idx="1"/>
          </p:nvPr>
        </p:nvSpPr>
        <p:spPr/>
        <p:txBody>
          <a:bodyPr/>
          <a:lstStyle/>
          <a:p>
            <a:pPr marL="285750" indent="-285750">
              <a:buFont typeface="Arial" panose="020B0604020202020204" pitchFamily="34" charset="0"/>
              <a:buChar char="•"/>
            </a:pPr>
            <a:r>
              <a:rPr lang="en-US" noProof="0" dirty="0"/>
              <a:t>What is the Internet of Things?</a:t>
            </a:r>
          </a:p>
          <a:p>
            <a:pPr marL="641350" lvl="1" indent="-285750">
              <a:buFont typeface="Arial" panose="020B0604020202020204" pitchFamily="34" charset="0"/>
              <a:buChar char="•"/>
            </a:pPr>
            <a:r>
              <a:rPr lang="en-US" noProof="0" dirty="0"/>
              <a:t>Do we need that?</a:t>
            </a:r>
          </a:p>
          <a:p>
            <a:pPr marL="285750" indent="-285750">
              <a:buFont typeface="Arial" panose="020B0604020202020204" pitchFamily="34" charset="0"/>
              <a:buChar char="•"/>
            </a:pPr>
            <a:r>
              <a:rPr lang="en-US" noProof="0" dirty="0"/>
              <a:t>What is so special about it?</a:t>
            </a:r>
          </a:p>
          <a:p>
            <a:pPr marL="641350" lvl="1" indent="-285750">
              <a:buFont typeface="Arial" panose="020B0604020202020204" pitchFamily="34" charset="0"/>
              <a:buChar char="•"/>
            </a:pPr>
            <a:r>
              <a:rPr lang="en-US" noProof="0" dirty="0"/>
              <a:t>Isn’t that just a small PC?</a:t>
            </a:r>
          </a:p>
          <a:p>
            <a:pPr marL="285750" indent="-285750">
              <a:buFont typeface="Arial" panose="020B0604020202020204" pitchFamily="34" charset="0"/>
              <a:buChar char="•"/>
            </a:pPr>
            <a:r>
              <a:rPr lang="en-US" noProof="0" dirty="0"/>
              <a:t>Why are there problems?</a:t>
            </a:r>
          </a:p>
          <a:p>
            <a:pPr marL="641350" lvl="1" indent="-285750">
              <a:buFont typeface="Arial" panose="020B0604020202020204" pitchFamily="34" charset="0"/>
              <a:buChar char="•"/>
            </a:pPr>
            <a:r>
              <a:rPr lang="en-US" noProof="0" dirty="0"/>
              <a:t>Oh, there are so many reasons …</a:t>
            </a:r>
          </a:p>
          <a:p>
            <a:pPr marL="285750" indent="-285750">
              <a:buFont typeface="Arial" panose="020B0604020202020204" pitchFamily="34" charset="0"/>
              <a:buChar char="•"/>
            </a:pPr>
            <a:r>
              <a:rPr lang="en-US" noProof="0" dirty="0"/>
              <a:t>Can we do something?</a:t>
            </a:r>
          </a:p>
          <a:p>
            <a:pPr marL="641350" lvl="1" indent="-285750">
              <a:buFont typeface="Arial" panose="020B0604020202020204" pitchFamily="34" charset="0"/>
              <a:buChar char="•"/>
            </a:pPr>
            <a:r>
              <a:rPr lang="en-US" noProof="0" dirty="0"/>
              <a:t>Countermeasures – proactive or reactive?</a:t>
            </a:r>
          </a:p>
          <a:p>
            <a:pPr marL="285750" indent="-285750">
              <a:buFont typeface="Arial" panose="020B0604020202020204" pitchFamily="34" charset="0"/>
              <a:buChar char="•"/>
            </a:pPr>
            <a:r>
              <a:rPr lang="en-US" b="1" noProof="0" dirty="0"/>
              <a:t>Conclusion</a:t>
            </a:r>
          </a:p>
          <a:p>
            <a:pPr marL="641350" lvl="1" indent="-285750">
              <a:buFont typeface="Arial" panose="020B0604020202020204" pitchFamily="34" charset="0"/>
              <a:buChar char="•"/>
            </a:pPr>
            <a:r>
              <a:rPr lang="en-US" b="1" noProof="0" dirty="0"/>
              <a:t>All too late or is there still some hope?</a:t>
            </a:r>
          </a:p>
          <a:p>
            <a:pPr marL="285750" indent="-285750">
              <a:buFont typeface="Arial" panose="020B0604020202020204" pitchFamily="34" charset="0"/>
              <a:buChar char="•"/>
            </a:pPr>
            <a:endParaRPr lang="en-US" noProof="0" dirty="0"/>
          </a:p>
        </p:txBody>
      </p:sp>
      <p:sp>
        <p:nvSpPr>
          <p:cNvPr id="4" name="Footer Placeholder 3">
            <a:extLst>
              <a:ext uri="{FF2B5EF4-FFF2-40B4-BE49-F238E27FC236}">
                <a16:creationId xmlns:a16="http://schemas.microsoft.com/office/drawing/2014/main" id="{EFB86E2C-96CD-4C03-814A-7DDC667013A2}"/>
              </a:ext>
            </a:extLst>
          </p:cNvPr>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5" name="Picture 4">
            <a:extLst>
              <a:ext uri="{FF2B5EF4-FFF2-40B4-BE49-F238E27FC236}">
                <a16:creationId xmlns:a16="http://schemas.microsoft.com/office/drawing/2014/main" id="{DC8CA96A-7514-415F-9EDC-4BDF876D0985}"/>
              </a:ext>
            </a:extLst>
          </p:cNvPr>
          <p:cNvPicPr>
            <a:picLocks noChangeAspect="1"/>
          </p:cNvPicPr>
          <p:nvPr/>
        </p:nvPicPr>
        <p:blipFill>
          <a:blip r:embed="rId3"/>
          <a:stretch>
            <a:fillRect/>
          </a:stretch>
        </p:blipFill>
        <p:spPr>
          <a:xfrm>
            <a:off x="6096000" y="1016572"/>
            <a:ext cx="5607939" cy="4950676"/>
          </a:xfrm>
          <a:prstGeom prst="rect">
            <a:avLst/>
          </a:prstGeom>
        </p:spPr>
      </p:pic>
      <p:sp>
        <p:nvSpPr>
          <p:cNvPr id="6" name="TextBox 5">
            <a:extLst>
              <a:ext uri="{FF2B5EF4-FFF2-40B4-BE49-F238E27FC236}">
                <a16:creationId xmlns:a16="http://schemas.microsoft.com/office/drawing/2014/main" id="{EB32BD96-4DC5-44CC-A36A-4ADE86CA51DD}"/>
              </a:ext>
            </a:extLst>
          </p:cNvPr>
          <p:cNvSpPr txBox="1"/>
          <p:nvPr/>
        </p:nvSpPr>
        <p:spPr>
          <a:xfrm>
            <a:off x="9773259" y="5837883"/>
            <a:ext cx="1739130" cy="276999"/>
          </a:xfrm>
          <a:prstGeom prst="rect">
            <a:avLst/>
          </a:prstGeom>
          <a:noFill/>
        </p:spPr>
        <p:txBody>
          <a:bodyPr wrap="none" rtlCol="0">
            <a:spAutoFit/>
          </a:bodyPr>
          <a:lstStyle/>
          <a:p>
            <a:r>
              <a:rPr lang="de-DE" sz="1200" dirty="0">
                <a:solidFill>
                  <a:schemeClr val="bg1">
                    <a:lumMod val="75000"/>
                  </a:schemeClr>
                </a:solidFill>
              </a:rPr>
              <a:t>© </a:t>
            </a:r>
            <a:r>
              <a:rPr lang="de-DE" sz="1200" dirty="0">
                <a:solidFill>
                  <a:schemeClr val="bg1">
                    <a:lumMod val="65000"/>
                  </a:schemeClr>
                </a:solidFill>
              </a:rPr>
              <a:t>www.webspotting.de</a:t>
            </a:r>
          </a:p>
        </p:txBody>
      </p:sp>
    </p:spTree>
    <p:extLst>
      <p:ext uri="{BB962C8B-B14F-4D97-AF65-F5344CB8AC3E}">
        <p14:creationId xmlns:p14="http://schemas.microsoft.com/office/powerpoint/2010/main" val="2311727889"/>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5" name="Rectangle 3"/>
          <p:cNvSpPr>
            <a:spLocks noGrp="1" noChangeArrowheads="1"/>
          </p:cNvSpPr>
          <p:nvPr>
            <p:ph type="title"/>
          </p:nvPr>
        </p:nvSpPr>
        <p:spPr/>
        <p:txBody>
          <a:bodyPr/>
          <a:lstStyle/>
          <a:p>
            <a:r>
              <a:rPr lang="en-US" noProof="0" dirty="0"/>
              <a:t>Can we control the complexity of our (IoT) networks?</a:t>
            </a:r>
          </a:p>
        </p:txBody>
      </p:sp>
      <p:sp>
        <p:nvSpPr>
          <p:cNvPr id="2" name="Content Placeholder 1"/>
          <p:cNvSpPr>
            <a:spLocks noGrp="1"/>
          </p:cNvSpPr>
          <p:nvPr>
            <p:ph idx="1"/>
          </p:nvPr>
        </p:nvSpPr>
        <p:spPr/>
        <p:txBody>
          <a:bodyPr/>
          <a:lstStyle/>
          <a:p>
            <a:r>
              <a:rPr lang="en-US" sz="2000" noProof="0" dirty="0">
                <a:solidFill>
                  <a:srgbClr val="FF0000"/>
                </a:solidFill>
              </a:rPr>
              <a:t>NO</a:t>
            </a:r>
          </a:p>
          <a:p>
            <a:pPr lvl="1"/>
            <a:r>
              <a:rPr lang="en-US" sz="2000" noProof="0" dirty="0"/>
              <a:t>If we continue to connect “just because the interface fits somehow”</a:t>
            </a:r>
          </a:p>
          <a:p>
            <a:pPr lvl="1"/>
            <a:r>
              <a:rPr lang="en-US" sz="2000" noProof="0" dirty="0"/>
              <a:t>Yes, many new applications, but we do not know all side-effects?</a:t>
            </a:r>
          </a:p>
        </p:txBody>
      </p:sp>
      <p:sp>
        <p:nvSpPr>
          <p:cNvPr id="9" name="Fußzeilenplatzhalter 2"/>
          <p:cNvSpPr>
            <a:spLocks noGrp="1"/>
          </p:cNvSpPr>
          <p:nvPr>
            <p:ph type="ftr" sz="quarter" idx="10"/>
          </p:nvPr>
        </p:nvSpPr>
        <p:spPr/>
        <p:txBody>
          <a:bodyPr/>
          <a:lstStyle/>
          <a:p>
            <a:r>
              <a:rPr lang="en-US"/>
              <a:t>Prof. Dr.-Ing. J. H. Schiller, Security aspects in the Internet of Things, June 8th, 2022</a:t>
            </a:r>
            <a:endParaRPr lang="en-US" dirty="0"/>
          </a:p>
        </p:txBody>
      </p:sp>
      <p:pic>
        <p:nvPicPr>
          <p:cNvPr id="16" name="Picture 24" descr="Logo_RGB_300dpi"/>
          <p:cNvPicPr>
            <a:picLocks noChangeAspect="1" noChangeArrowheads="1"/>
          </p:cNvPicPr>
          <p:nvPr/>
        </p:nvPicPr>
        <p:blipFill>
          <a:blip r:embed="rId3" cstate="print"/>
          <a:srcRect/>
          <a:stretch>
            <a:fillRect/>
          </a:stretch>
        </p:blipFill>
        <p:spPr bwMode="auto">
          <a:xfrm>
            <a:off x="9719206" y="134941"/>
            <a:ext cx="2138362" cy="566737"/>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7129450" y="2935677"/>
            <a:ext cx="4728118" cy="3546089"/>
          </a:xfrm>
          <a:prstGeom prst="rect">
            <a:avLst/>
          </a:prstGeom>
        </p:spPr>
      </p:pic>
      <p:sp>
        <p:nvSpPr>
          <p:cNvPr id="12" name="Textfeld 4"/>
          <p:cNvSpPr txBox="1"/>
          <p:nvPr/>
        </p:nvSpPr>
        <p:spPr>
          <a:xfrm rot="16200000">
            <a:off x="10460109" y="4843453"/>
            <a:ext cx="3035772" cy="240854"/>
          </a:xfrm>
          <a:prstGeom prst="rect">
            <a:avLst/>
          </a:prstGeom>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016">
              <a:lnSpc>
                <a:spcPts val="1428"/>
              </a:lnSpc>
              <a:spcBef>
                <a:spcPts val="286"/>
              </a:spcBef>
              <a:buClr>
                <a:prstClr val="black"/>
              </a:buClr>
            </a:pPr>
            <a:r>
              <a:rPr lang="en-US" sz="600" dirty="0">
                <a:solidFill>
                  <a:schemeClr val="bg1">
                    <a:lumMod val="65000"/>
                  </a:schemeClr>
                </a:solidFill>
              </a:rPr>
              <a:t>By ​English Wikipedia user </a:t>
            </a:r>
            <a:r>
              <a:rPr lang="en-US" sz="600" dirty="0" err="1">
                <a:solidFill>
                  <a:schemeClr val="bg1">
                    <a:lumMod val="65000"/>
                  </a:schemeClr>
                </a:solidFill>
              </a:rPr>
              <a:t>Firstfreddy</a:t>
            </a:r>
            <a:r>
              <a:rPr lang="en-US" sz="600" dirty="0">
                <a:solidFill>
                  <a:schemeClr val="bg1">
                    <a:lumMod val="65000"/>
                  </a:schemeClr>
                </a:solidFill>
              </a:rPr>
              <a:t>, CC BY-SA 3.0</a:t>
            </a:r>
            <a:endParaRPr lang="de-DE" sz="600" dirty="0">
              <a:solidFill>
                <a:schemeClr val="bg1">
                  <a:lumMod val="65000"/>
                </a:schemeClr>
              </a:solidFill>
              <a:latin typeface="Arial"/>
            </a:endParaRPr>
          </a:p>
        </p:txBody>
      </p:sp>
    </p:spTree>
    <p:extLst>
      <p:ext uri="{BB962C8B-B14F-4D97-AF65-F5344CB8AC3E}">
        <p14:creationId xmlns:p14="http://schemas.microsoft.com/office/powerpoint/2010/main" val="721781197"/>
      </p:ext>
    </p:extLst>
  </p:cSld>
  <p:clrMapOvr>
    <a:masterClrMapping/>
  </p:clrMapOvr>
  <p:transition spd="slow"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5" name="Rectangle 3"/>
          <p:cNvSpPr>
            <a:spLocks noGrp="1" noChangeArrowheads="1"/>
          </p:cNvSpPr>
          <p:nvPr>
            <p:ph type="title"/>
          </p:nvPr>
        </p:nvSpPr>
        <p:spPr/>
        <p:txBody>
          <a:bodyPr/>
          <a:lstStyle/>
          <a:p>
            <a:r>
              <a:rPr lang="en-US" noProof="0" dirty="0"/>
              <a:t>Can we </a:t>
            </a:r>
            <a:r>
              <a:rPr lang="en-US" i="1" noProof="0" dirty="0"/>
              <a:t>regain</a:t>
            </a:r>
            <a:r>
              <a:rPr lang="en-US" noProof="0" dirty="0"/>
              <a:t> control of our (IoT) networks?</a:t>
            </a:r>
          </a:p>
        </p:txBody>
      </p:sp>
      <p:sp>
        <p:nvSpPr>
          <p:cNvPr id="2" name="Content Placeholder 1"/>
          <p:cNvSpPr>
            <a:spLocks noGrp="1"/>
          </p:cNvSpPr>
          <p:nvPr>
            <p:ph idx="1"/>
          </p:nvPr>
        </p:nvSpPr>
        <p:spPr/>
        <p:txBody>
          <a:bodyPr/>
          <a:lstStyle/>
          <a:p>
            <a:r>
              <a:rPr lang="en-US" sz="2000" noProof="0" dirty="0">
                <a:solidFill>
                  <a:srgbClr val="FF0000"/>
                </a:solidFill>
              </a:rPr>
              <a:t>NO</a:t>
            </a:r>
          </a:p>
          <a:p>
            <a:pPr lvl="1"/>
            <a:r>
              <a:rPr lang="en-US" sz="2000" noProof="0" dirty="0"/>
              <a:t>If we continue to connect “just because the interface fits somehow”</a:t>
            </a:r>
          </a:p>
          <a:p>
            <a:pPr lvl="1"/>
            <a:r>
              <a:rPr lang="en-US" sz="2000" noProof="0" dirty="0"/>
              <a:t>Yes, many new applications, but we do not know all side-effects?</a:t>
            </a:r>
          </a:p>
          <a:p>
            <a:pPr lvl="1"/>
            <a:endParaRPr lang="en-US" sz="2000" noProof="0" dirty="0"/>
          </a:p>
          <a:p>
            <a:r>
              <a:rPr lang="en-US" sz="2000" noProof="0" dirty="0">
                <a:solidFill>
                  <a:srgbClr val="00B050"/>
                </a:solidFill>
              </a:rPr>
              <a:t>YES</a:t>
            </a:r>
          </a:p>
          <a:p>
            <a:pPr lvl="1"/>
            <a:r>
              <a:rPr lang="en-US" sz="2000" noProof="0" dirty="0"/>
              <a:t>If we go back to the classical engineering </a:t>
            </a:r>
            <a:br>
              <a:rPr lang="en-US" sz="2000" noProof="0" dirty="0"/>
            </a:br>
            <a:r>
              <a:rPr lang="en-US" sz="2000" noProof="0" dirty="0"/>
              <a:t>principles used in many disciplines</a:t>
            </a:r>
          </a:p>
          <a:p>
            <a:pPr lvl="1"/>
            <a:r>
              <a:rPr lang="en-US" sz="2000" noProof="0" dirty="0"/>
              <a:t>Unfortunately, network “engineering” today</a:t>
            </a:r>
            <a:br>
              <a:rPr lang="en-US" sz="2000" noProof="0" dirty="0"/>
            </a:br>
            <a:r>
              <a:rPr lang="en-US" sz="2000" noProof="0" dirty="0"/>
              <a:t>quite often ignores basic rules</a:t>
            </a:r>
          </a:p>
          <a:p>
            <a:pPr lvl="1"/>
            <a:r>
              <a:rPr lang="en-US" sz="2000" noProof="0" dirty="0"/>
              <a:t>Unfortunately, often there is no strong </a:t>
            </a:r>
            <a:br>
              <a:rPr lang="en-US" sz="2000" noProof="0" dirty="0"/>
            </a:br>
            <a:r>
              <a:rPr lang="en-US" sz="2000" noProof="0" dirty="0"/>
              <a:t>business case for solid engineering</a:t>
            </a:r>
          </a:p>
        </p:txBody>
      </p:sp>
      <p:sp>
        <p:nvSpPr>
          <p:cNvPr id="9" name="Fußzeilenplatzhalter 2"/>
          <p:cNvSpPr>
            <a:spLocks noGrp="1"/>
          </p:cNvSpPr>
          <p:nvPr>
            <p:ph type="ftr" sz="quarter" idx="10"/>
          </p:nvPr>
        </p:nvSpPr>
        <p:spPr/>
        <p:txBody>
          <a:bodyPr/>
          <a:lstStyle/>
          <a:p>
            <a:r>
              <a:rPr lang="en-US"/>
              <a:t>Prof. Dr.-Ing. J. H. Schiller, Security aspects in the Internet of Things, June 8th, 2022</a:t>
            </a:r>
            <a:endParaRPr lang="en-US" dirty="0"/>
          </a:p>
        </p:txBody>
      </p:sp>
      <p:pic>
        <p:nvPicPr>
          <p:cNvPr id="16" name="Picture 24" descr="Logo_RGB_300dpi"/>
          <p:cNvPicPr>
            <a:picLocks noChangeAspect="1" noChangeArrowheads="1"/>
          </p:cNvPicPr>
          <p:nvPr/>
        </p:nvPicPr>
        <p:blipFill>
          <a:blip r:embed="rId3" cstate="print"/>
          <a:srcRect/>
          <a:stretch>
            <a:fillRect/>
          </a:stretch>
        </p:blipFill>
        <p:spPr bwMode="auto">
          <a:xfrm>
            <a:off x="9719206" y="134941"/>
            <a:ext cx="2138362" cy="566737"/>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7129450" y="2935677"/>
            <a:ext cx="4728118" cy="3546089"/>
          </a:xfrm>
          <a:prstGeom prst="rect">
            <a:avLst/>
          </a:prstGeom>
        </p:spPr>
      </p:pic>
      <p:sp>
        <p:nvSpPr>
          <p:cNvPr id="12" name="Textfeld 4"/>
          <p:cNvSpPr txBox="1"/>
          <p:nvPr/>
        </p:nvSpPr>
        <p:spPr>
          <a:xfrm rot="16200000">
            <a:off x="10460109" y="4843453"/>
            <a:ext cx="3035772" cy="240854"/>
          </a:xfrm>
          <a:prstGeom prst="rect">
            <a:avLst/>
          </a:prstGeom>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016">
              <a:lnSpc>
                <a:spcPts val="1428"/>
              </a:lnSpc>
              <a:spcBef>
                <a:spcPts val="286"/>
              </a:spcBef>
              <a:buClr>
                <a:prstClr val="black"/>
              </a:buClr>
            </a:pPr>
            <a:r>
              <a:rPr lang="en-US" sz="600" dirty="0">
                <a:solidFill>
                  <a:schemeClr val="bg1">
                    <a:lumMod val="65000"/>
                  </a:schemeClr>
                </a:solidFill>
              </a:rPr>
              <a:t>By ​English Wikipedia user </a:t>
            </a:r>
            <a:r>
              <a:rPr lang="en-US" sz="600" dirty="0" err="1">
                <a:solidFill>
                  <a:schemeClr val="bg1">
                    <a:lumMod val="65000"/>
                  </a:schemeClr>
                </a:solidFill>
              </a:rPr>
              <a:t>Firstfreddy</a:t>
            </a:r>
            <a:r>
              <a:rPr lang="en-US" sz="600" dirty="0">
                <a:solidFill>
                  <a:schemeClr val="bg1">
                    <a:lumMod val="65000"/>
                  </a:schemeClr>
                </a:solidFill>
              </a:rPr>
              <a:t>, CC BY-SA 3.0</a:t>
            </a:r>
            <a:endParaRPr lang="de-DE" sz="600" dirty="0">
              <a:solidFill>
                <a:schemeClr val="bg1">
                  <a:lumMod val="65000"/>
                </a:schemeClr>
              </a:solidFill>
              <a:latin typeface="Arial"/>
            </a:endParaRPr>
          </a:p>
        </p:txBody>
      </p:sp>
    </p:spTree>
    <p:extLst>
      <p:ext uri="{BB962C8B-B14F-4D97-AF65-F5344CB8AC3E}">
        <p14:creationId xmlns:p14="http://schemas.microsoft.com/office/powerpoint/2010/main" val="2674659229"/>
      </p:ext>
    </p:extLst>
  </p:cSld>
  <p:clrMapOvr>
    <a:masterClrMapping/>
  </p:clrMapOvr>
  <p:transition spd="slow"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IoT and security – a permanent process</a:t>
            </a:r>
          </a:p>
        </p:txBody>
      </p:sp>
      <p:sp>
        <p:nvSpPr>
          <p:cNvPr id="3" name="Inhaltsplatzhalter 2"/>
          <p:cNvSpPr>
            <a:spLocks noGrp="1"/>
          </p:cNvSpPr>
          <p:nvPr>
            <p:ph idx="1"/>
          </p:nvPr>
        </p:nvSpPr>
        <p:spPr/>
        <p:txBody>
          <a:bodyPr>
            <a:normAutofit/>
          </a:bodyPr>
          <a:lstStyle/>
          <a:p>
            <a:r>
              <a:rPr lang="en-US" noProof="0" dirty="0">
                <a:solidFill>
                  <a:srgbClr val="FF9933"/>
                </a:solidFill>
              </a:rPr>
              <a:t>Approach: Try to avoid the loss of control, but be prepared for a complete failure</a:t>
            </a:r>
          </a:p>
          <a:p>
            <a:endParaRPr lang="en-US" noProof="0" dirty="0"/>
          </a:p>
          <a:p>
            <a:pPr marL="285750" indent="-285750">
              <a:buFont typeface="Arial"/>
              <a:buChar char="•"/>
            </a:pPr>
            <a:r>
              <a:rPr lang="en-US" noProof="0" dirty="0"/>
              <a:t>Pure technical approaches are limited</a:t>
            </a:r>
          </a:p>
          <a:p>
            <a:pPr marL="641350" lvl="1" indent="-285750">
              <a:buFont typeface="Arial"/>
              <a:buChar char="•"/>
            </a:pPr>
            <a:r>
              <a:rPr lang="en-US" sz="1600" noProof="0" dirty="0"/>
              <a:t>Helps only with simple attackers, not useful to protect against the </a:t>
            </a:r>
            <a:r>
              <a:rPr lang="en-US" sz="1600" noProof="0" dirty="0" err="1"/>
              <a:t>professionaly</a:t>
            </a:r>
            <a:endParaRPr lang="en-US" sz="1600" noProof="0" dirty="0"/>
          </a:p>
          <a:p>
            <a:pPr marL="641350" lvl="1" indent="-285750">
              <a:buFont typeface="Arial"/>
              <a:buChar char="•"/>
            </a:pPr>
            <a:r>
              <a:rPr lang="en-US" sz="1600" noProof="0" dirty="0"/>
              <a:t>Complete system often not understood, e.g., mobile phone/BYOD/company networks/new and unknown interfaces</a:t>
            </a:r>
          </a:p>
          <a:p>
            <a:pPr marL="641350" lvl="1" indent="-285750">
              <a:buFont typeface="Arial"/>
              <a:buChar char="•"/>
            </a:pPr>
            <a:endParaRPr lang="en-US" sz="1600" noProof="0" dirty="0"/>
          </a:p>
          <a:p>
            <a:pPr marL="285750" indent="-285750">
              <a:buFont typeface="Arial"/>
              <a:buChar char="•"/>
            </a:pPr>
            <a:r>
              <a:rPr lang="en-US" noProof="0" dirty="0"/>
              <a:t>Do only things you understand</a:t>
            </a:r>
          </a:p>
          <a:p>
            <a:pPr marL="641350" lvl="1" indent="-285750">
              <a:buFont typeface="Arial"/>
              <a:buChar char="•"/>
            </a:pPr>
            <a:r>
              <a:rPr lang="en-US" sz="1600" noProof="0" dirty="0"/>
              <a:t>Better less functionality, but secure (e.g., own cloud/edge/…)</a:t>
            </a:r>
          </a:p>
          <a:p>
            <a:pPr marL="641350" lvl="1" indent="-285750">
              <a:buFont typeface="Arial"/>
              <a:buChar char="•"/>
            </a:pPr>
            <a:r>
              <a:rPr lang="en-US" sz="1600" noProof="0" dirty="0"/>
              <a:t>Fewer, simpler and understandable interfaces (e.g. VPN box instead of software client)</a:t>
            </a:r>
          </a:p>
          <a:p>
            <a:pPr marL="641350" lvl="1" indent="-285750">
              <a:buFont typeface="Arial"/>
              <a:buChar char="•"/>
            </a:pPr>
            <a:endParaRPr lang="en-US" sz="1600" noProof="0" dirty="0"/>
          </a:p>
          <a:p>
            <a:pPr marL="285750" indent="-285750">
              <a:buFont typeface="Arial"/>
              <a:buChar char="•"/>
            </a:pPr>
            <a:r>
              <a:rPr lang="en-US" noProof="0" dirty="0"/>
              <a:t>Use well-known practices</a:t>
            </a:r>
          </a:p>
          <a:p>
            <a:pPr marL="641350" lvl="1" indent="-285750">
              <a:buFont typeface="Arial"/>
              <a:buChar char="•"/>
            </a:pPr>
            <a:r>
              <a:rPr lang="en-US" sz="1600" noProof="0" dirty="0"/>
              <a:t>Encrypted file systems, smart cards instead of passwords, multi-way authentication, …</a:t>
            </a:r>
          </a:p>
          <a:p>
            <a:pPr marL="641350" lvl="1" indent="-285750">
              <a:buFont typeface="Arial"/>
              <a:buChar char="•"/>
            </a:pPr>
            <a:r>
              <a:rPr lang="en-US" sz="1600" noProof="0" dirty="0"/>
              <a:t>Many best practices do exist – but have to be used!</a:t>
            </a:r>
          </a:p>
          <a:p>
            <a:pPr marL="641350" lvl="1" indent="-285750">
              <a:buFont typeface="Arial"/>
              <a:buChar char="•"/>
            </a:pPr>
            <a:r>
              <a:rPr lang="en-US" sz="1600" noProof="0" dirty="0"/>
              <a:t>See certification, ISO, BSI, …</a:t>
            </a:r>
          </a:p>
        </p:txBody>
      </p:sp>
      <p:sp>
        <p:nvSpPr>
          <p:cNvPr id="4" name="Fußzeilenplatzhalter 3"/>
          <p:cNvSpPr>
            <a:spLocks noGrp="1"/>
          </p:cNvSpPr>
          <p:nvPr>
            <p:ph type="ftr" sz="quarter" idx="10"/>
          </p:nvPr>
        </p:nvSpPr>
        <p:spPr/>
        <p:txBody>
          <a:bodyPr/>
          <a:lstStyle/>
          <a:p>
            <a:r>
              <a:rPr lang="en-US"/>
              <a:t>Prof. Dr.-Ing. J. H. Schiller, Security aspects in the Internet of Things, June 8th, 2022</a:t>
            </a:r>
            <a:endParaRPr lang="de-DE"/>
          </a:p>
        </p:txBody>
      </p:sp>
    </p:spTree>
    <p:extLst>
      <p:ext uri="{BB962C8B-B14F-4D97-AF65-F5344CB8AC3E}">
        <p14:creationId xmlns:p14="http://schemas.microsoft.com/office/powerpoint/2010/main" val="27056595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Conclusion</a:t>
            </a:r>
          </a:p>
        </p:txBody>
      </p:sp>
      <p:sp>
        <p:nvSpPr>
          <p:cNvPr id="3" name="Content Placeholder 2"/>
          <p:cNvSpPr>
            <a:spLocks noGrp="1"/>
          </p:cNvSpPr>
          <p:nvPr>
            <p:ph idx="1"/>
          </p:nvPr>
        </p:nvSpPr>
        <p:spPr/>
        <p:txBody>
          <a:bodyPr/>
          <a:lstStyle/>
          <a:p>
            <a:r>
              <a:rPr lang="en-US" noProof="0" dirty="0"/>
              <a:t>The biggest challenges today are </a:t>
            </a:r>
            <a:r>
              <a:rPr lang="en-US" b="1" noProof="0" dirty="0"/>
              <a:t>not so much technical problems </a:t>
            </a:r>
            <a:r>
              <a:rPr lang="en-US" noProof="0" dirty="0"/>
              <a:t>as they are matters of awareness</a:t>
            </a:r>
          </a:p>
          <a:p>
            <a:pPr lvl="1"/>
            <a:r>
              <a:rPr lang="en-US" noProof="0" dirty="0"/>
              <a:t>We have a lot of security architectures, protocols, algorithms … at hand</a:t>
            </a:r>
          </a:p>
          <a:p>
            <a:pPr lvl="1"/>
            <a:r>
              <a:rPr lang="en-US" noProof="0" dirty="0"/>
              <a:t>But we do not really use them in a proper way! (and sometimes we don’t know how to do it…)</a:t>
            </a:r>
          </a:p>
          <a:p>
            <a:endParaRPr lang="en-US" noProof="0" dirty="0"/>
          </a:p>
          <a:p>
            <a:r>
              <a:rPr lang="en-US" b="1" noProof="0" dirty="0"/>
              <a:t>Know what you do </a:t>
            </a:r>
            <a:r>
              <a:rPr lang="en-US" noProof="0" dirty="0"/>
              <a:t>before you introduce IoT in safety and security critical systems! </a:t>
            </a:r>
          </a:p>
          <a:p>
            <a:pPr lvl="1"/>
            <a:r>
              <a:rPr lang="en-US" noProof="0" dirty="0"/>
              <a:t>Otherwise history is repeating and we will (again) enter the permanent fight of patches and updates vs. abuse and attacks. </a:t>
            </a:r>
          </a:p>
          <a:p>
            <a:pPr lvl="1"/>
            <a:endParaRPr lang="en-US" noProof="0" dirty="0"/>
          </a:p>
          <a:p>
            <a:r>
              <a:rPr lang="en-US" noProof="0" dirty="0"/>
              <a:t>Unfortunately, right now there is </a:t>
            </a:r>
            <a:r>
              <a:rPr lang="en-US" b="1" noProof="0" dirty="0"/>
              <a:t>no strong business case for </a:t>
            </a:r>
            <a:r>
              <a:rPr lang="en-US" noProof="0" dirty="0"/>
              <a:t>manufacturers to add a ubiquitous </a:t>
            </a:r>
            <a:r>
              <a:rPr lang="en-US" b="1" noProof="0" dirty="0"/>
              <a:t>security</a:t>
            </a:r>
            <a:r>
              <a:rPr lang="en-US" noProof="0" dirty="0"/>
              <a:t> element into the development process</a:t>
            </a:r>
          </a:p>
          <a:p>
            <a:pPr lvl="1"/>
            <a:r>
              <a:rPr lang="en-US" noProof="0" dirty="0"/>
              <a:t>It is up to the professional consumers in safety critical environments to call for sound standards and guaranteed common security settings.</a:t>
            </a:r>
          </a:p>
          <a:p>
            <a:pPr lvl="1"/>
            <a:r>
              <a:rPr lang="en-US" noProof="0" dirty="0"/>
              <a:t>Plus legislation, certification, liability…</a:t>
            </a:r>
          </a:p>
        </p:txBody>
      </p:sp>
      <p:sp>
        <p:nvSpPr>
          <p:cNvPr id="4" name="Footer Placeholder 3"/>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3769" y="2215827"/>
            <a:ext cx="1822399" cy="989381"/>
          </a:xfrm>
          <a:prstGeom prst="rect">
            <a:avLst/>
          </a:prstGeom>
        </p:spPr>
      </p:pic>
    </p:spTree>
    <p:extLst>
      <p:ext uri="{BB962C8B-B14F-4D97-AF65-F5344CB8AC3E}">
        <p14:creationId xmlns:p14="http://schemas.microsoft.com/office/powerpoint/2010/main" val="34289158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New: Convergence with new applications</a:t>
            </a:r>
          </a:p>
        </p:txBody>
      </p:sp>
      <p:sp>
        <p:nvSpPr>
          <p:cNvPr id="3" name="Footer Placeholder 2"/>
          <p:cNvSpPr>
            <a:spLocks noGrp="1"/>
          </p:cNvSpPr>
          <p:nvPr>
            <p:ph type="ftr" sz="quarter" idx="10"/>
          </p:nvPr>
        </p:nvSpPr>
        <p:spPr/>
        <p:txBody>
          <a:bodyPr/>
          <a:lstStyle/>
          <a:p>
            <a:r>
              <a:rPr lang="en-US"/>
              <a:t>Prof. Dr.-Ing. J. H. Schiller, Security aspects in the Internet of Things, June 8th, 2022</a:t>
            </a:r>
            <a:endParaRPr lang="en-US" dirty="0"/>
          </a:p>
        </p:txBody>
      </p:sp>
      <p:sp>
        <p:nvSpPr>
          <p:cNvPr id="24" name="Cloud">
            <a:extLst>
              <a:ext uri="{FF2B5EF4-FFF2-40B4-BE49-F238E27FC236}">
                <a16:creationId xmlns:a16="http://schemas.microsoft.com/office/drawing/2014/main" id="{D02233DB-0817-4FD7-B180-A75EED67DFD0}"/>
              </a:ext>
            </a:extLst>
          </p:cNvPr>
          <p:cNvSpPr>
            <a:spLocks noChangeAspect="1" noEditPoints="1" noChangeArrowheads="1"/>
          </p:cNvSpPr>
          <p:nvPr/>
        </p:nvSpPr>
        <p:spPr bwMode="auto">
          <a:xfrm>
            <a:off x="8344850" y="1486815"/>
            <a:ext cx="1486807" cy="6775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33CC"/>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b="1" dirty="0">
                <a:solidFill>
                  <a:srgbClr val="000000"/>
                </a:solidFill>
              </a:rPr>
              <a:t>Internet </a:t>
            </a:r>
            <a:r>
              <a:rPr lang="de-DE" sz="1200" b="1" dirty="0" err="1">
                <a:solidFill>
                  <a:srgbClr val="000000"/>
                </a:solidFill>
              </a:rPr>
              <a:t>of</a:t>
            </a:r>
            <a:r>
              <a:rPr lang="de-DE" sz="1200" b="1" dirty="0">
                <a:solidFill>
                  <a:srgbClr val="000000"/>
                </a:solidFill>
              </a:rPr>
              <a:t> </a:t>
            </a:r>
            <a:r>
              <a:rPr lang="de-DE" sz="1200" b="1" dirty="0" err="1">
                <a:solidFill>
                  <a:srgbClr val="000000"/>
                </a:solidFill>
              </a:rPr>
              <a:t>things</a:t>
            </a:r>
            <a:endParaRPr lang="de-DE" b="1" dirty="0">
              <a:solidFill>
                <a:srgbClr val="000000"/>
              </a:solidFill>
            </a:endParaRPr>
          </a:p>
        </p:txBody>
      </p:sp>
      <p:sp>
        <p:nvSpPr>
          <p:cNvPr id="25" name="Cloud">
            <a:extLst>
              <a:ext uri="{FF2B5EF4-FFF2-40B4-BE49-F238E27FC236}">
                <a16:creationId xmlns:a16="http://schemas.microsoft.com/office/drawing/2014/main" id="{DFBC4965-7F7D-4C03-BDE0-56AD02517A9F}"/>
              </a:ext>
            </a:extLst>
          </p:cNvPr>
          <p:cNvSpPr>
            <a:spLocks noChangeAspect="1" noEditPoints="1" noChangeArrowheads="1"/>
          </p:cNvSpPr>
          <p:nvPr/>
        </p:nvSpPr>
        <p:spPr bwMode="auto">
          <a:xfrm>
            <a:off x="8790892" y="2367338"/>
            <a:ext cx="1486807" cy="6775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3399"/>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en-US" sz="1200" b="1" dirty="0">
                <a:solidFill>
                  <a:srgbClr val="000000"/>
                </a:solidFill>
              </a:rPr>
              <a:t>Industrial control systems</a:t>
            </a:r>
            <a:endParaRPr lang="de-DE" b="1" dirty="0">
              <a:solidFill>
                <a:srgbClr val="000000"/>
              </a:solidFill>
            </a:endParaRPr>
          </a:p>
        </p:txBody>
      </p:sp>
      <p:sp>
        <p:nvSpPr>
          <p:cNvPr id="26" name="Cloud">
            <a:extLst>
              <a:ext uri="{FF2B5EF4-FFF2-40B4-BE49-F238E27FC236}">
                <a16:creationId xmlns:a16="http://schemas.microsoft.com/office/drawing/2014/main" id="{F4F99280-9518-4FAB-8A13-098D2FEA5762}"/>
              </a:ext>
            </a:extLst>
          </p:cNvPr>
          <p:cNvSpPr>
            <a:spLocks noChangeAspect="1" noEditPoints="1" noChangeArrowheads="1"/>
          </p:cNvSpPr>
          <p:nvPr/>
        </p:nvSpPr>
        <p:spPr bwMode="auto">
          <a:xfrm>
            <a:off x="9236934" y="3247861"/>
            <a:ext cx="1486807" cy="6775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7C80"/>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b="1" dirty="0">
                <a:solidFill>
                  <a:srgbClr val="000000"/>
                </a:solidFill>
              </a:rPr>
              <a:t>Power </a:t>
            </a:r>
            <a:r>
              <a:rPr lang="de-DE" sz="1200" b="1" dirty="0" err="1">
                <a:solidFill>
                  <a:srgbClr val="000000"/>
                </a:solidFill>
              </a:rPr>
              <a:t>grid</a:t>
            </a:r>
            <a:endParaRPr lang="de-DE" b="1" dirty="0">
              <a:solidFill>
                <a:srgbClr val="000000"/>
              </a:solidFill>
            </a:endParaRPr>
          </a:p>
        </p:txBody>
      </p:sp>
      <p:sp>
        <p:nvSpPr>
          <p:cNvPr id="27" name="Cloud">
            <a:extLst>
              <a:ext uri="{FF2B5EF4-FFF2-40B4-BE49-F238E27FC236}">
                <a16:creationId xmlns:a16="http://schemas.microsoft.com/office/drawing/2014/main" id="{21A5F878-69B4-4A4D-8E8B-54896B62D165}"/>
              </a:ext>
            </a:extLst>
          </p:cNvPr>
          <p:cNvSpPr>
            <a:spLocks noChangeAspect="1" noEditPoints="1" noChangeArrowheads="1"/>
          </p:cNvSpPr>
          <p:nvPr/>
        </p:nvSpPr>
        <p:spPr bwMode="auto">
          <a:xfrm>
            <a:off x="9682976" y="4128384"/>
            <a:ext cx="1486807" cy="6775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99"/>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b="1" dirty="0">
                <a:solidFill>
                  <a:srgbClr val="000000"/>
                </a:solidFill>
              </a:rPr>
              <a:t>Medical </a:t>
            </a:r>
            <a:r>
              <a:rPr lang="de-DE" sz="1200" b="1" dirty="0" err="1">
                <a:solidFill>
                  <a:srgbClr val="000000"/>
                </a:solidFill>
              </a:rPr>
              <a:t>devices</a:t>
            </a:r>
            <a:endParaRPr lang="de-DE" sz="1200" b="1" dirty="0">
              <a:solidFill>
                <a:srgbClr val="000000"/>
              </a:solidFill>
            </a:endParaRPr>
          </a:p>
        </p:txBody>
      </p:sp>
      <p:sp>
        <p:nvSpPr>
          <p:cNvPr id="28" name="Cloud">
            <a:extLst>
              <a:ext uri="{FF2B5EF4-FFF2-40B4-BE49-F238E27FC236}">
                <a16:creationId xmlns:a16="http://schemas.microsoft.com/office/drawing/2014/main" id="{5BD8629B-A3C1-43DA-908A-75281071F4DF}"/>
              </a:ext>
            </a:extLst>
          </p:cNvPr>
          <p:cNvSpPr>
            <a:spLocks noChangeAspect="1" noEditPoints="1" noChangeArrowheads="1"/>
          </p:cNvSpPr>
          <p:nvPr/>
        </p:nvSpPr>
        <p:spPr bwMode="auto">
          <a:xfrm>
            <a:off x="10129018" y="5008907"/>
            <a:ext cx="1486807" cy="6775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66"/>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b="1" dirty="0" err="1">
                <a:solidFill>
                  <a:srgbClr val="000000"/>
                </a:solidFill>
              </a:rPr>
              <a:t>Autonomous</a:t>
            </a:r>
            <a:r>
              <a:rPr lang="de-DE" sz="1200" b="1" dirty="0">
                <a:solidFill>
                  <a:srgbClr val="000000"/>
                </a:solidFill>
              </a:rPr>
              <a:t> </a:t>
            </a:r>
            <a:r>
              <a:rPr lang="de-DE" sz="1200" b="1" dirty="0" err="1">
                <a:solidFill>
                  <a:srgbClr val="000000"/>
                </a:solidFill>
              </a:rPr>
              <a:t>vehicles</a:t>
            </a:r>
            <a:endParaRPr lang="de-DE" sz="1200" b="1" dirty="0">
              <a:solidFill>
                <a:srgbClr val="000000"/>
              </a:solidFill>
            </a:endParaRPr>
          </a:p>
        </p:txBody>
      </p:sp>
      <p:sp>
        <p:nvSpPr>
          <p:cNvPr id="29" name="Cloud">
            <a:extLst>
              <a:ext uri="{FF2B5EF4-FFF2-40B4-BE49-F238E27FC236}">
                <a16:creationId xmlns:a16="http://schemas.microsoft.com/office/drawing/2014/main" id="{AE7A7520-048E-4D87-A79D-4897F0A4C813}"/>
              </a:ext>
            </a:extLst>
          </p:cNvPr>
          <p:cNvSpPr>
            <a:spLocks noChangeAspect="1" noEditPoints="1" noChangeArrowheads="1"/>
          </p:cNvSpPr>
          <p:nvPr/>
        </p:nvSpPr>
        <p:spPr bwMode="auto">
          <a:xfrm>
            <a:off x="10575060" y="5889430"/>
            <a:ext cx="1486807" cy="6775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C66"/>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b="1" dirty="0">
                <a:solidFill>
                  <a:srgbClr val="000000"/>
                </a:solidFill>
              </a:rPr>
              <a:t>…</a:t>
            </a:r>
          </a:p>
        </p:txBody>
      </p:sp>
      <p:sp>
        <p:nvSpPr>
          <p:cNvPr id="30" name="Striped Right Arrow 69">
            <a:extLst>
              <a:ext uri="{FF2B5EF4-FFF2-40B4-BE49-F238E27FC236}">
                <a16:creationId xmlns:a16="http://schemas.microsoft.com/office/drawing/2014/main" id="{0E2D5E07-09DF-4268-8C20-A56CB415474D}"/>
              </a:ext>
            </a:extLst>
          </p:cNvPr>
          <p:cNvSpPr/>
          <p:nvPr/>
        </p:nvSpPr>
        <p:spPr bwMode="auto">
          <a:xfrm rot="9523361">
            <a:off x="7277318" y="4776260"/>
            <a:ext cx="1820378" cy="621781"/>
          </a:xfrm>
          <a:prstGeom prst="stripedRightArrow">
            <a:avLst>
              <a:gd name="adj1" fmla="val 35938"/>
              <a:gd name="adj2" fmla="val 82258"/>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32" name="Cloud">
            <a:extLst>
              <a:ext uri="{FF2B5EF4-FFF2-40B4-BE49-F238E27FC236}">
                <a16:creationId xmlns:a16="http://schemas.microsoft.com/office/drawing/2014/main" id="{54C073A7-10AF-410A-9777-D242CF09B088}"/>
              </a:ext>
            </a:extLst>
          </p:cNvPr>
          <p:cNvSpPr>
            <a:spLocks noChangeAspect="1" noEditPoints="1" noChangeArrowheads="1"/>
          </p:cNvSpPr>
          <p:nvPr/>
        </p:nvSpPr>
        <p:spPr bwMode="auto">
          <a:xfrm>
            <a:off x="765190" y="2503186"/>
            <a:ext cx="1486807" cy="6775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lumMod val="20000"/>
              <a:lumOff val="80000"/>
            </a:scheme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dirty="0">
                <a:solidFill>
                  <a:schemeClr val="tx1"/>
                </a:solidFill>
              </a:rPr>
              <a:t>Fixed </a:t>
            </a:r>
            <a:r>
              <a:rPr lang="de-DE" sz="1200" dirty="0" err="1">
                <a:solidFill>
                  <a:schemeClr val="tx1"/>
                </a:solidFill>
              </a:rPr>
              <a:t>networks</a:t>
            </a:r>
            <a:endParaRPr lang="de-DE" dirty="0">
              <a:solidFill>
                <a:schemeClr val="tx1"/>
              </a:solidFill>
            </a:endParaRPr>
          </a:p>
        </p:txBody>
      </p:sp>
      <p:sp>
        <p:nvSpPr>
          <p:cNvPr id="33" name="Cloud">
            <a:extLst>
              <a:ext uri="{FF2B5EF4-FFF2-40B4-BE49-F238E27FC236}">
                <a16:creationId xmlns:a16="http://schemas.microsoft.com/office/drawing/2014/main" id="{0966CE57-BF68-434F-974E-B4D233DD4DF8}"/>
              </a:ext>
            </a:extLst>
          </p:cNvPr>
          <p:cNvSpPr>
            <a:spLocks noChangeAspect="1" noEditPoints="1" noChangeArrowheads="1"/>
          </p:cNvSpPr>
          <p:nvPr/>
        </p:nvSpPr>
        <p:spPr bwMode="auto">
          <a:xfrm>
            <a:off x="4426625" y="1554504"/>
            <a:ext cx="1486807" cy="6775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dirty="0">
                <a:solidFill>
                  <a:schemeClr val="tx1"/>
                </a:solidFill>
              </a:rPr>
              <a:t>„</a:t>
            </a:r>
            <a:r>
              <a:rPr lang="de-DE" sz="1200" dirty="0" err="1">
                <a:solidFill>
                  <a:schemeClr val="tx1"/>
                </a:solidFill>
              </a:rPr>
              <a:t>Classical</a:t>
            </a:r>
            <a:r>
              <a:rPr lang="de-DE" sz="1200" dirty="0">
                <a:solidFill>
                  <a:schemeClr val="tx1"/>
                </a:solidFill>
              </a:rPr>
              <a:t>“</a:t>
            </a:r>
          </a:p>
          <a:p>
            <a:pPr algn="ctr"/>
            <a:r>
              <a:rPr lang="de-DE" sz="1200" dirty="0">
                <a:solidFill>
                  <a:schemeClr val="tx1"/>
                </a:solidFill>
              </a:rPr>
              <a:t>Internet</a:t>
            </a:r>
            <a:endParaRPr lang="de-DE" dirty="0">
              <a:solidFill>
                <a:schemeClr val="tx1"/>
              </a:solidFill>
            </a:endParaRPr>
          </a:p>
        </p:txBody>
      </p:sp>
      <p:sp>
        <p:nvSpPr>
          <p:cNvPr id="34" name="Cloud">
            <a:extLst>
              <a:ext uri="{FF2B5EF4-FFF2-40B4-BE49-F238E27FC236}">
                <a16:creationId xmlns:a16="http://schemas.microsoft.com/office/drawing/2014/main" id="{8A16FA16-F8A6-4EAA-8F41-C48D9E1F63B9}"/>
              </a:ext>
            </a:extLst>
          </p:cNvPr>
          <p:cNvSpPr>
            <a:spLocks noChangeAspect="1" noEditPoints="1" noChangeArrowheads="1"/>
          </p:cNvSpPr>
          <p:nvPr/>
        </p:nvSpPr>
        <p:spPr bwMode="auto">
          <a:xfrm>
            <a:off x="5790689" y="2570949"/>
            <a:ext cx="1486807" cy="6775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5000"/>
            </a:scheme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dirty="0"/>
              <a:t>Cable </a:t>
            </a:r>
            <a:r>
              <a:rPr lang="de-DE" sz="1200" dirty="0" err="1"/>
              <a:t>networks</a:t>
            </a:r>
            <a:endParaRPr lang="de-DE" dirty="0"/>
          </a:p>
        </p:txBody>
      </p:sp>
      <p:sp>
        <p:nvSpPr>
          <p:cNvPr id="35" name="Cloud">
            <a:extLst>
              <a:ext uri="{FF2B5EF4-FFF2-40B4-BE49-F238E27FC236}">
                <a16:creationId xmlns:a16="http://schemas.microsoft.com/office/drawing/2014/main" id="{7DB437A8-4B79-473B-989A-DBCC581C0277}"/>
              </a:ext>
            </a:extLst>
          </p:cNvPr>
          <p:cNvSpPr>
            <a:spLocks noChangeAspect="1" noEditPoints="1" noChangeArrowheads="1"/>
          </p:cNvSpPr>
          <p:nvPr/>
        </p:nvSpPr>
        <p:spPr bwMode="auto">
          <a:xfrm>
            <a:off x="2272840" y="1554504"/>
            <a:ext cx="1486807" cy="6775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dirty="0"/>
              <a:t>Mobile </a:t>
            </a:r>
            <a:r>
              <a:rPr lang="de-DE" sz="1200" dirty="0" err="1"/>
              <a:t>networks</a:t>
            </a:r>
            <a:endParaRPr lang="de-DE" dirty="0"/>
          </a:p>
        </p:txBody>
      </p:sp>
      <p:sp>
        <p:nvSpPr>
          <p:cNvPr id="36" name="Cloud">
            <a:extLst>
              <a:ext uri="{FF2B5EF4-FFF2-40B4-BE49-F238E27FC236}">
                <a16:creationId xmlns:a16="http://schemas.microsoft.com/office/drawing/2014/main" id="{6295053C-BB8F-48FD-A2C4-35B525043903}"/>
              </a:ext>
            </a:extLst>
          </p:cNvPr>
          <p:cNvSpPr>
            <a:spLocks noChangeAspect="1" noEditPoints="1" noChangeArrowheads="1"/>
          </p:cNvSpPr>
          <p:nvPr/>
        </p:nvSpPr>
        <p:spPr bwMode="auto">
          <a:xfrm>
            <a:off x="334433" y="3722919"/>
            <a:ext cx="1486807" cy="6775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dirty="0"/>
              <a:t>Company </a:t>
            </a:r>
            <a:r>
              <a:rPr lang="de-DE" sz="1200" dirty="0" err="1"/>
              <a:t>networks</a:t>
            </a:r>
            <a:endParaRPr lang="de-DE" dirty="0"/>
          </a:p>
        </p:txBody>
      </p:sp>
      <p:sp>
        <p:nvSpPr>
          <p:cNvPr id="37" name="Cloud">
            <a:extLst>
              <a:ext uri="{FF2B5EF4-FFF2-40B4-BE49-F238E27FC236}">
                <a16:creationId xmlns:a16="http://schemas.microsoft.com/office/drawing/2014/main" id="{F24C1D11-E4DA-4C1A-8B76-63B4426EFFDC}"/>
              </a:ext>
            </a:extLst>
          </p:cNvPr>
          <p:cNvSpPr>
            <a:spLocks noChangeAspect="1" noEditPoints="1" noChangeArrowheads="1"/>
          </p:cNvSpPr>
          <p:nvPr/>
        </p:nvSpPr>
        <p:spPr bwMode="auto">
          <a:xfrm>
            <a:off x="6508617" y="3587393"/>
            <a:ext cx="1486807" cy="6775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4">
              <a:lumMod val="75000"/>
              <a:lumOff val="25000"/>
            </a:scheme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sz="1200" dirty="0"/>
              <a:t>Home </a:t>
            </a:r>
            <a:r>
              <a:rPr lang="de-DE" sz="1200" dirty="0" err="1"/>
              <a:t>networks</a:t>
            </a:r>
            <a:endParaRPr lang="de-DE" dirty="0"/>
          </a:p>
        </p:txBody>
      </p:sp>
      <p:sp>
        <p:nvSpPr>
          <p:cNvPr id="38" name="Cloud">
            <a:extLst>
              <a:ext uri="{FF2B5EF4-FFF2-40B4-BE49-F238E27FC236}">
                <a16:creationId xmlns:a16="http://schemas.microsoft.com/office/drawing/2014/main" id="{0437BBFB-35CC-4715-B33E-D08E22FF2398}"/>
              </a:ext>
            </a:extLst>
          </p:cNvPr>
          <p:cNvSpPr>
            <a:spLocks noChangeAspect="1" noEditPoints="1" noChangeArrowheads="1"/>
          </p:cNvSpPr>
          <p:nvPr/>
        </p:nvSpPr>
        <p:spPr bwMode="auto">
          <a:xfrm>
            <a:off x="3170389" y="5304719"/>
            <a:ext cx="2512470" cy="11449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anchor="ctr" anchorCtr="0" compatLnSpc="1">
            <a:prstTxWarp prst="textNoShape">
              <a:avLst/>
            </a:prstTxWarp>
          </a:bodyPr>
          <a:lstStyle/>
          <a:p>
            <a:pPr algn="ctr"/>
            <a:r>
              <a:rPr lang="de-DE" b="1" dirty="0">
                <a:solidFill>
                  <a:srgbClr val="000000"/>
                </a:solidFill>
              </a:rPr>
              <a:t>Common </a:t>
            </a:r>
            <a:r>
              <a:rPr lang="de-DE" b="1" dirty="0" err="1">
                <a:solidFill>
                  <a:srgbClr val="000000"/>
                </a:solidFill>
              </a:rPr>
              <a:t>technology</a:t>
            </a:r>
            <a:endParaRPr lang="de-DE" sz="1200" b="1" dirty="0">
              <a:solidFill>
                <a:srgbClr val="000000"/>
              </a:solidFill>
            </a:endParaRPr>
          </a:p>
          <a:p>
            <a:pPr algn="ctr"/>
            <a:r>
              <a:rPr lang="de-DE" sz="1200" b="1" dirty="0">
                <a:solidFill>
                  <a:srgbClr val="000000"/>
                </a:solidFill>
              </a:rPr>
              <a:t>(</a:t>
            </a:r>
            <a:r>
              <a:rPr lang="de-DE" sz="1200" b="1" dirty="0" err="1">
                <a:solidFill>
                  <a:srgbClr val="000000"/>
                </a:solidFill>
              </a:rPr>
              <a:t>everything</a:t>
            </a:r>
            <a:r>
              <a:rPr lang="de-DE" sz="1200" b="1" dirty="0">
                <a:solidFill>
                  <a:srgbClr val="000000"/>
                </a:solidFill>
              </a:rPr>
              <a:t> </a:t>
            </a:r>
            <a:r>
              <a:rPr lang="de-DE" sz="1200" b="1" dirty="0" err="1">
                <a:solidFill>
                  <a:srgbClr val="000000"/>
                </a:solidFill>
              </a:rPr>
              <a:t>over</a:t>
            </a:r>
            <a:r>
              <a:rPr lang="de-DE" sz="1200" b="1" dirty="0">
                <a:solidFill>
                  <a:srgbClr val="000000"/>
                </a:solidFill>
              </a:rPr>
              <a:t> IP)</a:t>
            </a:r>
            <a:endParaRPr lang="de-DE" b="1" dirty="0">
              <a:solidFill>
                <a:srgbClr val="000000"/>
              </a:solidFill>
            </a:endParaRPr>
          </a:p>
        </p:txBody>
      </p:sp>
      <p:cxnSp>
        <p:nvCxnSpPr>
          <p:cNvPr id="39" name="Gerade Verbindung mit Pfeil 13">
            <a:extLst>
              <a:ext uri="{FF2B5EF4-FFF2-40B4-BE49-F238E27FC236}">
                <a16:creationId xmlns:a16="http://schemas.microsoft.com/office/drawing/2014/main" id="{A4B93AD1-EC17-449D-90B9-EBFEE2C47D38}"/>
              </a:ext>
            </a:extLst>
          </p:cNvPr>
          <p:cNvCxnSpPr/>
          <p:nvPr/>
        </p:nvCxnSpPr>
        <p:spPr bwMode="auto">
          <a:xfrm>
            <a:off x="1626703" y="4265023"/>
            <a:ext cx="1794821" cy="142302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0" name="Gerade Verbindung mit Pfeil 14">
            <a:extLst>
              <a:ext uri="{FF2B5EF4-FFF2-40B4-BE49-F238E27FC236}">
                <a16:creationId xmlns:a16="http://schemas.microsoft.com/office/drawing/2014/main" id="{76829F47-E8BA-43D5-BB93-C61D605B8C85}"/>
              </a:ext>
            </a:extLst>
          </p:cNvPr>
          <p:cNvCxnSpPr/>
          <p:nvPr/>
        </p:nvCxnSpPr>
        <p:spPr bwMode="auto">
          <a:xfrm rot="16200000" flipH="1">
            <a:off x="1806930" y="3228057"/>
            <a:ext cx="2439467" cy="1938407"/>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1" name="Gerade Verbindung mit Pfeil 16">
            <a:extLst>
              <a:ext uri="{FF2B5EF4-FFF2-40B4-BE49-F238E27FC236}">
                <a16:creationId xmlns:a16="http://schemas.microsoft.com/office/drawing/2014/main" id="{E9BB8C0A-D3A6-40D6-BE54-5E25FDA86D99}"/>
              </a:ext>
            </a:extLst>
          </p:cNvPr>
          <p:cNvCxnSpPr>
            <a:endCxn id="38" idx="3"/>
          </p:cNvCxnSpPr>
          <p:nvPr/>
        </p:nvCxnSpPr>
        <p:spPr bwMode="auto">
          <a:xfrm rot="16200000" flipH="1">
            <a:off x="2213480" y="3157037"/>
            <a:ext cx="3205812" cy="122047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2" name="Gerade Verbindung mit Pfeil 18">
            <a:extLst>
              <a:ext uri="{FF2B5EF4-FFF2-40B4-BE49-F238E27FC236}">
                <a16:creationId xmlns:a16="http://schemas.microsoft.com/office/drawing/2014/main" id="{2D8D2321-41BE-4C9B-A028-B640A0163AED}"/>
              </a:ext>
            </a:extLst>
          </p:cNvPr>
          <p:cNvCxnSpPr/>
          <p:nvPr/>
        </p:nvCxnSpPr>
        <p:spPr bwMode="auto">
          <a:xfrm rot="5400000">
            <a:off x="3372640" y="3720904"/>
            <a:ext cx="3184860" cy="7179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3" name="Gerade Verbindung mit Pfeil 20">
            <a:extLst>
              <a:ext uri="{FF2B5EF4-FFF2-40B4-BE49-F238E27FC236}">
                <a16:creationId xmlns:a16="http://schemas.microsoft.com/office/drawing/2014/main" id="{C0874C20-B210-425A-9DA7-8E2DB7363F56}"/>
              </a:ext>
            </a:extLst>
          </p:cNvPr>
          <p:cNvCxnSpPr/>
          <p:nvPr/>
        </p:nvCxnSpPr>
        <p:spPr bwMode="auto">
          <a:xfrm rot="5400000">
            <a:off x="4744391" y="3868147"/>
            <a:ext cx="2236178" cy="86151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4" name="Gerade Verbindung mit Pfeil 22">
            <a:extLst>
              <a:ext uri="{FF2B5EF4-FFF2-40B4-BE49-F238E27FC236}">
                <a16:creationId xmlns:a16="http://schemas.microsoft.com/office/drawing/2014/main" id="{B8830267-89F3-409C-BB29-91C8DE4ACDB4}"/>
              </a:ext>
            </a:extLst>
          </p:cNvPr>
          <p:cNvCxnSpPr/>
          <p:nvPr/>
        </p:nvCxnSpPr>
        <p:spPr bwMode="auto">
          <a:xfrm rot="5400000">
            <a:off x="5583741" y="4260621"/>
            <a:ext cx="1490785" cy="136406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00638484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Hype since several years: The Internet of Things</a:t>
            </a:r>
          </a:p>
        </p:txBody>
      </p:sp>
      <p:sp>
        <p:nvSpPr>
          <p:cNvPr id="4" name="Footer Placeholder 3"/>
          <p:cNvSpPr>
            <a:spLocks noGrp="1"/>
          </p:cNvSpPr>
          <p:nvPr>
            <p:ph type="ftr" sz="quarter" idx="10"/>
          </p:nvPr>
        </p:nvSpPr>
        <p:spPr/>
        <p:txBody>
          <a:bodyPr/>
          <a:lstStyle/>
          <a:p>
            <a:r>
              <a:rPr lang="en-US"/>
              <a:t>Prof. Dr.-Ing. J. H. Schiller, Security aspects in the Internet of Things, June 8th, 2022</a:t>
            </a:r>
          </a:p>
        </p:txBody>
      </p:sp>
      <p:pic>
        <p:nvPicPr>
          <p:cNvPr id="35" name="Picture 34">
            <a:extLst>
              <a:ext uri="{FF2B5EF4-FFF2-40B4-BE49-F238E27FC236}">
                <a16:creationId xmlns:a16="http://schemas.microsoft.com/office/drawing/2014/main" id="{7909503B-A162-4BF5-9C5A-EC60284C6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43" y="1374778"/>
            <a:ext cx="10857612" cy="4044461"/>
          </a:xfrm>
          <a:prstGeom prst="rect">
            <a:avLst/>
          </a:prstGeom>
        </p:spPr>
      </p:pic>
      <p:sp>
        <p:nvSpPr>
          <p:cNvPr id="36" name="TextBox 35">
            <a:extLst>
              <a:ext uri="{FF2B5EF4-FFF2-40B4-BE49-F238E27FC236}">
                <a16:creationId xmlns:a16="http://schemas.microsoft.com/office/drawing/2014/main" id="{5609780E-C723-43EB-86D0-7545D499F8BE}"/>
              </a:ext>
            </a:extLst>
          </p:cNvPr>
          <p:cNvSpPr txBox="1"/>
          <p:nvPr/>
        </p:nvSpPr>
        <p:spPr>
          <a:xfrm>
            <a:off x="1194616" y="5262856"/>
            <a:ext cx="4297971" cy="430887"/>
          </a:xfrm>
          <a:prstGeom prst="rect">
            <a:avLst/>
          </a:prstGeom>
          <a:noFill/>
        </p:spPr>
        <p:txBody>
          <a:bodyPr wrap="none" rtlCol="0">
            <a:spAutoFit/>
          </a:bodyPr>
          <a:lstStyle/>
          <a:p>
            <a:r>
              <a:rPr lang="en-US" sz="1100">
                <a:solidFill>
                  <a:schemeClr val="bg1">
                    <a:lumMod val="65000"/>
                  </a:schemeClr>
                </a:solidFill>
              </a:rPr>
              <a:t>Source: The Telecare Blog, </a:t>
            </a:r>
            <a:r>
              <a:rPr lang="en-US" sz="1100">
                <a:solidFill>
                  <a:schemeClr val="bg1">
                    <a:lumMod val="65000"/>
                  </a:schemeClr>
                </a:solidFill>
                <a:hlinkClick r:id="rId4"/>
              </a:rPr>
              <a:t>thetelecareblog.blogspot.de</a:t>
            </a:r>
            <a:r>
              <a:rPr lang="en-US" sz="1100">
                <a:solidFill>
                  <a:schemeClr val="bg1">
                    <a:lumMod val="65000"/>
                  </a:schemeClr>
                </a:solidFill>
              </a:rPr>
              <a:t>, 24.10.14</a:t>
            </a:r>
          </a:p>
          <a:p>
            <a:endParaRPr lang="en-US" sz="1100">
              <a:solidFill>
                <a:schemeClr val="bg1">
                  <a:lumMod val="65000"/>
                </a:schemeClr>
              </a:solidFill>
            </a:endParaRPr>
          </a:p>
        </p:txBody>
      </p:sp>
      <p:sp>
        <p:nvSpPr>
          <p:cNvPr id="37" name="TextBox 36">
            <a:extLst>
              <a:ext uri="{FF2B5EF4-FFF2-40B4-BE49-F238E27FC236}">
                <a16:creationId xmlns:a16="http://schemas.microsoft.com/office/drawing/2014/main" id="{D2EB3528-6099-4489-84D1-83F61B91FD75}"/>
              </a:ext>
            </a:extLst>
          </p:cNvPr>
          <p:cNvSpPr txBox="1"/>
          <p:nvPr/>
        </p:nvSpPr>
        <p:spPr>
          <a:xfrm>
            <a:off x="3511603" y="5960264"/>
            <a:ext cx="6114174" cy="461665"/>
          </a:xfrm>
          <a:prstGeom prst="rect">
            <a:avLst/>
          </a:prstGeom>
          <a:noFill/>
        </p:spPr>
        <p:txBody>
          <a:bodyPr wrap="none" rtlCol="0">
            <a:spAutoFit/>
          </a:bodyPr>
          <a:lstStyle/>
          <a:p>
            <a:r>
              <a:rPr lang="en-US" sz="2400" b="1"/>
              <a:t>One common technology for everything!</a:t>
            </a:r>
          </a:p>
        </p:txBody>
      </p:sp>
      <p:sp>
        <p:nvSpPr>
          <p:cNvPr id="38" name="Right Arrow 7">
            <a:extLst>
              <a:ext uri="{FF2B5EF4-FFF2-40B4-BE49-F238E27FC236}">
                <a16:creationId xmlns:a16="http://schemas.microsoft.com/office/drawing/2014/main" id="{3DC114A9-F91A-4D5D-93DA-A678CF8FDA3C}"/>
              </a:ext>
            </a:extLst>
          </p:cNvPr>
          <p:cNvSpPr/>
          <p:nvPr/>
        </p:nvSpPr>
        <p:spPr bwMode="auto">
          <a:xfrm>
            <a:off x="2681727" y="6052783"/>
            <a:ext cx="829876" cy="276626"/>
          </a:xfrm>
          <a:prstGeom prst="rightArrow">
            <a:avLst/>
          </a:prstGeom>
          <a:solidFill>
            <a:srgbClr val="FFC00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 name="TextBox 38">
            <a:extLst>
              <a:ext uri="{FF2B5EF4-FFF2-40B4-BE49-F238E27FC236}">
                <a16:creationId xmlns:a16="http://schemas.microsoft.com/office/drawing/2014/main" id="{4697CF98-696A-43B4-AB87-483BA3F344A4}"/>
              </a:ext>
            </a:extLst>
          </p:cNvPr>
          <p:cNvSpPr txBox="1"/>
          <p:nvPr/>
        </p:nvSpPr>
        <p:spPr>
          <a:xfrm>
            <a:off x="1627728" y="2343158"/>
            <a:ext cx="2335699" cy="584775"/>
          </a:xfrm>
          <a:prstGeom prst="rect">
            <a:avLst/>
          </a:prstGeom>
          <a:solidFill>
            <a:schemeClr val="bg1"/>
          </a:solidFill>
        </p:spPr>
        <p:txBody>
          <a:bodyPr wrap="square" rtlCol="0">
            <a:spAutoFit/>
          </a:bodyPr>
          <a:lstStyle/>
          <a:p>
            <a:r>
              <a:rPr lang="en-US" sz="1600"/>
              <a:t>Cars, animals, people,</a:t>
            </a:r>
          </a:p>
          <a:p>
            <a:r>
              <a:rPr lang="en-US" sz="1600"/>
              <a:t>monitoring</a:t>
            </a:r>
          </a:p>
        </p:txBody>
      </p:sp>
      <p:sp>
        <p:nvSpPr>
          <p:cNvPr id="40" name="TextBox 39">
            <a:extLst>
              <a:ext uri="{FF2B5EF4-FFF2-40B4-BE49-F238E27FC236}">
                <a16:creationId xmlns:a16="http://schemas.microsoft.com/office/drawing/2014/main" id="{33271E06-D9D6-4F6A-8DD0-35BA94955442}"/>
              </a:ext>
            </a:extLst>
          </p:cNvPr>
          <p:cNvSpPr txBox="1"/>
          <p:nvPr/>
        </p:nvSpPr>
        <p:spPr>
          <a:xfrm>
            <a:off x="1409523" y="4622031"/>
            <a:ext cx="2603598" cy="584775"/>
          </a:xfrm>
          <a:prstGeom prst="rect">
            <a:avLst/>
          </a:prstGeom>
          <a:solidFill>
            <a:schemeClr val="bg1"/>
          </a:solidFill>
        </p:spPr>
        <p:txBody>
          <a:bodyPr wrap="none" rtlCol="0">
            <a:spAutoFit/>
          </a:bodyPr>
          <a:lstStyle/>
          <a:p>
            <a:r>
              <a:rPr lang="en-US" sz="1600"/>
              <a:t>Machine-to-machine com.,</a:t>
            </a:r>
          </a:p>
          <a:p>
            <a:r>
              <a:rPr lang="en-US" sz="1600"/>
              <a:t>Sensor networks</a:t>
            </a:r>
          </a:p>
        </p:txBody>
      </p:sp>
      <p:sp>
        <p:nvSpPr>
          <p:cNvPr id="41" name="TextBox 40">
            <a:extLst>
              <a:ext uri="{FF2B5EF4-FFF2-40B4-BE49-F238E27FC236}">
                <a16:creationId xmlns:a16="http://schemas.microsoft.com/office/drawing/2014/main" id="{68E7FAAB-779E-42F8-8654-6DD729FB13A6}"/>
              </a:ext>
            </a:extLst>
          </p:cNvPr>
          <p:cNvSpPr txBox="1"/>
          <p:nvPr/>
        </p:nvSpPr>
        <p:spPr>
          <a:xfrm>
            <a:off x="2577792" y="3020452"/>
            <a:ext cx="1175322" cy="584775"/>
          </a:xfrm>
          <a:prstGeom prst="rect">
            <a:avLst/>
          </a:prstGeom>
          <a:solidFill>
            <a:schemeClr val="bg1"/>
          </a:solidFill>
        </p:spPr>
        <p:txBody>
          <a:bodyPr wrap="none" rtlCol="0">
            <a:spAutoFit/>
          </a:bodyPr>
          <a:lstStyle/>
          <a:p>
            <a:r>
              <a:rPr lang="en-US" sz="1600"/>
              <a:t>Embedded</a:t>
            </a:r>
          </a:p>
          <a:p>
            <a:r>
              <a:rPr lang="en-US" sz="1600"/>
              <a:t>systems</a:t>
            </a:r>
          </a:p>
        </p:txBody>
      </p:sp>
      <p:sp>
        <p:nvSpPr>
          <p:cNvPr id="42" name="TextBox 41">
            <a:extLst>
              <a:ext uri="{FF2B5EF4-FFF2-40B4-BE49-F238E27FC236}">
                <a16:creationId xmlns:a16="http://schemas.microsoft.com/office/drawing/2014/main" id="{4DB6E046-439D-45AE-91C8-503027164CAA}"/>
              </a:ext>
            </a:extLst>
          </p:cNvPr>
          <p:cNvSpPr txBox="1"/>
          <p:nvPr/>
        </p:nvSpPr>
        <p:spPr>
          <a:xfrm>
            <a:off x="4013121" y="4819075"/>
            <a:ext cx="1760636" cy="338554"/>
          </a:xfrm>
          <a:prstGeom prst="rect">
            <a:avLst/>
          </a:prstGeom>
          <a:solidFill>
            <a:schemeClr val="bg1"/>
          </a:solidFill>
        </p:spPr>
        <p:txBody>
          <a:bodyPr wrap="square" rtlCol="0">
            <a:spAutoFit/>
          </a:bodyPr>
          <a:lstStyle/>
          <a:p>
            <a:r>
              <a:rPr lang="en-US" sz="1600"/>
              <a:t>Everyday things</a:t>
            </a:r>
          </a:p>
        </p:txBody>
      </p:sp>
      <p:sp>
        <p:nvSpPr>
          <p:cNvPr id="43" name="TextBox 42">
            <a:extLst>
              <a:ext uri="{FF2B5EF4-FFF2-40B4-BE49-F238E27FC236}">
                <a16:creationId xmlns:a16="http://schemas.microsoft.com/office/drawing/2014/main" id="{A33D816A-E163-40E2-9406-09390CF3A704}"/>
              </a:ext>
            </a:extLst>
          </p:cNvPr>
          <p:cNvSpPr txBox="1"/>
          <p:nvPr/>
        </p:nvSpPr>
        <p:spPr>
          <a:xfrm>
            <a:off x="6192970" y="4792563"/>
            <a:ext cx="1863011" cy="338554"/>
          </a:xfrm>
          <a:prstGeom prst="rect">
            <a:avLst/>
          </a:prstGeom>
          <a:solidFill>
            <a:schemeClr val="bg1"/>
          </a:solidFill>
        </p:spPr>
        <p:txBody>
          <a:bodyPr wrap="none" rtlCol="0">
            <a:spAutoFit/>
          </a:bodyPr>
          <a:lstStyle/>
          <a:p>
            <a:r>
              <a:rPr lang="en-US" sz="1600"/>
              <a:t>Smart Home / City</a:t>
            </a:r>
          </a:p>
        </p:txBody>
      </p:sp>
      <p:sp>
        <p:nvSpPr>
          <p:cNvPr id="44" name="TextBox 43">
            <a:extLst>
              <a:ext uri="{FF2B5EF4-FFF2-40B4-BE49-F238E27FC236}">
                <a16:creationId xmlns:a16="http://schemas.microsoft.com/office/drawing/2014/main" id="{646F1370-DD15-4930-8DAF-1ED03DD07948}"/>
              </a:ext>
            </a:extLst>
          </p:cNvPr>
          <p:cNvSpPr txBox="1"/>
          <p:nvPr/>
        </p:nvSpPr>
        <p:spPr>
          <a:xfrm>
            <a:off x="8595412" y="4792563"/>
            <a:ext cx="2105013" cy="338554"/>
          </a:xfrm>
          <a:prstGeom prst="rect">
            <a:avLst/>
          </a:prstGeom>
          <a:solidFill>
            <a:schemeClr val="bg1"/>
          </a:solidFill>
        </p:spPr>
        <p:txBody>
          <a:bodyPr wrap="square" rtlCol="0">
            <a:spAutoFit/>
          </a:bodyPr>
          <a:lstStyle/>
          <a:p>
            <a:r>
              <a:rPr lang="en-US" sz="1600"/>
              <a:t>Health care</a:t>
            </a:r>
          </a:p>
        </p:txBody>
      </p:sp>
      <p:sp>
        <p:nvSpPr>
          <p:cNvPr id="45" name="TextBox 44">
            <a:extLst>
              <a:ext uri="{FF2B5EF4-FFF2-40B4-BE49-F238E27FC236}">
                <a16:creationId xmlns:a16="http://schemas.microsoft.com/office/drawing/2014/main" id="{72335216-E220-41BE-94AD-5ADA5C9918AD}"/>
              </a:ext>
            </a:extLst>
          </p:cNvPr>
          <p:cNvSpPr txBox="1"/>
          <p:nvPr/>
        </p:nvSpPr>
        <p:spPr>
          <a:xfrm>
            <a:off x="4336988" y="2296991"/>
            <a:ext cx="1609674" cy="338554"/>
          </a:xfrm>
          <a:prstGeom prst="rect">
            <a:avLst/>
          </a:prstGeom>
          <a:solidFill>
            <a:schemeClr val="bg1"/>
          </a:solidFill>
        </p:spPr>
        <p:txBody>
          <a:bodyPr wrap="square" rtlCol="0">
            <a:spAutoFit/>
          </a:bodyPr>
          <a:lstStyle/>
          <a:p>
            <a:r>
              <a:rPr lang="en-US" sz="1600"/>
              <a:t>Agriculture</a:t>
            </a:r>
          </a:p>
        </p:txBody>
      </p:sp>
      <p:sp>
        <p:nvSpPr>
          <p:cNvPr id="46" name="TextBox 45">
            <a:extLst>
              <a:ext uri="{FF2B5EF4-FFF2-40B4-BE49-F238E27FC236}">
                <a16:creationId xmlns:a16="http://schemas.microsoft.com/office/drawing/2014/main" id="{4469535F-BE46-4D56-BA01-E8FD159E5173}"/>
              </a:ext>
            </a:extLst>
          </p:cNvPr>
          <p:cNvSpPr txBox="1"/>
          <p:nvPr/>
        </p:nvSpPr>
        <p:spPr>
          <a:xfrm>
            <a:off x="6192970" y="2296991"/>
            <a:ext cx="1609674" cy="338554"/>
          </a:xfrm>
          <a:prstGeom prst="rect">
            <a:avLst/>
          </a:prstGeom>
          <a:solidFill>
            <a:schemeClr val="bg1"/>
          </a:solidFill>
        </p:spPr>
        <p:txBody>
          <a:bodyPr wrap="square" rtlCol="0">
            <a:spAutoFit/>
          </a:bodyPr>
          <a:lstStyle/>
          <a:p>
            <a:r>
              <a:rPr lang="en-US" sz="1600"/>
              <a:t>Energy</a:t>
            </a:r>
          </a:p>
        </p:txBody>
      </p:sp>
      <p:sp>
        <p:nvSpPr>
          <p:cNvPr id="47" name="TextBox 46">
            <a:extLst>
              <a:ext uri="{FF2B5EF4-FFF2-40B4-BE49-F238E27FC236}">
                <a16:creationId xmlns:a16="http://schemas.microsoft.com/office/drawing/2014/main" id="{A39EBCD6-9C77-4BD8-B4E9-EFFDD476364F}"/>
              </a:ext>
            </a:extLst>
          </p:cNvPr>
          <p:cNvSpPr txBox="1"/>
          <p:nvPr/>
        </p:nvSpPr>
        <p:spPr>
          <a:xfrm>
            <a:off x="7706606" y="2297965"/>
            <a:ext cx="1609674" cy="584775"/>
          </a:xfrm>
          <a:prstGeom prst="rect">
            <a:avLst/>
          </a:prstGeom>
          <a:solidFill>
            <a:schemeClr val="bg1"/>
          </a:solidFill>
        </p:spPr>
        <p:txBody>
          <a:bodyPr wrap="square" rtlCol="0">
            <a:spAutoFit/>
          </a:bodyPr>
          <a:lstStyle/>
          <a:p>
            <a:r>
              <a:rPr lang="en-US" sz="1600"/>
              <a:t>Security,</a:t>
            </a:r>
          </a:p>
          <a:p>
            <a:r>
              <a:rPr lang="en-US" sz="1600"/>
              <a:t>surveillance</a:t>
            </a:r>
          </a:p>
        </p:txBody>
      </p:sp>
      <p:sp>
        <p:nvSpPr>
          <p:cNvPr id="48" name="TextBox 47">
            <a:extLst>
              <a:ext uri="{FF2B5EF4-FFF2-40B4-BE49-F238E27FC236}">
                <a16:creationId xmlns:a16="http://schemas.microsoft.com/office/drawing/2014/main" id="{EF6686ED-777E-46ED-96C3-F2497BF92FCD}"/>
              </a:ext>
            </a:extLst>
          </p:cNvPr>
          <p:cNvSpPr txBox="1"/>
          <p:nvPr/>
        </p:nvSpPr>
        <p:spPr>
          <a:xfrm>
            <a:off x="9146998" y="2322775"/>
            <a:ext cx="1609674" cy="584775"/>
          </a:xfrm>
          <a:prstGeom prst="rect">
            <a:avLst/>
          </a:prstGeom>
          <a:solidFill>
            <a:schemeClr val="bg1"/>
          </a:solidFill>
        </p:spPr>
        <p:txBody>
          <a:bodyPr wrap="square" rtlCol="0">
            <a:spAutoFit/>
          </a:bodyPr>
          <a:lstStyle/>
          <a:p>
            <a:r>
              <a:rPr lang="en-US" sz="1600"/>
              <a:t>Building automation</a:t>
            </a:r>
          </a:p>
        </p:txBody>
      </p:sp>
      <p:sp>
        <p:nvSpPr>
          <p:cNvPr id="49" name="TextBox 48">
            <a:extLst>
              <a:ext uri="{FF2B5EF4-FFF2-40B4-BE49-F238E27FC236}">
                <a16:creationId xmlns:a16="http://schemas.microsoft.com/office/drawing/2014/main" id="{677A37F5-702B-4835-974A-2117EEE33DEE}"/>
              </a:ext>
            </a:extLst>
          </p:cNvPr>
          <p:cNvSpPr txBox="1"/>
          <p:nvPr/>
        </p:nvSpPr>
        <p:spPr>
          <a:xfrm>
            <a:off x="7772631" y="2935536"/>
            <a:ext cx="3221370" cy="513039"/>
          </a:xfrm>
          <a:prstGeom prst="rect">
            <a:avLst/>
          </a:prstGeom>
          <a:solidFill>
            <a:schemeClr val="bg1"/>
          </a:solidFill>
        </p:spPr>
        <p:txBody>
          <a:bodyPr wrap="square" rtlCol="0">
            <a:noAutofit/>
          </a:bodyPr>
          <a:lstStyle/>
          <a:p>
            <a:endParaRPr lang="en-US" sz="1600"/>
          </a:p>
        </p:txBody>
      </p:sp>
    </p:spTree>
    <p:extLst>
      <p:ext uri="{BB962C8B-B14F-4D97-AF65-F5344CB8AC3E}">
        <p14:creationId xmlns:p14="http://schemas.microsoft.com/office/powerpoint/2010/main" val="280687831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noProof="0" dirty="0"/>
              <a:t>Hype: The Internet of Things</a:t>
            </a:r>
          </a:p>
        </p:txBody>
      </p:sp>
      <p:grpSp>
        <p:nvGrpSpPr>
          <p:cNvPr id="9" name="Group 8"/>
          <p:cNvGrpSpPr/>
          <p:nvPr/>
        </p:nvGrpSpPr>
        <p:grpSpPr>
          <a:xfrm>
            <a:off x="8942917" y="4372481"/>
            <a:ext cx="2914650" cy="1841846"/>
            <a:chOff x="8477066" y="4254699"/>
            <a:chExt cx="2914650" cy="1841846"/>
          </a:xfrm>
        </p:grpSpPr>
        <p:pic>
          <p:nvPicPr>
            <p:cNvPr id="7" name="Picture 6"/>
            <p:cNvPicPr>
              <a:picLocks noChangeAspect="1"/>
            </p:cNvPicPr>
            <p:nvPr/>
          </p:nvPicPr>
          <p:blipFill>
            <a:blip r:embed="rId3"/>
            <a:stretch>
              <a:fillRect/>
            </a:stretch>
          </p:blipFill>
          <p:spPr>
            <a:xfrm>
              <a:off x="8477066" y="4254699"/>
              <a:ext cx="2914650" cy="1571625"/>
            </a:xfrm>
            <a:prstGeom prst="rect">
              <a:avLst/>
            </a:prstGeom>
          </p:spPr>
        </p:pic>
        <p:sp>
          <p:nvSpPr>
            <p:cNvPr id="8" name="TextBox 7"/>
            <p:cNvSpPr txBox="1"/>
            <p:nvPr/>
          </p:nvSpPr>
          <p:spPr>
            <a:xfrm>
              <a:off x="9836482" y="5850324"/>
              <a:ext cx="1555234" cy="246221"/>
            </a:xfrm>
            <a:prstGeom prst="rect">
              <a:avLst/>
            </a:prstGeom>
            <a:noFill/>
          </p:spPr>
          <p:txBody>
            <a:bodyPr wrap="none" rtlCol="0">
              <a:spAutoFit/>
            </a:bodyPr>
            <a:lstStyle/>
            <a:p>
              <a:r>
                <a:rPr lang="de-DE" sz="1000" dirty="0">
                  <a:solidFill>
                    <a:schemeClr val="bg1">
                      <a:lumMod val="75000"/>
                    </a:schemeClr>
                  </a:solidFill>
                </a:rPr>
                <a:t>© Business World, 2018</a:t>
              </a:r>
            </a:p>
          </p:txBody>
        </p:sp>
      </p:grpSp>
      <p:sp>
        <p:nvSpPr>
          <p:cNvPr id="13" name="Footer Placeholder 3">
            <a:extLst>
              <a:ext uri="{FF2B5EF4-FFF2-40B4-BE49-F238E27FC236}">
                <a16:creationId xmlns:a16="http://schemas.microsoft.com/office/drawing/2014/main" id="{CDBCC593-7350-42BA-AB74-9CDDCDDABFDD}"/>
              </a:ext>
            </a:extLst>
          </p:cNvPr>
          <p:cNvSpPr>
            <a:spLocks noGrp="1"/>
          </p:cNvSpPr>
          <p:nvPr>
            <p:ph type="ftr" sz="quarter" idx="10"/>
          </p:nvPr>
        </p:nvSpPr>
        <p:spPr>
          <a:xfrm>
            <a:off x="334433" y="6629400"/>
            <a:ext cx="9693739" cy="228600"/>
          </a:xfrm>
        </p:spPr>
        <p:txBody>
          <a:bodyPr/>
          <a:lstStyle/>
          <a:p>
            <a:r>
              <a:rPr lang="en-US"/>
              <a:t>Prof. Dr.-Ing. J. H. Schiller, Security aspects in the Internet of Things, June 8th, 2022</a:t>
            </a:r>
            <a:endParaRPr lang="de-DE" dirty="0"/>
          </a:p>
        </p:txBody>
      </p:sp>
      <p:sp>
        <p:nvSpPr>
          <p:cNvPr id="14" name="Rectangle 13">
            <a:extLst>
              <a:ext uri="{FF2B5EF4-FFF2-40B4-BE49-F238E27FC236}">
                <a16:creationId xmlns:a16="http://schemas.microsoft.com/office/drawing/2014/main" id="{42206C75-5FE7-4BE1-8921-1FBB8242385B}"/>
              </a:ext>
            </a:extLst>
          </p:cNvPr>
          <p:cNvSpPr/>
          <p:nvPr/>
        </p:nvSpPr>
        <p:spPr bwMode="auto">
          <a:xfrm>
            <a:off x="3074276" y="5470634"/>
            <a:ext cx="2601310" cy="81192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2" name="Picture 1">
            <a:extLst>
              <a:ext uri="{FF2B5EF4-FFF2-40B4-BE49-F238E27FC236}">
                <a16:creationId xmlns:a16="http://schemas.microsoft.com/office/drawing/2014/main" id="{9EE61482-DFE0-4116-B4DD-F217FA278F81}"/>
              </a:ext>
            </a:extLst>
          </p:cNvPr>
          <p:cNvPicPr>
            <a:picLocks noChangeAspect="1"/>
          </p:cNvPicPr>
          <p:nvPr/>
        </p:nvPicPr>
        <p:blipFill>
          <a:blip r:embed="rId4"/>
          <a:stretch>
            <a:fillRect/>
          </a:stretch>
        </p:blipFill>
        <p:spPr>
          <a:xfrm>
            <a:off x="334434" y="2535638"/>
            <a:ext cx="8608484" cy="2213579"/>
          </a:xfrm>
          <a:prstGeom prst="rect">
            <a:avLst/>
          </a:prstGeom>
        </p:spPr>
      </p:pic>
      <p:pic>
        <p:nvPicPr>
          <p:cNvPr id="3" name="Picture 2">
            <a:extLst>
              <a:ext uri="{FF2B5EF4-FFF2-40B4-BE49-F238E27FC236}">
                <a16:creationId xmlns:a16="http://schemas.microsoft.com/office/drawing/2014/main" id="{447FA5E1-54CF-483F-9EEF-92036BCF12A3}"/>
              </a:ext>
            </a:extLst>
          </p:cNvPr>
          <p:cNvPicPr>
            <a:picLocks noChangeAspect="1"/>
          </p:cNvPicPr>
          <p:nvPr/>
        </p:nvPicPr>
        <p:blipFill>
          <a:blip r:embed="rId5"/>
          <a:stretch>
            <a:fillRect/>
          </a:stretch>
        </p:blipFill>
        <p:spPr>
          <a:xfrm>
            <a:off x="550023" y="5148956"/>
            <a:ext cx="1781175" cy="819150"/>
          </a:xfrm>
          <a:prstGeom prst="rect">
            <a:avLst/>
          </a:prstGeom>
        </p:spPr>
      </p:pic>
    </p:spTree>
    <p:extLst>
      <p:ext uri="{BB962C8B-B14F-4D97-AF65-F5344CB8AC3E}">
        <p14:creationId xmlns:p14="http://schemas.microsoft.com/office/powerpoint/2010/main" val="289211941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noProof="0" dirty="0"/>
              <a:t>Hype is relative: The Internet of Things … well…</a:t>
            </a:r>
          </a:p>
        </p:txBody>
      </p:sp>
      <p:grpSp>
        <p:nvGrpSpPr>
          <p:cNvPr id="10" name="Group 9"/>
          <p:cNvGrpSpPr/>
          <p:nvPr/>
        </p:nvGrpSpPr>
        <p:grpSpPr>
          <a:xfrm>
            <a:off x="8943642" y="1866767"/>
            <a:ext cx="1981498" cy="2227719"/>
            <a:chOff x="8719961" y="1764218"/>
            <a:chExt cx="1981498" cy="2227719"/>
          </a:xfrm>
        </p:grpSpPr>
        <p:pic>
          <p:nvPicPr>
            <p:cNvPr id="2" name="Picture 1"/>
            <p:cNvPicPr>
              <a:picLocks noChangeAspect="1"/>
            </p:cNvPicPr>
            <p:nvPr/>
          </p:nvPicPr>
          <p:blipFill>
            <a:blip r:embed="rId3"/>
            <a:stretch>
              <a:fillRect/>
            </a:stretch>
          </p:blipFill>
          <p:spPr>
            <a:xfrm>
              <a:off x="8719961" y="1764218"/>
              <a:ext cx="1981498" cy="1981498"/>
            </a:xfrm>
            <a:prstGeom prst="rect">
              <a:avLst/>
            </a:prstGeom>
          </p:spPr>
        </p:pic>
        <p:sp>
          <p:nvSpPr>
            <p:cNvPr id="3" name="TextBox 2"/>
            <p:cNvSpPr txBox="1"/>
            <p:nvPr/>
          </p:nvSpPr>
          <p:spPr>
            <a:xfrm>
              <a:off x="9566212" y="3745716"/>
              <a:ext cx="1135247" cy="246221"/>
            </a:xfrm>
            <a:prstGeom prst="rect">
              <a:avLst/>
            </a:prstGeom>
            <a:noFill/>
          </p:spPr>
          <p:txBody>
            <a:bodyPr wrap="none" rtlCol="0">
              <a:spAutoFit/>
            </a:bodyPr>
            <a:lstStyle/>
            <a:p>
              <a:r>
                <a:rPr lang="de-DE" sz="1000" dirty="0">
                  <a:solidFill>
                    <a:schemeClr val="bg1">
                      <a:lumMod val="75000"/>
                    </a:schemeClr>
                  </a:solidFill>
                </a:rPr>
                <a:t>© Amazon, 2018</a:t>
              </a:r>
            </a:p>
          </p:txBody>
        </p:sp>
      </p:grpSp>
      <p:grpSp>
        <p:nvGrpSpPr>
          <p:cNvPr id="9" name="Group 8"/>
          <p:cNvGrpSpPr/>
          <p:nvPr/>
        </p:nvGrpSpPr>
        <p:grpSpPr>
          <a:xfrm>
            <a:off x="8477066" y="4254699"/>
            <a:ext cx="2914650" cy="1841846"/>
            <a:chOff x="8477066" y="4254699"/>
            <a:chExt cx="2914650" cy="1841846"/>
          </a:xfrm>
        </p:grpSpPr>
        <p:pic>
          <p:nvPicPr>
            <p:cNvPr id="7" name="Picture 6"/>
            <p:cNvPicPr>
              <a:picLocks noChangeAspect="1"/>
            </p:cNvPicPr>
            <p:nvPr/>
          </p:nvPicPr>
          <p:blipFill>
            <a:blip r:embed="rId4"/>
            <a:stretch>
              <a:fillRect/>
            </a:stretch>
          </p:blipFill>
          <p:spPr>
            <a:xfrm>
              <a:off x="8477066" y="4254699"/>
              <a:ext cx="2914650" cy="1571625"/>
            </a:xfrm>
            <a:prstGeom prst="rect">
              <a:avLst/>
            </a:prstGeom>
          </p:spPr>
        </p:pic>
        <p:sp>
          <p:nvSpPr>
            <p:cNvPr id="8" name="TextBox 7"/>
            <p:cNvSpPr txBox="1"/>
            <p:nvPr/>
          </p:nvSpPr>
          <p:spPr>
            <a:xfrm>
              <a:off x="9836482" y="5850324"/>
              <a:ext cx="1555234" cy="246221"/>
            </a:xfrm>
            <a:prstGeom prst="rect">
              <a:avLst/>
            </a:prstGeom>
            <a:noFill/>
          </p:spPr>
          <p:txBody>
            <a:bodyPr wrap="none" rtlCol="0">
              <a:spAutoFit/>
            </a:bodyPr>
            <a:lstStyle/>
            <a:p>
              <a:r>
                <a:rPr lang="de-DE" sz="1000" dirty="0">
                  <a:solidFill>
                    <a:schemeClr val="bg1">
                      <a:lumMod val="75000"/>
                    </a:schemeClr>
                  </a:solidFill>
                </a:rPr>
                <a:t>© Business World, 2018</a:t>
              </a:r>
            </a:p>
          </p:txBody>
        </p:sp>
      </p:grpSp>
      <p:sp>
        <p:nvSpPr>
          <p:cNvPr id="13" name="Footer Placeholder 3">
            <a:extLst>
              <a:ext uri="{FF2B5EF4-FFF2-40B4-BE49-F238E27FC236}">
                <a16:creationId xmlns:a16="http://schemas.microsoft.com/office/drawing/2014/main" id="{CDBCC593-7350-42BA-AB74-9CDDCDDABFDD}"/>
              </a:ext>
            </a:extLst>
          </p:cNvPr>
          <p:cNvSpPr>
            <a:spLocks noGrp="1"/>
          </p:cNvSpPr>
          <p:nvPr>
            <p:ph type="ftr" sz="quarter" idx="10"/>
          </p:nvPr>
        </p:nvSpPr>
        <p:spPr>
          <a:xfrm>
            <a:off x="334433" y="6629400"/>
            <a:ext cx="9693739" cy="228600"/>
          </a:xfrm>
        </p:spPr>
        <p:txBody>
          <a:bodyPr/>
          <a:lstStyle/>
          <a:p>
            <a:r>
              <a:rPr lang="en-US"/>
              <a:t>Prof. Dr.-Ing. J. H. Schiller, Security aspects in the Internet of Things, June 8th, 2022</a:t>
            </a:r>
            <a:endParaRPr lang="de-DE" dirty="0"/>
          </a:p>
        </p:txBody>
      </p:sp>
      <p:pic>
        <p:nvPicPr>
          <p:cNvPr id="4" name="Picture 3">
            <a:extLst>
              <a:ext uri="{FF2B5EF4-FFF2-40B4-BE49-F238E27FC236}">
                <a16:creationId xmlns:a16="http://schemas.microsoft.com/office/drawing/2014/main" id="{4062243C-B5DB-47CC-9124-FF7545098A97}"/>
              </a:ext>
            </a:extLst>
          </p:cNvPr>
          <p:cNvPicPr>
            <a:picLocks noChangeAspect="1"/>
          </p:cNvPicPr>
          <p:nvPr/>
        </p:nvPicPr>
        <p:blipFill>
          <a:blip r:embed="rId5"/>
          <a:stretch>
            <a:fillRect/>
          </a:stretch>
        </p:blipFill>
        <p:spPr>
          <a:xfrm>
            <a:off x="60843" y="2603301"/>
            <a:ext cx="8273178" cy="1981498"/>
          </a:xfrm>
          <a:prstGeom prst="rect">
            <a:avLst/>
          </a:prstGeom>
        </p:spPr>
      </p:pic>
      <p:pic>
        <p:nvPicPr>
          <p:cNvPr id="6" name="Picture 5">
            <a:extLst>
              <a:ext uri="{FF2B5EF4-FFF2-40B4-BE49-F238E27FC236}">
                <a16:creationId xmlns:a16="http://schemas.microsoft.com/office/drawing/2014/main" id="{A57DEFCB-BDD0-428C-B2D7-AC0212DD4F6D}"/>
              </a:ext>
            </a:extLst>
          </p:cNvPr>
          <p:cNvPicPr>
            <a:picLocks noChangeAspect="1"/>
          </p:cNvPicPr>
          <p:nvPr/>
        </p:nvPicPr>
        <p:blipFill>
          <a:blip r:embed="rId6"/>
          <a:stretch>
            <a:fillRect/>
          </a:stretch>
        </p:blipFill>
        <p:spPr>
          <a:xfrm>
            <a:off x="892257" y="5117654"/>
            <a:ext cx="6610350" cy="866775"/>
          </a:xfrm>
          <a:prstGeom prst="rect">
            <a:avLst/>
          </a:prstGeom>
        </p:spPr>
      </p:pic>
    </p:spTree>
    <p:extLst>
      <p:ext uri="{BB962C8B-B14F-4D97-AF65-F5344CB8AC3E}">
        <p14:creationId xmlns:p14="http://schemas.microsoft.com/office/powerpoint/2010/main" val="332244268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Hype cycles</a:t>
            </a:r>
          </a:p>
        </p:txBody>
      </p:sp>
      <p:sp>
        <p:nvSpPr>
          <p:cNvPr id="3" name="Footer Placeholder 2"/>
          <p:cNvSpPr>
            <a:spLocks noGrp="1"/>
          </p:cNvSpPr>
          <p:nvPr>
            <p:ph type="ftr" sz="quarter" idx="10"/>
          </p:nvPr>
        </p:nvSpPr>
        <p:spPr/>
        <p:txBody>
          <a:bodyPr/>
          <a:lstStyle/>
          <a:p>
            <a:r>
              <a:rPr lang="en-US"/>
              <a:t>Prof. Dr.-Ing. J. H. Schiller, Security aspects in the Internet of Things, June 8th, 2022</a:t>
            </a:r>
            <a:endParaRPr lang="de-DE"/>
          </a:p>
        </p:txBody>
      </p:sp>
      <p:pic>
        <p:nvPicPr>
          <p:cNvPr id="6" name="Picture 5"/>
          <p:cNvPicPr>
            <a:picLocks noChangeAspect="1"/>
          </p:cNvPicPr>
          <p:nvPr/>
        </p:nvPicPr>
        <p:blipFill>
          <a:blip r:embed="rId3"/>
          <a:stretch>
            <a:fillRect/>
          </a:stretch>
        </p:blipFill>
        <p:spPr>
          <a:xfrm>
            <a:off x="4426112" y="979345"/>
            <a:ext cx="6499413" cy="5494840"/>
          </a:xfrm>
          <a:prstGeom prst="rect">
            <a:avLst/>
          </a:prstGeom>
        </p:spPr>
      </p:pic>
      <p:sp>
        <p:nvSpPr>
          <p:cNvPr id="7" name="Notched Right Arrow 6"/>
          <p:cNvSpPr/>
          <p:nvPr/>
        </p:nvSpPr>
        <p:spPr bwMode="auto">
          <a:xfrm>
            <a:off x="2616325" y="1717087"/>
            <a:ext cx="3962401" cy="708212"/>
          </a:xfrm>
          <a:prstGeom prst="notched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err="1">
                <a:ln>
                  <a:noFill/>
                </a:ln>
                <a:solidFill>
                  <a:schemeClr val="bg1"/>
                </a:solidFill>
                <a:effectLst/>
                <a:latin typeface="Arial" charset="0"/>
              </a:rPr>
              <a:t>IoT</a:t>
            </a:r>
            <a:r>
              <a:rPr kumimoji="0" lang="de-DE" sz="1800" b="0" i="0" u="none" strike="noStrike" cap="none" normalizeH="0" baseline="0" dirty="0">
                <a:ln>
                  <a:noFill/>
                </a:ln>
                <a:solidFill>
                  <a:schemeClr val="bg1"/>
                </a:solidFill>
                <a:effectLst/>
                <a:latin typeface="Arial" charset="0"/>
              </a:rPr>
              <a:t> - </a:t>
            </a:r>
            <a:r>
              <a:rPr kumimoji="0" lang="de-DE" sz="1800" b="0" i="0" u="none" strike="noStrike" cap="none" normalizeH="0" baseline="0" dirty="0" err="1">
                <a:ln>
                  <a:noFill/>
                </a:ln>
                <a:solidFill>
                  <a:schemeClr val="bg1"/>
                </a:solidFill>
                <a:effectLst/>
                <a:latin typeface="Arial" charset="0"/>
              </a:rPr>
              <a:t>Platform</a:t>
            </a:r>
            <a:endParaRPr kumimoji="0" lang="de-DE" sz="1800" b="0" i="0" u="none" strike="noStrike" cap="none" normalizeH="0" baseline="0" dirty="0">
              <a:ln>
                <a:noFill/>
              </a:ln>
              <a:solidFill>
                <a:schemeClr val="bg1"/>
              </a:solidFill>
              <a:effectLst/>
              <a:latin typeface="Arial" charset="0"/>
            </a:endParaRPr>
          </a:p>
        </p:txBody>
      </p:sp>
      <p:sp>
        <p:nvSpPr>
          <p:cNvPr id="8" name="Notched Right Arrow 6">
            <a:extLst>
              <a:ext uri="{FF2B5EF4-FFF2-40B4-BE49-F238E27FC236}">
                <a16:creationId xmlns:a16="http://schemas.microsoft.com/office/drawing/2014/main" id="{E05C7242-B37C-4871-AA79-20836FB114BF}"/>
              </a:ext>
            </a:extLst>
          </p:cNvPr>
          <p:cNvSpPr/>
          <p:nvPr/>
        </p:nvSpPr>
        <p:spPr bwMode="auto">
          <a:xfrm>
            <a:off x="1325605" y="3372659"/>
            <a:ext cx="5578389" cy="708212"/>
          </a:xfrm>
          <a:prstGeom prst="notched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rPr>
              <a:t>2020: IoT in </a:t>
            </a:r>
            <a:r>
              <a:rPr kumimoji="0" lang="de-DE" sz="1800" b="0" i="0" u="none" strike="noStrike" cap="none" normalizeH="0" baseline="0" dirty="0" err="1">
                <a:ln>
                  <a:noFill/>
                </a:ln>
                <a:solidFill>
                  <a:schemeClr val="bg1"/>
                </a:solidFill>
                <a:effectLst/>
                <a:latin typeface="Arial" charset="0"/>
              </a:rPr>
              <a:t>the</a:t>
            </a:r>
            <a:r>
              <a:rPr kumimoji="0" lang="de-DE" sz="1800" b="0" i="0" u="none" strike="noStrike" cap="none" normalizeH="0" baseline="0" dirty="0">
                <a:ln>
                  <a:noFill/>
                </a:ln>
                <a:solidFill>
                  <a:schemeClr val="bg1"/>
                </a:solidFill>
                <a:effectLst/>
                <a:latin typeface="Arial" charset="0"/>
              </a:rPr>
              <a:t> </a:t>
            </a:r>
            <a:r>
              <a:rPr kumimoji="0" lang="de-DE" sz="1800" b="0" i="0" u="none" strike="noStrike" cap="none" normalizeH="0" baseline="0" dirty="0" err="1">
                <a:ln>
                  <a:noFill/>
                </a:ln>
                <a:solidFill>
                  <a:schemeClr val="bg1"/>
                </a:solidFill>
                <a:effectLst/>
                <a:latin typeface="Arial" charset="0"/>
              </a:rPr>
              <a:t>trough</a:t>
            </a:r>
            <a:r>
              <a:rPr kumimoji="0" lang="de-DE" sz="1800" b="0" i="0" u="none" strike="noStrike" cap="none" normalizeH="0" baseline="0" dirty="0">
                <a:ln>
                  <a:noFill/>
                </a:ln>
                <a:solidFill>
                  <a:schemeClr val="bg1"/>
                </a:solidFill>
                <a:effectLst/>
                <a:latin typeface="Arial" charset="0"/>
              </a:rPr>
              <a:t> </a:t>
            </a:r>
            <a:r>
              <a:rPr kumimoji="0" lang="de-DE" sz="1800" b="0" i="0" u="none" strike="noStrike" cap="none" normalizeH="0" baseline="0" dirty="0" err="1">
                <a:ln>
                  <a:noFill/>
                </a:ln>
                <a:solidFill>
                  <a:schemeClr val="bg1"/>
                </a:solidFill>
                <a:effectLst/>
                <a:latin typeface="Arial" charset="0"/>
              </a:rPr>
              <a:t>of</a:t>
            </a:r>
            <a:r>
              <a:rPr kumimoji="0" lang="de-DE" sz="1800" b="0" i="0" u="none" strike="noStrike" cap="none" normalizeH="0" baseline="0" dirty="0">
                <a:ln>
                  <a:noFill/>
                </a:ln>
                <a:solidFill>
                  <a:schemeClr val="bg1"/>
                </a:solidFill>
                <a:effectLst/>
                <a:latin typeface="Arial" charset="0"/>
              </a:rPr>
              <a:t> </a:t>
            </a:r>
            <a:r>
              <a:rPr kumimoji="0" lang="de-DE" sz="1800" b="0" i="0" u="none" strike="noStrike" cap="none" normalizeH="0" baseline="0" dirty="0" err="1">
                <a:ln>
                  <a:noFill/>
                </a:ln>
                <a:solidFill>
                  <a:schemeClr val="bg1"/>
                </a:solidFill>
                <a:effectLst/>
                <a:latin typeface="Arial" charset="0"/>
              </a:rPr>
              <a:t>disillusionment</a:t>
            </a:r>
            <a:endParaRPr kumimoji="0" lang="de-DE"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3920332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U_Standard-Vorlage_B">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PowerPoint_Praesentation</Template>
  <TotalTime>0</TotalTime>
  <Words>5351</Words>
  <Application>Microsoft Office PowerPoint</Application>
  <PresentationFormat>Widescreen</PresentationFormat>
  <Paragraphs>750</Paragraphs>
  <Slides>46</Slides>
  <Notes>34</Notes>
  <HiddenSlides>3</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Arial</vt:lpstr>
      <vt:lpstr>Consolas</vt:lpstr>
      <vt:lpstr>Tahoma</vt:lpstr>
      <vt:lpstr>Times New Roman</vt:lpstr>
      <vt:lpstr>Verdana</vt:lpstr>
      <vt:lpstr>Wingdings</vt:lpstr>
      <vt:lpstr>FU_Standard-Vorlage_B</vt:lpstr>
      <vt:lpstr>think-cell Folie</vt:lpstr>
      <vt:lpstr>Security aspects in the Internet of Things –  think of risks and side-effects in advance!</vt:lpstr>
      <vt:lpstr>Outline</vt:lpstr>
      <vt:lpstr>Outline</vt:lpstr>
      <vt:lpstr>Since more than 30 years: Convergence</vt:lpstr>
      <vt:lpstr>New: Convergence with new applications</vt:lpstr>
      <vt:lpstr>Hype since several years: The Internet of Things</vt:lpstr>
      <vt:lpstr>Hype: The Internet of Things</vt:lpstr>
      <vt:lpstr>Hype is relative: The Internet of Things … well…</vt:lpstr>
      <vt:lpstr>Hype cycles</vt:lpstr>
      <vt:lpstr>Internet of Things – is it really new?</vt:lpstr>
      <vt:lpstr>Estimated number of IoT devices</vt:lpstr>
      <vt:lpstr>The Internet of Things: Drivers</vt:lpstr>
      <vt:lpstr>Outline</vt:lpstr>
      <vt:lpstr>„Normal“ Computer</vt:lpstr>
      <vt:lpstr>„Thing“ in the Internet of Things</vt:lpstr>
      <vt:lpstr>Security risks in the Internet of Things</vt:lpstr>
      <vt:lpstr>Terra incognita – even for IT professionals</vt:lpstr>
      <vt:lpstr>Outline</vt:lpstr>
      <vt:lpstr>Security risks in the Internet of Things</vt:lpstr>
      <vt:lpstr>Typical attack scenarios with things</vt:lpstr>
      <vt:lpstr>Example: Photovoltaics  </vt:lpstr>
      <vt:lpstr>IoT and Healthcare</vt:lpstr>
      <vt:lpstr>Is the Internet of Things secure?</vt:lpstr>
      <vt:lpstr>A bit more precise: What are the IoT specific problems?</vt:lpstr>
      <vt:lpstr>Heterogeneity – Standardization – Interoperability </vt:lpstr>
      <vt:lpstr>Even more specific: What is one of the technical problems?</vt:lpstr>
      <vt:lpstr>Memory protection</vt:lpstr>
      <vt:lpstr>Memory protection</vt:lpstr>
      <vt:lpstr>Without memory protection</vt:lpstr>
      <vt:lpstr>Without memory protection</vt:lpstr>
      <vt:lpstr>Without memory protection</vt:lpstr>
      <vt:lpstr>Without memory protection</vt:lpstr>
      <vt:lpstr>IoT specific security problems</vt:lpstr>
      <vt:lpstr>Updating vs. life-time – a really big problem!</vt:lpstr>
      <vt:lpstr>Networked systems – Things communicate with things (and humans)</vt:lpstr>
      <vt:lpstr>Mind the gap between data and the real world!</vt:lpstr>
      <vt:lpstr>IoT Challenges - what is really new</vt:lpstr>
      <vt:lpstr>Outline</vt:lpstr>
      <vt:lpstr>First steps – by far not enough!</vt:lpstr>
      <vt:lpstr>Many activities regarding IoT security</vt:lpstr>
      <vt:lpstr>Non-technical challenges</vt:lpstr>
      <vt:lpstr>Outline</vt:lpstr>
      <vt:lpstr>Can we control the complexity of our (IoT) networks?</vt:lpstr>
      <vt:lpstr>Can we regain control of our (IoT) networks?</vt:lpstr>
      <vt:lpstr>IoT and security – a permanent process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we control the complexity of our networks?</dc:title>
  <dc:creator/>
  <cp:keywords>Zuse 75</cp:keywords>
  <dc:description/>
  <cp:lastModifiedBy/>
  <cp:revision>1</cp:revision>
  <dcterms:created xsi:type="dcterms:W3CDTF">2016-05-02T12:35:11Z</dcterms:created>
  <dcterms:modified xsi:type="dcterms:W3CDTF">2022-06-07T09:08:16Z</dcterms:modified>
  <cp:category>presentation</cp:category>
</cp:coreProperties>
</file>