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4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9" r:id="rId1"/>
  </p:sldMasterIdLst>
  <p:notesMasterIdLst>
    <p:notesMasterId r:id="rId106"/>
  </p:notesMasterIdLst>
  <p:handoutMasterIdLst>
    <p:handoutMasterId r:id="rId107"/>
  </p:handoutMasterIdLst>
  <p:sldIdLst>
    <p:sldId id="342" r:id="rId2"/>
    <p:sldId id="499" r:id="rId3"/>
    <p:sldId id="429" r:id="rId4"/>
    <p:sldId id="352" r:id="rId5"/>
    <p:sldId id="343" r:id="rId6"/>
    <p:sldId id="353" r:id="rId7"/>
    <p:sldId id="409" r:id="rId8"/>
    <p:sldId id="347" r:id="rId9"/>
    <p:sldId id="348" r:id="rId10"/>
    <p:sldId id="349" r:id="rId11"/>
    <p:sldId id="407" r:id="rId12"/>
    <p:sldId id="351" r:id="rId13"/>
    <p:sldId id="354" r:id="rId14"/>
    <p:sldId id="438" r:id="rId15"/>
    <p:sldId id="439" r:id="rId16"/>
    <p:sldId id="440" r:id="rId17"/>
    <p:sldId id="502" r:id="rId18"/>
    <p:sldId id="431" r:id="rId19"/>
    <p:sldId id="442" r:id="rId20"/>
    <p:sldId id="345" r:id="rId21"/>
    <p:sldId id="410" r:id="rId22"/>
    <p:sldId id="413" r:id="rId23"/>
    <p:sldId id="408" r:id="rId24"/>
    <p:sldId id="412" r:id="rId25"/>
    <p:sldId id="415" r:id="rId26"/>
    <p:sldId id="416" r:id="rId27"/>
    <p:sldId id="417" r:id="rId28"/>
    <p:sldId id="418" r:id="rId29"/>
    <p:sldId id="419" r:id="rId30"/>
    <p:sldId id="411" r:id="rId31"/>
    <p:sldId id="355" r:id="rId32"/>
    <p:sldId id="398" r:id="rId33"/>
    <p:sldId id="421" r:id="rId34"/>
    <p:sldId id="422" r:id="rId35"/>
    <p:sldId id="423" r:id="rId36"/>
    <p:sldId id="424" r:id="rId37"/>
    <p:sldId id="425" r:id="rId38"/>
    <p:sldId id="426" r:id="rId39"/>
    <p:sldId id="427" r:id="rId40"/>
    <p:sldId id="428" r:id="rId41"/>
    <p:sldId id="356" r:id="rId42"/>
    <p:sldId id="503" r:id="rId43"/>
    <p:sldId id="500" r:id="rId44"/>
    <p:sldId id="446" r:id="rId45"/>
    <p:sldId id="357" r:id="rId46"/>
    <p:sldId id="445" r:id="rId47"/>
    <p:sldId id="444" r:id="rId48"/>
    <p:sldId id="447" r:id="rId49"/>
    <p:sldId id="359" r:id="rId50"/>
    <p:sldId id="448" r:id="rId51"/>
    <p:sldId id="449" r:id="rId52"/>
    <p:sldId id="451" r:id="rId53"/>
    <p:sldId id="452" r:id="rId54"/>
    <p:sldId id="453" r:id="rId55"/>
    <p:sldId id="454" r:id="rId56"/>
    <p:sldId id="455" r:id="rId57"/>
    <p:sldId id="450" r:id="rId58"/>
    <p:sldId id="457" r:id="rId59"/>
    <p:sldId id="363" r:id="rId60"/>
    <p:sldId id="364" r:id="rId61"/>
    <p:sldId id="433" r:id="rId62"/>
    <p:sldId id="365" r:id="rId63"/>
    <p:sldId id="498" r:id="rId64"/>
    <p:sldId id="366" r:id="rId65"/>
    <p:sldId id="460" r:id="rId66"/>
    <p:sldId id="472" r:id="rId67"/>
    <p:sldId id="473" r:id="rId68"/>
    <p:sldId id="474" r:id="rId69"/>
    <p:sldId id="504" r:id="rId70"/>
    <p:sldId id="367" r:id="rId71"/>
    <p:sldId id="461" r:id="rId72"/>
    <p:sldId id="462" r:id="rId73"/>
    <p:sldId id="436" r:id="rId74"/>
    <p:sldId id="368" r:id="rId75"/>
    <p:sldId id="464" r:id="rId76"/>
    <p:sldId id="437" r:id="rId77"/>
    <p:sldId id="465" r:id="rId78"/>
    <p:sldId id="380" r:id="rId79"/>
    <p:sldId id="463" r:id="rId80"/>
    <p:sldId id="466" r:id="rId81"/>
    <p:sldId id="467" r:id="rId82"/>
    <p:sldId id="468" r:id="rId83"/>
    <p:sldId id="469" r:id="rId84"/>
    <p:sldId id="470" r:id="rId85"/>
    <p:sldId id="505" r:id="rId86"/>
    <p:sldId id="475" r:id="rId87"/>
    <p:sldId id="476" r:id="rId88"/>
    <p:sldId id="477" r:id="rId89"/>
    <p:sldId id="478" r:id="rId90"/>
    <p:sldId id="480" r:id="rId91"/>
    <p:sldId id="481" r:id="rId92"/>
    <p:sldId id="482" r:id="rId93"/>
    <p:sldId id="434" r:id="rId94"/>
    <p:sldId id="483" r:id="rId95"/>
    <p:sldId id="484" r:id="rId96"/>
    <p:sldId id="485" r:id="rId97"/>
    <p:sldId id="382" r:id="rId98"/>
    <p:sldId id="384" r:id="rId99"/>
    <p:sldId id="385" r:id="rId100"/>
    <p:sldId id="394" r:id="rId101"/>
    <p:sldId id="390" r:id="rId102"/>
    <p:sldId id="392" r:id="rId103"/>
    <p:sldId id="377" r:id="rId104"/>
    <p:sldId id="501" r:id="rId105"/>
  </p:sldIdLst>
  <p:sldSz cx="12192000" cy="6858000"/>
  <p:notesSz cx="7099300" cy="10234613"/>
  <p:custShowLst>
    <p:custShow name="Vorlesung 2" id="0">
      <p:sldLst>
        <p:sld r:id="rId2"/>
        <p:sld r:id="rId4"/>
        <p:sld r:id="rId7"/>
        <p:sld r:id="rId19"/>
        <p:sld r:id="rId20"/>
        <p:sld r:id="rId45"/>
        <p:sld r:id="rId46"/>
        <p:sld r:id="rId47"/>
        <p:sld r:id="rId48"/>
        <p:sld r:id="rId49"/>
        <p:sld r:id="rId50"/>
        <p:sld r:id="rId51"/>
        <p:sld r:id="rId52"/>
        <p:sld r:id="rId53"/>
        <p:sld r:id="rId54"/>
        <p:sld r:id="rId55"/>
        <p:sld r:id="rId56"/>
        <p:sld r:id="rId57"/>
        <p:sld r:id="rId58"/>
        <p:sld r:id="rId59"/>
        <p:sld r:id="rId60"/>
        <p:sld r:id="rId61"/>
        <p:sld r:id="rId62"/>
        <p:sld r:id="rId63"/>
        <p:sld r:id="rId64"/>
        <p:sld r:id="rId65"/>
        <p:sld r:id="rId66"/>
        <p:sld r:id="rId67"/>
        <p:sld r:id="rId68"/>
        <p:sld r:id="rId69"/>
        <p:sld r:id="rId71"/>
        <p:sld r:id="rId72"/>
        <p:sld r:id="rId73"/>
        <p:sld r:id="rId74"/>
        <p:sld r:id="rId75"/>
        <p:sld r:id="rId76"/>
        <p:sld r:id="rId77"/>
        <p:sld r:id="rId78"/>
        <p:sld r:id="rId79"/>
        <p:sld r:id="rId80"/>
        <p:sld r:id="rId81"/>
        <p:sld r:id="rId82"/>
        <p:sld r:id="rId83"/>
        <p:sld r:id="rId84"/>
        <p:sld r:id="rId85"/>
        <p:sld r:id="rId87"/>
        <p:sld r:id="rId88"/>
        <p:sld r:id="rId89"/>
        <p:sld r:id="rId90"/>
        <p:sld r:id="rId91"/>
        <p:sld r:id="rId92"/>
        <p:sld r:id="rId93"/>
        <p:sld r:id="rId94"/>
        <p:sld r:id="rId95"/>
        <p:sld r:id="rId96"/>
        <p:sld r:id="rId97"/>
        <p:sld r:id="rId98"/>
        <p:sld r:id="rId99"/>
        <p:sld r:id="rId100"/>
        <p:sld r:id="rId101"/>
        <p:sld r:id="rId102"/>
        <p:sld r:id="rId103"/>
        <p:sld r:id="rId104"/>
      </p:sldLst>
    </p:custShow>
  </p:custShowLst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99FF"/>
    <a:srgbClr val="33CCFF"/>
    <a:srgbClr val="003366"/>
    <a:srgbClr val="003399"/>
    <a:srgbClr val="0033CC"/>
    <a:srgbClr val="FF9900"/>
    <a:srgbClr val="FF33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09" autoAdjust="0"/>
    <p:restoredTop sz="95718" autoAdjust="0"/>
  </p:normalViewPr>
  <p:slideViewPr>
    <p:cSldViewPr>
      <p:cViewPr varScale="1">
        <p:scale>
          <a:sx n="122" d="100"/>
          <a:sy n="122" d="100"/>
        </p:scale>
        <p:origin x="348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-56196"/>
    </p:cViewPr>
  </p:sorterViewPr>
  <p:notesViewPr>
    <p:cSldViewPr>
      <p:cViewPr varScale="1">
        <p:scale>
          <a:sx n="78" d="100"/>
          <a:sy n="78" d="100"/>
        </p:scale>
        <p:origin x="-2124" y="-78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handoutMaster" Target="handoutMasters/handoutMaster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presProps" Target="pres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viewProps" Target="view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DFA3B2-6D52-DC44-A5AD-B6E115A8601D}" type="doc">
      <dgm:prSet loTypeId="urn:microsoft.com/office/officeart/2005/8/layout/chevron2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70A5AC-E1A2-E84F-9B78-09648FBA817B}">
      <dgm:prSet phldrT="[Text]"/>
      <dgm:spPr>
        <a:solidFill>
          <a:srgbClr val="660066"/>
        </a:solidFill>
        <a:effectLst/>
      </dgm:spPr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F79BB8F8-4505-1B4B-A274-AF3463C538F7}" type="parTrans" cxnId="{6E4AC3B0-FD0E-5F4A-9EED-0967FCAB515E}">
      <dgm:prSet/>
      <dgm:spPr/>
      <dgm:t>
        <a:bodyPr/>
        <a:lstStyle/>
        <a:p>
          <a:endParaRPr lang="en-US"/>
        </a:p>
      </dgm:t>
    </dgm:pt>
    <dgm:pt modelId="{50305EE2-346B-8B43-AE75-DE38E5DCE732}" type="sibTrans" cxnId="{6E4AC3B0-FD0E-5F4A-9EED-0967FCAB515E}">
      <dgm:prSet/>
      <dgm:spPr/>
      <dgm:t>
        <a:bodyPr/>
        <a:lstStyle/>
        <a:p>
          <a:endParaRPr lang="en-US"/>
        </a:p>
      </dgm:t>
    </dgm:pt>
    <dgm:pt modelId="{207E307B-42F2-A145-8DC0-68A7D1E9017F}">
      <dgm:prSet phldrT="[Text]"/>
      <dgm:spPr/>
      <dgm:t>
        <a:bodyPr/>
        <a:lstStyle/>
        <a:p>
          <a:r>
            <a:rPr lang="en-US" dirty="0" smtClean="0"/>
            <a:t>Processor directly controls a peripheral device</a:t>
          </a:r>
          <a:endParaRPr lang="en-US" dirty="0"/>
        </a:p>
      </dgm:t>
    </dgm:pt>
    <dgm:pt modelId="{F4ADC43B-DEAC-5147-8DE5-1F89B9A66C8C}" type="parTrans" cxnId="{20A40074-D8F4-0944-B542-6A73088A00BB}">
      <dgm:prSet/>
      <dgm:spPr/>
      <dgm:t>
        <a:bodyPr/>
        <a:lstStyle/>
        <a:p>
          <a:endParaRPr lang="en-US"/>
        </a:p>
      </dgm:t>
    </dgm:pt>
    <dgm:pt modelId="{8B29CB4F-BCB5-3B44-A285-694A2054A1F0}" type="sibTrans" cxnId="{20A40074-D8F4-0944-B542-6A73088A00BB}">
      <dgm:prSet/>
      <dgm:spPr/>
      <dgm:t>
        <a:bodyPr/>
        <a:lstStyle/>
        <a:p>
          <a:endParaRPr lang="en-US"/>
        </a:p>
      </dgm:t>
    </dgm:pt>
    <dgm:pt modelId="{59C90634-E420-6A44-BD4B-32353F748D47}">
      <dgm:prSet phldrT="[Text]"/>
      <dgm:spPr>
        <a:solidFill>
          <a:srgbClr val="660066"/>
        </a:solidFill>
      </dgm:spPr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F28545FF-9095-B944-8998-2D12EDA2ADE6}" type="parTrans" cxnId="{A417149C-39DB-DB44-825E-66BCB244CAB0}">
      <dgm:prSet/>
      <dgm:spPr/>
      <dgm:t>
        <a:bodyPr/>
        <a:lstStyle/>
        <a:p>
          <a:endParaRPr lang="en-US"/>
        </a:p>
      </dgm:t>
    </dgm:pt>
    <dgm:pt modelId="{BB8DD86F-16FE-6847-8DAC-8E00C272C85F}" type="sibTrans" cxnId="{A417149C-39DB-DB44-825E-66BCB244CAB0}">
      <dgm:prSet/>
      <dgm:spPr/>
      <dgm:t>
        <a:bodyPr/>
        <a:lstStyle/>
        <a:p>
          <a:endParaRPr lang="en-US"/>
        </a:p>
      </dgm:t>
    </dgm:pt>
    <dgm:pt modelId="{E6A6BE98-2A3F-0744-BE2B-91A73B77DEA7}">
      <dgm:prSet/>
      <dgm:spPr/>
      <dgm:t>
        <a:bodyPr/>
        <a:lstStyle/>
        <a:p>
          <a:r>
            <a:rPr lang="en-US" dirty="0" smtClean="0"/>
            <a:t>A controller or I/O module is added</a:t>
          </a:r>
          <a:endParaRPr lang="en-US" dirty="0"/>
        </a:p>
      </dgm:t>
    </dgm:pt>
    <dgm:pt modelId="{48861BB3-7D5C-4049-8D1D-CFA515F2A260}" type="parTrans" cxnId="{C1997A90-D6D9-3148-93C5-FC33E55028C6}">
      <dgm:prSet/>
      <dgm:spPr/>
      <dgm:t>
        <a:bodyPr/>
        <a:lstStyle/>
        <a:p>
          <a:endParaRPr lang="en-US"/>
        </a:p>
      </dgm:t>
    </dgm:pt>
    <dgm:pt modelId="{934044F4-FC51-464F-ADBF-65B5C8BCE400}" type="sibTrans" cxnId="{C1997A90-D6D9-3148-93C5-FC33E55028C6}">
      <dgm:prSet/>
      <dgm:spPr/>
      <dgm:t>
        <a:bodyPr/>
        <a:lstStyle/>
        <a:p>
          <a:endParaRPr lang="en-US"/>
        </a:p>
      </dgm:t>
    </dgm:pt>
    <dgm:pt modelId="{D0892E65-48A0-1F44-A29D-C0DF29120945}">
      <dgm:prSet phldrT="[Text]"/>
      <dgm:spPr>
        <a:solidFill>
          <a:srgbClr val="660066"/>
        </a:solidFill>
      </dgm:spPr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0EFD0567-D1AB-6441-917B-9A2DDA2846BA}" type="parTrans" cxnId="{A00D513D-7D08-5247-99D4-EE4F15EC42FF}">
      <dgm:prSet/>
      <dgm:spPr/>
      <dgm:t>
        <a:bodyPr/>
        <a:lstStyle/>
        <a:p>
          <a:endParaRPr lang="en-US"/>
        </a:p>
      </dgm:t>
    </dgm:pt>
    <dgm:pt modelId="{7BF765B0-B537-0946-B97D-A7F0C69F6F7F}" type="sibTrans" cxnId="{A00D513D-7D08-5247-99D4-EE4F15EC42FF}">
      <dgm:prSet/>
      <dgm:spPr/>
      <dgm:t>
        <a:bodyPr/>
        <a:lstStyle/>
        <a:p>
          <a:endParaRPr lang="en-US"/>
        </a:p>
      </dgm:t>
    </dgm:pt>
    <dgm:pt modelId="{9994D0C5-00A1-B342-B695-8C4460C60ABB}">
      <dgm:prSet/>
      <dgm:spPr/>
      <dgm:t>
        <a:bodyPr/>
        <a:lstStyle/>
        <a:p>
          <a:r>
            <a:rPr lang="en-US" dirty="0" smtClean="0"/>
            <a:t>Same configuration as step 2, but now interrupts are employed</a:t>
          </a:r>
          <a:endParaRPr lang="en-US" dirty="0"/>
        </a:p>
      </dgm:t>
    </dgm:pt>
    <dgm:pt modelId="{F1F70AEB-5966-0643-BD46-9A206F23F13D}" type="parTrans" cxnId="{6FB084B3-8397-AC44-B77C-3E1F4A9BE4F8}">
      <dgm:prSet/>
      <dgm:spPr/>
      <dgm:t>
        <a:bodyPr/>
        <a:lstStyle/>
        <a:p>
          <a:endParaRPr lang="en-US"/>
        </a:p>
      </dgm:t>
    </dgm:pt>
    <dgm:pt modelId="{A3510A84-08FC-1C49-AB1A-87A2F3EE9334}" type="sibTrans" cxnId="{6FB084B3-8397-AC44-B77C-3E1F4A9BE4F8}">
      <dgm:prSet/>
      <dgm:spPr/>
      <dgm:t>
        <a:bodyPr/>
        <a:lstStyle/>
        <a:p>
          <a:endParaRPr lang="en-US"/>
        </a:p>
      </dgm:t>
    </dgm:pt>
    <dgm:pt modelId="{5C4F51DE-D722-BF4D-8A4B-1996E842F829}">
      <dgm:prSet phldrT="[Text]"/>
      <dgm:spPr>
        <a:solidFill>
          <a:srgbClr val="660066"/>
        </a:solidFill>
      </dgm:spPr>
      <dgm:t>
        <a:bodyPr/>
        <a:lstStyle/>
        <a:p>
          <a:r>
            <a:rPr lang="en-US" dirty="0" smtClean="0"/>
            <a:t>4</a:t>
          </a:r>
          <a:endParaRPr lang="en-US" dirty="0"/>
        </a:p>
      </dgm:t>
    </dgm:pt>
    <dgm:pt modelId="{E6501BCD-428E-BB45-B6E5-86170061A120}" type="parTrans" cxnId="{50EB44E8-DFCF-9B43-9B65-6027DC3A3290}">
      <dgm:prSet/>
      <dgm:spPr/>
      <dgm:t>
        <a:bodyPr/>
        <a:lstStyle/>
        <a:p>
          <a:endParaRPr lang="en-US"/>
        </a:p>
      </dgm:t>
    </dgm:pt>
    <dgm:pt modelId="{F8DC900D-A18F-2F4C-A43E-E64436FDF4FE}" type="sibTrans" cxnId="{50EB44E8-DFCF-9B43-9B65-6027DC3A3290}">
      <dgm:prSet/>
      <dgm:spPr/>
      <dgm:t>
        <a:bodyPr/>
        <a:lstStyle/>
        <a:p>
          <a:endParaRPr lang="en-US"/>
        </a:p>
      </dgm:t>
    </dgm:pt>
    <dgm:pt modelId="{0430BDFD-D1E8-BB43-AD97-7F56B06E6B9A}">
      <dgm:prSet phldrT="[Text]"/>
      <dgm:spPr>
        <a:solidFill>
          <a:srgbClr val="660066"/>
        </a:solidFill>
      </dgm:spPr>
      <dgm:t>
        <a:bodyPr/>
        <a:lstStyle/>
        <a:p>
          <a:r>
            <a:rPr lang="en-US" dirty="0" smtClean="0"/>
            <a:t>5</a:t>
          </a:r>
          <a:endParaRPr lang="en-US" dirty="0"/>
        </a:p>
      </dgm:t>
    </dgm:pt>
    <dgm:pt modelId="{026A7355-A6F7-5742-BD8A-346C1A7490D4}" type="parTrans" cxnId="{0FFCC901-A1DF-3644-9EFB-F07FA1D82609}">
      <dgm:prSet/>
      <dgm:spPr/>
      <dgm:t>
        <a:bodyPr/>
        <a:lstStyle/>
        <a:p>
          <a:endParaRPr lang="en-US"/>
        </a:p>
      </dgm:t>
    </dgm:pt>
    <dgm:pt modelId="{BB60C98F-EB6B-904A-AC91-221C1756D386}" type="sibTrans" cxnId="{0FFCC901-A1DF-3644-9EFB-F07FA1D82609}">
      <dgm:prSet/>
      <dgm:spPr/>
      <dgm:t>
        <a:bodyPr/>
        <a:lstStyle/>
        <a:p>
          <a:endParaRPr lang="en-US"/>
        </a:p>
      </dgm:t>
    </dgm:pt>
    <dgm:pt modelId="{E25A9EF6-242B-FF4E-81FD-7F5FD8EB6B2A}">
      <dgm:prSet phldrT="[Text]"/>
      <dgm:spPr>
        <a:solidFill>
          <a:srgbClr val="660066"/>
        </a:solidFill>
      </dgm:spPr>
      <dgm:t>
        <a:bodyPr/>
        <a:lstStyle/>
        <a:p>
          <a:r>
            <a:rPr lang="en-US" dirty="0" smtClean="0"/>
            <a:t>6</a:t>
          </a:r>
          <a:endParaRPr lang="en-US" dirty="0"/>
        </a:p>
      </dgm:t>
    </dgm:pt>
    <dgm:pt modelId="{0EE89D95-4B79-534E-AC72-5C90E52E0A48}" type="parTrans" cxnId="{FF8C1775-8EA8-3D47-8E3C-00F058553808}">
      <dgm:prSet/>
      <dgm:spPr/>
      <dgm:t>
        <a:bodyPr/>
        <a:lstStyle/>
        <a:p>
          <a:endParaRPr lang="en-US"/>
        </a:p>
      </dgm:t>
    </dgm:pt>
    <dgm:pt modelId="{B041C011-82BA-894D-9FD7-7589E12168F6}" type="sibTrans" cxnId="{FF8C1775-8EA8-3D47-8E3C-00F058553808}">
      <dgm:prSet/>
      <dgm:spPr/>
      <dgm:t>
        <a:bodyPr/>
        <a:lstStyle/>
        <a:p>
          <a:endParaRPr lang="en-US"/>
        </a:p>
      </dgm:t>
    </dgm:pt>
    <dgm:pt modelId="{9D76456A-144D-094C-81AE-14C8B652EE2F}">
      <dgm:prSet phldrT="[Text]"/>
      <dgm:spPr/>
      <dgm:t>
        <a:bodyPr/>
        <a:lstStyle/>
        <a:p>
          <a:r>
            <a:rPr lang="en-US" dirty="0" smtClean="0"/>
            <a:t>The I/O module is given direct control of memory via DMA</a:t>
          </a:r>
          <a:endParaRPr lang="en-US" dirty="0"/>
        </a:p>
      </dgm:t>
    </dgm:pt>
    <dgm:pt modelId="{6074BF34-CD63-D443-8A34-F7D5D137D56F}" type="parTrans" cxnId="{D2E98B0D-C652-534D-904B-D2909DFDFECC}">
      <dgm:prSet/>
      <dgm:spPr/>
      <dgm:t>
        <a:bodyPr/>
        <a:lstStyle/>
        <a:p>
          <a:endParaRPr lang="en-US"/>
        </a:p>
      </dgm:t>
    </dgm:pt>
    <dgm:pt modelId="{BA14CC57-9316-D140-B426-D7169CCC2924}" type="sibTrans" cxnId="{D2E98B0D-C652-534D-904B-D2909DFDFECC}">
      <dgm:prSet/>
      <dgm:spPr/>
      <dgm:t>
        <a:bodyPr/>
        <a:lstStyle/>
        <a:p>
          <a:endParaRPr lang="en-US"/>
        </a:p>
      </dgm:t>
    </dgm:pt>
    <dgm:pt modelId="{24B7895E-2647-824B-BA64-A348F60414C0}">
      <dgm:prSet phldrT="[Text]"/>
      <dgm:spPr/>
      <dgm:t>
        <a:bodyPr/>
        <a:lstStyle/>
        <a:p>
          <a:r>
            <a:rPr lang="en-US" smtClean="0"/>
            <a:t>The I/O module is enhanced to become a separate processor, with a specialized instruction set tailored for I/O</a:t>
          </a:r>
          <a:endParaRPr lang="en-US" dirty="0"/>
        </a:p>
      </dgm:t>
    </dgm:pt>
    <dgm:pt modelId="{53F7DBAC-79C2-684C-8866-477655E82DBE}" type="parTrans" cxnId="{5FBDF163-BE86-F845-8143-17A05F221F04}">
      <dgm:prSet/>
      <dgm:spPr/>
      <dgm:t>
        <a:bodyPr/>
        <a:lstStyle/>
        <a:p>
          <a:endParaRPr lang="en-US"/>
        </a:p>
      </dgm:t>
    </dgm:pt>
    <dgm:pt modelId="{6A2166D9-6602-C445-A000-1C98C587F460}" type="sibTrans" cxnId="{5FBDF163-BE86-F845-8143-17A05F221F04}">
      <dgm:prSet/>
      <dgm:spPr/>
      <dgm:t>
        <a:bodyPr/>
        <a:lstStyle/>
        <a:p>
          <a:endParaRPr lang="en-US"/>
        </a:p>
      </dgm:t>
    </dgm:pt>
    <dgm:pt modelId="{39F1D106-3D03-7641-BE44-D9107EEFBFC7}">
      <dgm:prSet phldrT="[Text]"/>
      <dgm:spPr/>
      <dgm:t>
        <a:bodyPr/>
        <a:lstStyle/>
        <a:p>
          <a:r>
            <a:rPr lang="en-US" dirty="0" smtClean="0"/>
            <a:t>The I/O module has a local memory of its own and is, in fact, a computer in its own right </a:t>
          </a:r>
          <a:endParaRPr lang="en-US" dirty="0"/>
        </a:p>
      </dgm:t>
    </dgm:pt>
    <dgm:pt modelId="{2D225281-2DBF-C247-B481-B2CAEE1FF9F7}" type="parTrans" cxnId="{4CEA3E6E-228F-6F40-8231-19117F303A8B}">
      <dgm:prSet/>
      <dgm:spPr/>
      <dgm:t>
        <a:bodyPr/>
        <a:lstStyle/>
        <a:p>
          <a:endParaRPr lang="en-US"/>
        </a:p>
      </dgm:t>
    </dgm:pt>
    <dgm:pt modelId="{F1EBE67C-306C-2443-91DC-D8A9F2930D6A}" type="sibTrans" cxnId="{4CEA3E6E-228F-6F40-8231-19117F303A8B}">
      <dgm:prSet/>
      <dgm:spPr/>
      <dgm:t>
        <a:bodyPr/>
        <a:lstStyle/>
        <a:p>
          <a:endParaRPr lang="en-US"/>
        </a:p>
      </dgm:t>
    </dgm:pt>
    <dgm:pt modelId="{7129E848-F243-C342-8A41-6DAF5C3686D4}" type="pres">
      <dgm:prSet presAssocID="{40DFA3B2-6D52-DC44-A5AD-B6E115A8601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80D6BE-1CE1-6B40-927B-5535E8363D7A}" type="pres">
      <dgm:prSet presAssocID="{1F70A5AC-E1A2-E84F-9B78-09648FBA817B}" presName="composite" presStyleCnt="0"/>
      <dgm:spPr/>
    </dgm:pt>
    <dgm:pt modelId="{F72602C4-C216-6C47-8283-AB160818DD6A}" type="pres">
      <dgm:prSet presAssocID="{1F70A5AC-E1A2-E84F-9B78-09648FBA817B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6FA7D3-E0A2-9D4D-99F0-2CEB5A2B0ECA}" type="pres">
      <dgm:prSet presAssocID="{1F70A5AC-E1A2-E84F-9B78-09648FBA817B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9D24FD-D281-DA43-B0E4-549E40CA37B2}" type="pres">
      <dgm:prSet presAssocID="{50305EE2-346B-8B43-AE75-DE38E5DCE732}" presName="sp" presStyleCnt="0"/>
      <dgm:spPr/>
    </dgm:pt>
    <dgm:pt modelId="{B5950E38-D76C-994E-A2A1-9A4916A47133}" type="pres">
      <dgm:prSet presAssocID="{59C90634-E420-6A44-BD4B-32353F748D47}" presName="composite" presStyleCnt="0"/>
      <dgm:spPr/>
    </dgm:pt>
    <dgm:pt modelId="{5209BDB1-F3C2-8441-A1FE-5E6B2A984935}" type="pres">
      <dgm:prSet presAssocID="{59C90634-E420-6A44-BD4B-32353F748D47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EDDF8F-73EE-174E-8254-F9187BE88D40}" type="pres">
      <dgm:prSet presAssocID="{59C90634-E420-6A44-BD4B-32353F748D47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F36E13-D201-4941-A349-397192A35397}" type="pres">
      <dgm:prSet presAssocID="{BB8DD86F-16FE-6847-8DAC-8E00C272C85F}" presName="sp" presStyleCnt="0"/>
      <dgm:spPr/>
    </dgm:pt>
    <dgm:pt modelId="{1C4096A0-7CE6-8F45-97E4-156CB8B3C2EB}" type="pres">
      <dgm:prSet presAssocID="{D0892E65-48A0-1F44-A29D-C0DF29120945}" presName="composite" presStyleCnt="0"/>
      <dgm:spPr/>
    </dgm:pt>
    <dgm:pt modelId="{4D573E90-A77B-1C4B-AA14-24FD3D630B78}" type="pres">
      <dgm:prSet presAssocID="{D0892E65-48A0-1F44-A29D-C0DF29120945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899923-E638-7742-BB13-3CCAC71E703D}" type="pres">
      <dgm:prSet presAssocID="{D0892E65-48A0-1F44-A29D-C0DF29120945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D2448A-29C6-5845-BEBE-C491BFB7960E}" type="pres">
      <dgm:prSet presAssocID="{7BF765B0-B537-0946-B97D-A7F0C69F6F7F}" presName="sp" presStyleCnt="0"/>
      <dgm:spPr/>
    </dgm:pt>
    <dgm:pt modelId="{5301BA5A-2611-A244-9664-F6C8FD04EFD7}" type="pres">
      <dgm:prSet presAssocID="{5C4F51DE-D722-BF4D-8A4B-1996E842F829}" presName="composite" presStyleCnt="0"/>
      <dgm:spPr/>
    </dgm:pt>
    <dgm:pt modelId="{C3C791A1-E3E5-AA4A-B851-26AFED7A959F}" type="pres">
      <dgm:prSet presAssocID="{5C4F51DE-D722-BF4D-8A4B-1996E842F829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B10E8E-02C7-AA41-8021-2E7FC0C797E4}" type="pres">
      <dgm:prSet presAssocID="{5C4F51DE-D722-BF4D-8A4B-1996E842F829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FEE50B-9C05-494A-A245-DDC6525DEF8A}" type="pres">
      <dgm:prSet presAssocID="{F8DC900D-A18F-2F4C-A43E-E64436FDF4FE}" presName="sp" presStyleCnt="0"/>
      <dgm:spPr/>
    </dgm:pt>
    <dgm:pt modelId="{B635855B-88A8-794D-929C-1D844E641CFC}" type="pres">
      <dgm:prSet presAssocID="{0430BDFD-D1E8-BB43-AD97-7F56B06E6B9A}" presName="composite" presStyleCnt="0"/>
      <dgm:spPr/>
    </dgm:pt>
    <dgm:pt modelId="{729FEA82-FA47-0A40-BB91-68448BB2BFE8}" type="pres">
      <dgm:prSet presAssocID="{0430BDFD-D1E8-BB43-AD97-7F56B06E6B9A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AF2322-E815-BB4D-BC20-156E3ED243C7}" type="pres">
      <dgm:prSet presAssocID="{0430BDFD-D1E8-BB43-AD97-7F56B06E6B9A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26BEEC-B8A4-0847-BBED-6DE5AC3A6A3E}" type="pres">
      <dgm:prSet presAssocID="{BB60C98F-EB6B-904A-AC91-221C1756D386}" presName="sp" presStyleCnt="0"/>
      <dgm:spPr/>
    </dgm:pt>
    <dgm:pt modelId="{B646E6BE-BCD8-294C-AB67-239265BC44C3}" type="pres">
      <dgm:prSet presAssocID="{E25A9EF6-242B-FF4E-81FD-7F5FD8EB6B2A}" presName="composite" presStyleCnt="0"/>
      <dgm:spPr/>
    </dgm:pt>
    <dgm:pt modelId="{7374A26C-9BCF-1F41-B60F-A8419B450B3B}" type="pres">
      <dgm:prSet presAssocID="{E25A9EF6-242B-FF4E-81FD-7F5FD8EB6B2A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BC0513-6087-9642-8927-5AAC9E63AA62}" type="pres">
      <dgm:prSet presAssocID="{E25A9EF6-242B-FF4E-81FD-7F5FD8EB6B2A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721D19-ABC3-A74E-B92C-EE223ED372A5}" type="presOf" srcId="{24B7895E-2647-824B-BA64-A348F60414C0}" destId="{34AF2322-E815-BB4D-BC20-156E3ED243C7}" srcOrd="0" destOrd="0" presId="urn:microsoft.com/office/officeart/2005/8/layout/chevron2"/>
    <dgm:cxn modelId="{4A94B07B-E746-5445-BBB9-8B638B3FDB5C}" type="presOf" srcId="{207E307B-42F2-A145-8DC0-68A7D1E9017F}" destId="{A06FA7D3-E0A2-9D4D-99F0-2CEB5A2B0ECA}" srcOrd="0" destOrd="0" presId="urn:microsoft.com/office/officeart/2005/8/layout/chevron2"/>
    <dgm:cxn modelId="{C1997A90-D6D9-3148-93C5-FC33E55028C6}" srcId="{59C90634-E420-6A44-BD4B-32353F748D47}" destId="{E6A6BE98-2A3F-0744-BE2B-91A73B77DEA7}" srcOrd="0" destOrd="0" parTransId="{48861BB3-7D5C-4049-8D1D-CFA515F2A260}" sibTransId="{934044F4-FC51-464F-ADBF-65B5C8BCE400}"/>
    <dgm:cxn modelId="{4CEA3E6E-228F-6F40-8231-19117F303A8B}" srcId="{E25A9EF6-242B-FF4E-81FD-7F5FD8EB6B2A}" destId="{39F1D106-3D03-7641-BE44-D9107EEFBFC7}" srcOrd="0" destOrd="0" parTransId="{2D225281-2DBF-C247-B481-B2CAEE1FF9F7}" sibTransId="{F1EBE67C-306C-2443-91DC-D8A9F2930D6A}"/>
    <dgm:cxn modelId="{006E7C5E-B0A7-6B41-A0E8-C4F8CB12271D}" type="presOf" srcId="{39F1D106-3D03-7641-BE44-D9107EEFBFC7}" destId="{11BC0513-6087-9642-8927-5AAC9E63AA62}" srcOrd="0" destOrd="0" presId="urn:microsoft.com/office/officeart/2005/8/layout/chevron2"/>
    <dgm:cxn modelId="{AFAF8FE1-57A2-7542-9CEC-4C1B3EC64AFB}" type="presOf" srcId="{E25A9EF6-242B-FF4E-81FD-7F5FD8EB6B2A}" destId="{7374A26C-9BCF-1F41-B60F-A8419B450B3B}" srcOrd="0" destOrd="0" presId="urn:microsoft.com/office/officeart/2005/8/layout/chevron2"/>
    <dgm:cxn modelId="{A00D513D-7D08-5247-99D4-EE4F15EC42FF}" srcId="{40DFA3B2-6D52-DC44-A5AD-B6E115A8601D}" destId="{D0892E65-48A0-1F44-A29D-C0DF29120945}" srcOrd="2" destOrd="0" parTransId="{0EFD0567-D1AB-6441-917B-9A2DDA2846BA}" sibTransId="{7BF765B0-B537-0946-B97D-A7F0C69F6F7F}"/>
    <dgm:cxn modelId="{0E4DDB41-D047-5540-8A14-48EE45D63A00}" type="presOf" srcId="{59C90634-E420-6A44-BD4B-32353F748D47}" destId="{5209BDB1-F3C2-8441-A1FE-5E6B2A984935}" srcOrd="0" destOrd="0" presId="urn:microsoft.com/office/officeart/2005/8/layout/chevron2"/>
    <dgm:cxn modelId="{A417149C-39DB-DB44-825E-66BCB244CAB0}" srcId="{40DFA3B2-6D52-DC44-A5AD-B6E115A8601D}" destId="{59C90634-E420-6A44-BD4B-32353F748D47}" srcOrd="1" destOrd="0" parTransId="{F28545FF-9095-B944-8998-2D12EDA2ADE6}" sibTransId="{BB8DD86F-16FE-6847-8DAC-8E00C272C85F}"/>
    <dgm:cxn modelId="{426A128B-507C-D74D-BE90-F648AAE4EFEB}" type="presOf" srcId="{1F70A5AC-E1A2-E84F-9B78-09648FBA817B}" destId="{F72602C4-C216-6C47-8283-AB160818DD6A}" srcOrd="0" destOrd="0" presId="urn:microsoft.com/office/officeart/2005/8/layout/chevron2"/>
    <dgm:cxn modelId="{F532EC4D-5550-AD4A-9AA3-DB3CD437B306}" type="presOf" srcId="{E6A6BE98-2A3F-0744-BE2B-91A73B77DEA7}" destId="{D5EDDF8F-73EE-174E-8254-F9187BE88D40}" srcOrd="0" destOrd="0" presId="urn:microsoft.com/office/officeart/2005/8/layout/chevron2"/>
    <dgm:cxn modelId="{EC8916A9-9F39-174C-9A1D-96F39646CBF2}" type="presOf" srcId="{9D76456A-144D-094C-81AE-14C8B652EE2F}" destId="{4CB10E8E-02C7-AA41-8021-2E7FC0C797E4}" srcOrd="0" destOrd="0" presId="urn:microsoft.com/office/officeart/2005/8/layout/chevron2"/>
    <dgm:cxn modelId="{86DA4422-6C43-A548-B315-91CBD105F09C}" type="presOf" srcId="{9994D0C5-00A1-B342-B695-8C4460C60ABB}" destId="{E0899923-E638-7742-BB13-3CCAC71E703D}" srcOrd="0" destOrd="0" presId="urn:microsoft.com/office/officeart/2005/8/layout/chevron2"/>
    <dgm:cxn modelId="{958E5630-2ACB-1842-B874-AE3238C89658}" type="presOf" srcId="{D0892E65-48A0-1F44-A29D-C0DF29120945}" destId="{4D573E90-A77B-1C4B-AA14-24FD3D630B78}" srcOrd="0" destOrd="0" presId="urn:microsoft.com/office/officeart/2005/8/layout/chevron2"/>
    <dgm:cxn modelId="{6E4AC3B0-FD0E-5F4A-9EED-0967FCAB515E}" srcId="{40DFA3B2-6D52-DC44-A5AD-B6E115A8601D}" destId="{1F70A5AC-E1A2-E84F-9B78-09648FBA817B}" srcOrd="0" destOrd="0" parTransId="{F79BB8F8-4505-1B4B-A274-AF3463C538F7}" sibTransId="{50305EE2-346B-8B43-AE75-DE38E5DCE732}"/>
    <dgm:cxn modelId="{6FB084B3-8397-AC44-B77C-3E1F4A9BE4F8}" srcId="{D0892E65-48A0-1F44-A29D-C0DF29120945}" destId="{9994D0C5-00A1-B342-B695-8C4460C60ABB}" srcOrd="0" destOrd="0" parTransId="{F1F70AEB-5966-0643-BD46-9A206F23F13D}" sibTransId="{A3510A84-08FC-1C49-AB1A-87A2F3EE9334}"/>
    <dgm:cxn modelId="{0FFCC901-A1DF-3644-9EFB-F07FA1D82609}" srcId="{40DFA3B2-6D52-DC44-A5AD-B6E115A8601D}" destId="{0430BDFD-D1E8-BB43-AD97-7F56B06E6B9A}" srcOrd="4" destOrd="0" parTransId="{026A7355-A6F7-5742-BD8A-346C1A7490D4}" sibTransId="{BB60C98F-EB6B-904A-AC91-221C1756D386}"/>
    <dgm:cxn modelId="{20A40074-D8F4-0944-B542-6A73088A00BB}" srcId="{1F70A5AC-E1A2-E84F-9B78-09648FBA817B}" destId="{207E307B-42F2-A145-8DC0-68A7D1E9017F}" srcOrd="0" destOrd="0" parTransId="{F4ADC43B-DEAC-5147-8DE5-1F89B9A66C8C}" sibTransId="{8B29CB4F-BCB5-3B44-A285-694A2054A1F0}"/>
    <dgm:cxn modelId="{50EB44E8-DFCF-9B43-9B65-6027DC3A3290}" srcId="{40DFA3B2-6D52-DC44-A5AD-B6E115A8601D}" destId="{5C4F51DE-D722-BF4D-8A4B-1996E842F829}" srcOrd="3" destOrd="0" parTransId="{E6501BCD-428E-BB45-B6E5-86170061A120}" sibTransId="{F8DC900D-A18F-2F4C-A43E-E64436FDF4FE}"/>
    <dgm:cxn modelId="{D2E98B0D-C652-534D-904B-D2909DFDFECC}" srcId="{5C4F51DE-D722-BF4D-8A4B-1996E842F829}" destId="{9D76456A-144D-094C-81AE-14C8B652EE2F}" srcOrd="0" destOrd="0" parTransId="{6074BF34-CD63-D443-8A34-F7D5D137D56F}" sibTransId="{BA14CC57-9316-D140-B426-D7169CCC2924}"/>
    <dgm:cxn modelId="{500FED11-EF58-E14A-8595-AF8CB9D301F8}" type="presOf" srcId="{0430BDFD-D1E8-BB43-AD97-7F56B06E6B9A}" destId="{729FEA82-FA47-0A40-BB91-68448BB2BFE8}" srcOrd="0" destOrd="0" presId="urn:microsoft.com/office/officeart/2005/8/layout/chevron2"/>
    <dgm:cxn modelId="{FF8C1775-8EA8-3D47-8E3C-00F058553808}" srcId="{40DFA3B2-6D52-DC44-A5AD-B6E115A8601D}" destId="{E25A9EF6-242B-FF4E-81FD-7F5FD8EB6B2A}" srcOrd="5" destOrd="0" parTransId="{0EE89D95-4B79-534E-AC72-5C90E52E0A48}" sibTransId="{B041C011-82BA-894D-9FD7-7589E12168F6}"/>
    <dgm:cxn modelId="{F121880D-F7C8-A347-81ED-2CC9CB593662}" type="presOf" srcId="{40DFA3B2-6D52-DC44-A5AD-B6E115A8601D}" destId="{7129E848-F243-C342-8A41-6DAF5C3686D4}" srcOrd="0" destOrd="0" presId="urn:microsoft.com/office/officeart/2005/8/layout/chevron2"/>
    <dgm:cxn modelId="{5FBDF163-BE86-F845-8143-17A05F221F04}" srcId="{0430BDFD-D1E8-BB43-AD97-7F56B06E6B9A}" destId="{24B7895E-2647-824B-BA64-A348F60414C0}" srcOrd="0" destOrd="0" parTransId="{53F7DBAC-79C2-684C-8866-477655E82DBE}" sibTransId="{6A2166D9-6602-C445-A000-1C98C587F460}"/>
    <dgm:cxn modelId="{7CBB3224-A625-7A46-B3D1-DA699F350E70}" type="presOf" srcId="{5C4F51DE-D722-BF4D-8A4B-1996E842F829}" destId="{C3C791A1-E3E5-AA4A-B851-26AFED7A959F}" srcOrd="0" destOrd="0" presId="urn:microsoft.com/office/officeart/2005/8/layout/chevron2"/>
    <dgm:cxn modelId="{39BC8BF6-8B68-8346-87C9-EDA362714C3C}" type="presParOf" srcId="{7129E848-F243-C342-8A41-6DAF5C3686D4}" destId="{C580D6BE-1CE1-6B40-927B-5535E8363D7A}" srcOrd="0" destOrd="0" presId="urn:microsoft.com/office/officeart/2005/8/layout/chevron2"/>
    <dgm:cxn modelId="{96BF25BF-FE0C-D54B-9891-E4DB8382A1A9}" type="presParOf" srcId="{C580D6BE-1CE1-6B40-927B-5535E8363D7A}" destId="{F72602C4-C216-6C47-8283-AB160818DD6A}" srcOrd="0" destOrd="0" presId="urn:microsoft.com/office/officeart/2005/8/layout/chevron2"/>
    <dgm:cxn modelId="{7DF3BF6B-67F6-7D42-987C-B0224CA76416}" type="presParOf" srcId="{C580D6BE-1CE1-6B40-927B-5535E8363D7A}" destId="{A06FA7D3-E0A2-9D4D-99F0-2CEB5A2B0ECA}" srcOrd="1" destOrd="0" presId="urn:microsoft.com/office/officeart/2005/8/layout/chevron2"/>
    <dgm:cxn modelId="{11CC3CB6-7DB2-0D44-AD80-C2E3BA5FA2DF}" type="presParOf" srcId="{7129E848-F243-C342-8A41-6DAF5C3686D4}" destId="{D09D24FD-D281-DA43-B0E4-549E40CA37B2}" srcOrd="1" destOrd="0" presId="urn:microsoft.com/office/officeart/2005/8/layout/chevron2"/>
    <dgm:cxn modelId="{DC19A74C-A74A-2B48-8607-A8168A0971C9}" type="presParOf" srcId="{7129E848-F243-C342-8A41-6DAF5C3686D4}" destId="{B5950E38-D76C-994E-A2A1-9A4916A47133}" srcOrd="2" destOrd="0" presId="urn:microsoft.com/office/officeart/2005/8/layout/chevron2"/>
    <dgm:cxn modelId="{AF483990-60CD-EB4E-B35F-03D27FCA0C52}" type="presParOf" srcId="{B5950E38-D76C-994E-A2A1-9A4916A47133}" destId="{5209BDB1-F3C2-8441-A1FE-5E6B2A984935}" srcOrd="0" destOrd="0" presId="urn:microsoft.com/office/officeart/2005/8/layout/chevron2"/>
    <dgm:cxn modelId="{35D7DAB4-AD56-D348-AF2B-0BB95CF23537}" type="presParOf" srcId="{B5950E38-D76C-994E-A2A1-9A4916A47133}" destId="{D5EDDF8F-73EE-174E-8254-F9187BE88D40}" srcOrd="1" destOrd="0" presId="urn:microsoft.com/office/officeart/2005/8/layout/chevron2"/>
    <dgm:cxn modelId="{68243125-0EEF-574F-B2B4-C3CFB429559D}" type="presParOf" srcId="{7129E848-F243-C342-8A41-6DAF5C3686D4}" destId="{DEF36E13-D201-4941-A349-397192A35397}" srcOrd="3" destOrd="0" presId="urn:microsoft.com/office/officeart/2005/8/layout/chevron2"/>
    <dgm:cxn modelId="{CFFE44B8-8D16-5E4B-9C26-825986BBBF23}" type="presParOf" srcId="{7129E848-F243-C342-8A41-6DAF5C3686D4}" destId="{1C4096A0-7CE6-8F45-97E4-156CB8B3C2EB}" srcOrd="4" destOrd="0" presId="urn:microsoft.com/office/officeart/2005/8/layout/chevron2"/>
    <dgm:cxn modelId="{C057FB6C-0229-774B-A94E-FC262ED95BDA}" type="presParOf" srcId="{1C4096A0-7CE6-8F45-97E4-156CB8B3C2EB}" destId="{4D573E90-A77B-1C4B-AA14-24FD3D630B78}" srcOrd="0" destOrd="0" presId="urn:microsoft.com/office/officeart/2005/8/layout/chevron2"/>
    <dgm:cxn modelId="{D8D644F0-1696-8245-B0CD-AE2EC821426B}" type="presParOf" srcId="{1C4096A0-7CE6-8F45-97E4-156CB8B3C2EB}" destId="{E0899923-E638-7742-BB13-3CCAC71E703D}" srcOrd="1" destOrd="0" presId="urn:microsoft.com/office/officeart/2005/8/layout/chevron2"/>
    <dgm:cxn modelId="{0A2ACCB0-D029-BE45-8064-A06B4B008FFA}" type="presParOf" srcId="{7129E848-F243-C342-8A41-6DAF5C3686D4}" destId="{8ED2448A-29C6-5845-BEBE-C491BFB7960E}" srcOrd="5" destOrd="0" presId="urn:microsoft.com/office/officeart/2005/8/layout/chevron2"/>
    <dgm:cxn modelId="{7FEBF68E-7D1A-1E42-95CB-D195B2A88FAC}" type="presParOf" srcId="{7129E848-F243-C342-8A41-6DAF5C3686D4}" destId="{5301BA5A-2611-A244-9664-F6C8FD04EFD7}" srcOrd="6" destOrd="0" presId="urn:microsoft.com/office/officeart/2005/8/layout/chevron2"/>
    <dgm:cxn modelId="{EF110B2B-D072-8A40-8749-10F239C26F5A}" type="presParOf" srcId="{5301BA5A-2611-A244-9664-F6C8FD04EFD7}" destId="{C3C791A1-E3E5-AA4A-B851-26AFED7A959F}" srcOrd="0" destOrd="0" presId="urn:microsoft.com/office/officeart/2005/8/layout/chevron2"/>
    <dgm:cxn modelId="{44198411-8CA7-E94F-9405-D704CBAAE808}" type="presParOf" srcId="{5301BA5A-2611-A244-9664-F6C8FD04EFD7}" destId="{4CB10E8E-02C7-AA41-8021-2E7FC0C797E4}" srcOrd="1" destOrd="0" presId="urn:microsoft.com/office/officeart/2005/8/layout/chevron2"/>
    <dgm:cxn modelId="{B2B272F7-03CA-B240-B330-A5C01847618E}" type="presParOf" srcId="{7129E848-F243-C342-8A41-6DAF5C3686D4}" destId="{01FEE50B-9C05-494A-A245-DDC6525DEF8A}" srcOrd="7" destOrd="0" presId="urn:microsoft.com/office/officeart/2005/8/layout/chevron2"/>
    <dgm:cxn modelId="{466CDA4E-F686-DD41-9F86-4578D3C920A6}" type="presParOf" srcId="{7129E848-F243-C342-8A41-6DAF5C3686D4}" destId="{B635855B-88A8-794D-929C-1D844E641CFC}" srcOrd="8" destOrd="0" presId="urn:microsoft.com/office/officeart/2005/8/layout/chevron2"/>
    <dgm:cxn modelId="{A740202B-AF73-A443-8DD7-FD96FD42C818}" type="presParOf" srcId="{B635855B-88A8-794D-929C-1D844E641CFC}" destId="{729FEA82-FA47-0A40-BB91-68448BB2BFE8}" srcOrd="0" destOrd="0" presId="urn:microsoft.com/office/officeart/2005/8/layout/chevron2"/>
    <dgm:cxn modelId="{37F2C0DB-DA17-374A-9BC0-1AEC89A45BD6}" type="presParOf" srcId="{B635855B-88A8-794D-929C-1D844E641CFC}" destId="{34AF2322-E815-BB4D-BC20-156E3ED243C7}" srcOrd="1" destOrd="0" presId="urn:microsoft.com/office/officeart/2005/8/layout/chevron2"/>
    <dgm:cxn modelId="{757018D5-C96F-5A4A-B07F-3A2B8A0030D3}" type="presParOf" srcId="{7129E848-F243-C342-8A41-6DAF5C3686D4}" destId="{1F26BEEC-B8A4-0847-BBED-6DE5AC3A6A3E}" srcOrd="9" destOrd="0" presId="urn:microsoft.com/office/officeart/2005/8/layout/chevron2"/>
    <dgm:cxn modelId="{9ACBF179-85CD-7146-A3A6-DD49836BA7E3}" type="presParOf" srcId="{7129E848-F243-C342-8A41-6DAF5C3686D4}" destId="{B646E6BE-BCD8-294C-AB67-239265BC44C3}" srcOrd="10" destOrd="0" presId="urn:microsoft.com/office/officeart/2005/8/layout/chevron2"/>
    <dgm:cxn modelId="{9D22E747-4BB2-E34C-8067-4B53E5B22BED}" type="presParOf" srcId="{B646E6BE-BCD8-294C-AB67-239265BC44C3}" destId="{7374A26C-9BCF-1F41-B60F-A8419B450B3B}" srcOrd="0" destOrd="0" presId="urn:microsoft.com/office/officeart/2005/8/layout/chevron2"/>
    <dgm:cxn modelId="{6884E513-04E2-5E40-858B-3B55F95170AA}" type="presParOf" srcId="{B646E6BE-BCD8-294C-AB67-239265BC44C3}" destId="{11BC0513-6087-9642-8927-5AAC9E63AA6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E5389E2-70C4-0A46-ADA4-58BC3ECDA525}" type="doc">
      <dgm:prSet loTypeId="urn:microsoft.com/office/officeart/2005/8/layout/lProcess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B701DB-1C2B-C542-933A-D0FA4E5B70B3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b="1" dirty="0" smtClean="0"/>
            <a:t>Boot block</a:t>
          </a:r>
          <a:endParaRPr lang="en-US" dirty="0"/>
        </a:p>
      </dgm:t>
    </dgm:pt>
    <dgm:pt modelId="{85D13B5B-6821-484B-9959-D75CA4337967}" type="parTrans" cxnId="{4E6F076E-0ADB-5C4E-A2DD-4D142EC1CED8}">
      <dgm:prSet/>
      <dgm:spPr/>
      <dgm:t>
        <a:bodyPr/>
        <a:lstStyle/>
        <a:p>
          <a:endParaRPr lang="en-US"/>
        </a:p>
      </dgm:t>
    </dgm:pt>
    <dgm:pt modelId="{113CB5B9-5A46-6343-881D-5EF8FDAC584C}" type="sibTrans" cxnId="{4E6F076E-0ADB-5C4E-A2DD-4D142EC1CED8}">
      <dgm:prSet/>
      <dgm:spPr/>
      <dgm:t>
        <a:bodyPr/>
        <a:lstStyle/>
        <a:p>
          <a:endParaRPr lang="en-US"/>
        </a:p>
      </dgm:t>
    </dgm:pt>
    <dgm:pt modelId="{95D21672-723C-114A-8CAA-AB46B2FEFB12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sz="1400" dirty="0" smtClean="0">
              <a:solidFill>
                <a:srgbClr val="000000"/>
              </a:solidFill>
            </a:rPr>
            <a:t>contains code required to boot the operating system</a:t>
          </a:r>
          <a:endParaRPr lang="en-US" sz="1400" dirty="0">
            <a:solidFill>
              <a:srgbClr val="000000"/>
            </a:solidFill>
          </a:endParaRPr>
        </a:p>
      </dgm:t>
    </dgm:pt>
    <dgm:pt modelId="{48A93811-45E2-3F4F-8DEE-98CB2CCEF491}" type="parTrans" cxnId="{96BAFF6A-B117-A246-9A99-AC4E55B210D2}">
      <dgm:prSet/>
      <dgm:spPr/>
      <dgm:t>
        <a:bodyPr/>
        <a:lstStyle/>
        <a:p>
          <a:endParaRPr lang="en-US"/>
        </a:p>
      </dgm:t>
    </dgm:pt>
    <dgm:pt modelId="{746C9CCE-137A-334B-B90C-687EAB61667C}" type="sibTrans" cxnId="{96BAFF6A-B117-A246-9A99-AC4E55B210D2}">
      <dgm:prSet/>
      <dgm:spPr/>
      <dgm:t>
        <a:bodyPr/>
        <a:lstStyle/>
        <a:p>
          <a:endParaRPr lang="en-US"/>
        </a:p>
      </dgm:t>
    </dgm:pt>
    <dgm:pt modelId="{9C38DB67-B3DC-1348-B53F-4274017F5F92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b="1" dirty="0" smtClean="0"/>
            <a:t>Superblock</a:t>
          </a:r>
          <a:endParaRPr lang="en-US" dirty="0"/>
        </a:p>
      </dgm:t>
    </dgm:pt>
    <dgm:pt modelId="{CE5E27B8-1675-9B44-8D93-971153D9BB8A}" type="parTrans" cxnId="{6969631B-9774-8E45-B343-87BBDD4CC7D4}">
      <dgm:prSet/>
      <dgm:spPr/>
      <dgm:t>
        <a:bodyPr/>
        <a:lstStyle/>
        <a:p>
          <a:endParaRPr lang="en-US"/>
        </a:p>
      </dgm:t>
    </dgm:pt>
    <dgm:pt modelId="{63AEAD72-7C7D-AE45-AB0D-5ECF2D81D668}" type="sibTrans" cxnId="{6969631B-9774-8E45-B343-87BBDD4CC7D4}">
      <dgm:prSet/>
      <dgm:spPr/>
      <dgm:t>
        <a:bodyPr/>
        <a:lstStyle/>
        <a:p>
          <a:endParaRPr lang="en-US"/>
        </a:p>
      </dgm:t>
    </dgm:pt>
    <dgm:pt modelId="{39B34BBE-8E4E-BC4F-8AE2-72E7313A8ED9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sz="1400" dirty="0" smtClean="0">
              <a:solidFill>
                <a:srgbClr val="000000"/>
              </a:solidFill>
            </a:rPr>
            <a:t>contains attributes and information about the file system</a:t>
          </a:r>
          <a:endParaRPr lang="en-US" sz="1400" dirty="0">
            <a:solidFill>
              <a:srgbClr val="000000"/>
            </a:solidFill>
          </a:endParaRPr>
        </a:p>
      </dgm:t>
    </dgm:pt>
    <dgm:pt modelId="{EF576A00-C076-B34B-BAF8-294EED1E5CEF}" type="parTrans" cxnId="{A200369C-75D6-2943-9862-CD67A9EE14F5}">
      <dgm:prSet/>
      <dgm:spPr/>
      <dgm:t>
        <a:bodyPr/>
        <a:lstStyle/>
        <a:p>
          <a:endParaRPr lang="en-US"/>
        </a:p>
      </dgm:t>
    </dgm:pt>
    <dgm:pt modelId="{0B82AF22-9230-D443-91AB-D9682D6A3DB3}" type="sibTrans" cxnId="{A200369C-75D6-2943-9862-CD67A9EE14F5}">
      <dgm:prSet/>
      <dgm:spPr/>
      <dgm:t>
        <a:bodyPr/>
        <a:lstStyle/>
        <a:p>
          <a:endParaRPr lang="en-US"/>
        </a:p>
      </dgm:t>
    </dgm:pt>
    <dgm:pt modelId="{A31E3D24-C0BB-5548-ACB4-D09BBE727D1F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b="1" dirty="0" err="1" smtClean="0"/>
            <a:t>Inode</a:t>
          </a:r>
          <a:r>
            <a:rPr lang="en-US" b="1" dirty="0" smtClean="0"/>
            <a:t> table</a:t>
          </a:r>
          <a:endParaRPr lang="en-US" dirty="0"/>
        </a:p>
      </dgm:t>
    </dgm:pt>
    <dgm:pt modelId="{3A7AE701-FB0B-A34C-8504-3B2FD74C9499}" type="parTrans" cxnId="{3B882ADA-72DF-E24B-83EE-B771D59F8BA2}">
      <dgm:prSet/>
      <dgm:spPr/>
      <dgm:t>
        <a:bodyPr/>
        <a:lstStyle/>
        <a:p>
          <a:endParaRPr lang="en-US"/>
        </a:p>
      </dgm:t>
    </dgm:pt>
    <dgm:pt modelId="{BF84BEAA-8EE7-C240-9DB5-2789669FE789}" type="sibTrans" cxnId="{3B882ADA-72DF-E24B-83EE-B771D59F8BA2}">
      <dgm:prSet/>
      <dgm:spPr/>
      <dgm:t>
        <a:bodyPr/>
        <a:lstStyle/>
        <a:p>
          <a:endParaRPr lang="en-US"/>
        </a:p>
      </dgm:t>
    </dgm:pt>
    <dgm:pt modelId="{3B8EA7F4-57E6-D749-99DD-36E851F0E5E2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sz="1400" dirty="0" smtClean="0">
              <a:solidFill>
                <a:srgbClr val="000000"/>
              </a:solidFill>
            </a:rPr>
            <a:t>collection of </a:t>
          </a:r>
          <a:r>
            <a:rPr lang="en-US" sz="1400" dirty="0" err="1" smtClean="0">
              <a:solidFill>
                <a:srgbClr val="000000"/>
              </a:solidFill>
            </a:rPr>
            <a:t>inodes</a:t>
          </a:r>
          <a:r>
            <a:rPr lang="en-US" sz="1400" dirty="0" smtClean="0">
              <a:solidFill>
                <a:srgbClr val="000000"/>
              </a:solidFill>
            </a:rPr>
            <a:t> for each file</a:t>
          </a:r>
          <a:endParaRPr lang="en-US" sz="1400" dirty="0">
            <a:solidFill>
              <a:srgbClr val="000000"/>
            </a:solidFill>
          </a:endParaRPr>
        </a:p>
      </dgm:t>
    </dgm:pt>
    <dgm:pt modelId="{8E544670-33D3-F444-BAFE-C3F40490E9E3}" type="parTrans" cxnId="{4766775A-1804-4343-A266-AD31B780DB04}">
      <dgm:prSet/>
      <dgm:spPr/>
      <dgm:t>
        <a:bodyPr/>
        <a:lstStyle/>
        <a:p>
          <a:endParaRPr lang="en-US"/>
        </a:p>
      </dgm:t>
    </dgm:pt>
    <dgm:pt modelId="{1AED3BDD-E2BA-F64C-A9AD-366FF9CB1FC7}" type="sibTrans" cxnId="{4766775A-1804-4343-A266-AD31B780DB04}">
      <dgm:prSet/>
      <dgm:spPr/>
      <dgm:t>
        <a:bodyPr/>
        <a:lstStyle/>
        <a:p>
          <a:endParaRPr lang="en-US"/>
        </a:p>
      </dgm:t>
    </dgm:pt>
    <dgm:pt modelId="{0EAC466F-B1A0-BB44-A9E1-672D092EA140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b="1" dirty="0" smtClean="0"/>
            <a:t>Data blocks</a:t>
          </a:r>
          <a:endParaRPr lang="en-US" dirty="0"/>
        </a:p>
      </dgm:t>
    </dgm:pt>
    <dgm:pt modelId="{310756EE-E484-5149-BA38-5E83A1E95215}" type="parTrans" cxnId="{DCA0B7DD-DA9E-6846-B974-C90EC1AB9393}">
      <dgm:prSet/>
      <dgm:spPr/>
      <dgm:t>
        <a:bodyPr/>
        <a:lstStyle/>
        <a:p>
          <a:endParaRPr lang="en-US"/>
        </a:p>
      </dgm:t>
    </dgm:pt>
    <dgm:pt modelId="{C6FD113B-CB20-1646-9B24-8D5022A68B5F}" type="sibTrans" cxnId="{DCA0B7DD-DA9E-6846-B974-C90EC1AB9393}">
      <dgm:prSet/>
      <dgm:spPr/>
      <dgm:t>
        <a:bodyPr/>
        <a:lstStyle/>
        <a:p>
          <a:endParaRPr lang="en-US"/>
        </a:p>
      </dgm:t>
    </dgm:pt>
    <dgm:pt modelId="{12A2848A-A7DE-E743-A5C3-9E7881AAC384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sz="1400" dirty="0" smtClean="0">
              <a:solidFill>
                <a:srgbClr val="000000"/>
              </a:solidFill>
            </a:rPr>
            <a:t>storage space available for data files and subdirectories</a:t>
          </a:r>
          <a:endParaRPr lang="en-US" sz="1400" dirty="0">
            <a:solidFill>
              <a:srgbClr val="000000"/>
            </a:solidFill>
          </a:endParaRPr>
        </a:p>
      </dgm:t>
    </dgm:pt>
    <dgm:pt modelId="{0CED4914-90A4-3041-969E-89F4770C5188}" type="parTrans" cxnId="{B3DB97B3-CC26-894A-9F7E-663B224A09BF}">
      <dgm:prSet/>
      <dgm:spPr/>
      <dgm:t>
        <a:bodyPr/>
        <a:lstStyle/>
        <a:p>
          <a:endParaRPr lang="en-US"/>
        </a:p>
      </dgm:t>
    </dgm:pt>
    <dgm:pt modelId="{CC545413-BFEC-4F4C-8269-07DBCD746562}" type="sibTrans" cxnId="{B3DB97B3-CC26-894A-9F7E-663B224A09BF}">
      <dgm:prSet/>
      <dgm:spPr/>
      <dgm:t>
        <a:bodyPr/>
        <a:lstStyle/>
        <a:p>
          <a:endParaRPr lang="en-US"/>
        </a:p>
      </dgm:t>
    </dgm:pt>
    <dgm:pt modelId="{F7B11B88-D249-6144-A78D-BB5BB20EB07B}" type="pres">
      <dgm:prSet presAssocID="{7E5389E2-70C4-0A46-ADA4-58BC3ECDA52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7F16314-B266-054F-A60A-D1C9C7F6BD3B}" type="pres">
      <dgm:prSet presAssocID="{1EB701DB-1C2B-C542-933A-D0FA4E5B70B3}" presName="compNode" presStyleCnt="0"/>
      <dgm:spPr/>
    </dgm:pt>
    <dgm:pt modelId="{0E260F23-A5FE-2047-AEA5-D300C219AC4D}" type="pres">
      <dgm:prSet presAssocID="{1EB701DB-1C2B-C542-933A-D0FA4E5B70B3}" presName="aNode" presStyleLbl="bgShp" presStyleIdx="0" presStyleCnt="4"/>
      <dgm:spPr/>
      <dgm:t>
        <a:bodyPr/>
        <a:lstStyle/>
        <a:p>
          <a:endParaRPr lang="en-US"/>
        </a:p>
      </dgm:t>
    </dgm:pt>
    <dgm:pt modelId="{BD3157B7-F77B-954A-A11B-081A396B3BD6}" type="pres">
      <dgm:prSet presAssocID="{1EB701DB-1C2B-C542-933A-D0FA4E5B70B3}" presName="textNode" presStyleLbl="bgShp" presStyleIdx="0" presStyleCnt="4"/>
      <dgm:spPr/>
      <dgm:t>
        <a:bodyPr/>
        <a:lstStyle/>
        <a:p>
          <a:endParaRPr lang="en-US"/>
        </a:p>
      </dgm:t>
    </dgm:pt>
    <dgm:pt modelId="{02ADDFBD-9274-D445-B0DA-B5AD829D8876}" type="pres">
      <dgm:prSet presAssocID="{1EB701DB-1C2B-C542-933A-D0FA4E5B70B3}" presName="compChildNode" presStyleCnt="0"/>
      <dgm:spPr/>
    </dgm:pt>
    <dgm:pt modelId="{9A7775A6-D02E-5C40-8CF3-618F7535D216}" type="pres">
      <dgm:prSet presAssocID="{1EB701DB-1C2B-C542-933A-D0FA4E5B70B3}" presName="theInnerList" presStyleCnt="0"/>
      <dgm:spPr/>
    </dgm:pt>
    <dgm:pt modelId="{63C4002E-A045-264D-9B01-70FB237DBF79}" type="pres">
      <dgm:prSet presAssocID="{95D21672-723C-114A-8CAA-AB46B2FEFB12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8A8321-F524-FF4D-B53C-BB41C388D9F1}" type="pres">
      <dgm:prSet presAssocID="{1EB701DB-1C2B-C542-933A-D0FA4E5B70B3}" presName="aSpace" presStyleCnt="0"/>
      <dgm:spPr/>
    </dgm:pt>
    <dgm:pt modelId="{769976AE-2382-474E-B4DF-0621E018BE5A}" type="pres">
      <dgm:prSet presAssocID="{9C38DB67-B3DC-1348-B53F-4274017F5F92}" presName="compNode" presStyleCnt="0"/>
      <dgm:spPr/>
    </dgm:pt>
    <dgm:pt modelId="{4D949673-5CEF-D747-BAD5-0F595B2C9AB0}" type="pres">
      <dgm:prSet presAssocID="{9C38DB67-B3DC-1348-B53F-4274017F5F92}" presName="aNode" presStyleLbl="bgShp" presStyleIdx="1" presStyleCnt="4"/>
      <dgm:spPr/>
      <dgm:t>
        <a:bodyPr/>
        <a:lstStyle/>
        <a:p>
          <a:endParaRPr lang="en-US"/>
        </a:p>
      </dgm:t>
    </dgm:pt>
    <dgm:pt modelId="{E4B09551-5F43-2A48-9731-832E5108C0F2}" type="pres">
      <dgm:prSet presAssocID="{9C38DB67-B3DC-1348-B53F-4274017F5F92}" presName="textNode" presStyleLbl="bgShp" presStyleIdx="1" presStyleCnt="4"/>
      <dgm:spPr/>
      <dgm:t>
        <a:bodyPr/>
        <a:lstStyle/>
        <a:p>
          <a:endParaRPr lang="en-US"/>
        </a:p>
      </dgm:t>
    </dgm:pt>
    <dgm:pt modelId="{E560BBD3-C714-0143-B9E1-80417A254846}" type="pres">
      <dgm:prSet presAssocID="{9C38DB67-B3DC-1348-B53F-4274017F5F92}" presName="compChildNode" presStyleCnt="0"/>
      <dgm:spPr/>
    </dgm:pt>
    <dgm:pt modelId="{5803B058-9D82-CA42-AF66-4B45BA126B79}" type="pres">
      <dgm:prSet presAssocID="{9C38DB67-B3DC-1348-B53F-4274017F5F92}" presName="theInnerList" presStyleCnt="0"/>
      <dgm:spPr/>
    </dgm:pt>
    <dgm:pt modelId="{F5735537-C71D-034E-8A94-5EF847A9B6AF}" type="pres">
      <dgm:prSet presAssocID="{39B34BBE-8E4E-BC4F-8AE2-72E7313A8ED9}" presName="childNode" presStyleLbl="node1" presStyleIdx="1" presStyleCnt="4" custScaleX="1142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FB46A3-36C9-B147-9748-3F0045955FDC}" type="pres">
      <dgm:prSet presAssocID="{9C38DB67-B3DC-1348-B53F-4274017F5F92}" presName="aSpace" presStyleCnt="0"/>
      <dgm:spPr/>
    </dgm:pt>
    <dgm:pt modelId="{91F95DA4-B05B-2A47-BD3F-B0C7687A95E5}" type="pres">
      <dgm:prSet presAssocID="{A31E3D24-C0BB-5548-ACB4-D09BBE727D1F}" presName="compNode" presStyleCnt="0"/>
      <dgm:spPr/>
    </dgm:pt>
    <dgm:pt modelId="{532B00A8-0EF3-8144-AD3D-1C0E7C444FB6}" type="pres">
      <dgm:prSet presAssocID="{A31E3D24-C0BB-5548-ACB4-D09BBE727D1F}" presName="aNode" presStyleLbl="bgShp" presStyleIdx="2" presStyleCnt="4"/>
      <dgm:spPr/>
      <dgm:t>
        <a:bodyPr/>
        <a:lstStyle/>
        <a:p>
          <a:endParaRPr lang="en-US"/>
        </a:p>
      </dgm:t>
    </dgm:pt>
    <dgm:pt modelId="{BD11FE53-E689-C043-8637-C118D454C9FC}" type="pres">
      <dgm:prSet presAssocID="{A31E3D24-C0BB-5548-ACB4-D09BBE727D1F}" presName="textNode" presStyleLbl="bgShp" presStyleIdx="2" presStyleCnt="4"/>
      <dgm:spPr/>
      <dgm:t>
        <a:bodyPr/>
        <a:lstStyle/>
        <a:p>
          <a:endParaRPr lang="en-US"/>
        </a:p>
      </dgm:t>
    </dgm:pt>
    <dgm:pt modelId="{42C88F69-9F6F-724C-924B-A461039CFF7D}" type="pres">
      <dgm:prSet presAssocID="{A31E3D24-C0BB-5548-ACB4-D09BBE727D1F}" presName="compChildNode" presStyleCnt="0"/>
      <dgm:spPr/>
    </dgm:pt>
    <dgm:pt modelId="{1E5F1FFA-E13E-1F4E-A238-6D4723AF265B}" type="pres">
      <dgm:prSet presAssocID="{A31E3D24-C0BB-5548-ACB4-D09BBE727D1F}" presName="theInnerList" presStyleCnt="0"/>
      <dgm:spPr/>
    </dgm:pt>
    <dgm:pt modelId="{6062A38B-EBBC-FB4C-867C-6BDF0EB36816}" type="pres">
      <dgm:prSet presAssocID="{3B8EA7F4-57E6-D749-99DD-36E851F0E5E2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13A0DD-F8A1-294F-84F5-A0218FB4DA1E}" type="pres">
      <dgm:prSet presAssocID="{A31E3D24-C0BB-5548-ACB4-D09BBE727D1F}" presName="aSpace" presStyleCnt="0"/>
      <dgm:spPr/>
    </dgm:pt>
    <dgm:pt modelId="{2A3FA664-C3E7-2F43-9CA7-C64336FCDC68}" type="pres">
      <dgm:prSet presAssocID="{0EAC466F-B1A0-BB44-A9E1-672D092EA140}" presName="compNode" presStyleCnt="0"/>
      <dgm:spPr/>
    </dgm:pt>
    <dgm:pt modelId="{ECBB1D82-1D2B-C349-8D00-909B13233261}" type="pres">
      <dgm:prSet presAssocID="{0EAC466F-B1A0-BB44-A9E1-672D092EA140}" presName="aNode" presStyleLbl="bgShp" presStyleIdx="3" presStyleCnt="4"/>
      <dgm:spPr/>
      <dgm:t>
        <a:bodyPr/>
        <a:lstStyle/>
        <a:p>
          <a:endParaRPr lang="en-US"/>
        </a:p>
      </dgm:t>
    </dgm:pt>
    <dgm:pt modelId="{BDDF8A1D-F7B0-0D47-A1E7-01ACC54C8FA4}" type="pres">
      <dgm:prSet presAssocID="{0EAC466F-B1A0-BB44-A9E1-672D092EA140}" presName="textNode" presStyleLbl="bgShp" presStyleIdx="3" presStyleCnt="4"/>
      <dgm:spPr/>
      <dgm:t>
        <a:bodyPr/>
        <a:lstStyle/>
        <a:p>
          <a:endParaRPr lang="en-US"/>
        </a:p>
      </dgm:t>
    </dgm:pt>
    <dgm:pt modelId="{808BAF9C-4C1A-A645-AD38-A4496B91CED8}" type="pres">
      <dgm:prSet presAssocID="{0EAC466F-B1A0-BB44-A9E1-672D092EA140}" presName="compChildNode" presStyleCnt="0"/>
      <dgm:spPr/>
    </dgm:pt>
    <dgm:pt modelId="{18476E2F-D3C9-634E-A04A-249B42D3883E}" type="pres">
      <dgm:prSet presAssocID="{0EAC466F-B1A0-BB44-A9E1-672D092EA140}" presName="theInnerList" presStyleCnt="0"/>
      <dgm:spPr/>
    </dgm:pt>
    <dgm:pt modelId="{296A1147-E4D1-884E-B1F9-19D221B2F0A8}" type="pres">
      <dgm:prSet presAssocID="{12A2848A-A7DE-E743-A5C3-9E7881AAC384}" presName="childNode" presStyleLbl="node1" presStyleIdx="3" presStyleCnt="4" custScaleX="1049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5BB638-10EF-B04E-BB3F-C8AE2302A3BB}" type="presOf" srcId="{A31E3D24-C0BB-5548-ACB4-D09BBE727D1F}" destId="{532B00A8-0EF3-8144-AD3D-1C0E7C444FB6}" srcOrd="0" destOrd="0" presId="urn:microsoft.com/office/officeart/2005/8/layout/lProcess2"/>
    <dgm:cxn modelId="{96BAFF6A-B117-A246-9A99-AC4E55B210D2}" srcId="{1EB701DB-1C2B-C542-933A-D0FA4E5B70B3}" destId="{95D21672-723C-114A-8CAA-AB46B2FEFB12}" srcOrd="0" destOrd="0" parTransId="{48A93811-45E2-3F4F-8DEE-98CB2CCEF491}" sibTransId="{746C9CCE-137A-334B-B90C-687EAB61667C}"/>
    <dgm:cxn modelId="{4245E7E4-D127-0A4D-9A1E-88F2EEC5DF24}" type="presOf" srcId="{3B8EA7F4-57E6-D749-99DD-36E851F0E5E2}" destId="{6062A38B-EBBC-FB4C-867C-6BDF0EB36816}" srcOrd="0" destOrd="0" presId="urn:microsoft.com/office/officeart/2005/8/layout/lProcess2"/>
    <dgm:cxn modelId="{D1765705-4ECB-924E-BA23-A3BD9013A928}" type="presOf" srcId="{39B34BBE-8E4E-BC4F-8AE2-72E7313A8ED9}" destId="{F5735537-C71D-034E-8A94-5EF847A9B6AF}" srcOrd="0" destOrd="0" presId="urn:microsoft.com/office/officeart/2005/8/layout/lProcess2"/>
    <dgm:cxn modelId="{A200369C-75D6-2943-9862-CD67A9EE14F5}" srcId="{9C38DB67-B3DC-1348-B53F-4274017F5F92}" destId="{39B34BBE-8E4E-BC4F-8AE2-72E7313A8ED9}" srcOrd="0" destOrd="0" parTransId="{EF576A00-C076-B34B-BAF8-294EED1E5CEF}" sibTransId="{0B82AF22-9230-D443-91AB-D9682D6A3DB3}"/>
    <dgm:cxn modelId="{4766775A-1804-4343-A266-AD31B780DB04}" srcId="{A31E3D24-C0BB-5548-ACB4-D09BBE727D1F}" destId="{3B8EA7F4-57E6-D749-99DD-36E851F0E5E2}" srcOrd="0" destOrd="0" parTransId="{8E544670-33D3-F444-BAFE-C3F40490E9E3}" sibTransId="{1AED3BDD-E2BA-F64C-A9AD-366FF9CB1FC7}"/>
    <dgm:cxn modelId="{37E84F98-AEF6-EE44-AC25-8E4762FA7843}" type="presOf" srcId="{95D21672-723C-114A-8CAA-AB46B2FEFB12}" destId="{63C4002E-A045-264D-9B01-70FB237DBF79}" srcOrd="0" destOrd="0" presId="urn:microsoft.com/office/officeart/2005/8/layout/lProcess2"/>
    <dgm:cxn modelId="{6969631B-9774-8E45-B343-87BBDD4CC7D4}" srcId="{7E5389E2-70C4-0A46-ADA4-58BC3ECDA525}" destId="{9C38DB67-B3DC-1348-B53F-4274017F5F92}" srcOrd="1" destOrd="0" parTransId="{CE5E27B8-1675-9B44-8D93-971153D9BB8A}" sibTransId="{63AEAD72-7C7D-AE45-AB0D-5ECF2D81D668}"/>
    <dgm:cxn modelId="{D8C58B09-D112-B741-AED3-748A46109004}" type="presOf" srcId="{A31E3D24-C0BB-5548-ACB4-D09BBE727D1F}" destId="{BD11FE53-E689-C043-8637-C118D454C9FC}" srcOrd="1" destOrd="0" presId="urn:microsoft.com/office/officeart/2005/8/layout/lProcess2"/>
    <dgm:cxn modelId="{033B5372-859A-7E4F-ABD6-781ACE0E65E0}" type="presOf" srcId="{9C38DB67-B3DC-1348-B53F-4274017F5F92}" destId="{4D949673-5CEF-D747-BAD5-0F595B2C9AB0}" srcOrd="0" destOrd="0" presId="urn:microsoft.com/office/officeart/2005/8/layout/lProcess2"/>
    <dgm:cxn modelId="{4E6F076E-0ADB-5C4E-A2DD-4D142EC1CED8}" srcId="{7E5389E2-70C4-0A46-ADA4-58BC3ECDA525}" destId="{1EB701DB-1C2B-C542-933A-D0FA4E5B70B3}" srcOrd="0" destOrd="0" parTransId="{85D13B5B-6821-484B-9959-D75CA4337967}" sibTransId="{113CB5B9-5A46-6343-881D-5EF8FDAC584C}"/>
    <dgm:cxn modelId="{77A7852C-B0CE-094C-B68B-4096ACBAF654}" type="presOf" srcId="{1EB701DB-1C2B-C542-933A-D0FA4E5B70B3}" destId="{BD3157B7-F77B-954A-A11B-081A396B3BD6}" srcOrd="1" destOrd="0" presId="urn:microsoft.com/office/officeart/2005/8/layout/lProcess2"/>
    <dgm:cxn modelId="{C8F60D8D-1042-D249-93EB-CB6D196067D8}" type="presOf" srcId="{0EAC466F-B1A0-BB44-A9E1-672D092EA140}" destId="{BDDF8A1D-F7B0-0D47-A1E7-01ACC54C8FA4}" srcOrd="1" destOrd="0" presId="urn:microsoft.com/office/officeart/2005/8/layout/lProcess2"/>
    <dgm:cxn modelId="{B3DB97B3-CC26-894A-9F7E-663B224A09BF}" srcId="{0EAC466F-B1A0-BB44-A9E1-672D092EA140}" destId="{12A2848A-A7DE-E743-A5C3-9E7881AAC384}" srcOrd="0" destOrd="0" parTransId="{0CED4914-90A4-3041-969E-89F4770C5188}" sibTransId="{CC545413-BFEC-4F4C-8269-07DBCD746562}"/>
    <dgm:cxn modelId="{34E1A6DD-BE0B-0A43-A06D-EDBDB6EE9FDE}" type="presOf" srcId="{0EAC466F-B1A0-BB44-A9E1-672D092EA140}" destId="{ECBB1D82-1D2B-C349-8D00-909B13233261}" srcOrd="0" destOrd="0" presId="urn:microsoft.com/office/officeart/2005/8/layout/lProcess2"/>
    <dgm:cxn modelId="{E26AE653-D355-AB4B-B015-FCB414C81A5F}" type="presOf" srcId="{12A2848A-A7DE-E743-A5C3-9E7881AAC384}" destId="{296A1147-E4D1-884E-B1F9-19D221B2F0A8}" srcOrd="0" destOrd="0" presId="urn:microsoft.com/office/officeart/2005/8/layout/lProcess2"/>
    <dgm:cxn modelId="{C772E3CA-1CC9-3A4E-AB1E-872532EC1D7A}" type="presOf" srcId="{1EB701DB-1C2B-C542-933A-D0FA4E5B70B3}" destId="{0E260F23-A5FE-2047-AEA5-D300C219AC4D}" srcOrd="0" destOrd="0" presId="urn:microsoft.com/office/officeart/2005/8/layout/lProcess2"/>
    <dgm:cxn modelId="{CAE5E95A-2C72-1D4F-8A47-A7F582BE300B}" type="presOf" srcId="{9C38DB67-B3DC-1348-B53F-4274017F5F92}" destId="{E4B09551-5F43-2A48-9731-832E5108C0F2}" srcOrd="1" destOrd="0" presId="urn:microsoft.com/office/officeart/2005/8/layout/lProcess2"/>
    <dgm:cxn modelId="{3B882ADA-72DF-E24B-83EE-B771D59F8BA2}" srcId="{7E5389E2-70C4-0A46-ADA4-58BC3ECDA525}" destId="{A31E3D24-C0BB-5548-ACB4-D09BBE727D1F}" srcOrd="2" destOrd="0" parTransId="{3A7AE701-FB0B-A34C-8504-3B2FD74C9499}" sibTransId="{BF84BEAA-8EE7-C240-9DB5-2789669FE789}"/>
    <dgm:cxn modelId="{DCA0B7DD-DA9E-6846-B974-C90EC1AB9393}" srcId="{7E5389E2-70C4-0A46-ADA4-58BC3ECDA525}" destId="{0EAC466F-B1A0-BB44-A9E1-672D092EA140}" srcOrd="3" destOrd="0" parTransId="{310756EE-E484-5149-BA38-5E83A1E95215}" sibTransId="{C6FD113B-CB20-1646-9B24-8D5022A68B5F}"/>
    <dgm:cxn modelId="{A8846F93-2B79-8848-9CEE-97FD79DFEEB8}" type="presOf" srcId="{7E5389E2-70C4-0A46-ADA4-58BC3ECDA525}" destId="{F7B11B88-D249-6144-A78D-BB5BB20EB07B}" srcOrd="0" destOrd="0" presId="urn:microsoft.com/office/officeart/2005/8/layout/lProcess2"/>
    <dgm:cxn modelId="{D688BA24-E324-2B4C-A943-E945F215AEA0}" type="presParOf" srcId="{F7B11B88-D249-6144-A78D-BB5BB20EB07B}" destId="{77F16314-B266-054F-A60A-D1C9C7F6BD3B}" srcOrd="0" destOrd="0" presId="urn:microsoft.com/office/officeart/2005/8/layout/lProcess2"/>
    <dgm:cxn modelId="{5ACD52EA-511E-FC44-8964-6B7642B64EB3}" type="presParOf" srcId="{77F16314-B266-054F-A60A-D1C9C7F6BD3B}" destId="{0E260F23-A5FE-2047-AEA5-D300C219AC4D}" srcOrd="0" destOrd="0" presId="urn:microsoft.com/office/officeart/2005/8/layout/lProcess2"/>
    <dgm:cxn modelId="{651F0D11-33FA-5B4F-8749-99D2514AD2AD}" type="presParOf" srcId="{77F16314-B266-054F-A60A-D1C9C7F6BD3B}" destId="{BD3157B7-F77B-954A-A11B-081A396B3BD6}" srcOrd="1" destOrd="0" presId="urn:microsoft.com/office/officeart/2005/8/layout/lProcess2"/>
    <dgm:cxn modelId="{0B175184-6868-D74E-8830-9E39BACF907A}" type="presParOf" srcId="{77F16314-B266-054F-A60A-D1C9C7F6BD3B}" destId="{02ADDFBD-9274-D445-B0DA-B5AD829D8876}" srcOrd="2" destOrd="0" presId="urn:microsoft.com/office/officeart/2005/8/layout/lProcess2"/>
    <dgm:cxn modelId="{ADCB3F11-03C0-4740-994C-E76A64EFCAE8}" type="presParOf" srcId="{02ADDFBD-9274-D445-B0DA-B5AD829D8876}" destId="{9A7775A6-D02E-5C40-8CF3-618F7535D216}" srcOrd="0" destOrd="0" presId="urn:microsoft.com/office/officeart/2005/8/layout/lProcess2"/>
    <dgm:cxn modelId="{66AF54B8-211C-8D43-A88C-6954AB8013EF}" type="presParOf" srcId="{9A7775A6-D02E-5C40-8CF3-618F7535D216}" destId="{63C4002E-A045-264D-9B01-70FB237DBF79}" srcOrd="0" destOrd="0" presId="urn:microsoft.com/office/officeart/2005/8/layout/lProcess2"/>
    <dgm:cxn modelId="{EC364DE2-3B75-C74B-BE1B-96FDE1FC748E}" type="presParOf" srcId="{F7B11B88-D249-6144-A78D-BB5BB20EB07B}" destId="{028A8321-F524-FF4D-B53C-BB41C388D9F1}" srcOrd="1" destOrd="0" presId="urn:microsoft.com/office/officeart/2005/8/layout/lProcess2"/>
    <dgm:cxn modelId="{BF45C5C0-0437-BA4D-ADA1-0A78098C58DC}" type="presParOf" srcId="{F7B11B88-D249-6144-A78D-BB5BB20EB07B}" destId="{769976AE-2382-474E-B4DF-0621E018BE5A}" srcOrd="2" destOrd="0" presId="urn:microsoft.com/office/officeart/2005/8/layout/lProcess2"/>
    <dgm:cxn modelId="{9B609590-699D-D748-A476-56E085C1679B}" type="presParOf" srcId="{769976AE-2382-474E-B4DF-0621E018BE5A}" destId="{4D949673-5CEF-D747-BAD5-0F595B2C9AB0}" srcOrd="0" destOrd="0" presId="urn:microsoft.com/office/officeart/2005/8/layout/lProcess2"/>
    <dgm:cxn modelId="{A85999AA-C8D9-C446-9204-C25E419E3399}" type="presParOf" srcId="{769976AE-2382-474E-B4DF-0621E018BE5A}" destId="{E4B09551-5F43-2A48-9731-832E5108C0F2}" srcOrd="1" destOrd="0" presId="urn:microsoft.com/office/officeart/2005/8/layout/lProcess2"/>
    <dgm:cxn modelId="{91F27C57-8DFA-174B-9322-AC743C7AB28E}" type="presParOf" srcId="{769976AE-2382-474E-B4DF-0621E018BE5A}" destId="{E560BBD3-C714-0143-B9E1-80417A254846}" srcOrd="2" destOrd="0" presId="urn:microsoft.com/office/officeart/2005/8/layout/lProcess2"/>
    <dgm:cxn modelId="{D3578C81-642A-7545-9BEB-BBE1D0C3C315}" type="presParOf" srcId="{E560BBD3-C714-0143-B9E1-80417A254846}" destId="{5803B058-9D82-CA42-AF66-4B45BA126B79}" srcOrd="0" destOrd="0" presId="urn:microsoft.com/office/officeart/2005/8/layout/lProcess2"/>
    <dgm:cxn modelId="{76F0E1B7-6722-C642-9836-5167412FE315}" type="presParOf" srcId="{5803B058-9D82-CA42-AF66-4B45BA126B79}" destId="{F5735537-C71D-034E-8A94-5EF847A9B6AF}" srcOrd="0" destOrd="0" presId="urn:microsoft.com/office/officeart/2005/8/layout/lProcess2"/>
    <dgm:cxn modelId="{C2AFD5E0-4ADA-C94F-AD18-2816479E972D}" type="presParOf" srcId="{F7B11B88-D249-6144-A78D-BB5BB20EB07B}" destId="{2DFB46A3-36C9-B147-9748-3F0045955FDC}" srcOrd="3" destOrd="0" presId="urn:microsoft.com/office/officeart/2005/8/layout/lProcess2"/>
    <dgm:cxn modelId="{59A2AD75-52EE-6340-B776-16D976AECFA2}" type="presParOf" srcId="{F7B11B88-D249-6144-A78D-BB5BB20EB07B}" destId="{91F95DA4-B05B-2A47-BD3F-B0C7687A95E5}" srcOrd="4" destOrd="0" presId="urn:microsoft.com/office/officeart/2005/8/layout/lProcess2"/>
    <dgm:cxn modelId="{57D4BF3C-D609-7443-A384-FBDD16CFB0A2}" type="presParOf" srcId="{91F95DA4-B05B-2A47-BD3F-B0C7687A95E5}" destId="{532B00A8-0EF3-8144-AD3D-1C0E7C444FB6}" srcOrd="0" destOrd="0" presId="urn:microsoft.com/office/officeart/2005/8/layout/lProcess2"/>
    <dgm:cxn modelId="{5D12AC77-3AC9-FC42-A851-61FF396E3635}" type="presParOf" srcId="{91F95DA4-B05B-2A47-BD3F-B0C7687A95E5}" destId="{BD11FE53-E689-C043-8637-C118D454C9FC}" srcOrd="1" destOrd="0" presId="urn:microsoft.com/office/officeart/2005/8/layout/lProcess2"/>
    <dgm:cxn modelId="{EF71294C-927E-0E41-AEFA-4E613EEE2620}" type="presParOf" srcId="{91F95DA4-B05B-2A47-BD3F-B0C7687A95E5}" destId="{42C88F69-9F6F-724C-924B-A461039CFF7D}" srcOrd="2" destOrd="0" presId="urn:microsoft.com/office/officeart/2005/8/layout/lProcess2"/>
    <dgm:cxn modelId="{F49145D1-789F-7B4B-AB81-C0C4A57C9185}" type="presParOf" srcId="{42C88F69-9F6F-724C-924B-A461039CFF7D}" destId="{1E5F1FFA-E13E-1F4E-A238-6D4723AF265B}" srcOrd="0" destOrd="0" presId="urn:microsoft.com/office/officeart/2005/8/layout/lProcess2"/>
    <dgm:cxn modelId="{A768F7B8-BFBF-B74D-8FCF-4282943F4E43}" type="presParOf" srcId="{1E5F1FFA-E13E-1F4E-A238-6D4723AF265B}" destId="{6062A38B-EBBC-FB4C-867C-6BDF0EB36816}" srcOrd="0" destOrd="0" presId="urn:microsoft.com/office/officeart/2005/8/layout/lProcess2"/>
    <dgm:cxn modelId="{A22B4542-C3FA-324F-8778-68327446110C}" type="presParOf" srcId="{F7B11B88-D249-6144-A78D-BB5BB20EB07B}" destId="{5213A0DD-F8A1-294F-84F5-A0218FB4DA1E}" srcOrd="5" destOrd="0" presId="urn:microsoft.com/office/officeart/2005/8/layout/lProcess2"/>
    <dgm:cxn modelId="{CDD91268-12CB-B940-90D4-F280CB1B1108}" type="presParOf" srcId="{F7B11B88-D249-6144-A78D-BB5BB20EB07B}" destId="{2A3FA664-C3E7-2F43-9CA7-C64336FCDC68}" srcOrd="6" destOrd="0" presId="urn:microsoft.com/office/officeart/2005/8/layout/lProcess2"/>
    <dgm:cxn modelId="{A672BF2F-7E88-D148-8FCC-2BA8378BE533}" type="presParOf" srcId="{2A3FA664-C3E7-2F43-9CA7-C64336FCDC68}" destId="{ECBB1D82-1D2B-C349-8D00-909B13233261}" srcOrd="0" destOrd="0" presId="urn:microsoft.com/office/officeart/2005/8/layout/lProcess2"/>
    <dgm:cxn modelId="{30D84A2B-7FF4-4042-AF32-B90E236BD528}" type="presParOf" srcId="{2A3FA664-C3E7-2F43-9CA7-C64336FCDC68}" destId="{BDDF8A1D-F7B0-0D47-A1E7-01ACC54C8FA4}" srcOrd="1" destOrd="0" presId="urn:microsoft.com/office/officeart/2005/8/layout/lProcess2"/>
    <dgm:cxn modelId="{DF4952B1-702A-AF45-B878-2B539E4C36F3}" type="presParOf" srcId="{2A3FA664-C3E7-2F43-9CA7-C64336FCDC68}" destId="{808BAF9C-4C1A-A645-AD38-A4496B91CED8}" srcOrd="2" destOrd="0" presId="urn:microsoft.com/office/officeart/2005/8/layout/lProcess2"/>
    <dgm:cxn modelId="{1DA20BE0-C902-984A-A693-BB61845C6D8D}" type="presParOf" srcId="{808BAF9C-4C1A-A645-AD38-A4496B91CED8}" destId="{18476E2F-D3C9-634E-A04A-249B42D3883E}" srcOrd="0" destOrd="0" presId="urn:microsoft.com/office/officeart/2005/8/layout/lProcess2"/>
    <dgm:cxn modelId="{F9811C33-1C6B-DC4E-B91E-A445A970C5AC}" type="presParOf" srcId="{18476E2F-D3C9-634E-A04A-249B42D3883E}" destId="{296A1147-E4D1-884E-B1F9-19D221B2F0A8}" srcOrd="0" destOrd="0" presId="urn:microsoft.com/office/officeart/2005/8/layout/lProcess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8A1370-4477-5F4D-8A3C-7F0C7A7487AB}" type="doc">
      <dgm:prSet loTypeId="urn:microsoft.com/office/officeart/2005/8/layout/chevron2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59A90C-D82A-4049-B4D3-F7B8ABEE82ED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65C7B26F-97CD-604A-A146-0FB1CBC0C2A2}" type="parTrans" cxnId="{94D212E7-D38A-E147-BFBE-E504D4CBD3B5}">
      <dgm:prSet/>
      <dgm:spPr/>
      <dgm:t>
        <a:bodyPr/>
        <a:lstStyle/>
        <a:p>
          <a:endParaRPr lang="en-US"/>
        </a:p>
      </dgm:t>
    </dgm:pt>
    <dgm:pt modelId="{A21824C8-A1D8-B247-8D2E-1CABBDBDF49E}" type="sibTrans" cxnId="{94D212E7-D38A-E147-BFBE-E504D4CBD3B5}">
      <dgm:prSet/>
      <dgm:spPr/>
      <dgm:t>
        <a:bodyPr/>
        <a:lstStyle/>
        <a:p>
          <a:endParaRPr lang="en-US"/>
        </a:p>
      </dgm:t>
    </dgm:pt>
    <dgm:pt modelId="{7015AF6A-5F2C-2D41-9BBB-5AB1B91445F6}">
      <dgm:prSet phldrT="[Text]"/>
      <dgm:spPr>
        <a:ln>
          <a:solidFill>
            <a:schemeClr val="accent2"/>
          </a:solidFill>
        </a:ln>
      </dgm:spPr>
      <dgm:t>
        <a:bodyPr/>
        <a:lstStyle/>
        <a:p>
          <a:r>
            <a: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should be able to create, delete, read, write and modify files</a:t>
          </a:r>
          <a:endParaRPr lang="en-US" dirty="0"/>
        </a:p>
      </dgm:t>
    </dgm:pt>
    <dgm:pt modelId="{190E8533-2809-304D-BD7F-45D1E976FE17}" type="parTrans" cxnId="{A5F78FE1-02B1-B842-AA53-9245ABB9F16D}">
      <dgm:prSet/>
      <dgm:spPr/>
      <dgm:t>
        <a:bodyPr/>
        <a:lstStyle/>
        <a:p>
          <a:endParaRPr lang="en-US"/>
        </a:p>
      </dgm:t>
    </dgm:pt>
    <dgm:pt modelId="{DBBEA3FF-FCE6-6845-B07B-1079C194FD65}" type="sibTrans" cxnId="{A5F78FE1-02B1-B842-AA53-9245ABB9F16D}">
      <dgm:prSet/>
      <dgm:spPr/>
      <dgm:t>
        <a:bodyPr/>
        <a:lstStyle/>
        <a:p>
          <a:endParaRPr lang="en-US"/>
        </a:p>
      </dgm:t>
    </dgm:pt>
    <dgm:pt modelId="{55385DFE-27B3-F14A-A01B-97FCFA9229C4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0B7BEF49-6749-664C-A3A9-4AF5D98E0400}" type="parTrans" cxnId="{63B15BAF-4F49-BC42-9487-28B3DD90D816}">
      <dgm:prSet/>
      <dgm:spPr/>
      <dgm:t>
        <a:bodyPr/>
        <a:lstStyle/>
        <a:p>
          <a:endParaRPr lang="en-US"/>
        </a:p>
      </dgm:t>
    </dgm:pt>
    <dgm:pt modelId="{756C6C76-0415-A045-8949-FA19DE571AE9}" type="sibTrans" cxnId="{63B15BAF-4F49-BC42-9487-28B3DD90D816}">
      <dgm:prSet/>
      <dgm:spPr/>
      <dgm:t>
        <a:bodyPr/>
        <a:lstStyle/>
        <a:p>
          <a:endParaRPr lang="en-US"/>
        </a:p>
      </dgm:t>
    </dgm:pt>
    <dgm:pt modelId="{0A8F612D-D183-5C40-8B53-53090D3C881E}">
      <dgm:prSet phldrT="[Text]"/>
      <dgm:spPr>
        <a:ln>
          <a:solidFill>
            <a:schemeClr val="accent2"/>
          </a:solidFill>
        </a:ln>
      </dgm:spPr>
      <dgm:t>
        <a:bodyPr/>
        <a:lstStyle/>
        <a:p>
          <a:r>
            <a: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may have controlled access to other users’ files</a:t>
          </a:r>
          <a:endParaRPr lang="en-US" dirty="0"/>
        </a:p>
      </dgm:t>
    </dgm:pt>
    <dgm:pt modelId="{C43EF51C-DBC2-9048-832E-2B0812DEA5A3}" type="parTrans" cxnId="{977AEA11-BFAD-E044-844F-8742E098BA69}">
      <dgm:prSet/>
      <dgm:spPr/>
      <dgm:t>
        <a:bodyPr/>
        <a:lstStyle/>
        <a:p>
          <a:endParaRPr lang="en-US"/>
        </a:p>
      </dgm:t>
    </dgm:pt>
    <dgm:pt modelId="{E584750C-7DBC-FF43-B0BF-1DC5A7346923}" type="sibTrans" cxnId="{977AEA11-BFAD-E044-844F-8742E098BA69}">
      <dgm:prSet/>
      <dgm:spPr/>
      <dgm:t>
        <a:bodyPr/>
        <a:lstStyle/>
        <a:p>
          <a:endParaRPr lang="en-US"/>
        </a:p>
      </dgm:t>
    </dgm:pt>
    <dgm:pt modelId="{04CD413A-06E9-BD4D-9CEA-43B44BA1F8FC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4959807D-0313-F14D-B3EB-9298F22F9C3F}" type="parTrans" cxnId="{1057A771-0FAF-EB44-BDB4-1A96FCF2E655}">
      <dgm:prSet/>
      <dgm:spPr/>
      <dgm:t>
        <a:bodyPr/>
        <a:lstStyle/>
        <a:p>
          <a:endParaRPr lang="en-US"/>
        </a:p>
      </dgm:t>
    </dgm:pt>
    <dgm:pt modelId="{3B950B70-CD4B-674C-940A-251280244533}" type="sibTrans" cxnId="{1057A771-0FAF-EB44-BDB4-1A96FCF2E655}">
      <dgm:prSet/>
      <dgm:spPr/>
      <dgm:t>
        <a:bodyPr/>
        <a:lstStyle/>
        <a:p>
          <a:endParaRPr lang="en-US"/>
        </a:p>
      </dgm:t>
    </dgm:pt>
    <dgm:pt modelId="{EAE90DAF-D496-A442-8DF0-97B109A49E27}">
      <dgm:prSet phldrT="[Text]"/>
      <dgm:spPr>
        <a:ln>
          <a:solidFill>
            <a:schemeClr val="accent2"/>
          </a:solidFill>
        </a:ln>
      </dgm:spPr>
      <dgm:t>
        <a:bodyPr/>
        <a:lstStyle/>
        <a:p>
          <a:r>
            <a: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may control what type of accesses are allowed to the files</a:t>
          </a:r>
          <a:endParaRPr lang="en-US" dirty="0"/>
        </a:p>
      </dgm:t>
    </dgm:pt>
    <dgm:pt modelId="{95B0BC7A-BCEC-CC4D-8ECD-7DE48BE12BDA}" type="parTrans" cxnId="{6869E31C-3DDA-B643-B7CE-1E879A12EB1B}">
      <dgm:prSet/>
      <dgm:spPr/>
      <dgm:t>
        <a:bodyPr/>
        <a:lstStyle/>
        <a:p>
          <a:endParaRPr lang="en-US"/>
        </a:p>
      </dgm:t>
    </dgm:pt>
    <dgm:pt modelId="{D8FBE8F0-BC82-A541-8AF5-AB8BB1F17500}" type="sibTrans" cxnId="{6869E31C-3DDA-B643-B7CE-1E879A12EB1B}">
      <dgm:prSet/>
      <dgm:spPr/>
      <dgm:t>
        <a:bodyPr/>
        <a:lstStyle/>
        <a:p>
          <a:endParaRPr lang="en-US"/>
        </a:p>
      </dgm:t>
    </dgm:pt>
    <dgm:pt modelId="{928C5B02-2570-6C4C-AD92-F9AB9C058662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4</a:t>
          </a:r>
          <a:endParaRPr lang="en-US" dirty="0"/>
        </a:p>
      </dgm:t>
    </dgm:pt>
    <dgm:pt modelId="{F865896E-0C73-8640-BEC3-5FA22C76C464}" type="parTrans" cxnId="{EAFBE860-27E6-0547-A573-57CBF354D648}">
      <dgm:prSet/>
      <dgm:spPr/>
      <dgm:t>
        <a:bodyPr/>
        <a:lstStyle/>
        <a:p>
          <a:endParaRPr lang="en-US"/>
        </a:p>
      </dgm:t>
    </dgm:pt>
    <dgm:pt modelId="{2360ABD3-0A42-B04E-9678-6ECF14E05A73}" type="sibTrans" cxnId="{EAFBE860-27E6-0547-A573-57CBF354D648}">
      <dgm:prSet/>
      <dgm:spPr/>
      <dgm:t>
        <a:bodyPr/>
        <a:lstStyle/>
        <a:p>
          <a:endParaRPr lang="en-US"/>
        </a:p>
      </dgm:t>
    </dgm:pt>
    <dgm:pt modelId="{2030C878-323B-4642-9262-A607E08D3B54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5</a:t>
          </a:r>
          <a:endParaRPr lang="en-US" dirty="0"/>
        </a:p>
      </dgm:t>
    </dgm:pt>
    <dgm:pt modelId="{63329AE2-5C8B-C14F-A854-69755970DCE1}" type="parTrans" cxnId="{1F066E3E-3D03-C54F-987E-D3391F022BF6}">
      <dgm:prSet/>
      <dgm:spPr/>
      <dgm:t>
        <a:bodyPr/>
        <a:lstStyle/>
        <a:p>
          <a:endParaRPr lang="en-US"/>
        </a:p>
      </dgm:t>
    </dgm:pt>
    <dgm:pt modelId="{4E896DEB-5E06-A247-90A5-6576F5CBCE49}" type="sibTrans" cxnId="{1F066E3E-3D03-C54F-987E-D3391F022BF6}">
      <dgm:prSet/>
      <dgm:spPr/>
      <dgm:t>
        <a:bodyPr/>
        <a:lstStyle/>
        <a:p>
          <a:endParaRPr lang="en-US"/>
        </a:p>
      </dgm:t>
    </dgm:pt>
    <dgm:pt modelId="{9277D39B-F3D0-104D-BD88-86072990F61B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6</a:t>
          </a:r>
          <a:endParaRPr lang="en-US" dirty="0"/>
        </a:p>
      </dgm:t>
    </dgm:pt>
    <dgm:pt modelId="{8F951BF6-C369-FA49-A47C-9D9C34D270BC}" type="parTrans" cxnId="{C7D21F5D-FF8B-2043-A6CC-6F6FAD750EBB}">
      <dgm:prSet/>
      <dgm:spPr/>
      <dgm:t>
        <a:bodyPr/>
        <a:lstStyle/>
        <a:p>
          <a:endParaRPr lang="en-US"/>
        </a:p>
      </dgm:t>
    </dgm:pt>
    <dgm:pt modelId="{0FED68C8-32FB-2E45-8759-38A9D36F0D35}" type="sibTrans" cxnId="{C7D21F5D-FF8B-2043-A6CC-6F6FAD750EBB}">
      <dgm:prSet/>
      <dgm:spPr/>
      <dgm:t>
        <a:bodyPr/>
        <a:lstStyle/>
        <a:p>
          <a:endParaRPr lang="en-US"/>
        </a:p>
      </dgm:t>
    </dgm:pt>
    <dgm:pt modelId="{C832070E-F45E-7E4C-9748-067891BD092D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7</a:t>
          </a:r>
          <a:endParaRPr lang="en-US" dirty="0"/>
        </a:p>
      </dgm:t>
    </dgm:pt>
    <dgm:pt modelId="{333D2CD1-1B36-1742-94A2-E4B4944A17A7}" type="parTrans" cxnId="{80E43327-5F53-424C-BE1F-4876A6458EDF}">
      <dgm:prSet/>
      <dgm:spPr/>
      <dgm:t>
        <a:bodyPr/>
        <a:lstStyle/>
        <a:p>
          <a:endParaRPr lang="en-US"/>
        </a:p>
      </dgm:t>
    </dgm:pt>
    <dgm:pt modelId="{5506379D-2E83-DF4B-BE51-39FFF1F4565E}" type="sibTrans" cxnId="{80E43327-5F53-424C-BE1F-4876A6458EDF}">
      <dgm:prSet/>
      <dgm:spPr/>
      <dgm:t>
        <a:bodyPr/>
        <a:lstStyle/>
        <a:p>
          <a:endParaRPr lang="en-US"/>
        </a:p>
      </dgm:t>
    </dgm:pt>
    <dgm:pt modelId="{9342C4CA-054F-B642-8A42-F9D2C2AFD8D5}">
      <dgm:prSet phldrT="[Text]"/>
      <dgm:spPr>
        <a:ln>
          <a:solidFill>
            <a:schemeClr val="accent2"/>
          </a:solidFill>
        </a:ln>
      </dgm:spPr>
      <dgm:t>
        <a:bodyPr/>
        <a:lstStyle/>
        <a:p>
          <a:r>
            <a: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should be able to restructure the files in a form appropriate to the problem</a:t>
          </a:r>
          <a:endParaRPr lang="en-US" dirty="0"/>
        </a:p>
      </dgm:t>
    </dgm:pt>
    <dgm:pt modelId="{FACBB8C7-D833-0B41-8EC7-05E327F86CD2}" type="parTrans" cxnId="{BD20AC92-412C-EB4E-AD6E-710246DA5BF4}">
      <dgm:prSet/>
      <dgm:spPr/>
      <dgm:t>
        <a:bodyPr/>
        <a:lstStyle/>
        <a:p>
          <a:endParaRPr lang="en-US"/>
        </a:p>
      </dgm:t>
    </dgm:pt>
    <dgm:pt modelId="{DBA76B96-A342-274D-9573-8041C6B260B6}" type="sibTrans" cxnId="{BD20AC92-412C-EB4E-AD6E-710246DA5BF4}">
      <dgm:prSet/>
      <dgm:spPr/>
      <dgm:t>
        <a:bodyPr/>
        <a:lstStyle/>
        <a:p>
          <a:endParaRPr lang="en-US"/>
        </a:p>
      </dgm:t>
    </dgm:pt>
    <dgm:pt modelId="{CBEA9541-F664-B043-B762-AD716A1271E1}">
      <dgm:prSet phldrT="[Text]"/>
      <dgm:spPr>
        <a:ln>
          <a:solidFill>
            <a:schemeClr val="accent2"/>
          </a:solidFill>
        </a:ln>
      </dgm:spPr>
      <dgm:t>
        <a:bodyPr/>
        <a:lstStyle/>
        <a:p>
          <a:r>
            <a: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should be able to move data between files</a:t>
          </a:r>
          <a:endParaRPr lang="en-US" dirty="0"/>
        </a:p>
      </dgm:t>
    </dgm:pt>
    <dgm:pt modelId="{18FAE800-F4B7-2644-9CF2-76022E971D1D}" type="parTrans" cxnId="{95D9A41B-E317-E242-AE0D-8F9DD97EF396}">
      <dgm:prSet/>
      <dgm:spPr/>
      <dgm:t>
        <a:bodyPr/>
        <a:lstStyle/>
        <a:p>
          <a:endParaRPr lang="en-US"/>
        </a:p>
      </dgm:t>
    </dgm:pt>
    <dgm:pt modelId="{CD14EE67-41A1-E94E-8FF8-9E24293DFF8F}" type="sibTrans" cxnId="{95D9A41B-E317-E242-AE0D-8F9DD97EF396}">
      <dgm:prSet/>
      <dgm:spPr/>
      <dgm:t>
        <a:bodyPr/>
        <a:lstStyle/>
        <a:p>
          <a:endParaRPr lang="en-US"/>
        </a:p>
      </dgm:t>
    </dgm:pt>
    <dgm:pt modelId="{4436C6DC-8306-0345-BE37-5E597C7FACF5}">
      <dgm:prSet phldrT="[Text]"/>
      <dgm:spPr>
        <a:ln>
          <a:solidFill>
            <a:schemeClr val="accent2"/>
          </a:solidFill>
        </a:ln>
      </dgm:spPr>
      <dgm:t>
        <a:bodyPr/>
        <a:lstStyle/>
        <a:p>
          <a:r>
            <a: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should be able to back up and recover files in case of damage</a:t>
          </a:r>
          <a:endParaRPr lang="en-US" dirty="0"/>
        </a:p>
      </dgm:t>
    </dgm:pt>
    <dgm:pt modelId="{081BE378-582C-2D4F-B078-201497D5557E}" type="parTrans" cxnId="{4AD76837-7E42-E142-8CC0-99CF7E16C5B8}">
      <dgm:prSet/>
      <dgm:spPr/>
      <dgm:t>
        <a:bodyPr/>
        <a:lstStyle/>
        <a:p>
          <a:endParaRPr lang="en-US"/>
        </a:p>
      </dgm:t>
    </dgm:pt>
    <dgm:pt modelId="{D5DE0C0D-0297-C344-88CA-7717C5C6F4EE}" type="sibTrans" cxnId="{4AD76837-7E42-E142-8CC0-99CF7E16C5B8}">
      <dgm:prSet/>
      <dgm:spPr/>
      <dgm:t>
        <a:bodyPr/>
        <a:lstStyle/>
        <a:p>
          <a:endParaRPr lang="en-US"/>
        </a:p>
      </dgm:t>
    </dgm:pt>
    <dgm:pt modelId="{0D98C5E9-5C30-E741-969A-85CA4BA3B0D2}">
      <dgm:prSet phldrT="[Text]"/>
      <dgm:spPr>
        <a:ln>
          <a:solidFill>
            <a:schemeClr val="accent2"/>
          </a:solidFill>
        </a:ln>
      </dgm:spPr>
      <dgm:t>
        <a:bodyPr/>
        <a:lstStyle/>
        <a:p>
          <a:r>
            <a: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should be able to access his or her files by name rather than by numeric identifier</a:t>
          </a:r>
          <a:endParaRPr lang="en-US" dirty="0"/>
        </a:p>
      </dgm:t>
    </dgm:pt>
    <dgm:pt modelId="{8A1933AB-FDDC-A74E-8E0C-8A654F4159C0}" type="parTrans" cxnId="{436579A9-1605-B949-A805-C8769C593591}">
      <dgm:prSet/>
      <dgm:spPr/>
      <dgm:t>
        <a:bodyPr/>
        <a:lstStyle/>
        <a:p>
          <a:endParaRPr lang="en-US"/>
        </a:p>
      </dgm:t>
    </dgm:pt>
    <dgm:pt modelId="{9AAD7FC7-6BDF-8040-BB92-09E1E5C7AA96}" type="sibTrans" cxnId="{436579A9-1605-B949-A805-C8769C593591}">
      <dgm:prSet/>
      <dgm:spPr/>
      <dgm:t>
        <a:bodyPr/>
        <a:lstStyle/>
        <a:p>
          <a:endParaRPr lang="en-US"/>
        </a:p>
      </dgm:t>
    </dgm:pt>
    <dgm:pt modelId="{D54D0E1B-9280-4341-9E7F-3B42F2E5505B}" type="pres">
      <dgm:prSet presAssocID="{528A1370-4477-5F4D-8A3C-7F0C7A7487A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34B78D-3BA7-EF47-80FA-55A96C0D0B8E}" type="pres">
      <dgm:prSet presAssocID="{D159A90C-D82A-4049-B4D3-F7B8ABEE82ED}" presName="composite" presStyleCnt="0"/>
      <dgm:spPr/>
    </dgm:pt>
    <dgm:pt modelId="{E584AB35-CD05-3C4C-A203-46DBF2C27204}" type="pres">
      <dgm:prSet presAssocID="{D159A90C-D82A-4049-B4D3-F7B8ABEE82ED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67446E-50C7-5B46-9159-88C1591D2DE1}" type="pres">
      <dgm:prSet presAssocID="{D159A90C-D82A-4049-B4D3-F7B8ABEE82ED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75DBB0-2628-9541-9F20-2B8D98DA74A2}" type="pres">
      <dgm:prSet presAssocID="{A21824C8-A1D8-B247-8D2E-1CABBDBDF49E}" presName="sp" presStyleCnt="0"/>
      <dgm:spPr/>
    </dgm:pt>
    <dgm:pt modelId="{137E644B-1D7C-EE45-A894-B05BE75BDFD0}" type="pres">
      <dgm:prSet presAssocID="{55385DFE-27B3-F14A-A01B-97FCFA9229C4}" presName="composite" presStyleCnt="0"/>
      <dgm:spPr/>
    </dgm:pt>
    <dgm:pt modelId="{606F8FF1-C684-354A-86A6-58A072021C7D}" type="pres">
      <dgm:prSet presAssocID="{55385DFE-27B3-F14A-A01B-97FCFA9229C4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9E0808-9F4A-AF4B-ADC1-6D3471EDF53D}" type="pres">
      <dgm:prSet presAssocID="{55385DFE-27B3-F14A-A01B-97FCFA9229C4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7B2452-49F8-2D42-BAE6-48220CCDF934}" type="pres">
      <dgm:prSet presAssocID="{756C6C76-0415-A045-8949-FA19DE571AE9}" presName="sp" presStyleCnt="0"/>
      <dgm:spPr/>
    </dgm:pt>
    <dgm:pt modelId="{3A90E36E-247B-334B-A296-391CCE42D1CD}" type="pres">
      <dgm:prSet presAssocID="{04CD413A-06E9-BD4D-9CEA-43B44BA1F8FC}" presName="composite" presStyleCnt="0"/>
      <dgm:spPr/>
    </dgm:pt>
    <dgm:pt modelId="{57A4CBB7-3207-2142-9B3E-466CC9C5CABD}" type="pres">
      <dgm:prSet presAssocID="{04CD413A-06E9-BD4D-9CEA-43B44BA1F8FC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9DD340-C988-3549-BA63-5C1E0F7A6E3D}" type="pres">
      <dgm:prSet presAssocID="{04CD413A-06E9-BD4D-9CEA-43B44BA1F8FC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7DEB22-8A6C-C84A-B331-1295A846B764}" type="pres">
      <dgm:prSet presAssocID="{3B950B70-CD4B-674C-940A-251280244533}" presName="sp" presStyleCnt="0"/>
      <dgm:spPr/>
    </dgm:pt>
    <dgm:pt modelId="{AB96646C-7943-E64A-AF88-35E6A46AA1DF}" type="pres">
      <dgm:prSet presAssocID="{928C5B02-2570-6C4C-AD92-F9AB9C058662}" presName="composite" presStyleCnt="0"/>
      <dgm:spPr/>
    </dgm:pt>
    <dgm:pt modelId="{05E81EFF-5960-F642-83E5-CFFE5C0D3B1F}" type="pres">
      <dgm:prSet presAssocID="{928C5B02-2570-6C4C-AD92-F9AB9C058662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E13495-B58E-C142-9176-62103E2DD2F8}" type="pres">
      <dgm:prSet presAssocID="{928C5B02-2570-6C4C-AD92-F9AB9C058662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F3F54E-54DA-AE41-88C7-0012E7AA3887}" type="pres">
      <dgm:prSet presAssocID="{2360ABD3-0A42-B04E-9678-6ECF14E05A73}" presName="sp" presStyleCnt="0"/>
      <dgm:spPr/>
    </dgm:pt>
    <dgm:pt modelId="{B0AC72E0-3A61-344F-9D67-9D77A3DC01B7}" type="pres">
      <dgm:prSet presAssocID="{2030C878-323B-4642-9262-A607E08D3B54}" presName="composite" presStyleCnt="0"/>
      <dgm:spPr/>
    </dgm:pt>
    <dgm:pt modelId="{80BDEADD-D1A3-2543-8E8E-D0587A58F110}" type="pres">
      <dgm:prSet presAssocID="{2030C878-323B-4642-9262-A607E08D3B54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F3C2C2-0DC2-E840-A124-FC4B4C770A7E}" type="pres">
      <dgm:prSet presAssocID="{2030C878-323B-4642-9262-A607E08D3B54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F78A1B-E599-904B-892A-AD0E2F868B66}" type="pres">
      <dgm:prSet presAssocID="{4E896DEB-5E06-A247-90A5-6576F5CBCE49}" presName="sp" presStyleCnt="0"/>
      <dgm:spPr/>
    </dgm:pt>
    <dgm:pt modelId="{8B9A2D59-DB14-AB41-8FA5-18DDB944B8FF}" type="pres">
      <dgm:prSet presAssocID="{9277D39B-F3D0-104D-BD88-86072990F61B}" presName="composite" presStyleCnt="0"/>
      <dgm:spPr/>
    </dgm:pt>
    <dgm:pt modelId="{09BD881A-14B4-FF4A-BD3A-0798D1888686}" type="pres">
      <dgm:prSet presAssocID="{9277D39B-F3D0-104D-BD88-86072990F61B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2EDF67-C025-904B-ABD9-288D572B022A}" type="pres">
      <dgm:prSet presAssocID="{9277D39B-F3D0-104D-BD88-86072990F61B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1F0545-E08A-C440-83CB-C78221020440}" type="pres">
      <dgm:prSet presAssocID="{0FED68C8-32FB-2E45-8759-38A9D36F0D35}" presName="sp" presStyleCnt="0"/>
      <dgm:spPr/>
    </dgm:pt>
    <dgm:pt modelId="{0A85036C-1AA1-F942-8050-96637C10C4F1}" type="pres">
      <dgm:prSet presAssocID="{C832070E-F45E-7E4C-9748-067891BD092D}" presName="composite" presStyleCnt="0"/>
      <dgm:spPr/>
    </dgm:pt>
    <dgm:pt modelId="{AEA43BFA-489E-AD4C-B54A-E473A9E57613}" type="pres">
      <dgm:prSet presAssocID="{C832070E-F45E-7E4C-9748-067891BD092D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3CBAD8-CD14-D549-A471-B74818AAA481}" type="pres">
      <dgm:prSet presAssocID="{C832070E-F45E-7E4C-9748-067891BD092D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F78FE1-02B1-B842-AA53-9245ABB9F16D}" srcId="{D159A90C-D82A-4049-B4D3-F7B8ABEE82ED}" destId="{7015AF6A-5F2C-2D41-9BBB-5AB1B91445F6}" srcOrd="0" destOrd="0" parTransId="{190E8533-2809-304D-BD7F-45D1E976FE17}" sibTransId="{DBBEA3FF-FCE6-6845-B07B-1079C194FD65}"/>
    <dgm:cxn modelId="{74FDDD33-11CF-7143-8704-3344232955C1}" type="presOf" srcId="{528A1370-4477-5F4D-8A3C-7F0C7A7487AB}" destId="{D54D0E1B-9280-4341-9E7F-3B42F2E5505B}" srcOrd="0" destOrd="0" presId="urn:microsoft.com/office/officeart/2005/8/layout/chevron2"/>
    <dgm:cxn modelId="{DFF0690A-8CBC-6C4B-BC8F-F5496FD7E1EB}" type="presOf" srcId="{04CD413A-06E9-BD4D-9CEA-43B44BA1F8FC}" destId="{57A4CBB7-3207-2142-9B3E-466CC9C5CABD}" srcOrd="0" destOrd="0" presId="urn:microsoft.com/office/officeart/2005/8/layout/chevron2"/>
    <dgm:cxn modelId="{1F066E3E-3D03-C54F-987E-D3391F022BF6}" srcId="{528A1370-4477-5F4D-8A3C-7F0C7A7487AB}" destId="{2030C878-323B-4642-9262-A607E08D3B54}" srcOrd="4" destOrd="0" parTransId="{63329AE2-5C8B-C14F-A854-69755970DCE1}" sibTransId="{4E896DEB-5E06-A247-90A5-6576F5CBCE49}"/>
    <dgm:cxn modelId="{840BE92F-A18E-C94E-866D-37B66EB40377}" type="presOf" srcId="{D159A90C-D82A-4049-B4D3-F7B8ABEE82ED}" destId="{E584AB35-CD05-3C4C-A203-46DBF2C27204}" srcOrd="0" destOrd="0" presId="urn:microsoft.com/office/officeart/2005/8/layout/chevron2"/>
    <dgm:cxn modelId="{9E01F411-BEE3-874C-BE46-82B5A72C70BE}" type="presOf" srcId="{C832070E-F45E-7E4C-9748-067891BD092D}" destId="{AEA43BFA-489E-AD4C-B54A-E473A9E57613}" srcOrd="0" destOrd="0" presId="urn:microsoft.com/office/officeart/2005/8/layout/chevron2"/>
    <dgm:cxn modelId="{03595A69-859F-734D-AC25-C04F00B3267E}" type="presOf" srcId="{9342C4CA-054F-B642-8A42-F9D2C2AFD8D5}" destId="{08E13495-B58E-C142-9176-62103E2DD2F8}" srcOrd="0" destOrd="0" presId="urn:microsoft.com/office/officeart/2005/8/layout/chevron2"/>
    <dgm:cxn modelId="{E0A47B81-9022-C44D-B342-625963B6C229}" type="presOf" srcId="{2030C878-323B-4642-9262-A607E08D3B54}" destId="{80BDEADD-D1A3-2543-8E8E-D0587A58F110}" srcOrd="0" destOrd="0" presId="urn:microsoft.com/office/officeart/2005/8/layout/chevron2"/>
    <dgm:cxn modelId="{6869E31C-3DDA-B643-B7CE-1E879A12EB1B}" srcId="{04CD413A-06E9-BD4D-9CEA-43B44BA1F8FC}" destId="{EAE90DAF-D496-A442-8DF0-97B109A49E27}" srcOrd="0" destOrd="0" parTransId="{95B0BC7A-BCEC-CC4D-8ECD-7DE48BE12BDA}" sibTransId="{D8FBE8F0-BC82-A541-8AF5-AB8BB1F17500}"/>
    <dgm:cxn modelId="{4AD76837-7E42-E142-8CC0-99CF7E16C5B8}" srcId="{9277D39B-F3D0-104D-BD88-86072990F61B}" destId="{4436C6DC-8306-0345-BE37-5E597C7FACF5}" srcOrd="0" destOrd="0" parTransId="{081BE378-582C-2D4F-B078-201497D5557E}" sibTransId="{D5DE0C0D-0297-C344-88CA-7717C5C6F4EE}"/>
    <dgm:cxn modelId="{A267ADCF-44AA-514C-B053-1A461F1962AA}" type="presOf" srcId="{9277D39B-F3D0-104D-BD88-86072990F61B}" destId="{09BD881A-14B4-FF4A-BD3A-0798D1888686}" srcOrd="0" destOrd="0" presId="urn:microsoft.com/office/officeart/2005/8/layout/chevron2"/>
    <dgm:cxn modelId="{A2B5A44D-1990-624A-AA40-12FF2528B06D}" type="presOf" srcId="{CBEA9541-F664-B043-B762-AD716A1271E1}" destId="{0AF3C2C2-0DC2-E840-A124-FC4B4C770A7E}" srcOrd="0" destOrd="0" presId="urn:microsoft.com/office/officeart/2005/8/layout/chevron2"/>
    <dgm:cxn modelId="{977AEA11-BFAD-E044-844F-8742E098BA69}" srcId="{55385DFE-27B3-F14A-A01B-97FCFA9229C4}" destId="{0A8F612D-D183-5C40-8B53-53090D3C881E}" srcOrd="0" destOrd="0" parTransId="{C43EF51C-DBC2-9048-832E-2B0812DEA5A3}" sibTransId="{E584750C-7DBC-FF43-B0BF-1DC5A7346923}"/>
    <dgm:cxn modelId="{1057A771-0FAF-EB44-BDB4-1A96FCF2E655}" srcId="{528A1370-4477-5F4D-8A3C-7F0C7A7487AB}" destId="{04CD413A-06E9-BD4D-9CEA-43B44BA1F8FC}" srcOrd="2" destOrd="0" parTransId="{4959807D-0313-F14D-B3EB-9298F22F9C3F}" sibTransId="{3B950B70-CD4B-674C-940A-251280244533}"/>
    <dgm:cxn modelId="{C7D21F5D-FF8B-2043-A6CC-6F6FAD750EBB}" srcId="{528A1370-4477-5F4D-8A3C-7F0C7A7487AB}" destId="{9277D39B-F3D0-104D-BD88-86072990F61B}" srcOrd="5" destOrd="0" parTransId="{8F951BF6-C369-FA49-A47C-9D9C34D270BC}" sibTransId="{0FED68C8-32FB-2E45-8759-38A9D36F0D35}"/>
    <dgm:cxn modelId="{B51B6A60-0B75-5447-9C7B-1674F427BD72}" type="presOf" srcId="{55385DFE-27B3-F14A-A01B-97FCFA9229C4}" destId="{606F8FF1-C684-354A-86A6-58A072021C7D}" srcOrd="0" destOrd="0" presId="urn:microsoft.com/office/officeart/2005/8/layout/chevron2"/>
    <dgm:cxn modelId="{BCEA1A5F-2B16-B34D-8EC2-A0153831A8A6}" type="presOf" srcId="{7015AF6A-5F2C-2D41-9BBB-5AB1B91445F6}" destId="{9D67446E-50C7-5B46-9159-88C1591D2DE1}" srcOrd="0" destOrd="0" presId="urn:microsoft.com/office/officeart/2005/8/layout/chevron2"/>
    <dgm:cxn modelId="{95D9A41B-E317-E242-AE0D-8F9DD97EF396}" srcId="{2030C878-323B-4642-9262-A607E08D3B54}" destId="{CBEA9541-F664-B043-B762-AD716A1271E1}" srcOrd="0" destOrd="0" parTransId="{18FAE800-F4B7-2644-9CF2-76022E971D1D}" sibTransId="{CD14EE67-41A1-E94E-8FF8-9E24293DFF8F}"/>
    <dgm:cxn modelId="{EAFBE860-27E6-0547-A573-57CBF354D648}" srcId="{528A1370-4477-5F4D-8A3C-7F0C7A7487AB}" destId="{928C5B02-2570-6C4C-AD92-F9AB9C058662}" srcOrd="3" destOrd="0" parTransId="{F865896E-0C73-8640-BEC3-5FA22C76C464}" sibTransId="{2360ABD3-0A42-B04E-9678-6ECF14E05A73}"/>
    <dgm:cxn modelId="{80E43327-5F53-424C-BE1F-4876A6458EDF}" srcId="{528A1370-4477-5F4D-8A3C-7F0C7A7487AB}" destId="{C832070E-F45E-7E4C-9748-067891BD092D}" srcOrd="6" destOrd="0" parTransId="{333D2CD1-1B36-1742-94A2-E4B4944A17A7}" sibTransId="{5506379D-2E83-DF4B-BE51-39FFF1F4565E}"/>
    <dgm:cxn modelId="{436579A9-1605-B949-A805-C8769C593591}" srcId="{C832070E-F45E-7E4C-9748-067891BD092D}" destId="{0D98C5E9-5C30-E741-969A-85CA4BA3B0D2}" srcOrd="0" destOrd="0" parTransId="{8A1933AB-FDDC-A74E-8E0C-8A654F4159C0}" sibTransId="{9AAD7FC7-6BDF-8040-BB92-09E1E5C7AA96}"/>
    <dgm:cxn modelId="{99596FC0-A54E-0C49-980A-E3F519480353}" type="presOf" srcId="{EAE90DAF-D496-A442-8DF0-97B109A49E27}" destId="{D39DD340-C988-3549-BA63-5C1E0F7A6E3D}" srcOrd="0" destOrd="0" presId="urn:microsoft.com/office/officeart/2005/8/layout/chevron2"/>
    <dgm:cxn modelId="{E0D7209F-F8F2-7A4F-BF4E-872CDB090C62}" type="presOf" srcId="{0A8F612D-D183-5C40-8B53-53090D3C881E}" destId="{2F9E0808-9F4A-AF4B-ADC1-6D3471EDF53D}" srcOrd="0" destOrd="0" presId="urn:microsoft.com/office/officeart/2005/8/layout/chevron2"/>
    <dgm:cxn modelId="{2D2839C8-3781-BC4F-8FD7-39B10ECD276C}" type="presOf" srcId="{0D98C5E9-5C30-E741-969A-85CA4BA3B0D2}" destId="{363CBAD8-CD14-D549-A471-B74818AAA481}" srcOrd="0" destOrd="0" presId="urn:microsoft.com/office/officeart/2005/8/layout/chevron2"/>
    <dgm:cxn modelId="{3606D5F9-0893-A244-BA04-3DFF121BE49C}" type="presOf" srcId="{4436C6DC-8306-0345-BE37-5E597C7FACF5}" destId="{6F2EDF67-C025-904B-ABD9-288D572B022A}" srcOrd="0" destOrd="0" presId="urn:microsoft.com/office/officeart/2005/8/layout/chevron2"/>
    <dgm:cxn modelId="{94D212E7-D38A-E147-BFBE-E504D4CBD3B5}" srcId="{528A1370-4477-5F4D-8A3C-7F0C7A7487AB}" destId="{D159A90C-D82A-4049-B4D3-F7B8ABEE82ED}" srcOrd="0" destOrd="0" parTransId="{65C7B26F-97CD-604A-A146-0FB1CBC0C2A2}" sibTransId="{A21824C8-A1D8-B247-8D2E-1CABBDBDF49E}"/>
    <dgm:cxn modelId="{63B15BAF-4F49-BC42-9487-28B3DD90D816}" srcId="{528A1370-4477-5F4D-8A3C-7F0C7A7487AB}" destId="{55385DFE-27B3-F14A-A01B-97FCFA9229C4}" srcOrd="1" destOrd="0" parTransId="{0B7BEF49-6749-664C-A3A9-4AF5D98E0400}" sibTransId="{756C6C76-0415-A045-8949-FA19DE571AE9}"/>
    <dgm:cxn modelId="{BD20AC92-412C-EB4E-AD6E-710246DA5BF4}" srcId="{928C5B02-2570-6C4C-AD92-F9AB9C058662}" destId="{9342C4CA-054F-B642-8A42-F9D2C2AFD8D5}" srcOrd="0" destOrd="0" parTransId="{FACBB8C7-D833-0B41-8EC7-05E327F86CD2}" sibTransId="{DBA76B96-A342-274D-9573-8041C6B260B6}"/>
    <dgm:cxn modelId="{EA626CE9-32E5-084A-86FB-B5706947A152}" type="presOf" srcId="{928C5B02-2570-6C4C-AD92-F9AB9C058662}" destId="{05E81EFF-5960-F642-83E5-CFFE5C0D3B1F}" srcOrd="0" destOrd="0" presId="urn:microsoft.com/office/officeart/2005/8/layout/chevron2"/>
    <dgm:cxn modelId="{4D36D972-A2E0-1C4C-B180-644276BC407A}" type="presParOf" srcId="{D54D0E1B-9280-4341-9E7F-3B42F2E5505B}" destId="{5E34B78D-3BA7-EF47-80FA-55A96C0D0B8E}" srcOrd="0" destOrd="0" presId="urn:microsoft.com/office/officeart/2005/8/layout/chevron2"/>
    <dgm:cxn modelId="{64BF80A7-B3EF-A241-B4B8-AEC3F9485815}" type="presParOf" srcId="{5E34B78D-3BA7-EF47-80FA-55A96C0D0B8E}" destId="{E584AB35-CD05-3C4C-A203-46DBF2C27204}" srcOrd="0" destOrd="0" presId="urn:microsoft.com/office/officeart/2005/8/layout/chevron2"/>
    <dgm:cxn modelId="{786F8A3E-32BB-2346-8A9A-B7F99E7C10D0}" type="presParOf" srcId="{5E34B78D-3BA7-EF47-80FA-55A96C0D0B8E}" destId="{9D67446E-50C7-5B46-9159-88C1591D2DE1}" srcOrd="1" destOrd="0" presId="urn:microsoft.com/office/officeart/2005/8/layout/chevron2"/>
    <dgm:cxn modelId="{8D41C604-1605-8942-A96C-5261881A08C0}" type="presParOf" srcId="{D54D0E1B-9280-4341-9E7F-3B42F2E5505B}" destId="{8275DBB0-2628-9541-9F20-2B8D98DA74A2}" srcOrd="1" destOrd="0" presId="urn:microsoft.com/office/officeart/2005/8/layout/chevron2"/>
    <dgm:cxn modelId="{25C3F8FB-84C7-5F42-B005-F1DF2B18B172}" type="presParOf" srcId="{D54D0E1B-9280-4341-9E7F-3B42F2E5505B}" destId="{137E644B-1D7C-EE45-A894-B05BE75BDFD0}" srcOrd="2" destOrd="0" presId="urn:microsoft.com/office/officeart/2005/8/layout/chevron2"/>
    <dgm:cxn modelId="{B19D6E17-F3C9-1F4E-AAA7-6ADF417639BD}" type="presParOf" srcId="{137E644B-1D7C-EE45-A894-B05BE75BDFD0}" destId="{606F8FF1-C684-354A-86A6-58A072021C7D}" srcOrd="0" destOrd="0" presId="urn:microsoft.com/office/officeart/2005/8/layout/chevron2"/>
    <dgm:cxn modelId="{C04DBB1E-8A47-5B4F-AA56-8B267DD0C828}" type="presParOf" srcId="{137E644B-1D7C-EE45-A894-B05BE75BDFD0}" destId="{2F9E0808-9F4A-AF4B-ADC1-6D3471EDF53D}" srcOrd="1" destOrd="0" presId="urn:microsoft.com/office/officeart/2005/8/layout/chevron2"/>
    <dgm:cxn modelId="{27C15DFE-50EB-6A4C-BE73-26CCD0ACD7BB}" type="presParOf" srcId="{D54D0E1B-9280-4341-9E7F-3B42F2E5505B}" destId="{5D7B2452-49F8-2D42-BAE6-48220CCDF934}" srcOrd="3" destOrd="0" presId="urn:microsoft.com/office/officeart/2005/8/layout/chevron2"/>
    <dgm:cxn modelId="{002F1798-E631-1948-99DE-0C7DC9A2967B}" type="presParOf" srcId="{D54D0E1B-9280-4341-9E7F-3B42F2E5505B}" destId="{3A90E36E-247B-334B-A296-391CCE42D1CD}" srcOrd="4" destOrd="0" presId="urn:microsoft.com/office/officeart/2005/8/layout/chevron2"/>
    <dgm:cxn modelId="{4F7DB567-680C-5541-882A-B252B4A058DE}" type="presParOf" srcId="{3A90E36E-247B-334B-A296-391CCE42D1CD}" destId="{57A4CBB7-3207-2142-9B3E-466CC9C5CABD}" srcOrd="0" destOrd="0" presId="urn:microsoft.com/office/officeart/2005/8/layout/chevron2"/>
    <dgm:cxn modelId="{E1C07A2F-D21F-AA42-8940-FE3B84B778A5}" type="presParOf" srcId="{3A90E36E-247B-334B-A296-391CCE42D1CD}" destId="{D39DD340-C988-3549-BA63-5C1E0F7A6E3D}" srcOrd="1" destOrd="0" presId="urn:microsoft.com/office/officeart/2005/8/layout/chevron2"/>
    <dgm:cxn modelId="{C5746F33-7065-1540-AC84-BC408C1FBA50}" type="presParOf" srcId="{D54D0E1B-9280-4341-9E7F-3B42F2E5505B}" destId="{CB7DEB22-8A6C-C84A-B331-1295A846B764}" srcOrd="5" destOrd="0" presId="urn:microsoft.com/office/officeart/2005/8/layout/chevron2"/>
    <dgm:cxn modelId="{B46C537A-D049-6E4F-A50C-43B5E33D0D4C}" type="presParOf" srcId="{D54D0E1B-9280-4341-9E7F-3B42F2E5505B}" destId="{AB96646C-7943-E64A-AF88-35E6A46AA1DF}" srcOrd="6" destOrd="0" presId="urn:microsoft.com/office/officeart/2005/8/layout/chevron2"/>
    <dgm:cxn modelId="{F91F8727-1DC9-6B4E-95C8-258F1F3EB00F}" type="presParOf" srcId="{AB96646C-7943-E64A-AF88-35E6A46AA1DF}" destId="{05E81EFF-5960-F642-83E5-CFFE5C0D3B1F}" srcOrd="0" destOrd="0" presId="urn:microsoft.com/office/officeart/2005/8/layout/chevron2"/>
    <dgm:cxn modelId="{D43DFE48-3CE6-6B43-945A-C8229CEAE18C}" type="presParOf" srcId="{AB96646C-7943-E64A-AF88-35E6A46AA1DF}" destId="{08E13495-B58E-C142-9176-62103E2DD2F8}" srcOrd="1" destOrd="0" presId="urn:microsoft.com/office/officeart/2005/8/layout/chevron2"/>
    <dgm:cxn modelId="{FF91B122-901B-584C-8C71-BDBE91C8D648}" type="presParOf" srcId="{D54D0E1B-9280-4341-9E7F-3B42F2E5505B}" destId="{01F3F54E-54DA-AE41-88C7-0012E7AA3887}" srcOrd="7" destOrd="0" presId="urn:microsoft.com/office/officeart/2005/8/layout/chevron2"/>
    <dgm:cxn modelId="{9C47E5C5-AAE8-BE44-911F-954EB615D90C}" type="presParOf" srcId="{D54D0E1B-9280-4341-9E7F-3B42F2E5505B}" destId="{B0AC72E0-3A61-344F-9D67-9D77A3DC01B7}" srcOrd="8" destOrd="0" presId="urn:microsoft.com/office/officeart/2005/8/layout/chevron2"/>
    <dgm:cxn modelId="{7A59AB44-C199-BD4C-BFDF-8B309A2DEFDC}" type="presParOf" srcId="{B0AC72E0-3A61-344F-9D67-9D77A3DC01B7}" destId="{80BDEADD-D1A3-2543-8E8E-D0587A58F110}" srcOrd="0" destOrd="0" presId="urn:microsoft.com/office/officeart/2005/8/layout/chevron2"/>
    <dgm:cxn modelId="{483A4789-19FA-DA4D-B315-C82C23E29BE5}" type="presParOf" srcId="{B0AC72E0-3A61-344F-9D67-9D77A3DC01B7}" destId="{0AF3C2C2-0DC2-E840-A124-FC4B4C770A7E}" srcOrd="1" destOrd="0" presId="urn:microsoft.com/office/officeart/2005/8/layout/chevron2"/>
    <dgm:cxn modelId="{AC96DEBB-BE38-ED46-B732-C254805221A3}" type="presParOf" srcId="{D54D0E1B-9280-4341-9E7F-3B42F2E5505B}" destId="{F3F78A1B-E599-904B-892A-AD0E2F868B66}" srcOrd="9" destOrd="0" presId="urn:microsoft.com/office/officeart/2005/8/layout/chevron2"/>
    <dgm:cxn modelId="{1F6019B1-8C14-464D-BF26-E9277C25ACA4}" type="presParOf" srcId="{D54D0E1B-9280-4341-9E7F-3B42F2E5505B}" destId="{8B9A2D59-DB14-AB41-8FA5-18DDB944B8FF}" srcOrd="10" destOrd="0" presId="urn:microsoft.com/office/officeart/2005/8/layout/chevron2"/>
    <dgm:cxn modelId="{F7F991B1-DC35-1B46-9633-A8CBD0D7D30B}" type="presParOf" srcId="{8B9A2D59-DB14-AB41-8FA5-18DDB944B8FF}" destId="{09BD881A-14B4-FF4A-BD3A-0798D1888686}" srcOrd="0" destOrd="0" presId="urn:microsoft.com/office/officeart/2005/8/layout/chevron2"/>
    <dgm:cxn modelId="{5342F297-704E-D946-A4F1-DFF3A4CD4235}" type="presParOf" srcId="{8B9A2D59-DB14-AB41-8FA5-18DDB944B8FF}" destId="{6F2EDF67-C025-904B-ABD9-288D572B022A}" srcOrd="1" destOrd="0" presId="urn:microsoft.com/office/officeart/2005/8/layout/chevron2"/>
    <dgm:cxn modelId="{0D3B3A80-B075-FF4D-9F59-039700DC64E6}" type="presParOf" srcId="{D54D0E1B-9280-4341-9E7F-3B42F2E5505B}" destId="{0C1F0545-E08A-C440-83CB-C78221020440}" srcOrd="11" destOrd="0" presId="urn:microsoft.com/office/officeart/2005/8/layout/chevron2"/>
    <dgm:cxn modelId="{AB98B735-E777-0E4E-9547-80E30BD2C18E}" type="presParOf" srcId="{D54D0E1B-9280-4341-9E7F-3B42F2E5505B}" destId="{0A85036C-1AA1-F942-8050-96637C10C4F1}" srcOrd="12" destOrd="0" presId="urn:microsoft.com/office/officeart/2005/8/layout/chevron2"/>
    <dgm:cxn modelId="{787B2979-90F3-6645-ACF3-1A0351709F94}" type="presParOf" srcId="{0A85036C-1AA1-F942-8050-96637C10C4F1}" destId="{AEA43BFA-489E-AD4C-B54A-E473A9E57613}" srcOrd="0" destOrd="0" presId="urn:microsoft.com/office/officeart/2005/8/layout/chevron2"/>
    <dgm:cxn modelId="{4D3925DC-828E-3549-8062-E603745493C4}" type="presParOf" srcId="{0A85036C-1AA1-F942-8050-96637C10C4F1}" destId="{363CBAD8-CD14-D549-A471-B74818AAA48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B62CA6-9BCF-2749-AAB3-C623A53520EE}" type="doc">
      <dgm:prSet loTypeId="urn:microsoft.com/office/officeart/2005/8/layout/radial5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7F664B-6A3D-1944-AD75-0018C2F3CED3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3366FF"/>
        </a:solidFill>
      </dgm:spPr>
      <dgm:t>
        <a:bodyPr lIns="0" tIns="0" rIns="0" bIns="0"/>
        <a:lstStyle/>
        <a:p>
          <a:pPr rtl="0"/>
          <a:r>
            <a:rPr lang="en-US" sz="1600" dirty="0" smtClean="0"/>
            <a:t>Five of the common file organizations are:</a:t>
          </a:r>
          <a:endParaRPr lang="en-US" sz="1600" dirty="0"/>
        </a:p>
      </dgm:t>
    </dgm:pt>
    <dgm:pt modelId="{4FC6B099-6830-BC46-8B8E-E9D427C09997}" type="parTrans" cxnId="{C122D778-1321-2A48-8B19-20EA05EFAA0B}">
      <dgm:prSet/>
      <dgm:spPr/>
      <dgm:t>
        <a:bodyPr/>
        <a:lstStyle/>
        <a:p>
          <a:endParaRPr lang="en-US"/>
        </a:p>
      </dgm:t>
    </dgm:pt>
    <dgm:pt modelId="{DB6578ED-3F87-F448-BF98-FD87E9F04FA5}" type="sibTrans" cxnId="{C122D778-1321-2A48-8B19-20EA05EFAA0B}">
      <dgm:prSet/>
      <dgm:spPr/>
      <dgm:t>
        <a:bodyPr/>
        <a:lstStyle/>
        <a:p>
          <a:endParaRPr lang="en-US"/>
        </a:p>
      </dgm:t>
    </dgm:pt>
    <dgm:pt modelId="{6EAE51F9-8BFC-CE48-AFC8-E7FF531FF5F2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sz="1600" dirty="0" smtClean="0"/>
            <a:t>The pile</a:t>
          </a:r>
          <a:endParaRPr lang="en-US" sz="1600" dirty="0"/>
        </a:p>
      </dgm:t>
    </dgm:pt>
    <dgm:pt modelId="{86FBFEB4-C36B-9344-9206-D0ACC7AD7609}" type="parTrans" cxnId="{90BE89EF-EA65-E14D-A791-67E54AA70FDD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DCD1A1E0-9779-6647-BE05-268DC8E59025}" type="sibTrans" cxnId="{90BE89EF-EA65-E14D-A791-67E54AA70FDD}">
      <dgm:prSet/>
      <dgm:spPr/>
      <dgm:t>
        <a:bodyPr/>
        <a:lstStyle/>
        <a:p>
          <a:endParaRPr lang="en-US"/>
        </a:p>
      </dgm:t>
    </dgm:pt>
    <dgm:pt modelId="{689156DB-18C0-494F-B0EF-FC5CEFAA7D0F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NZ" sz="1600" dirty="0" smtClean="0"/>
            <a:t>The sequential file</a:t>
          </a:r>
          <a:endParaRPr lang="en-NZ" sz="1600" dirty="0"/>
        </a:p>
      </dgm:t>
    </dgm:pt>
    <dgm:pt modelId="{2CADB271-22AF-D84A-BEFC-DD2372D00FAF}" type="parTrans" cxnId="{72D2C291-A8FE-1949-A69D-10C34C353110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79FD0155-0BBD-EC42-9B94-B95F09274196}" type="sibTrans" cxnId="{72D2C291-A8FE-1949-A69D-10C34C353110}">
      <dgm:prSet/>
      <dgm:spPr/>
      <dgm:t>
        <a:bodyPr/>
        <a:lstStyle/>
        <a:p>
          <a:endParaRPr lang="en-US"/>
        </a:p>
      </dgm:t>
    </dgm:pt>
    <dgm:pt modelId="{B4F4F5A1-ABD9-F34F-B6A8-41847D6F22C1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NZ" sz="1600" dirty="0" smtClean="0"/>
            <a:t>The indexed sequential file</a:t>
          </a:r>
          <a:endParaRPr lang="en-NZ" sz="1600" dirty="0"/>
        </a:p>
      </dgm:t>
    </dgm:pt>
    <dgm:pt modelId="{E7F84950-2BEA-EE49-8B09-ED99D557F75D}" type="parTrans" cxnId="{B5B5CF5B-92E5-5A4A-9FDB-B619CB15A7A5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363BE0D9-F7BB-F948-9FB8-42A969343FEC}" type="sibTrans" cxnId="{B5B5CF5B-92E5-5A4A-9FDB-B619CB15A7A5}">
      <dgm:prSet/>
      <dgm:spPr/>
      <dgm:t>
        <a:bodyPr/>
        <a:lstStyle/>
        <a:p>
          <a:endParaRPr lang="en-US"/>
        </a:p>
      </dgm:t>
    </dgm:pt>
    <dgm:pt modelId="{DD08F506-D5B4-7F40-BA36-77BDBCF78377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NZ" sz="1600" dirty="0" smtClean="0"/>
            <a:t>The indexed file</a:t>
          </a:r>
          <a:endParaRPr lang="en-NZ" sz="1600" dirty="0"/>
        </a:p>
      </dgm:t>
    </dgm:pt>
    <dgm:pt modelId="{76E35102-3F51-8248-B809-9F128F88F885}" type="parTrans" cxnId="{ECC5F9A3-E065-8B43-A883-B939F4DD8532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2E106C92-6641-E844-B0F0-7CDD42B3201A}" type="sibTrans" cxnId="{ECC5F9A3-E065-8B43-A883-B939F4DD8532}">
      <dgm:prSet/>
      <dgm:spPr/>
      <dgm:t>
        <a:bodyPr/>
        <a:lstStyle/>
        <a:p>
          <a:endParaRPr lang="en-US"/>
        </a:p>
      </dgm:t>
    </dgm:pt>
    <dgm:pt modelId="{B92D1787-C86F-174F-9C0F-A7E334B1C7BC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sz="1600" dirty="0" smtClean="0"/>
            <a:t>The direct, or hashed, file</a:t>
          </a:r>
          <a:endParaRPr lang="en-US" sz="1600" dirty="0"/>
        </a:p>
      </dgm:t>
    </dgm:pt>
    <dgm:pt modelId="{1886B3AD-45B0-F043-808D-7AC6150F2DB1}" type="parTrans" cxnId="{1145C0DF-BF19-F944-8D2F-57AB6F28E624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4259DD5D-16E9-1849-B523-60B586280406}" type="sibTrans" cxnId="{1145C0DF-BF19-F944-8D2F-57AB6F28E624}">
      <dgm:prSet/>
      <dgm:spPr/>
      <dgm:t>
        <a:bodyPr/>
        <a:lstStyle/>
        <a:p>
          <a:endParaRPr lang="en-US"/>
        </a:p>
      </dgm:t>
    </dgm:pt>
    <dgm:pt modelId="{C6CC78E9-50FC-C54E-AFED-75D9E17A54A2}" type="pres">
      <dgm:prSet presAssocID="{57B62CA6-9BCF-2749-AAB3-C623A53520E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2226F2-B4F3-A143-8044-D2FFCD16BACF}" type="pres">
      <dgm:prSet presAssocID="{3A7F664B-6A3D-1944-AD75-0018C2F3CED3}" presName="centerShape" presStyleLbl="node0" presStyleIdx="0" presStyleCnt="1" custScaleX="180942" custScaleY="165398" custLinFactNeighborX="298" custLinFactNeighborY="20378"/>
      <dgm:spPr/>
      <dgm:t>
        <a:bodyPr/>
        <a:lstStyle/>
        <a:p>
          <a:endParaRPr lang="en-US"/>
        </a:p>
      </dgm:t>
    </dgm:pt>
    <dgm:pt modelId="{0C4FE177-856E-1F40-8992-61CB4810C4D5}" type="pres">
      <dgm:prSet presAssocID="{86FBFEB4-C36B-9344-9206-D0ACC7AD7609}" presName="parTrans" presStyleLbl="sibTrans2D1" presStyleIdx="0" presStyleCnt="5"/>
      <dgm:spPr/>
      <dgm:t>
        <a:bodyPr/>
        <a:lstStyle/>
        <a:p>
          <a:endParaRPr lang="en-US"/>
        </a:p>
      </dgm:t>
    </dgm:pt>
    <dgm:pt modelId="{92ED011D-C4B0-6A4C-9F45-9FE6883B837C}" type="pres">
      <dgm:prSet presAssocID="{86FBFEB4-C36B-9344-9206-D0ACC7AD7609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B1E5EA25-BF3A-5E44-AF68-530FB20B127C}" type="pres">
      <dgm:prSet presAssocID="{6EAE51F9-8BFC-CE48-AFC8-E7FF531FF5F2}" presName="node" presStyleLbl="node1" presStyleIdx="0" presStyleCnt="5" custRadScaleRad="90987" custRadScaleInc="-74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68DA6B-1F80-5044-908B-918741E80A82}" type="pres">
      <dgm:prSet presAssocID="{2CADB271-22AF-D84A-BEFC-DD2372D00FAF}" presName="parTrans" presStyleLbl="sibTrans2D1" presStyleIdx="1" presStyleCnt="5"/>
      <dgm:spPr/>
      <dgm:t>
        <a:bodyPr/>
        <a:lstStyle/>
        <a:p>
          <a:endParaRPr lang="en-US"/>
        </a:p>
      </dgm:t>
    </dgm:pt>
    <dgm:pt modelId="{4888FBEA-C24C-964D-A6D5-F7E3954A3E0D}" type="pres">
      <dgm:prSet presAssocID="{2CADB271-22AF-D84A-BEFC-DD2372D00FAF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8C968693-8919-F244-80D5-6A12496F8285}" type="pres">
      <dgm:prSet presAssocID="{689156DB-18C0-494F-B0EF-FC5CEFAA7D0F}" presName="node" presStyleLbl="node1" presStyleIdx="1" presStyleCnt="5" custScaleX="112132" custScaleY="111715" custRadScaleRad="131484" custRadScaleInc="-24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1F4EAF-959C-944A-90B8-5C6A4813F205}" type="pres">
      <dgm:prSet presAssocID="{E7F84950-2BEA-EE49-8B09-ED99D557F75D}" presName="parTrans" presStyleLbl="sibTrans2D1" presStyleIdx="2" presStyleCnt="5"/>
      <dgm:spPr/>
      <dgm:t>
        <a:bodyPr/>
        <a:lstStyle/>
        <a:p>
          <a:endParaRPr lang="en-US"/>
        </a:p>
      </dgm:t>
    </dgm:pt>
    <dgm:pt modelId="{DDD92059-CB2F-A04B-BB30-321C5BB82EBD}" type="pres">
      <dgm:prSet presAssocID="{E7F84950-2BEA-EE49-8B09-ED99D557F75D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3047A34E-EB48-474C-8698-321CC52A9EDF}" type="pres">
      <dgm:prSet presAssocID="{B4F4F5A1-ABD9-F34F-B6A8-41847D6F22C1}" presName="node" presStyleLbl="node1" presStyleIdx="2" presStyleCnt="5" custScaleX="119957" custScaleY="115377" custRadScaleRad="155421" custRadScaleInc="-733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94A210-1942-7D49-8A48-87C78CFB0E33}" type="pres">
      <dgm:prSet presAssocID="{76E35102-3F51-8248-B809-9F128F88F885}" presName="parTrans" presStyleLbl="sibTrans2D1" presStyleIdx="3" presStyleCnt="5"/>
      <dgm:spPr/>
      <dgm:t>
        <a:bodyPr/>
        <a:lstStyle/>
        <a:p>
          <a:endParaRPr lang="en-US"/>
        </a:p>
      </dgm:t>
    </dgm:pt>
    <dgm:pt modelId="{BA3FEA0B-B7F8-F34C-906A-683E1BBCDF0C}" type="pres">
      <dgm:prSet presAssocID="{76E35102-3F51-8248-B809-9F128F88F885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8CF4C973-14CA-3543-B9B4-9D064D52E167}" type="pres">
      <dgm:prSet presAssocID="{DD08F506-D5B4-7F40-BA36-77BDBCF78377}" presName="node" presStyleLbl="node1" presStyleIdx="3" presStyleCnt="5" custRadScaleRad="157077" custRadScaleInc="678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C13A29-FD28-2846-95A3-486EE2CFEFD5}" type="pres">
      <dgm:prSet presAssocID="{1886B3AD-45B0-F043-808D-7AC6150F2DB1}" presName="parTrans" presStyleLbl="sibTrans2D1" presStyleIdx="4" presStyleCnt="5"/>
      <dgm:spPr/>
      <dgm:t>
        <a:bodyPr/>
        <a:lstStyle/>
        <a:p>
          <a:endParaRPr lang="en-US"/>
        </a:p>
      </dgm:t>
    </dgm:pt>
    <dgm:pt modelId="{C2938807-7A83-D946-BF4D-8117DCB7AD52}" type="pres">
      <dgm:prSet presAssocID="{1886B3AD-45B0-F043-808D-7AC6150F2DB1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A4271AD1-DFDF-6B47-A6F3-4EF7823B5FEA}" type="pres">
      <dgm:prSet presAssocID="{B92D1787-C86F-174F-9C0F-A7E334B1C7BC}" presName="node" presStyleLbl="node1" presStyleIdx="4" presStyleCnt="5" custScaleX="122686" custScaleY="112023" custRadScaleRad="133036" custRadScaleInc="-83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22D778-1321-2A48-8B19-20EA05EFAA0B}" srcId="{57B62CA6-9BCF-2749-AAB3-C623A53520EE}" destId="{3A7F664B-6A3D-1944-AD75-0018C2F3CED3}" srcOrd="0" destOrd="0" parTransId="{4FC6B099-6830-BC46-8B8E-E9D427C09997}" sibTransId="{DB6578ED-3F87-F448-BF98-FD87E9F04FA5}"/>
    <dgm:cxn modelId="{90BE89EF-EA65-E14D-A791-67E54AA70FDD}" srcId="{3A7F664B-6A3D-1944-AD75-0018C2F3CED3}" destId="{6EAE51F9-8BFC-CE48-AFC8-E7FF531FF5F2}" srcOrd="0" destOrd="0" parTransId="{86FBFEB4-C36B-9344-9206-D0ACC7AD7609}" sibTransId="{DCD1A1E0-9779-6647-BE05-268DC8E59025}"/>
    <dgm:cxn modelId="{DF8F6E9B-B68C-994B-9E6D-8D6B1E5E3A14}" type="presOf" srcId="{E7F84950-2BEA-EE49-8B09-ED99D557F75D}" destId="{361F4EAF-959C-944A-90B8-5C6A4813F205}" srcOrd="0" destOrd="0" presId="urn:microsoft.com/office/officeart/2005/8/layout/radial5"/>
    <dgm:cxn modelId="{A2CE3616-C179-B242-BE2C-626F6407E6E9}" type="presOf" srcId="{86FBFEB4-C36B-9344-9206-D0ACC7AD7609}" destId="{0C4FE177-856E-1F40-8992-61CB4810C4D5}" srcOrd="0" destOrd="0" presId="urn:microsoft.com/office/officeart/2005/8/layout/radial5"/>
    <dgm:cxn modelId="{0B0906DD-780E-5B4A-9716-0742F3F19CF5}" type="presOf" srcId="{689156DB-18C0-494F-B0EF-FC5CEFAA7D0F}" destId="{8C968693-8919-F244-80D5-6A12496F8285}" srcOrd="0" destOrd="0" presId="urn:microsoft.com/office/officeart/2005/8/layout/radial5"/>
    <dgm:cxn modelId="{B5B5CF5B-92E5-5A4A-9FDB-B619CB15A7A5}" srcId="{3A7F664B-6A3D-1944-AD75-0018C2F3CED3}" destId="{B4F4F5A1-ABD9-F34F-B6A8-41847D6F22C1}" srcOrd="2" destOrd="0" parTransId="{E7F84950-2BEA-EE49-8B09-ED99D557F75D}" sibTransId="{363BE0D9-F7BB-F948-9FB8-42A969343FEC}"/>
    <dgm:cxn modelId="{95EE853C-DB2F-4245-ADDA-163C39E14B0D}" type="presOf" srcId="{1886B3AD-45B0-F043-808D-7AC6150F2DB1}" destId="{F7C13A29-FD28-2846-95A3-486EE2CFEFD5}" srcOrd="0" destOrd="0" presId="urn:microsoft.com/office/officeart/2005/8/layout/radial5"/>
    <dgm:cxn modelId="{6AF105EF-C827-5942-9A27-0C097C292853}" type="presOf" srcId="{B92D1787-C86F-174F-9C0F-A7E334B1C7BC}" destId="{A4271AD1-DFDF-6B47-A6F3-4EF7823B5FEA}" srcOrd="0" destOrd="0" presId="urn:microsoft.com/office/officeart/2005/8/layout/radial5"/>
    <dgm:cxn modelId="{7542279E-A8A5-2A43-BC8A-0B048182C10E}" type="presOf" srcId="{57B62CA6-9BCF-2749-AAB3-C623A53520EE}" destId="{C6CC78E9-50FC-C54E-AFED-75D9E17A54A2}" srcOrd="0" destOrd="0" presId="urn:microsoft.com/office/officeart/2005/8/layout/radial5"/>
    <dgm:cxn modelId="{ECC5F9A3-E065-8B43-A883-B939F4DD8532}" srcId="{3A7F664B-6A3D-1944-AD75-0018C2F3CED3}" destId="{DD08F506-D5B4-7F40-BA36-77BDBCF78377}" srcOrd="3" destOrd="0" parTransId="{76E35102-3F51-8248-B809-9F128F88F885}" sibTransId="{2E106C92-6641-E844-B0F0-7CDD42B3201A}"/>
    <dgm:cxn modelId="{C0519416-93B4-8748-8B84-8ECA1A360AFB}" type="presOf" srcId="{B4F4F5A1-ABD9-F34F-B6A8-41847D6F22C1}" destId="{3047A34E-EB48-474C-8698-321CC52A9EDF}" srcOrd="0" destOrd="0" presId="urn:microsoft.com/office/officeart/2005/8/layout/radial5"/>
    <dgm:cxn modelId="{1145C0DF-BF19-F944-8D2F-57AB6F28E624}" srcId="{3A7F664B-6A3D-1944-AD75-0018C2F3CED3}" destId="{B92D1787-C86F-174F-9C0F-A7E334B1C7BC}" srcOrd="4" destOrd="0" parTransId="{1886B3AD-45B0-F043-808D-7AC6150F2DB1}" sibTransId="{4259DD5D-16E9-1849-B523-60B586280406}"/>
    <dgm:cxn modelId="{84B4FC13-2A73-0044-8EE8-68FA0E1F59C6}" type="presOf" srcId="{76E35102-3F51-8248-B809-9F128F88F885}" destId="{BA3FEA0B-B7F8-F34C-906A-683E1BBCDF0C}" srcOrd="1" destOrd="0" presId="urn:microsoft.com/office/officeart/2005/8/layout/radial5"/>
    <dgm:cxn modelId="{5DD3AE11-E0BE-3142-9B61-BFD31C65D26A}" type="presOf" srcId="{E7F84950-2BEA-EE49-8B09-ED99D557F75D}" destId="{DDD92059-CB2F-A04B-BB30-321C5BB82EBD}" srcOrd="1" destOrd="0" presId="urn:microsoft.com/office/officeart/2005/8/layout/radial5"/>
    <dgm:cxn modelId="{72D2C291-A8FE-1949-A69D-10C34C353110}" srcId="{3A7F664B-6A3D-1944-AD75-0018C2F3CED3}" destId="{689156DB-18C0-494F-B0EF-FC5CEFAA7D0F}" srcOrd="1" destOrd="0" parTransId="{2CADB271-22AF-D84A-BEFC-DD2372D00FAF}" sibTransId="{79FD0155-0BBD-EC42-9B94-B95F09274196}"/>
    <dgm:cxn modelId="{FD9B02E0-DF32-2B4C-AD97-534A6EA2DBE4}" type="presOf" srcId="{DD08F506-D5B4-7F40-BA36-77BDBCF78377}" destId="{8CF4C973-14CA-3543-B9B4-9D064D52E167}" srcOrd="0" destOrd="0" presId="urn:microsoft.com/office/officeart/2005/8/layout/radial5"/>
    <dgm:cxn modelId="{5733E7FE-4909-C848-BB27-62638B76033D}" type="presOf" srcId="{76E35102-3F51-8248-B809-9F128F88F885}" destId="{5D94A210-1942-7D49-8A48-87C78CFB0E33}" srcOrd="0" destOrd="0" presId="urn:microsoft.com/office/officeart/2005/8/layout/radial5"/>
    <dgm:cxn modelId="{20E2C6DD-68A8-B64C-ABC2-C9E30318DB8F}" type="presOf" srcId="{1886B3AD-45B0-F043-808D-7AC6150F2DB1}" destId="{C2938807-7A83-D946-BF4D-8117DCB7AD52}" srcOrd="1" destOrd="0" presId="urn:microsoft.com/office/officeart/2005/8/layout/radial5"/>
    <dgm:cxn modelId="{37E67A9C-DE39-4B45-9110-C1A3973A9E83}" type="presOf" srcId="{2CADB271-22AF-D84A-BEFC-DD2372D00FAF}" destId="{4888FBEA-C24C-964D-A6D5-F7E3954A3E0D}" srcOrd="1" destOrd="0" presId="urn:microsoft.com/office/officeart/2005/8/layout/radial5"/>
    <dgm:cxn modelId="{78450E1F-F52E-D54C-85DA-96BBE9DF5A89}" type="presOf" srcId="{6EAE51F9-8BFC-CE48-AFC8-E7FF531FF5F2}" destId="{B1E5EA25-BF3A-5E44-AF68-530FB20B127C}" srcOrd="0" destOrd="0" presId="urn:microsoft.com/office/officeart/2005/8/layout/radial5"/>
    <dgm:cxn modelId="{AD94F0D5-8F4B-DD42-994C-B6AD9997F038}" type="presOf" srcId="{3A7F664B-6A3D-1944-AD75-0018C2F3CED3}" destId="{CB2226F2-B4F3-A143-8044-D2FFCD16BACF}" srcOrd="0" destOrd="0" presId="urn:microsoft.com/office/officeart/2005/8/layout/radial5"/>
    <dgm:cxn modelId="{19E4933E-C8CA-F844-AF56-3C663B05068D}" type="presOf" srcId="{86FBFEB4-C36B-9344-9206-D0ACC7AD7609}" destId="{92ED011D-C4B0-6A4C-9F45-9FE6883B837C}" srcOrd="1" destOrd="0" presId="urn:microsoft.com/office/officeart/2005/8/layout/radial5"/>
    <dgm:cxn modelId="{944A4CCF-4413-6747-9715-4672489F51AC}" type="presOf" srcId="{2CADB271-22AF-D84A-BEFC-DD2372D00FAF}" destId="{DD68DA6B-1F80-5044-908B-918741E80A82}" srcOrd="0" destOrd="0" presId="urn:microsoft.com/office/officeart/2005/8/layout/radial5"/>
    <dgm:cxn modelId="{32B4ABDE-D000-B741-8F93-907E7117895F}" type="presParOf" srcId="{C6CC78E9-50FC-C54E-AFED-75D9E17A54A2}" destId="{CB2226F2-B4F3-A143-8044-D2FFCD16BACF}" srcOrd="0" destOrd="0" presId="urn:microsoft.com/office/officeart/2005/8/layout/radial5"/>
    <dgm:cxn modelId="{749BE229-C7A2-5742-B689-8F1320DA9B25}" type="presParOf" srcId="{C6CC78E9-50FC-C54E-AFED-75D9E17A54A2}" destId="{0C4FE177-856E-1F40-8992-61CB4810C4D5}" srcOrd="1" destOrd="0" presId="urn:microsoft.com/office/officeart/2005/8/layout/radial5"/>
    <dgm:cxn modelId="{7930337E-BADE-9E43-832B-0EAA7A25EBF8}" type="presParOf" srcId="{0C4FE177-856E-1F40-8992-61CB4810C4D5}" destId="{92ED011D-C4B0-6A4C-9F45-9FE6883B837C}" srcOrd="0" destOrd="0" presId="urn:microsoft.com/office/officeart/2005/8/layout/radial5"/>
    <dgm:cxn modelId="{D2442CED-5CA2-C54D-AEF6-A664E6FBFD8B}" type="presParOf" srcId="{C6CC78E9-50FC-C54E-AFED-75D9E17A54A2}" destId="{B1E5EA25-BF3A-5E44-AF68-530FB20B127C}" srcOrd="2" destOrd="0" presId="urn:microsoft.com/office/officeart/2005/8/layout/radial5"/>
    <dgm:cxn modelId="{C0C2957D-6BA0-D943-BF42-575B57AE629E}" type="presParOf" srcId="{C6CC78E9-50FC-C54E-AFED-75D9E17A54A2}" destId="{DD68DA6B-1F80-5044-908B-918741E80A82}" srcOrd="3" destOrd="0" presId="urn:microsoft.com/office/officeart/2005/8/layout/radial5"/>
    <dgm:cxn modelId="{A450B4EE-5FCB-D94F-8DFC-A298E6A6264A}" type="presParOf" srcId="{DD68DA6B-1F80-5044-908B-918741E80A82}" destId="{4888FBEA-C24C-964D-A6D5-F7E3954A3E0D}" srcOrd="0" destOrd="0" presId="urn:microsoft.com/office/officeart/2005/8/layout/radial5"/>
    <dgm:cxn modelId="{21EE0A95-F48F-0C45-ABBE-C6723DD353E4}" type="presParOf" srcId="{C6CC78E9-50FC-C54E-AFED-75D9E17A54A2}" destId="{8C968693-8919-F244-80D5-6A12496F8285}" srcOrd="4" destOrd="0" presId="urn:microsoft.com/office/officeart/2005/8/layout/radial5"/>
    <dgm:cxn modelId="{E744ABC4-98A3-BC45-B323-BADB2B64FE59}" type="presParOf" srcId="{C6CC78E9-50FC-C54E-AFED-75D9E17A54A2}" destId="{361F4EAF-959C-944A-90B8-5C6A4813F205}" srcOrd="5" destOrd="0" presId="urn:microsoft.com/office/officeart/2005/8/layout/radial5"/>
    <dgm:cxn modelId="{C64A1832-B142-3240-A4A2-9066D68CBF40}" type="presParOf" srcId="{361F4EAF-959C-944A-90B8-5C6A4813F205}" destId="{DDD92059-CB2F-A04B-BB30-321C5BB82EBD}" srcOrd="0" destOrd="0" presId="urn:microsoft.com/office/officeart/2005/8/layout/radial5"/>
    <dgm:cxn modelId="{1E414A9C-030C-B742-921F-03774F326FF1}" type="presParOf" srcId="{C6CC78E9-50FC-C54E-AFED-75D9E17A54A2}" destId="{3047A34E-EB48-474C-8698-321CC52A9EDF}" srcOrd="6" destOrd="0" presId="urn:microsoft.com/office/officeart/2005/8/layout/radial5"/>
    <dgm:cxn modelId="{24991A0D-221D-F546-B683-34FA1F94EC79}" type="presParOf" srcId="{C6CC78E9-50FC-C54E-AFED-75D9E17A54A2}" destId="{5D94A210-1942-7D49-8A48-87C78CFB0E33}" srcOrd="7" destOrd="0" presId="urn:microsoft.com/office/officeart/2005/8/layout/radial5"/>
    <dgm:cxn modelId="{A88DB5B7-3922-5341-A9F9-172CF7EEC048}" type="presParOf" srcId="{5D94A210-1942-7D49-8A48-87C78CFB0E33}" destId="{BA3FEA0B-B7F8-F34C-906A-683E1BBCDF0C}" srcOrd="0" destOrd="0" presId="urn:microsoft.com/office/officeart/2005/8/layout/radial5"/>
    <dgm:cxn modelId="{D18DBE59-E52A-834E-AD21-1E12519F52E8}" type="presParOf" srcId="{C6CC78E9-50FC-C54E-AFED-75D9E17A54A2}" destId="{8CF4C973-14CA-3543-B9B4-9D064D52E167}" srcOrd="8" destOrd="0" presId="urn:microsoft.com/office/officeart/2005/8/layout/radial5"/>
    <dgm:cxn modelId="{8CCC5AFD-0DA5-C148-9E49-15EBAAC816F8}" type="presParOf" srcId="{C6CC78E9-50FC-C54E-AFED-75D9E17A54A2}" destId="{F7C13A29-FD28-2846-95A3-486EE2CFEFD5}" srcOrd="9" destOrd="0" presId="urn:microsoft.com/office/officeart/2005/8/layout/radial5"/>
    <dgm:cxn modelId="{9F504FFA-1600-E448-954F-027F8203AA1E}" type="presParOf" srcId="{F7C13A29-FD28-2846-95A3-486EE2CFEFD5}" destId="{C2938807-7A83-D946-BF4D-8117DCB7AD52}" srcOrd="0" destOrd="0" presId="urn:microsoft.com/office/officeart/2005/8/layout/radial5"/>
    <dgm:cxn modelId="{B7B3FA16-53F9-9D45-931E-742FD134CF74}" type="presParOf" srcId="{C6CC78E9-50FC-C54E-AFED-75D9E17A54A2}" destId="{A4271AD1-DFDF-6B47-A6F3-4EF7823B5FEA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774214E-EC57-514A-A15F-CB4D8A29FC3E}" type="doc">
      <dgm:prSet loTypeId="urn:microsoft.com/office/officeart/2005/8/layout/h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F214E7-89FC-E449-A620-C9D32C369CAE}">
      <dgm:prSet phldrT="[Text]"/>
      <dgm:spPr>
        <a:solidFill>
          <a:schemeClr val="accent2"/>
        </a:solidFill>
        <a:effectLst>
          <a:glow rad="101600">
            <a:schemeClr val="accent1">
              <a:alpha val="75000"/>
            </a:schemeClr>
          </a:glow>
          <a:softEdge rad="38100"/>
        </a:effectLst>
      </dgm:spPr>
      <dgm:t>
        <a:bodyPr/>
        <a:lstStyle/>
        <a:p>
          <a:r>
            <a:rPr lang="en-NZ" dirty="0" smtClean="0">
              <a:solidFill>
                <a:schemeClr val="tx1"/>
              </a:solidFill>
            </a:rPr>
            <a:t>Examples are: </a:t>
          </a:r>
          <a:endParaRPr lang="en-US" dirty="0">
            <a:solidFill>
              <a:schemeClr val="tx1"/>
            </a:solidFill>
          </a:endParaRPr>
        </a:p>
      </dgm:t>
    </dgm:pt>
    <dgm:pt modelId="{79DC378E-5226-2F46-A0A6-68BF4F1D4D6F}" type="parTrans" cxnId="{8EB0713A-CDD8-5B4E-936A-042989487A77}">
      <dgm:prSet/>
      <dgm:spPr/>
      <dgm:t>
        <a:bodyPr/>
        <a:lstStyle/>
        <a:p>
          <a:endParaRPr lang="en-US"/>
        </a:p>
      </dgm:t>
    </dgm:pt>
    <dgm:pt modelId="{13B86B2D-A26F-1A47-A6AD-E261D7D66079}" type="sibTrans" cxnId="{8EB0713A-CDD8-5B4E-936A-042989487A77}">
      <dgm:prSet/>
      <dgm:spPr/>
      <dgm:t>
        <a:bodyPr/>
        <a:lstStyle/>
        <a:p>
          <a:endParaRPr lang="en-US"/>
        </a:p>
      </dgm:t>
    </dgm:pt>
    <dgm:pt modelId="{18EAE557-6812-2C4A-8731-F418FD0E12DA}">
      <dgm:prSet/>
      <dgm:spPr>
        <a:solidFill>
          <a:schemeClr val="bg1"/>
        </a:solidFill>
        <a:ln>
          <a:solidFill>
            <a:schemeClr val="accent1"/>
          </a:solidFill>
        </a:ln>
        <a:effectLst>
          <a:glow rad="101600">
            <a:schemeClr val="accent1">
              <a:alpha val="75000"/>
            </a:schemeClr>
          </a:glow>
          <a:softEdge rad="38100"/>
        </a:effectLst>
      </dgm:spPr>
      <dgm:t>
        <a:bodyPr/>
        <a:lstStyle/>
        <a:p>
          <a:r>
            <a:rPr lang="en-NZ" smtClean="0"/>
            <a:t>directories </a:t>
          </a:r>
          <a:endParaRPr lang="en-NZ" dirty="0" smtClean="0"/>
        </a:p>
      </dgm:t>
    </dgm:pt>
    <dgm:pt modelId="{08CA1944-E7A4-D844-9823-22FD515EEE6B}" type="parTrans" cxnId="{AFE88686-7F40-4C4C-A12C-DDE81B6BC0EA}">
      <dgm:prSet/>
      <dgm:spPr/>
      <dgm:t>
        <a:bodyPr/>
        <a:lstStyle/>
        <a:p>
          <a:endParaRPr lang="en-US"/>
        </a:p>
      </dgm:t>
    </dgm:pt>
    <dgm:pt modelId="{216F524F-C1B4-4743-8EA0-EC1430DC7C32}" type="sibTrans" cxnId="{AFE88686-7F40-4C4C-A12C-DDE81B6BC0EA}">
      <dgm:prSet/>
      <dgm:spPr/>
      <dgm:t>
        <a:bodyPr/>
        <a:lstStyle/>
        <a:p>
          <a:endParaRPr lang="en-US"/>
        </a:p>
      </dgm:t>
    </dgm:pt>
    <dgm:pt modelId="{BED540BD-E851-3343-B693-F126F9BBBA29}">
      <dgm:prSet/>
      <dgm:spPr>
        <a:solidFill>
          <a:schemeClr val="bg1"/>
        </a:solidFill>
        <a:ln>
          <a:solidFill>
            <a:schemeClr val="accent1"/>
          </a:solidFill>
        </a:ln>
        <a:effectLst>
          <a:glow rad="101600">
            <a:schemeClr val="accent1">
              <a:alpha val="75000"/>
            </a:schemeClr>
          </a:glow>
          <a:softEdge rad="38100"/>
        </a:effectLst>
      </dgm:spPr>
      <dgm:t>
        <a:bodyPr/>
        <a:lstStyle/>
        <a:p>
          <a:r>
            <a:rPr lang="en-NZ" smtClean="0"/>
            <a:t>pricing tables</a:t>
          </a:r>
          <a:endParaRPr lang="en-NZ" dirty="0" smtClean="0"/>
        </a:p>
      </dgm:t>
    </dgm:pt>
    <dgm:pt modelId="{CC4B4DE9-3CFD-6543-B75F-1D21B15D8B6E}" type="parTrans" cxnId="{BF6CDAE1-004B-A04A-969C-5DF8E8857EEA}">
      <dgm:prSet/>
      <dgm:spPr/>
      <dgm:t>
        <a:bodyPr/>
        <a:lstStyle/>
        <a:p>
          <a:endParaRPr lang="en-US"/>
        </a:p>
      </dgm:t>
    </dgm:pt>
    <dgm:pt modelId="{6DED9BE5-C4AE-5348-AFD8-5ACFDFC9BE77}" type="sibTrans" cxnId="{BF6CDAE1-004B-A04A-969C-5DF8E8857EEA}">
      <dgm:prSet/>
      <dgm:spPr/>
      <dgm:t>
        <a:bodyPr/>
        <a:lstStyle/>
        <a:p>
          <a:endParaRPr lang="en-US"/>
        </a:p>
      </dgm:t>
    </dgm:pt>
    <dgm:pt modelId="{7C37DDFD-1AAA-6649-B7BF-15FA1804E282}">
      <dgm:prSet/>
      <dgm:spPr>
        <a:solidFill>
          <a:schemeClr val="bg1"/>
        </a:solidFill>
        <a:ln>
          <a:solidFill>
            <a:schemeClr val="accent1"/>
          </a:solidFill>
        </a:ln>
        <a:effectLst>
          <a:glow rad="101600">
            <a:schemeClr val="accent1">
              <a:alpha val="75000"/>
            </a:schemeClr>
          </a:glow>
          <a:softEdge rad="38100"/>
        </a:effectLst>
      </dgm:spPr>
      <dgm:t>
        <a:bodyPr/>
        <a:lstStyle/>
        <a:p>
          <a:r>
            <a:rPr lang="en-NZ" smtClean="0"/>
            <a:t>schedules</a:t>
          </a:r>
          <a:endParaRPr lang="en-NZ" dirty="0" smtClean="0"/>
        </a:p>
      </dgm:t>
    </dgm:pt>
    <dgm:pt modelId="{920A949F-2987-5244-9843-EC0480BBE806}" type="parTrans" cxnId="{ECEDFA31-1C8B-C149-98DD-C367205A9024}">
      <dgm:prSet/>
      <dgm:spPr/>
      <dgm:t>
        <a:bodyPr/>
        <a:lstStyle/>
        <a:p>
          <a:endParaRPr lang="en-US"/>
        </a:p>
      </dgm:t>
    </dgm:pt>
    <dgm:pt modelId="{E5A7617D-3CD4-604F-A98A-25F97B3883D8}" type="sibTrans" cxnId="{ECEDFA31-1C8B-C149-98DD-C367205A9024}">
      <dgm:prSet/>
      <dgm:spPr/>
      <dgm:t>
        <a:bodyPr/>
        <a:lstStyle/>
        <a:p>
          <a:endParaRPr lang="en-US"/>
        </a:p>
      </dgm:t>
    </dgm:pt>
    <dgm:pt modelId="{22DDCD93-254C-A844-99BF-5AB58A6FB0D0}">
      <dgm:prSet/>
      <dgm:spPr>
        <a:solidFill>
          <a:schemeClr val="bg1"/>
        </a:solidFill>
        <a:ln>
          <a:solidFill>
            <a:schemeClr val="accent1"/>
          </a:solidFill>
        </a:ln>
        <a:effectLst>
          <a:glow rad="101600">
            <a:schemeClr val="accent1">
              <a:alpha val="75000"/>
            </a:schemeClr>
          </a:glow>
          <a:softEdge rad="38100"/>
        </a:effectLst>
      </dgm:spPr>
      <dgm:t>
        <a:bodyPr/>
        <a:lstStyle/>
        <a:p>
          <a:r>
            <a:rPr lang="en-NZ" smtClean="0"/>
            <a:t>name lists</a:t>
          </a:r>
          <a:endParaRPr lang="en-US" dirty="0" smtClean="0"/>
        </a:p>
      </dgm:t>
    </dgm:pt>
    <dgm:pt modelId="{C1FDA4A4-A459-D64F-A2F6-22AFC1B80932}" type="parTrans" cxnId="{A52B8828-33AB-D44A-9E31-B0E9F7A71589}">
      <dgm:prSet/>
      <dgm:spPr/>
      <dgm:t>
        <a:bodyPr/>
        <a:lstStyle/>
        <a:p>
          <a:endParaRPr lang="en-US"/>
        </a:p>
      </dgm:t>
    </dgm:pt>
    <dgm:pt modelId="{7586A6DA-FE77-574B-84B4-06C51159DC36}" type="sibTrans" cxnId="{A52B8828-33AB-D44A-9E31-B0E9F7A71589}">
      <dgm:prSet/>
      <dgm:spPr/>
      <dgm:t>
        <a:bodyPr/>
        <a:lstStyle/>
        <a:p>
          <a:endParaRPr lang="en-US"/>
        </a:p>
      </dgm:t>
    </dgm:pt>
    <dgm:pt modelId="{BAB460A9-2774-5243-8B3D-EF0CF9D1FEC0}" type="pres">
      <dgm:prSet presAssocID="{9774214E-EC57-514A-A15F-CB4D8A29FC3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6D744FA-7A1D-C444-8444-F261D4BC7DBF}" type="pres">
      <dgm:prSet presAssocID="{5BF214E7-89FC-E449-A620-C9D32C369CAE}" presName="composite" presStyleCnt="0"/>
      <dgm:spPr/>
    </dgm:pt>
    <dgm:pt modelId="{715EC265-9F5A-754A-B7D3-F4C8BC448496}" type="pres">
      <dgm:prSet presAssocID="{5BF214E7-89FC-E449-A620-C9D32C369CAE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72E17C-F20C-F549-8A12-11F6063C1203}" type="pres">
      <dgm:prSet presAssocID="{5BF214E7-89FC-E449-A620-C9D32C369CAE}" presName="desTx" presStyleLbl="alignAccFollowNode1" presStyleIdx="0" presStyleCnt="1" custLinFactNeighborX="-2703" custLinFactNeighborY="2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740A3A-FB36-1B45-9299-E50D41A91600}" type="presOf" srcId="{5BF214E7-89FC-E449-A620-C9D32C369CAE}" destId="{715EC265-9F5A-754A-B7D3-F4C8BC448496}" srcOrd="0" destOrd="0" presId="urn:microsoft.com/office/officeart/2005/8/layout/hList1"/>
    <dgm:cxn modelId="{BF6CDAE1-004B-A04A-969C-5DF8E8857EEA}" srcId="{5BF214E7-89FC-E449-A620-C9D32C369CAE}" destId="{BED540BD-E851-3343-B693-F126F9BBBA29}" srcOrd="1" destOrd="0" parTransId="{CC4B4DE9-3CFD-6543-B75F-1D21B15D8B6E}" sibTransId="{6DED9BE5-C4AE-5348-AFD8-5ACFDFC9BE77}"/>
    <dgm:cxn modelId="{583D0BE0-009C-6A49-8A26-FED598E5FA39}" type="presOf" srcId="{22DDCD93-254C-A844-99BF-5AB58A6FB0D0}" destId="{BB72E17C-F20C-F549-8A12-11F6063C1203}" srcOrd="0" destOrd="3" presId="urn:microsoft.com/office/officeart/2005/8/layout/hList1"/>
    <dgm:cxn modelId="{E37F046E-5D52-3847-82C5-77EE40C72F6A}" type="presOf" srcId="{BED540BD-E851-3343-B693-F126F9BBBA29}" destId="{BB72E17C-F20C-F549-8A12-11F6063C1203}" srcOrd="0" destOrd="1" presId="urn:microsoft.com/office/officeart/2005/8/layout/hList1"/>
    <dgm:cxn modelId="{8EB0713A-CDD8-5B4E-936A-042989487A77}" srcId="{9774214E-EC57-514A-A15F-CB4D8A29FC3E}" destId="{5BF214E7-89FC-E449-A620-C9D32C369CAE}" srcOrd="0" destOrd="0" parTransId="{79DC378E-5226-2F46-A0A6-68BF4F1D4D6F}" sibTransId="{13B86B2D-A26F-1A47-A6AD-E261D7D66079}"/>
    <dgm:cxn modelId="{AFE88686-7F40-4C4C-A12C-DDE81B6BC0EA}" srcId="{5BF214E7-89FC-E449-A620-C9D32C369CAE}" destId="{18EAE557-6812-2C4A-8731-F418FD0E12DA}" srcOrd="0" destOrd="0" parTransId="{08CA1944-E7A4-D844-9823-22FD515EEE6B}" sibTransId="{216F524F-C1B4-4743-8EA0-EC1430DC7C32}"/>
    <dgm:cxn modelId="{FED9CB74-A456-E347-B011-DFCA8E096E3E}" type="presOf" srcId="{7C37DDFD-1AAA-6649-B7BF-15FA1804E282}" destId="{BB72E17C-F20C-F549-8A12-11F6063C1203}" srcOrd="0" destOrd="2" presId="urn:microsoft.com/office/officeart/2005/8/layout/hList1"/>
    <dgm:cxn modelId="{ECEDFA31-1C8B-C149-98DD-C367205A9024}" srcId="{5BF214E7-89FC-E449-A620-C9D32C369CAE}" destId="{7C37DDFD-1AAA-6649-B7BF-15FA1804E282}" srcOrd="2" destOrd="0" parTransId="{920A949F-2987-5244-9843-EC0480BBE806}" sibTransId="{E5A7617D-3CD4-604F-A98A-25F97B3883D8}"/>
    <dgm:cxn modelId="{A98612FE-19AB-E444-B478-9115139ED8C2}" type="presOf" srcId="{9774214E-EC57-514A-A15F-CB4D8A29FC3E}" destId="{BAB460A9-2774-5243-8B3D-EF0CF9D1FEC0}" srcOrd="0" destOrd="0" presId="urn:microsoft.com/office/officeart/2005/8/layout/hList1"/>
    <dgm:cxn modelId="{A52B8828-33AB-D44A-9E31-B0E9F7A71589}" srcId="{5BF214E7-89FC-E449-A620-C9D32C369CAE}" destId="{22DDCD93-254C-A844-99BF-5AB58A6FB0D0}" srcOrd="3" destOrd="0" parTransId="{C1FDA4A4-A459-D64F-A2F6-22AFC1B80932}" sibTransId="{7586A6DA-FE77-574B-84B4-06C51159DC36}"/>
    <dgm:cxn modelId="{96C13540-254E-C54A-8347-B5574B0E628F}" type="presOf" srcId="{18EAE557-6812-2C4A-8731-F418FD0E12DA}" destId="{BB72E17C-F20C-F549-8A12-11F6063C1203}" srcOrd="0" destOrd="0" presId="urn:microsoft.com/office/officeart/2005/8/layout/hList1"/>
    <dgm:cxn modelId="{AB895AA0-3AEC-AD4B-9F79-199A5B0DA336}" type="presParOf" srcId="{BAB460A9-2774-5243-8B3D-EF0CF9D1FEC0}" destId="{D6D744FA-7A1D-C444-8444-F261D4BC7DBF}" srcOrd="0" destOrd="0" presId="urn:microsoft.com/office/officeart/2005/8/layout/hList1"/>
    <dgm:cxn modelId="{4CFCD8BD-A8C5-6141-AAA9-EF143E768907}" type="presParOf" srcId="{D6D744FA-7A1D-C444-8444-F261D4BC7DBF}" destId="{715EC265-9F5A-754A-B7D3-F4C8BC448496}" srcOrd="0" destOrd="0" presId="urn:microsoft.com/office/officeart/2005/8/layout/hList1"/>
    <dgm:cxn modelId="{B15952E9-333E-5A4B-9908-3F82F6659AFD}" type="presParOf" srcId="{D6D744FA-7A1D-C444-8444-F261D4BC7DBF}" destId="{BB72E17C-F20C-F549-8A12-11F6063C120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534974D-AFE8-1844-A402-D5B05B849315}" type="doc">
      <dgm:prSet loTypeId="urn:microsoft.com/office/officeart/2005/8/layout/chevron1" loCatId="process" qsTypeId="urn:microsoft.com/office/officeart/2005/8/quickstyle/simple4" qsCatId="simple" csTypeId="urn:microsoft.com/office/officeart/2005/8/colors/accent1_2" csCatId="accent1" phldr="1"/>
      <dgm:spPr/>
    </dgm:pt>
    <dgm:pt modelId="{B52968C9-AEAF-4E4C-AA1C-2DC657A2B3D0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NZ" dirty="0" smtClean="0"/>
            <a:t>Search</a:t>
          </a:r>
          <a:endParaRPr lang="en-US" dirty="0"/>
        </a:p>
      </dgm:t>
    </dgm:pt>
    <dgm:pt modelId="{CE7EE588-93C5-B040-9BB4-F13B85441D37}" type="parTrans" cxnId="{2DCDEF29-1110-5B4A-8F5E-049EEA60CE49}">
      <dgm:prSet/>
      <dgm:spPr/>
      <dgm:t>
        <a:bodyPr/>
        <a:lstStyle/>
        <a:p>
          <a:endParaRPr lang="en-US"/>
        </a:p>
      </dgm:t>
    </dgm:pt>
    <dgm:pt modelId="{474CC80F-8B83-A84B-96CB-C89A28218C1A}" type="sibTrans" cxnId="{2DCDEF29-1110-5B4A-8F5E-049EEA60CE49}">
      <dgm:prSet/>
      <dgm:spPr/>
      <dgm:t>
        <a:bodyPr/>
        <a:lstStyle/>
        <a:p>
          <a:endParaRPr lang="en-US"/>
        </a:p>
      </dgm:t>
    </dgm:pt>
    <dgm:pt modelId="{AD18459B-4532-A345-B11E-249B324F746B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NZ" dirty="0" smtClean="0"/>
            <a:t>Create files</a:t>
          </a:r>
        </a:p>
      </dgm:t>
    </dgm:pt>
    <dgm:pt modelId="{3D5C1B55-84A9-814F-83C9-244D6AE7C72F}" type="parTrans" cxnId="{F605CBE2-88E2-CE44-B13C-FB67605BB91B}">
      <dgm:prSet/>
      <dgm:spPr/>
      <dgm:t>
        <a:bodyPr/>
        <a:lstStyle/>
        <a:p>
          <a:endParaRPr lang="en-US"/>
        </a:p>
      </dgm:t>
    </dgm:pt>
    <dgm:pt modelId="{E208305A-61F2-5B40-9F9F-182B3F643C94}" type="sibTrans" cxnId="{F605CBE2-88E2-CE44-B13C-FB67605BB91B}">
      <dgm:prSet/>
      <dgm:spPr/>
      <dgm:t>
        <a:bodyPr/>
        <a:lstStyle/>
        <a:p>
          <a:endParaRPr lang="en-US"/>
        </a:p>
      </dgm:t>
    </dgm:pt>
    <dgm:pt modelId="{B9653BE5-A59B-274F-8953-64C4902F2E3A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NZ" dirty="0" smtClean="0"/>
            <a:t>Delete files</a:t>
          </a:r>
        </a:p>
      </dgm:t>
    </dgm:pt>
    <dgm:pt modelId="{4D9BE09E-E718-4E44-AC13-DE8355F75BA6}" type="parTrans" cxnId="{FC8BE9E8-0DEC-B942-8D60-816108CFE5A1}">
      <dgm:prSet/>
      <dgm:spPr/>
      <dgm:t>
        <a:bodyPr/>
        <a:lstStyle/>
        <a:p>
          <a:endParaRPr lang="en-US"/>
        </a:p>
      </dgm:t>
    </dgm:pt>
    <dgm:pt modelId="{B936E034-4F03-B84D-8312-BD18B0075748}" type="sibTrans" cxnId="{FC8BE9E8-0DEC-B942-8D60-816108CFE5A1}">
      <dgm:prSet/>
      <dgm:spPr/>
      <dgm:t>
        <a:bodyPr/>
        <a:lstStyle/>
        <a:p>
          <a:endParaRPr lang="en-US"/>
        </a:p>
      </dgm:t>
    </dgm:pt>
    <dgm:pt modelId="{24E34E05-1341-974B-8095-4C02F48B38C4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NZ" smtClean="0"/>
            <a:t>List directory</a:t>
          </a:r>
          <a:endParaRPr lang="en-NZ" dirty="0" smtClean="0"/>
        </a:p>
      </dgm:t>
    </dgm:pt>
    <dgm:pt modelId="{2DBFC34A-03DA-E948-B40E-16FAC00A6DD6}" type="parTrans" cxnId="{5AD972C6-79B7-1747-9122-A1AED91CDAED}">
      <dgm:prSet/>
      <dgm:spPr/>
      <dgm:t>
        <a:bodyPr/>
        <a:lstStyle/>
        <a:p>
          <a:endParaRPr lang="en-US"/>
        </a:p>
      </dgm:t>
    </dgm:pt>
    <dgm:pt modelId="{8EB23DD0-60B3-FB47-ADA6-7674ABDBBEA6}" type="sibTrans" cxnId="{5AD972C6-79B7-1747-9122-A1AED91CDAED}">
      <dgm:prSet/>
      <dgm:spPr/>
      <dgm:t>
        <a:bodyPr/>
        <a:lstStyle/>
        <a:p>
          <a:endParaRPr lang="en-US"/>
        </a:p>
      </dgm:t>
    </dgm:pt>
    <dgm:pt modelId="{DADB38E5-B574-E744-A826-3966454B75EE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NZ" smtClean="0"/>
            <a:t>Update directory</a:t>
          </a:r>
          <a:endParaRPr lang="en-NZ" dirty="0"/>
        </a:p>
      </dgm:t>
    </dgm:pt>
    <dgm:pt modelId="{3A123BBE-5078-824F-8FC4-759DC30407A2}" type="parTrans" cxnId="{97A770F6-78A0-E741-847D-41A026993AF4}">
      <dgm:prSet/>
      <dgm:spPr/>
      <dgm:t>
        <a:bodyPr/>
        <a:lstStyle/>
        <a:p>
          <a:endParaRPr lang="en-US"/>
        </a:p>
      </dgm:t>
    </dgm:pt>
    <dgm:pt modelId="{3401F76A-83AD-E244-A4DF-2C7CFCC21469}" type="sibTrans" cxnId="{97A770F6-78A0-E741-847D-41A026993AF4}">
      <dgm:prSet/>
      <dgm:spPr/>
      <dgm:t>
        <a:bodyPr/>
        <a:lstStyle/>
        <a:p>
          <a:endParaRPr lang="en-US"/>
        </a:p>
      </dgm:t>
    </dgm:pt>
    <dgm:pt modelId="{308CCA7D-773D-CE43-8815-C3755BE391A9}" type="pres">
      <dgm:prSet presAssocID="{2534974D-AFE8-1844-A402-D5B05B849315}" presName="Name0" presStyleCnt="0">
        <dgm:presLayoutVars>
          <dgm:dir/>
          <dgm:animLvl val="lvl"/>
          <dgm:resizeHandles val="exact"/>
        </dgm:presLayoutVars>
      </dgm:prSet>
      <dgm:spPr/>
    </dgm:pt>
    <dgm:pt modelId="{2A17D098-156B-2546-91B5-EB717F87B6F0}" type="pres">
      <dgm:prSet presAssocID="{B52968C9-AEAF-4E4C-AA1C-2DC657A2B3D0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084772-E1C5-E94E-8D6C-DA6F1628B758}" type="pres">
      <dgm:prSet presAssocID="{474CC80F-8B83-A84B-96CB-C89A28218C1A}" presName="parTxOnlySpace" presStyleCnt="0"/>
      <dgm:spPr/>
    </dgm:pt>
    <dgm:pt modelId="{E08C861E-7205-6948-8F3C-9B4FC2C0BE0D}" type="pres">
      <dgm:prSet presAssocID="{AD18459B-4532-A345-B11E-249B324F746B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EEC17B-7237-D042-85BE-A23B7D8FEB43}" type="pres">
      <dgm:prSet presAssocID="{E208305A-61F2-5B40-9F9F-182B3F643C94}" presName="parTxOnlySpace" presStyleCnt="0"/>
      <dgm:spPr/>
    </dgm:pt>
    <dgm:pt modelId="{27817D0E-CF0E-284C-AE79-D01208B9CCAC}" type="pres">
      <dgm:prSet presAssocID="{B9653BE5-A59B-274F-8953-64C4902F2E3A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F0503E-FC28-7046-AB84-0D9B6F65D347}" type="pres">
      <dgm:prSet presAssocID="{B936E034-4F03-B84D-8312-BD18B0075748}" presName="parTxOnlySpace" presStyleCnt="0"/>
      <dgm:spPr/>
    </dgm:pt>
    <dgm:pt modelId="{7C0D7984-AA89-B54D-8DB3-5B6201C4C76B}" type="pres">
      <dgm:prSet presAssocID="{24E34E05-1341-974B-8095-4C02F48B38C4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0388FC-3751-E64C-8AC4-8B59D72C8663}" type="pres">
      <dgm:prSet presAssocID="{8EB23DD0-60B3-FB47-ADA6-7674ABDBBEA6}" presName="parTxOnlySpace" presStyleCnt="0"/>
      <dgm:spPr/>
    </dgm:pt>
    <dgm:pt modelId="{BF68B8FE-85CE-ED42-9F2E-9A2A3F0B4517}" type="pres">
      <dgm:prSet presAssocID="{DADB38E5-B574-E744-A826-3966454B75EE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157EC1-1F30-7343-AAC0-BC35978D06EF}" type="presOf" srcId="{B9653BE5-A59B-274F-8953-64C4902F2E3A}" destId="{27817D0E-CF0E-284C-AE79-D01208B9CCAC}" srcOrd="0" destOrd="0" presId="urn:microsoft.com/office/officeart/2005/8/layout/chevron1"/>
    <dgm:cxn modelId="{C757FF86-D32D-DD48-85F4-A97D191A1CEA}" type="presOf" srcId="{DADB38E5-B574-E744-A826-3966454B75EE}" destId="{BF68B8FE-85CE-ED42-9F2E-9A2A3F0B4517}" srcOrd="0" destOrd="0" presId="urn:microsoft.com/office/officeart/2005/8/layout/chevron1"/>
    <dgm:cxn modelId="{36B0AE33-1428-0A4D-929D-B7B9E6D57AB8}" type="presOf" srcId="{B52968C9-AEAF-4E4C-AA1C-2DC657A2B3D0}" destId="{2A17D098-156B-2546-91B5-EB717F87B6F0}" srcOrd="0" destOrd="0" presId="urn:microsoft.com/office/officeart/2005/8/layout/chevron1"/>
    <dgm:cxn modelId="{F605CBE2-88E2-CE44-B13C-FB67605BB91B}" srcId="{2534974D-AFE8-1844-A402-D5B05B849315}" destId="{AD18459B-4532-A345-B11E-249B324F746B}" srcOrd="1" destOrd="0" parTransId="{3D5C1B55-84A9-814F-83C9-244D6AE7C72F}" sibTransId="{E208305A-61F2-5B40-9F9F-182B3F643C94}"/>
    <dgm:cxn modelId="{2DCDEF29-1110-5B4A-8F5E-049EEA60CE49}" srcId="{2534974D-AFE8-1844-A402-D5B05B849315}" destId="{B52968C9-AEAF-4E4C-AA1C-2DC657A2B3D0}" srcOrd="0" destOrd="0" parTransId="{CE7EE588-93C5-B040-9BB4-F13B85441D37}" sibTransId="{474CC80F-8B83-A84B-96CB-C89A28218C1A}"/>
    <dgm:cxn modelId="{107EDE87-65B1-8A4C-9560-0BCFC1126485}" type="presOf" srcId="{AD18459B-4532-A345-B11E-249B324F746B}" destId="{E08C861E-7205-6948-8F3C-9B4FC2C0BE0D}" srcOrd="0" destOrd="0" presId="urn:microsoft.com/office/officeart/2005/8/layout/chevron1"/>
    <dgm:cxn modelId="{FC8BE9E8-0DEC-B942-8D60-816108CFE5A1}" srcId="{2534974D-AFE8-1844-A402-D5B05B849315}" destId="{B9653BE5-A59B-274F-8953-64C4902F2E3A}" srcOrd="2" destOrd="0" parTransId="{4D9BE09E-E718-4E44-AC13-DE8355F75BA6}" sibTransId="{B936E034-4F03-B84D-8312-BD18B0075748}"/>
    <dgm:cxn modelId="{2B8FDE73-8710-224C-A736-FC9CC3984AC5}" type="presOf" srcId="{24E34E05-1341-974B-8095-4C02F48B38C4}" destId="{7C0D7984-AA89-B54D-8DB3-5B6201C4C76B}" srcOrd="0" destOrd="0" presId="urn:microsoft.com/office/officeart/2005/8/layout/chevron1"/>
    <dgm:cxn modelId="{5AD972C6-79B7-1747-9122-A1AED91CDAED}" srcId="{2534974D-AFE8-1844-A402-D5B05B849315}" destId="{24E34E05-1341-974B-8095-4C02F48B38C4}" srcOrd="3" destOrd="0" parTransId="{2DBFC34A-03DA-E948-B40E-16FAC00A6DD6}" sibTransId="{8EB23DD0-60B3-FB47-ADA6-7674ABDBBEA6}"/>
    <dgm:cxn modelId="{97A770F6-78A0-E741-847D-41A026993AF4}" srcId="{2534974D-AFE8-1844-A402-D5B05B849315}" destId="{DADB38E5-B574-E744-A826-3966454B75EE}" srcOrd="4" destOrd="0" parTransId="{3A123BBE-5078-824F-8FC4-759DC30407A2}" sibTransId="{3401F76A-83AD-E244-A4DF-2C7CFCC21469}"/>
    <dgm:cxn modelId="{D803875D-89BD-EE41-8C15-5F6DB9565988}" type="presOf" srcId="{2534974D-AFE8-1844-A402-D5B05B849315}" destId="{308CCA7D-773D-CE43-8815-C3755BE391A9}" srcOrd="0" destOrd="0" presId="urn:microsoft.com/office/officeart/2005/8/layout/chevron1"/>
    <dgm:cxn modelId="{49CB00A8-2EED-924F-8F0B-D84ED6DDB081}" type="presParOf" srcId="{308CCA7D-773D-CE43-8815-C3755BE391A9}" destId="{2A17D098-156B-2546-91B5-EB717F87B6F0}" srcOrd="0" destOrd="0" presId="urn:microsoft.com/office/officeart/2005/8/layout/chevron1"/>
    <dgm:cxn modelId="{33C94AC7-F1FC-3345-A32E-FB15107812C9}" type="presParOf" srcId="{308CCA7D-773D-CE43-8815-C3755BE391A9}" destId="{A0084772-E1C5-E94E-8D6C-DA6F1628B758}" srcOrd="1" destOrd="0" presId="urn:microsoft.com/office/officeart/2005/8/layout/chevron1"/>
    <dgm:cxn modelId="{BE342EC5-7880-B24B-AF22-F045E56231D8}" type="presParOf" srcId="{308CCA7D-773D-CE43-8815-C3755BE391A9}" destId="{E08C861E-7205-6948-8F3C-9B4FC2C0BE0D}" srcOrd="2" destOrd="0" presId="urn:microsoft.com/office/officeart/2005/8/layout/chevron1"/>
    <dgm:cxn modelId="{5C33F8B6-78C0-F043-AF17-2ACA97493927}" type="presParOf" srcId="{308CCA7D-773D-CE43-8815-C3755BE391A9}" destId="{E0EEC17B-7237-D042-85BE-A23B7D8FEB43}" srcOrd="3" destOrd="0" presId="urn:microsoft.com/office/officeart/2005/8/layout/chevron1"/>
    <dgm:cxn modelId="{5C0A3CD5-AB8B-6D49-8403-2E644D6B07F3}" type="presParOf" srcId="{308CCA7D-773D-CE43-8815-C3755BE391A9}" destId="{27817D0E-CF0E-284C-AE79-D01208B9CCAC}" srcOrd="4" destOrd="0" presId="urn:microsoft.com/office/officeart/2005/8/layout/chevron1"/>
    <dgm:cxn modelId="{F7EB64C0-E072-6A49-A450-537786AE9F0A}" type="presParOf" srcId="{308CCA7D-773D-CE43-8815-C3755BE391A9}" destId="{8AF0503E-FC28-7046-AB84-0D9B6F65D347}" srcOrd="5" destOrd="0" presId="urn:microsoft.com/office/officeart/2005/8/layout/chevron1"/>
    <dgm:cxn modelId="{A17F4E73-A197-AB46-ABA4-C5E7232AB5D1}" type="presParOf" srcId="{308CCA7D-773D-CE43-8815-C3755BE391A9}" destId="{7C0D7984-AA89-B54D-8DB3-5B6201C4C76B}" srcOrd="6" destOrd="0" presId="urn:microsoft.com/office/officeart/2005/8/layout/chevron1"/>
    <dgm:cxn modelId="{95F04370-8249-8949-A19D-339A5EAB0154}" type="presParOf" srcId="{308CCA7D-773D-CE43-8815-C3755BE391A9}" destId="{AB0388FC-3751-E64C-8AC4-8B59D72C8663}" srcOrd="7" destOrd="0" presId="urn:microsoft.com/office/officeart/2005/8/layout/chevron1"/>
    <dgm:cxn modelId="{3B7D4C20-10C0-D048-8F50-582C36950AFC}" type="presParOf" srcId="{308CCA7D-773D-CE43-8815-C3755BE391A9}" destId="{BF68B8FE-85CE-ED42-9F2E-9A2A3F0B4517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D8D8486-3EB8-1844-A83F-1B65E5AAEF92}" type="doc">
      <dgm:prSet loTypeId="urn:microsoft.com/office/officeart/2005/8/layout/orgChart1" loCatId="hierarchy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FE521DF-9232-4B45-85EF-6C0D498D3962}">
      <dgm:prSet/>
      <dgm:spPr/>
      <dgm:t>
        <a:bodyPr/>
        <a:lstStyle/>
        <a:p>
          <a:pPr rtl="0"/>
          <a:r>
            <a:rPr lang="en-US" dirty="0" smtClean="0"/>
            <a:t>Two issues arise when allowing files to be shared among a number of users</a:t>
          </a:r>
          <a:endParaRPr lang="en-US" dirty="0"/>
        </a:p>
      </dgm:t>
    </dgm:pt>
    <dgm:pt modelId="{75AD38B5-2872-5F48-8C24-9B41334C34F0}" type="parTrans" cxnId="{1B189275-1B5E-194F-989F-45E0CE472E6D}">
      <dgm:prSet/>
      <dgm:spPr/>
      <dgm:t>
        <a:bodyPr/>
        <a:lstStyle/>
        <a:p>
          <a:endParaRPr lang="en-US"/>
        </a:p>
      </dgm:t>
    </dgm:pt>
    <dgm:pt modelId="{33D61C5C-AA12-B04E-B9C9-60D9AB9DD9ED}" type="sibTrans" cxnId="{1B189275-1B5E-194F-989F-45E0CE472E6D}">
      <dgm:prSet/>
      <dgm:spPr/>
      <dgm:t>
        <a:bodyPr/>
        <a:lstStyle/>
        <a:p>
          <a:endParaRPr lang="en-US"/>
        </a:p>
      </dgm:t>
    </dgm:pt>
    <dgm:pt modelId="{E724B505-F8CD-1A48-87BE-82E57734541A}">
      <dgm:prSet/>
      <dgm:spPr/>
      <dgm:t>
        <a:bodyPr/>
        <a:lstStyle/>
        <a:p>
          <a:pPr rtl="0"/>
          <a:r>
            <a:rPr lang="en-US" dirty="0" smtClean="0"/>
            <a:t>Access rights</a:t>
          </a:r>
          <a:endParaRPr lang="en-US" dirty="0"/>
        </a:p>
      </dgm:t>
    </dgm:pt>
    <dgm:pt modelId="{344E96D3-3E12-1046-AFEC-842F41B5087E}" type="parTrans" cxnId="{B5CC7F78-4F2B-AF43-B303-6A04E5D7926A}">
      <dgm:prSet/>
      <dgm:spPr/>
      <dgm:t>
        <a:bodyPr/>
        <a:lstStyle/>
        <a:p>
          <a:endParaRPr lang="en-US" dirty="0"/>
        </a:p>
      </dgm:t>
    </dgm:pt>
    <dgm:pt modelId="{376556D9-A63B-8F43-B16D-D60DA0836F6E}" type="sibTrans" cxnId="{B5CC7F78-4F2B-AF43-B303-6A04E5D7926A}">
      <dgm:prSet/>
      <dgm:spPr/>
      <dgm:t>
        <a:bodyPr/>
        <a:lstStyle/>
        <a:p>
          <a:endParaRPr lang="en-US"/>
        </a:p>
      </dgm:t>
    </dgm:pt>
    <dgm:pt modelId="{2AD08979-F257-8A4E-84F3-B4FDB1DFB463}">
      <dgm:prSet/>
      <dgm:spPr/>
      <dgm:t>
        <a:bodyPr/>
        <a:lstStyle/>
        <a:p>
          <a:pPr rtl="0"/>
          <a:r>
            <a:rPr lang="en-US" dirty="0" smtClean="0"/>
            <a:t>Management of simultaneous access</a:t>
          </a:r>
          <a:endParaRPr lang="en-US" dirty="0"/>
        </a:p>
      </dgm:t>
    </dgm:pt>
    <dgm:pt modelId="{75D36A71-8D95-FE4B-A642-A20023B9F5EC}" type="parTrans" cxnId="{BB15BBF7-C443-D744-B598-3602FA4BA2E5}">
      <dgm:prSet/>
      <dgm:spPr/>
      <dgm:t>
        <a:bodyPr/>
        <a:lstStyle/>
        <a:p>
          <a:endParaRPr lang="en-US" dirty="0"/>
        </a:p>
      </dgm:t>
    </dgm:pt>
    <dgm:pt modelId="{7EC9A167-1205-4345-8C60-BA1E50289E05}" type="sibTrans" cxnId="{BB15BBF7-C443-D744-B598-3602FA4BA2E5}">
      <dgm:prSet/>
      <dgm:spPr/>
      <dgm:t>
        <a:bodyPr/>
        <a:lstStyle/>
        <a:p>
          <a:endParaRPr lang="en-US"/>
        </a:p>
      </dgm:t>
    </dgm:pt>
    <dgm:pt modelId="{E67C21F4-F0A4-F54C-88CF-6B370A7C9519}" type="pres">
      <dgm:prSet presAssocID="{7D8D8486-3EB8-1844-A83F-1B65E5AAEF9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2B52565-8FF2-9646-AB72-FAFFAC826A44}" type="pres">
      <dgm:prSet presAssocID="{AFE521DF-9232-4B45-85EF-6C0D498D3962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F07E28C-FD67-2B4F-9A9C-9750AB8AE32F}" type="pres">
      <dgm:prSet presAssocID="{AFE521DF-9232-4B45-85EF-6C0D498D3962}" presName="rootComposite1" presStyleCnt="0"/>
      <dgm:spPr/>
      <dgm:t>
        <a:bodyPr/>
        <a:lstStyle/>
        <a:p>
          <a:endParaRPr lang="en-US"/>
        </a:p>
      </dgm:t>
    </dgm:pt>
    <dgm:pt modelId="{8A22C37D-39E7-954C-9DF6-1F00C1514B78}" type="pres">
      <dgm:prSet presAssocID="{AFE521DF-9232-4B45-85EF-6C0D498D396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6E54FA4-DB9A-DD48-86A4-802024CDF8BC}" type="pres">
      <dgm:prSet presAssocID="{AFE521DF-9232-4B45-85EF-6C0D498D3962}" presName="rootConnector1" presStyleLbl="node1" presStyleIdx="0" presStyleCnt="0"/>
      <dgm:spPr/>
      <dgm:t>
        <a:bodyPr/>
        <a:lstStyle/>
        <a:p>
          <a:endParaRPr lang="en-US"/>
        </a:p>
      </dgm:t>
    </dgm:pt>
    <dgm:pt modelId="{6BE16F9E-F4B3-A04A-81D1-14B5868288B1}" type="pres">
      <dgm:prSet presAssocID="{AFE521DF-9232-4B45-85EF-6C0D498D3962}" presName="hierChild2" presStyleCnt="0"/>
      <dgm:spPr/>
      <dgm:t>
        <a:bodyPr/>
        <a:lstStyle/>
        <a:p>
          <a:endParaRPr lang="en-US"/>
        </a:p>
      </dgm:t>
    </dgm:pt>
    <dgm:pt modelId="{B5A18722-5592-9E44-8074-DB6D1CF78976}" type="pres">
      <dgm:prSet presAssocID="{344E96D3-3E12-1046-AFEC-842F41B5087E}" presName="Name37" presStyleLbl="parChTrans1D2" presStyleIdx="0" presStyleCnt="2"/>
      <dgm:spPr/>
      <dgm:t>
        <a:bodyPr/>
        <a:lstStyle/>
        <a:p>
          <a:endParaRPr lang="en-US"/>
        </a:p>
      </dgm:t>
    </dgm:pt>
    <dgm:pt modelId="{566E2FB8-0D2C-A24E-97F4-2597D870C8B9}" type="pres">
      <dgm:prSet presAssocID="{E724B505-F8CD-1A48-87BE-82E57734541A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2065D222-30F1-654C-AA9E-45EC142A312F}" type="pres">
      <dgm:prSet presAssocID="{E724B505-F8CD-1A48-87BE-82E57734541A}" presName="rootComposite" presStyleCnt="0"/>
      <dgm:spPr/>
      <dgm:t>
        <a:bodyPr/>
        <a:lstStyle/>
        <a:p>
          <a:endParaRPr lang="en-US"/>
        </a:p>
      </dgm:t>
    </dgm:pt>
    <dgm:pt modelId="{05DAD5F7-67AA-064B-95FA-CEF9B614AABC}" type="pres">
      <dgm:prSet presAssocID="{E724B505-F8CD-1A48-87BE-82E57734541A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07186E7-23A6-904E-839B-B5A4A4A1D136}" type="pres">
      <dgm:prSet presAssocID="{E724B505-F8CD-1A48-87BE-82E57734541A}" presName="rootConnector" presStyleLbl="node2" presStyleIdx="0" presStyleCnt="2"/>
      <dgm:spPr/>
      <dgm:t>
        <a:bodyPr/>
        <a:lstStyle/>
        <a:p>
          <a:endParaRPr lang="en-US"/>
        </a:p>
      </dgm:t>
    </dgm:pt>
    <dgm:pt modelId="{169536B0-68A0-9840-801F-EDA3A1D5C3FA}" type="pres">
      <dgm:prSet presAssocID="{E724B505-F8CD-1A48-87BE-82E57734541A}" presName="hierChild4" presStyleCnt="0"/>
      <dgm:spPr/>
      <dgm:t>
        <a:bodyPr/>
        <a:lstStyle/>
        <a:p>
          <a:endParaRPr lang="en-US"/>
        </a:p>
      </dgm:t>
    </dgm:pt>
    <dgm:pt modelId="{F59DE93B-20A6-5641-BF9A-32C57F5F021C}" type="pres">
      <dgm:prSet presAssocID="{E724B505-F8CD-1A48-87BE-82E57734541A}" presName="hierChild5" presStyleCnt="0"/>
      <dgm:spPr/>
      <dgm:t>
        <a:bodyPr/>
        <a:lstStyle/>
        <a:p>
          <a:endParaRPr lang="en-US"/>
        </a:p>
      </dgm:t>
    </dgm:pt>
    <dgm:pt modelId="{7F6BE38B-4AC6-EA4E-8B6A-D39BAE19D4FB}" type="pres">
      <dgm:prSet presAssocID="{75D36A71-8D95-FE4B-A642-A20023B9F5EC}" presName="Name37" presStyleLbl="parChTrans1D2" presStyleIdx="1" presStyleCnt="2"/>
      <dgm:spPr/>
      <dgm:t>
        <a:bodyPr/>
        <a:lstStyle/>
        <a:p>
          <a:endParaRPr lang="en-US"/>
        </a:p>
      </dgm:t>
    </dgm:pt>
    <dgm:pt modelId="{97F42285-CD37-4A4B-96EE-52A38524148D}" type="pres">
      <dgm:prSet presAssocID="{2AD08979-F257-8A4E-84F3-B4FDB1DFB4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4ABA51A-7C48-944C-842E-F9487180184F}" type="pres">
      <dgm:prSet presAssocID="{2AD08979-F257-8A4E-84F3-B4FDB1DFB463}" presName="rootComposite" presStyleCnt="0"/>
      <dgm:spPr/>
      <dgm:t>
        <a:bodyPr/>
        <a:lstStyle/>
        <a:p>
          <a:endParaRPr lang="en-US"/>
        </a:p>
      </dgm:t>
    </dgm:pt>
    <dgm:pt modelId="{256D65FC-DEF9-B549-BD1E-F126DB95F8CE}" type="pres">
      <dgm:prSet presAssocID="{2AD08979-F257-8A4E-84F3-B4FDB1DFB463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B01262-A5FC-7F42-819C-6EC412B69D85}" type="pres">
      <dgm:prSet presAssocID="{2AD08979-F257-8A4E-84F3-B4FDB1DFB463}" presName="rootConnector" presStyleLbl="node2" presStyleIdx="1" presStyleCnt="2"/>
      <dgm:spPr/>
      <dgm:t>
        <a:bodyPr/>
        <a:lstStyle/>
        <a:p>
          <a:endParaRPr lang="en-US"/>
        </a:p>
      </dgm:t>
    </dgm:pt>
    <dgm:pt modelId="{2FD9EED0-D42B-6944-A852-66D3ABB6FE3D}" type="pres">
      <dgm:prSet presAssocID="{2AD08979-F257-8A4E-84F3-B4FDB1DFB463}" presName="hierChild4" presStyleCnt="0"/>
      <dgm:spPr/>
      <dgm:t>
        <a:bodyPr/>
        <a:lstStyle/>
        <a:p>
          <a:endParaRPr lang="en-US"/>
        </a:p>
      </dgm:t>
    </dgm:pt>
    <dgm:pt modelId="{4FF41CAB-712E-764E-B76B-145130014BE4}" type="pres">
      <dgm:prSet presAssocID="{2AD08979-F257-8A4E-84F3-B4FDB1DFB463}" presName="hierChild5" presStyleCnt="0"/>
      <dgm:spPr/>
      <dgm:t>
        <a:bodyPr/>
        <a:lstStyle/>
        <a:p>
          <a:endParaRPr lang="en-US"/>
        </a:p>
      </dgm:t>
    </dgm:pt>
    <dgm:pt modelId="{33B81E54-0AC4-5F44-8007-119CC01D8177}" type="pres">
      <dgm:prSet presAssocID="{AFE521DF-9232-4B45-85EF-6C0D498D3962}" presName="hierChild3" presStyleCnt="0"/>
      <dgm:spPr/>
      <dgm:t>
        <a:bodyPr/>
        <a:lstStyle/>
        <a:p>
          <a:endParaRPr lang="en-US"/>
        </a:p>
      </dgm:t>
    </dgm:pt>
  </dgm:ptLst>
  <dgm:cxnLst>
    <dgm:cxn modelId="{1B189275-1B5E-194F-989F-45E0CE472E6D}" srcId="{7D8D8486-3EB8-1844-A83F-1B65E5AAEF92}" destId="{AFE521DF-9232-4B45-85EF-6C0D498D3962}" srcOrd="0" destOrd="0" parTransId="{75AD38B5-2872-5F48-8C24-9B41334C34F0}" sibTransId="{33D61C5C-AA12-B04E-B9C9-60D9AB9DD9ED}"/>
    <dgm:cxn modelId="{B5CC7F78-4F2B-AF43-B303-6A04E5D7926A}" srcId="{AFE521DF-9232-4B45-85EF-6C0D498D3962}" destId="{E724B505-F8CD-1A48-87BE-82E57734541A}" srcOrd="0" destOrd="0" parTransId="{344E96D3-3E12-1046-AFEC-842F41B5087E}" sibTransId="{376556D9-A63B-8F43-B16D-D60DA0836F6E}"/>
    <dgm:cxn modelId="{BB15BBF7-C443-D744-B598-3602FA4BA2E5}" srcId="{AFE521DF-9232-4B45-85EF-6C0D498D3962}" destId="{2AD08979-F257-8A4E-84F3-B4FDB1DFB463}" srcOrd="1" destOrd="0" parTransId="{75D36A71-8D95-FE4B-A642-A20023B9F5EC}" sibTransId="{7EC9A167-1205-4345-8C60-BA1E50289E05}"/>
    <dgm:cxn modelId="{82DAE44B-116E-934E-9FCD-9C8E0B42A12F}" type="presOf" srcId="{E724B505-F8CD-1A48-87BE-82E57734541A}" destId="{05DAD5F7-67AA-064B-95FA-CEF9B614AABC}" srcOrd="0" destOrd="0" presId="urn:microsoft.com/office/officeart/2005/8/layout/orgChart1"/>
    <dgm:cxn modelId="{89D8539C-131F-B144-B558-620216FC6F1F}" type="presOf" srcId="{75D36A71-8D95-FE4B-A642-A20023B9F5EC}" destId="{7F6BE38B-4AC6-EA4E-8B6A-D39BAE19D4FB}" srcOrd="0" destOrd="0" presId="urn:microsoft.com/office/officeart/2005/8/layout/orgChart1"/>
    <dgm:cxn modelId="{8917778F-F2D5-1C49-A2EE-93AAB303E7B9}" type="presOf" srcId="{7D8D8486-3EB8-1844-A83F-1B65E5AAEF92}" destId="{E67C21F4-F0A4-F54C-88CF-6B370A7C9519}" srcOrd="0" destOrd="0" presId="urn:microsoft.com/office/officeart/2005/8/layout/orgChart1"/>
    <dgm:cxn modelId="{1808C5E8-5A0A-0B48-8E36-A60DD7EBAFC0}" type="presOf" srcId="{2AD08979-F257-8A4E-84F3-B4FDB1DFB463}" destId="{9AB01262-A5FC-7F42-819C-6EC412B69D85}" srcOrd="1" destOrd="0" presId="urn:microsoft.com/office/officeart/2005/8/layout/orgChart1"/>
    <dgm:cxn modelId="{30DD2DD7-A51A-9D48-95E8-B94E2871CAEF}" type="presOf" srcId="{2AD08979-F257-8A4E-84F3-B4FDB1DFB463}" destId="{256D65FC-DEF9-B549-BD1E-F126DB95F8CE}" srcOrd="0" destOrd="0" presId="urn:microsoft.com/office/officeart/2005/8/layout/orgChart1"/>
    <dgm:cxn modelId="{ED380013-672F-8846-99BA-D734C0C5021E}" type="presOf" srcId="{AFE521DF-9232-4B45-85EF-6C0D498D3962}" destId="{46E54FA4-DB9A-DD48-86A4-802024CDF8BC}" srcOrd="1" destOrd="0" presId="urn:microsoft.com/office/officeart/2005/8/layout/orgChart1"/>
    <dgm:cxn modelId="{335424D3-6BA0-0A44-9A62-288E428F9694}" type="presOf" srcId="{AFE521DF-9232-4B45-85EF-6C0D498D3962}" destId="{8A22C37D-39E7-954C-9DF6-1F00C1514B78}" srcOrd="0" destOrd="0" presId="urn:microsoft.com/office/officeart/2005/8/layout/orgChart1"/>
    <dgm:cxn modelId="{63F78E70-92FD-0C4C-84B9-65A194A3261A}" type="presOf" srcId="{344E96D3-3E12-1046-AFEC-842F41B5087E}" destId="{B5A18722-5592-9E44-8074-DB6D1CF78976}" srcOrd="0" destOrd="0" presId="urn:microsoft.com/office/officeart/2005/8/layout/orgChart1"/>
    <dgm:cxn modelId="{85C8063A-A384-4047-B48B-BCF0008203D9}" type="presOf" srcId="{E724B505-F8CD-1A48-87BE-82E57734541A}" destId="{607186E7-23A6-904E-839B-B5A4A4A1D136}" srcOrd="1" destOrd="0" presId="urn:microsoft.com/office/officeart/2005/8/layout/orgChart1"/>
    <dgm:cxn modelId="{F757922F-72CB-BA4D-8060-550B183A651D}" type="presParOf" srcId="{E67C21F4-F0A4-F54C-88CF-6B370A7C9519}" destId="{22B52565-8FF2-9646-AB72-FAFFAC826A44}" srcOrd="0" destOrd="0" presId="urn:microsoft.com/office/officeart/2005/8/layout/orgChart1"/>
    <dgm:cxn modelId="{70D88A5D-6FFE-F64D-BFAB-99B2DA1CD072}" type="presParOf" srcId="{22B52565-8FF2-9646-AB72-FAFFAC826A44}" destId="{CF07E28C-FD67-2B4F-9A9C-9750AB8AE32F}" srcOrd="0" destOrd="0" presId="urn:microsoft.com/office/officeart/2005/8/layout/orgChart1"/>
    <dgm:cxn modelId="{E754D841-F7DC-244F-B157-4B6557D2B90F}" type="presParOf" srcId="{CF07E28C-FD67-2B4F-9A9C-9750AB8AE32F}" destId="{8A22C37D-39E7-954C-9DF6-1F00C1514B78}" srcOrd="0" destOrd="0" presId="urn:microsoft.com/office/officeart/2005/8/layout/orgChart1"/>
    <dgm:cxn modelId="{DE3B715C-AE19-9F4D-B66E-5BA8D9695490}" type="presParOf" srcId="{CF07E28C-FD67-2B4F-9A9C-9750AB8AE32F}" destId="{46E54FA4-DB9A-DD48-86A4-802024CDF8BC}" srcOrd="1" destOrd="0" presId="urn:microsoft.com/office/officeart/2005/8/layout/orgChart1"/>
    <dgm:cxn modelId="{390E51AF-3A67-AE4E-836D-8BC5430B4349}" type="presParOf" srcId="{22B52565-8FF2-9646-AB72-FAFFAC826A44}" destId="{6BE16F9E-F4B3-A04A-81D1-14B5868288B1}" srcOrd="1" destOrd="0" presId="urn:microsoft.com/office/officeart/2005/8/layout/orgChart1"/>
    <dgm:cxn modelId="{EB1D0A3E-6CD3-044E-9589-E0EA4D03F8F8}" type="presParOf" srcId="{6BE16F9E-F4B3-A04A-81D1-14B5868288B1}" destId="{B5A18722-5592-9E44-8074-DB6D1CF78976}" srcOrd="0" destOrd="0" presId="urn:microsoft.com/office/officeart/2005/8/layout/orgChart1"/>
    <dgm:cxn modelId="{EB082AC3-67C3-8B44-9AE0-B5EFA9DCED7D}" type="presParOf" srcId="{6BE16F9E-F4B3-A04A-81D1-14B5868288B1}" destId="{566E2FB8-0D2C-A24E-97F4-2597D870C8B9}" srcOrd="1" destOrd="0" presId="urn:microsoft.com/office/officeart/2005/8/layout/orgChart1"/>
    <dgm:cxn modelId="{25466D0E-7BE9-FE40-BBED-5C1F5EB98117}" type="presParOf" srcId="{566E2FB8-0D2C-A24E-97F4-2597D870C8B9}" destId="{2065D222-30F1-654C-AA9E-45EC142A312F}" srcOrd="0" destOrd="0" presId="urn:microsoft.com/office/officeart/2005/8/layout/orgChart1"/>
    <dgm:cxn modelId="{65BDC640-3E9C-EE4C-A2E8-BFAE5BE43C1A}" type="presParOf" srcId="{2065D222-30F1-654C-AA9E-45EC142A312F}" destId="{05DAD5F7-67AA-064B-95FA-CEF9B614AABC}" srcOrd="0" destOrd="0" presId="urn:microsoft.com/office/officeart/2005/8/layout/orgChart1"/>
    <dgm:cxn modelId="{DFD3243F-57BB-D94D-897A-321A99DCD8CD}" type="presParOf" srcId="{2065D222-30F1-654C-AA9E-45EC142A312F}" destId="{607186E7-23A6-904E-839B-B5A4A4A1D136}" srcOrd="1" destOrd="0" presId="urn:microsoft.com/office/officeart/2005/8/layout/orgChart1"/>
    <dgm:cxn modelId="{5601F17B-3F93-B44A-9074-A0CA91E06F8B}" type="presParOf" srcId="{566E2FB8-0D2C-A24E-97F4-2597D870C8B9}" destId="{169536B0-68A0-9840-801F-EDA3A1D5C3FA}" srcOrd="1" destOrd="0" presId="urn:microsoft.com/office/officeart/2005/8/layout/orgChart1"/>
    <dgm:cxn modelId="{EB299A96-E4CE-DF48-A452-C0F1EE3D575C}" type="presParOf" srcId="{566E2FB8-0D2C-A24E-97F4-2597D870C8B9}" destId="{F59DE93B-20A6-5641-BF9A-32C57F5F021C}" srcOrd="2" destOrd="0" presId="urn:microsoft.com/office/officeart/2005/8/layout/orgChart1"/>
    <dgm:cxn modelId="{9ED16264-2CE7-E14E-B6B8-213C7E93D865}" type="presParOf" srcId="{6BE16F9E-F4B3-A04A-81D1-14B5868288B1}" destId="{7F6BE38B-4AC6-EA4E-8B6A-D39BAE19D4FB}" srcOrd="2" destOrd="0" presId="urn:microsoft.com/office/officeart/2005/8/layout/orgChart1"/>
    <dgm:cxn modelId="{84B4C207-A448-054E-9861-D742D1AB792E}" type="presParOf" srcId="{6BE16F9E-F4B3-A04A-81D1-14B5868288B1}" destId="{97F42285-CD37-4A4B-96EE-52A38524148D}" srcOrd="3" destOrd="0" presId="urn:microsoft.com/office/officeart/2005/8/layout/orgChart1"/>
    <dgm:cxn modelId="{F1E399E9-AFD5-BB45-AE0C-EEE933D78FC9}" type="presParOf" srcId="{97F42285-CD37-4A4B-96EE-52A38524148D}" destId="{34ABA51A-7C48-944C-842E-F9487180184F}" srcOrd="0" destOrd="0" presId="urn:microsoft.com/office/officeart/2005/8/layout/orgChart1"/>
    <dgm:cxn modelId="{0A27F237-7822-4E4D-8D70-853D7D2C1565}" type="presParOf" srcId="{34ABA51A-7C48-944C-842E-F9487180184F}" destId="{256D65FC-DEF9-B549-BD1E-F126DB95F8CE}" srcOrd="0" destOrd="0" presId="urn:microsoft.com/office/officeart/2005/8/layout/orgChart1"/>
    <dgm:cxn modelId="{7B4096BE-AA36-F74B-8E44-5A90F86D7CEB}" type="presParOf" srcId="{34ABA51A-7C48-944C-842E-F9487180184F}" destId="{9AB01262-A5FC-7F42-819C-6EC412B69D85}" srcOrd="1" destOrd="0" presId="urn:microsoft.com/office/officeart/2005/8/layout/orgChart1"/>
    <dgm:cxn modelId="{9699D81A-4C6E-DA41-B939-F679F77067CE}" type="presParOf" srcId="{97F42285-CD37-4A4B-96EE-52A38524148D}" destId="{2FD9EED0-D42B-6944-A852-66D3ABB6FE3D}" srcOrd="1" destOrd="0" presId="urn:microsoft.com/office/officeart/2005/8/layout/orgChart1"/>
    <dgm:cxn modelId="{5250674C-A404-204D-9EA6-BDCEB341698D}" type="presParOf" srcId="{97F42285-CD37-4A4B-96EE-52A38524148D}" destId="{4FF41CAB-712E-764E-B76B-145130014BE4}" srcOrd="2" destOrd="0" presId="urn:microsoft.com/office/officeart/2005/8/layout/orgChart1"/>
    <dgm:cxn modelId="{5AF2AF2F-0BE4-6D4A-BA1F-DB7F1EF4DA0B}" type="presParOf" srcId="{22B52565-8FF2-9646-AB72-FAFFAC826A44}" destId="{33B81E54-0AC4-5F44-8007-119CC01D817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193919C-1D9B-6E49-BF5E-0A3355A91797}" type="doc">
      <dgm:prSet loTypeId="urn:microsoft.com/office/officeart/2005/8/layout/lProcess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21BD14-417D-8D4F-BC62-5BF48B879651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 anchor="t"/>
        <a:lstStyle/>
        <a:p>
          <a:pPr rtl="0"/>
          <a:r>
            <a:rPr lang="en-US" sz="2400" dirty="0" smtClean="0"/>
            <a:t>Owner</a:t>
          </a:r>
          <a:endParaRPr lang="en-US" sz="2400" dirty="0"/>
        </a:p>
      </dgm:t>
    </dgm:pt>
    <dgm:pt modelId="{A46BB1F8-9B53-CA48-97DB-B30D32D226ED}" type="parTrans" cxnId="{2CF1D543-FBC7-FC4D-A9F0-8400C68C2D7D}">
      <dgm:prSet/>
      <dgm:spPr/>
      <dgm:t>
        <a:bodyPr/>
        <a:lstStyle/>
        <a:p>
          <a:endParaRPr lang="en-US"/>
        </a:p>
      </dgm:t>
    </dgm:pt>
    <dgm:pt modelId="{50A9F612-138F-BF49-9EDD-E6ECB680AFC4}" type="sibTrans" cxnId="{2CF1D543-FBC7-FC4D-A9F0-8400C68C2D7D}">
      <dgm:prSet/>
      <dgm:spPr/>
      <dgm:t>
        <a:bodyPr/>
        <a:lstStyle/>
        <a:p>
          <a:endParaRPr lang="en-US"/>
        </a:p>
      </dgm:t>
    </dgm:pt>
    <dgm:pt modelId="{A603242B-43B6-4E4C-91C9-7205218C91B0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dirty="0" smtClean="0">
              <a:solidFill>
                <a:srgbClr val="000000"/>
              </a:solidFill>
            </a:rPr>
            <a:t>usually the initial creator of the file</a:t>
          </a:r>
          <a:endParaRPr lang="en-US" dirty="0">
            <a:solidFill>
              <a:srgbClr val="000000"/>
            </a:solidFill>
          </a:endParaRPr>
        </a:p>
      </dgm:t>
    </dgm:pt>
    <dgm:pt modelId="{5AB44090-3AFF-9846-931C-F964E218ADA5}" type="parTrans" cxnId="{69E23E84-91CF-174F-8A9D-39BC4227D630}">
      <dgm:prSet/>
      <dgm:spPr/>
      <dgm:t>
        <a:bodyPr/>
        <a:lstStyle/>
        <a:p>
          <a:endParaRPr lang="en-US"/>
        </a:p>
      </dgm:t>
    </dgm:pt>
    <dgm:pt modelId="{006DA7F2-3C91-0440-BD35-24E3EBB31C20}" type="sibTrans" cxnId="{69E23E84-91CF-174F-8A9D-39BC4227D630}">
      <dgm:prSet/>
      <dgm:spPr/>
      <dgm:t>
        <a:bodyPr/>
        <a:lstStyle/>
        <a:p>
          <a:endParaRPr lang="en-US"/>
        </a:p>
      </dgm:t>
    </dgm:pt>
    <dgm:pt modelId="{B0473776-61E3-7340-8EEC-394158E4A7DB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dirty="0" smtClean="0">
              <a:solidFill>
                <a:srgbClr val="000000"/>
              </a:solidFill>
            </a:rPr>
            <a:t>has full rights</a:t>
          </a:r>
          <a:endParaRPr lang="en-US" dirty="0">
            <a:solidFill>
              <a:srgbClr val="000000"/>
            </a:solidFill>
          </a:endParaRPr>
        </a:p>
      </dgm:t>
    </dgm:pt>
    <dgm:pt modelId="{164E48EE-39C8-CB4C-AFB2-3E51A4FA9FE7}" type="parTrans" cxnId="{FB6AA683-E30D-F64C-8B03-7F62FCEFC95F}">
      <dgm:prSet/>
      <dgm:spPr/>
      <dgm:t>
        <a:bodyPr/>
        <a:lstStyle/>
        <a:p>
          <a:endParaRPr lang="en-US"/>
        </a:p>
      </dgm:t>
    </dgm:pt>
    <dgm:pt modelId="{57353DB4-BE49-1143-9F85-168723B68B64}" type="sibTrans" cxnId="{FB6AA683-E30D-F64C-8B03-7F62FCEFC95F}">
      <dgm:prSet/>
      <dgm:spPr/>
      <dgm:t>
        <a:bodyPr/>
        <a:lstStyle/>
        <a:p>
          <a:endParaRPr lang="en-US"/>
        </a:p>
      </dgm:t>
    </dgm:pt>
    <dgm:pt modelId="{33A1D786-0135-1840-A144-60F79287C4C3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dirty="0" smtClean="0">
              <a:solidFill>
                <a:srgbClr val="000000"/>
              </a:solidFill>
            </a:rPr>
            <a:t>may grant rights to others</a:t>
          </a:r>
          <a:endParaRPr lang="en-US" dirty="0">
            <a:solidFill>
              <a:srgbClr val="000000"/>
            </a:solidFill>
          </a:endParaRPr>
        </a:p>
      </dgm:t>
    </dgm:pt>
    <dgm:pt modelId="{61EA1BC1-D78C-F648-AFDD-AB82E3AA0AF1}" type="parTrans" cxnId="{24D4D4B1-3C89-7449-A02C-2B0D15107585}">
      <dgm:prSet/>
      <dgm:spPr/>
      <dgm:t>
        <a:bodyPr/>
        <a:lstStyle/>
        <a:p>
          <a:endParaRPr lang="en-US"/>
        </a:p>
      </dgm:t>
    </dgm:pt>
    <dgm:pt modelId="{19D05B34-A950-484A-ADC7-A7F4D51F2440}" type="sibTrans" cxnId="{24D4D4B1-3C89-7449-A02C-2B0D15107585}">
      <dgm:prSet/>
      <dgm:spPr/>
      <dgm:t>
        <a:bodyPr/>
        <a:lstStyle/>
        <a:p>
          <a:endParaRPr lang="en-US"/>
        </a:p>
      </dgm:t>
    </dgm:pt>
    <dgm:pt modelId="{E6C0D814-757F-8345-A227-BB7EEB0F50D7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 anchor="t"/>
        <a:lstStyle/>
        <a:p>
          <a:pPr rtl="0"/>
          <a:r>
            <a:rPr lang="en-US" sz="2400" dirty="0" smtClean="0"/>
            <a:t>Specific Users</a:t>
          </a:r>
          <a:endParaRPr lang="en-US" sz="2400" dirty="0"/>
        </a:p>
      </dgm:t>
    </dgm:pt>
    <dgm:pt modelId="{7645BBE5-8985-3240-80FA-D4624622DCB1}" type="parTrans" cxnId="{C44D0D29-C98E-B140-80D6-6F3058F7B826}">
      <dgm:prSet/>
      <dgm:spPr/>
      <dgm:t>
        <a:bodyPr/>
        <a:lstStyle/>
        <a:p>
          <a:endParaRPr lang="en-US"/>
        </a:p>
      </dgm:t>
    </dgm:pt>
    <dgm:pt modelId="{C650CC52-18D0-FD4E-9FC6-1AE790A8A491}" type="sibTrans" cxnId="{C44D0D29-C98E-B140-80D6-6F3058F7B826}">
      <dgm:prSet/>
      <dgm:spPr/>
      <dgm:t>
        <a:bodyPr/>
        <a:lstStyle/>
        <a:p>
          <a:endParaRPr lang="en-US"/>
        </a:p>
      </dgm:t>
    </dgm:pt>
    <dgm:pt modelId="{6E5F1D12-3B1A-CC47-A263-EB1EBF1BF4D4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dirty="0" smtClean="0">
              <a:solidFill>
                <a:srgbClr val="000000"/>
              </a:solidFill>
            </a:rPr>
            <a:t>individual users who are designated by user ID</a:t>
          </a:r>
          <a:endParaRPr lang="en-US" dirty="0">
            <a:solidFill>
              <a:srgbClr val="000000"/>
            </a:solidFill>
          </a:endParaRPr>
        </a:p>
      </dgm:t>
    </dgm:pt>
    <dgm:pt modelId="{56EAF750-C9A1-C742-9010-429D44EB2D59}" type="parTrans" cxnId="{3ABF8B90-99DA-0340-87E8-E627324BFD62}">
      <dgm:prSet/>
      <dgm:spPr/>
      <dgm:t>
        <a:bodyPr/>
        <a:lstStyle/>
        <a:p>
          <a:endParaRPr lang="en-US"/>
        </a:p>
      </dgm:t>
    </dgm:pt>
    <dgm:pt modelId="{A9DBCFFF-F957-4C4F-9AB2-EE4A10512DC2}" type="sibTrans" cxnId="{3ABF8B90-99DA-0340-87E8-E627324BFD62}">
      <dgm:prSet/>
      <dgm:spPr/>
      <dgm:t>
        <a:bodyPr/>
        <a:lstStyle/>
        <a:p>
          <a:endParaRPr lang="en-US"/>
        </a:p>
      </dgm:t>
    </dgm:pt>
    <dgm:pt modelId="{3671FA88-3286-DC49-ABF1-C8162697F34C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 anchor="t"/>
        <a:lstStyle/>
        <a:p>
          <a:pPr rtl="0"/>
          <a:r>
            <a:rPr lang="en-US" sz="2400" dirty="0" smtClean="0"/>
            <a:t>User Groups</a:t>
          </a:r>
          <a:endParaRPr lang="en-US" sz="2400" dirty="0"/>
        </a:p>
      </dgm:t>
    </dgm:pt>
    <dgm:pt modelId="{BB2A68C9-D312-9D4B-BB8F-DB5584C40407}" type="parTrans" cxnId="{8D8CD3DF-F5D4-A642-963D-59E139EC62C4}">
      <dgm:prSet/>
      <dgm:spPr/>
      <dgm:t>
        <a:bodyPr/>
        <a:lstStyle/>
        <a:p>
          <a:endParaRPr lang="en-US"/>
        </a:p>
      </dgm:t>
    </dgm:pt>
    <dgm:pt modelId="{AF29CE4C-83CF-DE40-BA1D-640A1C593411}" type="sibTrans" cxnId="{8D8CD3DF-F5D4-A642-963D-59E139EC62C4}">
      <dgm:prSet/>
      <dgm:spPr/>
      <dgm:t>
        <a:bodyPr/>
        <a:lstStyle/>
        <a:p>
          <a:endParaRPr lang="en-US"/>
        </a:p>
      </dgm:t>
    </dgm:pt>
    <dgm:pt modelId="{DD19B491-5E34-2046-847C-2F5B4DA1D2B7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dirty="0" smtClean="0">
              <a:solidFill>
                <a:srgbClr val="000000"/>
              </a:solidFill>
            </a:rPr>
            <a:t>a set of users who are not individually defined</a:t>
          </a:r>
          <a:endParaRPr lang="en-US" dirty="0">
            <a:solidFill>
              <a:srgbClr val="000000"/>
            </a:solidFill>
          </a:endParaRPr>
        </a:p>
      </dgm:t>
    </dgm:pt>
    <dgm:pt modelId="{6A9464C0-48BD-3D4E-BD78-B68870DBF488}" type="parTrans" cxnId="{4ED96A00-E998-6A44-830B-F7D0ED3DBD77}">
      <dgm:prSet/>
      <dgm:spPr/>
      <dgm:t>
        <a:bodyPr/>
        <a:lstStyle/>
        <a:p>
          <a:endParaRPr lang="en-US"/>
        </a:p>
      </dgm:t>
    </dgm:pt>
    <dgm:pt modelId="{E68E0B85-8FF0-8845-B254-DEFA27867CF2}" type="sibTrans" cxnId="{4ED96A00-E998-6A44-830B-F7D0ED3DBD77}">
      <dgm:prSet/>
      <dgm:spPr/>
      <dgm:t>
        <a:bodyPr/>
        <a:lstStyle/>
        <a:p>
          <a:endParaRPr lang="en-US"/>
        </a:p>
      </dgm:t>
    </dgm:pt>
    <dgm:pt modelId="{6B1B1558-07C3-2B49-BA29-9B7E88E37A95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 anchor="t"/>
        <a:lstStyle/>
        <a:p>
          <a:pPr rtl="0"/>
          <a:r>
            <a:rPr lang="en-US" sz="2400" dirty="0" smtClean="0"/>
            <a:t>All</a:t>
          </a:r>
          <a:endParaRPr lang="en-US" sz="2400" dirty="0"/>
        </a:p>
      </dgm:t>
    </dgm:pt>
    <dgm:pt modelId="{D8A8C0D0-99AF-884F-BBC3-966983A68A71}" type="parTrans" cxnId="{8FDE51AE-BEF3-6348-9BFF-B3E54A07A98C}">
      <dgm:prSet/>
      <dgm:spPr/>
      <dgm:t>
        <a:bodyPr/>
        <a:lstStyle/>
        <a:p>
          <a:endParaRPr lang="en-US"/>
        </a:p>
      </dgm:t>
    </dgm:pt>
    <dgm:pt modelId="{03D0A936-D56E-7046-9167-2464C693678A}" type="sibTrans" cxnId="{8FDE51AE-BEF3-6348-9BFF-B3E54A07A98C}">
      <dgm:prSet/>
      <dgm:spPr/>
      <dgm:t>
        <a:bodyPr/>
        <a:lstStyle/>
        <a:p>
          <a:endParaRPr lang="en-US"/>
        </a:p>
      </dgm:t>
    </dgm:pt>
    <dgm:pt modelId="{9AE6645A-6ECA-4843-ABE1-605EBDA1E900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dirty="0" smtClean="0">
              <a:solidFill>
                <a:srgbClr val="000000"/>
              </a:solidFill>
            </a:rPr>
            <a:t>all users who have access to this system</a:t>
          </a:r>
          <a:endParaRPr lang="en-US" dirty="0">
            <a:solidFill>
              <a:srgbClr val="000000"/>
            </a:solidFill>
          </a:endParaRPr>
        </a:p>
      </dgm:t>
    </dgm:pt>
    <dgm:pt modelId="{76B3E83C-D6B0-E645-AB24-2BB2EDDCD627}" type="parTrans" cxnId="{D9DB21E9-A437-4242-B5AF-01608A606408}">
      <dgm:prSet/>
      <dgm:spPr/>
      <dgm:t>
        <a:bodyPr/>
        <a:lstStyle/>
        <a:p>
          <a:endParaRPr lang="en-US"/>
        </a:p>
      </dgm:t>
    </dgm:pt>
    <dgm:pt modelId="{6BE289D3-CE5D-8F41-87C2-1A7838F2B8AF}" type="sibTrans" cxnId="{D9DB21E9-A437-4242-B5AF-01608A606408}">
      <dgm:prSet/>
      <dgm:spPr/>
      <dgm:t>
        <a:bodyPr/>
        <a:lstStyle/>
        <a:p>
          <a:endParaRPr lang="en-US"/>
        </a:p>
      </dgm:t>
    </dgm:pt>
    <dgm:pt modelId="{A321E58C-11AC-404A-AE93-405052BF935A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dirty="0" smtClean="0">
              <a:solidFill>
                <a:srgbClr val="000000"/>
              </a:solidFill>
            </a:rPr>
            <a:t>these are public files</a:t>
          </a:r>
          <a:endParaRPr lang="en-US" dirty="0">
            <a:solidFill>
              <a:srgbClr val="000000"/>
            </a:solidFill>
          </a:endParaRPr>
        </a:p>
      </dgm:t>
    </dgm:pt>
    <dgm:pt modelId="{B6C2C2C6-946F-064F-BA6C-4A39D9135414}" type="parTrans" cxnId="{1AEACDD0-0608-D546-ADF1-9F4714C7DBFF}">
      <dgm:prSet/>
      <dgm:spPr/>
      <dgm:t>
        <a:bodyPr/>
        <a:lstStyle/>
        <a:p>
          <a:endParaRPr lang="en-US"/>
        </a:p>
      </dgm:t>
    </dgm:pt>
    <dgm:pt modelId="{CEC52F11-F014-944F-BC2D-BE4083102E25}" type="sibTrans" cxnId="{1AEACDD0-0608-D546-ADF1-9F4714C7DBFF}">
      <dgm:prSet/>
      <dgm:spPr/>
      <dgm:t>
        <a:bodyPr/>
        <a:lstStyle/>
        <a:p>
          <a:endParaRPr lang="en-US"/>
        </a:p>
      </dgm:t>
    </dgm:pt>
    <dgm:pt modelId="{D79B48FD-E7EB-4641-89F2-D5D2AE13E41F}" type="pres">
      <dgm:prSet presAssocID="{4193919C-1D9B-6E49-BF5E-0A3355A9179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EDC65A7-957A-7546-86F5-39D89F9A595D}" type="pres">
      <dgm:prSet presAssocID="{CF21BD14-417D-8D4F-BC62-5BF48B879651}" presName="compNode" presStyleCnt="0"/>
      <dgm:spPr/>
    </dgm:pt>
    <dgm:pt modelId="{86441846-E8DF-1545-BFDA-F94AE887182A}" type="pres">
      <dgm:prSet presAssocID="{CF21BD14-417D-8D4F-BC62-5BF48B879651}" presName="aNode" presStyleLbl="bgShp" presStyleIdx="0" presStyleCnt="4"/>
      <dgm:spPr/>
      <dgm:t>
        <a:bodyPr/>
        <a:lstStyle/>
        <a:p>
          <a:endParaRPr lang="en-US"/>
        </a:p>
      </dgm:t>
    </dgm:pt>
    <dgm:pt modelId="{A0ACE1D8-DD05-654B-A17E-B0F2EAFB5184}" type="pres">
      <dgm:prSet presAssocID="{CF21BD14-417D-8D4F-BC62-5BF48B879651}" presName="textNode" presStyleLbl="bgShp" presStyleIdx="0" presStyleCnt="4"/>
      <dgm:spPr/>
      <dgm:t>
        <a:bodyPr/>
        <a:lstStyle/>
        <a:p>
          <a:endParaRPr lang="en-US"/>
        </a:p>
      </dgm:t>
    </dgm:pt>
    <dgm:pt modelId="{20DF83BE-7F07-F644-9E2C-A3867C191E02}" type="pres">
      <dgm:prSet presAssocID="{CF21BD14-417D-8D4F-BC62-5BF48B879651}" presName="compChildNode" presStyleCnt="0"/>
      <dgm:spPr/>
    </dgm:pt>
    <dgm:pt modelId="{53E0D880-1BED-DD41-9FBC-1B904F8375F6}" type="pres">
      <dgm:prSet presAssocID="{CF21BD14-417D-8D4F-BC62-5BF48B879651}" presName="theInnerList" presStyleCnt="0"/>
      <dgm:spPr/>
    </dgm:pt>
    <dgm:pt modelId="{648E4223-BB38-E146-B305-BDBCD4F06ACC}" type="pres">
      <dgm:prSet presAssocID="{A603242B-43B6-4E4C-91C9-7205218C91B0}" presName="child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84A2BA-A8F6-574C-8267-4705DBD2D9DC}" type="pres">
      <dgm:prSet presAssocID="{A603242B-43B6-4E4C-91C9-7205218C91B0}" presName="aSpace2" presStyleCnt="0"/>
      <dgm:spPr/>
    </dgm:pt>
    <dgm:pt modelId="{D88DA2BC-3588-E841-8E55-38A091B56E6F}" type="pres">
      <dgm:prSet presAssocID="{B0473776-61E3-7340-8EEC-394158E4A7DB}" presName="child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565448-D8A0-0A43-B576-FA1349FB0506}" type="pres">
      <dgm:prSet presAssocID="{B0473776-61E3-7340-8EEC-394158E4A7DB}" presName="aSpace2" presStyleCnt="0"/>
      <dgm:spPr/>
    </dgm:pt>
    <dgm:pt modelId="{5AF89341-01B8-D545-B3C8-F5665B3D4A15}" type="pres">
      <dgm:prSet presAssocID="{33A1D786-0135-1840-A144-60F79287C4C3}" presName="child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3CE6C7-7FC7-F548-9712-80EDBFB1D9CF}" type="pres">
      <dgm:prSet presAssocID="{CF21BD14-417D-8D4F-BC62-5BF48B879651}" presName="aSpace" presStyleCnt="0"/>
      <dgm:spPr/>
    </dgm:pt>
    <dgm:pt modelId="{E2A22841-001A-3B48-8895-5F00C3400D89}" type="pres">
      <dgm:prSet presAssocID="{E6C0D814-757F-8345-A227-BB7EEB0F50D7}" presName="compNode" presStyleCnt="0"/>
      <dgm:spPr/>
    </dgm:pt>
    <dgm:pt modelId="{DB0D742E-A0FB-8B49-BFF8-72B06A325F7F}" type="pres">
      <dgm:prSet presAssocID="{E6C0D814-757F-8345-A227-BB7EEB0F50D7}" presName="aNode" presStyleLbl="bgShp" presStyleIdx="1" presStyleCnt="4"/>
      <dgm:spPr/>
      <dgm:t>
        <a:bodyPr/>
        <a:lstStyle/>
        <a:p>
          <a:endParaRPr lang="en-US"/>
        </a:p>
      </dgm:t>
    </dgm:pt>
    <dgm:pt modelId="{67D78107-4121-D54D-866A-164B6BD6ADF1}" type="pres">
      <dgm:prSet presAssocID="{E6C0D814-757F-8345-A227-BB7EEB0F50D7}" presName="textNode" presStyleLbl="bgShp" presStyleIdx="1" presStyleCnt="4"/>
      <dgm:spPr/>
      <dgm:t>
        <a:bodyPr/>
        <a:lstStyle/>
        <a:p>
          <a:endParaRPr lang="en-US"/>
        </a:p>
      </dgm:t>
    </dgm:pt>
    <dgm:pt modelId="{62F39443-A0F5-1444-B862-2D6F7D3BED00}" type="pres">
      <dgm:prSet presAssocID="{E6C0D814-757F-8345-A227-BB7EEB0F50D7}" presName="compChildNode" presStyleCnt="0"/>
      <dgm:spPr/>
    </dgm:pt>
    <dgm:pt modelId="{00A923A0-0628-8C4C-9AF3-CE318B8C055D}" type="pres">
      <dgm:prSet presAssocID="{E6C0D814-757F-8345-A227-BB7EEB0F50D7}" presName="theInnerList" presStyleCnt="0"/>
      <dgm:spPr/>
    </dgm:pt>
    <dgm:pt modelId="{1B516091-6E8F-144A-B411-6233FF7A9677}" type="pres">
      <dgm:prSet presAssocID="{6E5F1D12-3B1A-CC47-A263-EB1EBF1BF4D4}" presName="child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02BF44-213F-6C4E-8517-D064C8B01046}" type="pres">
      <dgm:prSet presAssocID="{E6C0D814-757F-8345-A227-BB7EEB0F50D7}" presName="aSpace" presStyleCnt="0"/>
      <dgm:spPr/>
    </dgm:pt>
    <dgm:pt modelId="{FF561586-F88C-2F4E-9CCA-1204D78A2730}" type="pres">
      <dgm:prSet presAssocID="{3671FA88-3286-DC49-ABF1-C8162697F34C}" presName="compNode" presStyleCnt="0"/>
      <dgm:spPr/>
    </dgm:pt>
    <dgm:pt modelId="{C49F3C61-B89C-184E-A182-7592720ABFC2}" type="pres">
      <dgm:prSet presAssocID="{3671FA88-3286-DC49-ABF1-C8162697F34C}" presName="aNode" presStyleLbl="bgShp" presStyleIdx="2" presStyleCnt="4"/>
      <dgm:spPr/>
      <dgm:t>
        <a:bodyPr/>
        <a:lstStyle/>
        <a:p>
          <a:endParaRPr lang="en-US"/>
        </a:p>
      </dgm:t>
    </dgm:pt>
    <dgm:pt modelId="{8727633A-648E-424E-BF88-489119D0A048}" type="pres">
      <dgm:prSet presAssocID="{3671FA88-3286-DC49-ABF1-C8162697F34C}" presName="textNode" presStyleLbl="bgShp" presStyleIdx="2" presStyleCnt="4"/>
      <dgm:spPr/>
      <dgm:t>
        <a:bodyPr/>
        <a:lstStyle/>
        <a:p>
          <a:endParaRPr lang="en-US"/>
        </a:p>
      </dgm:t>
    </dgm:pt>
    <dgm:pt modelId="{5A3F0B1A-5791-0345-8B15-19261E18003E}" type="pres">
      <dgm:prSet presAssocID="{3671FA88-3286-DC49-ABF1-C8162697F34C}" presName="compChildNode" presStyleCnt="0"/>
      <dgm:spPr/>
    </dgm:pt>
    <dgm:pt modelId="{EC2A7590-4B18-A84E-B3FF-601EBD055C00}" type="pres">
      <dgm:prSet presAssocID="{3671FA88-3286-DC49-ABF1-C8162697F34C}" presName="theInnerList" presStyleCnt="0"/>
      <dgm:spPr/>
    </dgm:pt>
    <dgm:pt modelId="{08A9B48A-73E5-8948-ACF5-9B5CF99BB1B8}" type="pres">
      <dgm:prSet presAssocID="{DD19B491-5E34-2046-847C-2F5B4DA1D2B7}" presName="child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910C7D-4AEC-5144-B663-8C4F048402A3}" type="pres">
      <dgm:prSet presAssocID="{3671FA88-3286-DC49-ABF1-C8162697F34C}" presName="aSpace" presStyleCnt="0"/>
      <dgm:spPr/>
    </dgm:pt>
    <dgm:pt modelId="{373230EE-121C-3E47-8B14-018C0D6ECEEA}" type="pres">
      <dgm:prSet presAssocID="{6B1B1558-07C3-2B49-BA29-9B7E88E37A95}" presName="compNode" presStyleCnt="0"/>
      <dgm:spPr/>
    </dgm:pt>
    <dgm:pt modelId="{D6114748-BAAC-564D-A53A-B59506D8F26B}" type="pres">
      <dgm:prSet presAssocID="{6B1B1558-07C3-2B49-BA29-9B7E88E37A95}" presName="aNode" presStyleLbl="bgShp" presStyleIdx="3" presStyleCnt="4"/>
      <dgm:spPr/>
      <dgm:t>
        <a:bodyPr/>
        <a:lstStyle/>
        <a:p>
          <a:endParaRPr lang="en-US"/>
        </a:p>
      </dgm:t>
    </dgm:pt>
    <dgm:pt modelId="{812FD278-A24A-7648-92B4-9E9AB5663BDD}" type="pres">
      <dgm:prSet presAssocID="{6B1B1558-07C3-2B49-BA29-9B7E88E37A95}" presName="textNode" presStyleLbl="bgShp" presStyleIdx="3" presStyleCnt="4"/>
      <dgm:spPr/>
      <dgm:t>
        <a:bodyPr/>
        <a:lstStyle/>
        <a:p>
          <a:endParaRPr lang="en-US"/>
        </a:p>
      </dgm:t>
    </dgm:pt>
    <dgm:pt modelId="{2088BE21-389B-6C47-A1A4-2EF06A806040}" type="pres">
      <dgm:prSet presAssocID="{6B1B1558-07C3-2B49-BA29-9B7E88E37A95}" presName="compChildNode" presStyleCnt="0"/>
      <dgm:spPr/>
    </dgm:pt>
    <dgm:pt modelId="{B1EE7C24-A50C-7F49-B6D5-A7C4F8448A9F}" type="pres">
      <dgm:prSet presAssocID="{6B1B1558-07C3-2B49-BA29-9B7E88E37A95}" presName="theInnerList" presStyleCnt="0"/>
      <dgm:spPr/>
    </dgm:pt>
    <dgm:pt modelId="{39EE4791-275D-224E-AC13-080CD3A85AB3}" type="pres">
      <dgm:prSet presAssocID="{9AE6645A-6ECA-4843-ABE1-605EBDA1E900}" presName="child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306D2B-166E-094B-B463-DA216B38FD52}" type="pres">
      <dgm:prSet presAssocID="{9AE6645A-6ECA-4843-ABE1-605EBDA1E900}" presName="aSpace2" presStyleCnt="0"/>
      <dgm:spPr/>
    </dgm:pt>
    <dgm:pt modelId="{4748FB64-615F-1546-BE00-F89F2BE6DD56}" type="pres">
      <dgm:prSet presAssocID="{A321E58C-11AC-404A-AE93-405052BF935A}" presName="child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8CD3DF-F5D4-A642-963D-59E139EC62C4}" srcId="{4193919C-1D9B-6E49-BF5E-0A3355A91797}" destId="{3671FA88-3286-DC49-ABF1-C8162697F34C}" srcOrd="2" destOrd="0" parTransId="{BB2A68C9-D312-9D4B-BB8F-DB5584C40407}" sibTransId="{AF29CE4C-83CF-DE40-BA1D-640A1C593411}"/>
    <dgm:cxn modelId="{C5055184-408E-F149-8E74-B5C33ADEC816}" type="presOf" srcId="{B0473776-61E3-7340-8EEC-394158E4A7DB}" destId="{D88DA2BC-3588-E841-8E55-38A091B56E6F}" srcOrd="0" destOrd="0" presId="urn:microsoft.com/office/officeart/2005/8/layout/lProcess2"/>
    <dgm:cxn modelId="{2CF1D543-FBC7-FC4D-A9F0-8400C68C2D7D}" srcId="{4193919C-1D9B-6E49-BF5E-0A3355A91797}" destId="{CF21BD14-417D-8D4F-BC62-5BF48B879651}" srcOrd="0" destOrd="0" parTransId="{A46BB1F8-9B53-CA48-97DB-B30D32D226ED}" sibTransId="{50A9F612-138F-BF49-9EDD-E6ECB680AFC4}"/>
    <dgm:cxn modelId="{4ED96A00-E998-6A44-830B-F7D0ED3DBD77}" srcId="{3671FA88-3286-DC49-ABF1-C8162697F34C}" destId="{DD19B491-5E34-2046-847C-2F5B4DA1D2B7}" srcOrd="0" destOrd="0" parTransId="{6A9464C0-48BD-3D4E-BD78-B68870DBF488}" sibTransId="{E68E0B85-8FF0-8845-B254-DEFA27867CF2}"/>
    <dgm:cxn modelId="{3C937D59-6C57-AF45-8653-01BA20925261}" type="presOf" srcId="{CF21BD14-417D-8D4F-BC62-5BF48B879651}" destId="{86441846-E8DF-1545-BFDA-F94AE887182A}" srcOrd="0" destOrd="0" presId="urn:microsoft.com/office/officeart/2005/8/layout/lProcess2"/>
    <dgm:cxn modelId="{1AEACDD0-0608-D546-ADF1-9F4714C7DBFF}" srcId="{6B1B1558-07C3-2B49-BA29-9B7E88E37A95}" destId="{A321E58C-11AC-404A-AE93-405052BF935A}" srcOrd="1" destOrd="0" parTransId="{B6C2C2C6-946F-064F-BA6C-4A39D9135414}" sibTransId="{CEC52F11-F014-944F-BC2D-BE4083102E25}"/>
    <dgm:cxn modelId="{111D3E70-EEA3-264B-A7E9-B0C98394441C}" type="presOf" srcId="{E6C0D814-757F-8345-A227-BB7EEB0F50D7}" destId="{67D78107-4121-D54D-866A-164B6BD6ADF1}" srcOrd="1" destOrd="0" presId="urn:microsoft.com/office/officeart/2005/8/layout/lProcess2"/>
    <dgm:cxn modelId="{24D4D4B1-3C89-7449-A02C-2B0D15107585}" srcId="{CF21BD14-417D-8D4F-BC62-5BF48B879651}" destId="{33A1D786-0135-1840-A144-60F79287C4C3}" srcOrd="2" destOrd="0" parTransId="{61EA1BC1-D78C-F648-AFDD-AB82E3AA0AF1}" sibTransId="{19D05B34-A950-484A-ADC7-A7F4D51F2440}"/>
    <dgm:cxn modelId="{A7284185-6880-224C-B189-9B81D8926513}" type="presOf" srcId="{E6C0D814-757F-8345-A227-BB7EEB0F50D7}" destId="{DB0D742E-A0FB-8B49-BFF8-72B06A325F7F}" srcOrd="0" destOrd="0" presId="urn:microsoft.com/office/officeart/2005/8/layout/lProcess2"/>
    <dgm:cxn modelId="{5081D21D-8BC1-3A4D-884B-1056D3A08154}" type="presOf" srcId="{9AE6645A-6ECA-4843-ABE1-605EBDA1E900}" destId="{39EE4791-275D-224E-AC13-080CD3A85AB3}" srcOrd="0" destOrd="0" presId="urn:microsoft.com/office/officeart/2005/8/layout/lProcess2"/>
    <dgm:cxn modelId="{932ECD9D-CAD5-924B-9D10-0982C677C236}" type="presOf" srcId="{6B1B1558-07C3-2B49-BA29-9B7E88E37A95}" destId="{D6114748-BAAC-564D-A53A-B59506D8F26B}" srcOrd="0" destOrd="0" presId="urn:microsoft.com/office/officeart/2005/8/layout/lProcess2"/>
    <dgm:cxn modelId="{CFB61A3E-44ED-A340-BF09-F3538996F0A1}" type="presOf" srcId="{4193919C-1D9B-6E49-BF5E-0A3355A91797}" destId="{D79B48FD-E7EB-4641-89F2-D5D2AE13E41F}" srcOrd="0" destOrd="0" presId="urn:microsoft.com/office/officeart/2005/8/layout/lProcess2"/>
    <dgm:cxn modelId="{709E7D6F-1D3E-7742-A3EE-DFC94236A604}" type="presOf" srcId="{6B1B1558-07C3-2B49-BA29-9B7E88E37A95}" destId="{812FD278-A24A-7648-92B4-9E9AB5663BDD}" srcOrd="1" destOrd="0" presId="urn:microsoft.com/office/officeart/2005/8/layout/lProcess2"/>
    <dgm:cxn modelId="{40F42215-0589-514C-84FE-B0E0148513B4}" type="presOf" srcId="{A321E58C-11AC-404A-AE93-405052BF935A}" destId="{4748FB64-615F-1546-BE00-F89F2BE6DD56}" srcOrd="0" destOrd="0" presId="urn:microsoft.com/office/officeart/2005/8/layout/lProcess2"/>
    <dgm:cxn modelId="{D889001C-2B1A-1046-AC70-590F99DA1256}" type="presOf" srcId="{DD19B491-5E34-2046-847C-2F5B4DA1D2B7}" destId="{08A9B48A-73E5-8948-ACF5-9B5CF99BB1B8}" srcOrd="0" destOrd="0" presId="urn:microsoft.com/office/officeart/2005/8/layout/lProcess2"/>
    <dgm:cxn modelId="{A7910785-5DED-9A43-8A12-52D4A84AF9FB}" type="presOf" srcId="{3671FA88-3286-DC49-ABF1-C8162697F34C}" destId="{8727633A-648E-424E-BF88-489119D0A048}" srcOrd="1" destOrd="0" presId="urn:microsoft.com/office/officeart/2005/8/layout/lProcess2"/>
    <dgm:cxn modelId="{3ABF8B90-99DA-0340-87E8-E627324BFD62}" srcId="{E6C0D814-757F-8345-A227-BB7EEB0F50D7}" destId="{6E5F1D12-3B1A-CC47-A263-EB1EBF1BF4D4}" srcOrd="0" destOrd="0" parTransId="{56EAF750-C9A1-C742-9010-429D44EB2D59}" sibTransId="{A9DBCFFF-F957-4C4F-9AB2-EE4A10512DC2}"/>
    <dgm:cxn modelId="{B05CB5F2-413A-BE44-A913-A6471BBA5990}" type="presOf" srcId="{33A1D786-0135-1840-A144-60F79287C4C3}" destId="{5AF89341-01B8-D545-B3C8-F5665B3D4A15}" srcOrd="0" destOrd="0" presId="urn:microsoft.com/office/officeart/2005/8/layout/lProcess2"/>
    <dgm:cxn modelId="{8FDE51AE-BEF3-6348-9BFF-B3E54A07A98C}" srcId="{4193919C-1D9B-6E49-BF5E-0A3355A91797}" destId="{6B1B1558-07C3-2B49-BA29-9B7E88E37A95}" srcOrd="3" destOrd="0" parTransId="{D8A8C0D0-99AF-884F-BBC3-966983A68A71}" sibTransId="{03D0A936-D56E-7046-9167-2464C693678A}"/>
    <dgm:cxn modelId="{69E23E84-91CF-174F-8A9D-39BC4227D630}" srcId="{CF21BD14-417D-8D4F-BC62-5BF48B879651}" destId="{A603242B-43B6-4E4C-91C9-7205218C91B0}" srcOrd="0" destOrd="0" parTransId="{5AB44090-3AFF-9846-931C-F964E218ADA5}" sibTransId="{006DA7F2-3C91-0440-BD35-24E3EBB31C20}"/>
    <dgm:cxn modelId="{4202F827-2049-E447-B8D5-2E17F8EEBDD3}" type="presOf" srcId="{CF21BD14-417D-8D4F-BC62-5BF48B879651}" destId="{A0ACE1D8-DD05-654B-A17E-B0F2EAFB5184}" srcOrd="1" destOrd="0" presId="urn:microsoft.com/office/officeart/2005/8/layout/lProcess2"/>
    <dgm:cxn modelId="{D9DB21E9-A437-4242-B5AF-01608A606408}" srcId="{6B1B1558-07C3-2B49-BA29-9B7E88E37A95}" destId="{9AE6645A-6ECA-4843-ABE1-605EBDA1E900}" srcOrd="0" destOrd="0" parTransId="{76B3E83C-D6B0-E645-AB24-2BB2EDDCD627}" sibTransId="{6BE289D3-CE5D-8F41-87C2-1A7838F2B8AF}"/>
    <dgm:cxn modelId="{C44D0D29-C98E-B140-80D6-6F3058F7B826}" srcId="{4193919C-1D9B-6E49-BF5E-0A3355A91797}" destId="{E6C0D814-757F-8345-A227-BB7EEB0F50D7}" srcOrd="1" destOrd="0" parTransId="{7645BBE5-8985-3240-80FA-D4624622DCB1}" sibTransId="{C650CC52-18D0-FD4E-9FC6-1AE790A8A491}"/>
    <dgm:cxn modelId="{FE93E82B-8CFE-0942-9FB9-F24B746CFD3F}" type="presOf" srcId="{A603242B-43B6-4E4C-91C9-7205218C91B0}" destId="{648E4223-BB38-E146-B305-BDBCD4F06ACC}" srcOrd="0" destOrd="0" presId="urn:microsoft.com/office/officeart/2005/8/layout/lProcess2"/>
    <dgm:cxn modelId="{91B57BEA-AAC9-BA49-AEB0-68B7B9291AE0}" type="presOf" srcId="{3671FA88-3286-DC49-ABF1-C8162697F34C}" destId="{C49F3C61-B89C-184E-A182-7592720ABFC2}" srcOrd="0" destOrd="0" presId="urn:microsoft.com/office/officeart/2005/8/layout/lProcess2"/>
    <dgm:cxn modelId="{FB6AA683-E30D-F64C-8B03-7F62FCEFC95F}" srcId="{CF21BD14-417D-8D4F-BC62-5BF48B879651}" destId="{B0473776-61E3-7340-8EEC-394158E4A7DB}" srcOrd="1" destOrd="0" parTransId="{164E48EE-39C8-CB4C-AFB2-3E51A4FA9FE7}" sibTransId="{57353DB4-BE49-1143-9F85-168723B68B64}"/>
    <dgm:cxn modelId="{41F1C445-D23B-0B46-AEA2-ED8F78B54160}" type="presOf" srcId="{6E5F1D12-3B1A-CC47-A263-EB1EBF1BF4D4}" destId="{1B516091-6E8F-144A-B411-6233FF7A9677}" srcOrd="0" destOrd="0" presId="urn:microsoft.com/office/officeart/2005/8/layout/lProcess2"/>
    <dgm:cxn modelId="{790D2E73-2C35-F24A-A90C-74C22C6AD2D3}" type="presParOf" srcId="{D79B48FD-E7EB-4641-89F2-D5D2AE13E41F}" destId="{CEDC65A7-957A-7546-86F5-39D89F9A595D}" srcOrd="0" destOrd="0" presId="urn:microsoft.com/office/officeart/2005/8/layout/lProcess2"/>
    <dgm:cxn modelId="{70203AC4-0BBF-3947-936B-C8850EE177FE}" type="presParOf" srcId="{CEDC65A7-957A-7546-86F5-39D89F9A595D}" destId="{86441846-E8DF-1545-BFDA-F94AE887182A}" srcOrd="0" destOrd="0" presId="urn:microsoft.com/office/officeart/2005/8/layout/lProcess2"/>
    <dgm:cxn modelId="{28BB57F8-2C30-B245-953C-DB1EBC98C169}" type="presParOf" srcId="{CEDC65A7-957A-7546-86F5-39D89F9A595D}" destId="{A0ACE1D8-DD05-654B-A17E-B0F2EAFB5184}" srcOrd="1" destOrd="0" presId="urn:microsoft.com/office/officeart/2005/8/layout/lProcess2"/>
    <dgm:cxn modelId="{984E3E7D-88EC-464C-A76B-90260BB4CC6C}" type="presParOf" srcId="{CEDC65A7-957A-7546-86F5-39D89F9A595D}" destId="{20DF83BE-7F07-F644-9E2C-A3867C191E02}" srcOrd="2" destOrd="0" presId="urn:microsoft.com/office/officeart/2005/8/layout/lProcess2"/>
    <dgm:cxn modelId="{93EEE535-9FB7-7D49-8DDA-C3AF75860E69}" type="presParOf" srcId="{20DF83BE-7F07-F644-9E2C-A3867C191E02}" destId="{53E0D880-1BED-DD41-9FBC-1B904F8375F6}" srcOrd="0" destOrd="0" presId="urn:microsoft.com/office/officeart/2005/8/layout/lProcess2"/>
    <dgm:cxn modelId="{52F35A0E-9E9F-EE42-8B49-D2F7CE8F61E2}" type="presParOf" srcId="{53E0D880-1BED-DD41-9FBC-1B904F8375F6}" destId="{648E4223-BB38-E146-B305-BDBCD4F06ACC}" srcOrd="0" destOrd="0" presId="urn:microsoft.com/office/officeart/2005/8/layout/lProcess2"/>
    <dgm:cxn modelId="{0BEAB797-1824-FB42-AF8E-5EA8B87446CC}" type="presParOf" srcId="{53E0D880-1BED-DD41-9FBC-1B904F8375F6}" destId="{0384A2BA-A8F6-574C-8267-4705DBD2D9DC}" srcOrd="1" destOrd="0" presId="urn:microsoft.com/office/officeart/2005/8/layout/lProcess2"/>
    <dgm:cxn modelId="{2E43F2C1-D119-824E-ADCF-1F8EB68FD7E1}" type="presParOf" srcId="{53E0D880-1BED-DD41-9FBC-1B904F8375F6}" destId="{D88DA2BC-3588-E841-8E55-38A091B56E6F}" srcOrd="2" destOrd="0" presId="urn:microsoft.com/office/officeart/2005/8/layout/lProcess2"/>
    <dgm:cxn modelId="{7751AC82-FB7A-8E45-A855-BC5F4AD85792}" type="presParOf" srcId="{53E0D880-1BED-DD41-9FBC-1B904F8375F6}" destId="{C3565448-D8A0-0A43-B576-FA1349FB0506}" srcOrd="3" destOrd="0" presId="urn:microsoft.com/office/officeart/2005/8/layout/lProcess2"/>
    <dgm:cxn modelId="{0FB83211-877A-0D44-A510-8FB7415012A3}" type="presParOf" srcId="{53E0D880-1BED-DD41-9FBC-1B904F8375F6}" destId="{5AF89341-01B8-D545-B3C8-F5665B3D4A15}" srcOrd="4" destOrd="0" presId="urn:microsoft.com/office/officeart/2005/8/layout/lProcess2"/>
    <dgm:cxn modelId="{F766A661-0BF8-6142-BD16-1247962DBE3D}" type="presParOf" srcId="{D79B48FD-E7EB-4641-89F2-D5D2AE13E41F}" destId="{253CE6C7-7FC7-F548-9712-80EDBFB1D9CF}" srcOrd="1" destOrd="0" presId="urn:microsoft.com/office/officeart/2005/8/layout/lProcess2"/>
    <dgm:cxn modelId="{B4155D29-1625-C14E-93F1-E638EAF1FD2A}" type="presParOf" srcId="{D79B48FD-E7EB-4641-89F2-D5D2AE13E41F}" destId="{E2A22841-001A-3B48-8895-5F00C3400D89}" srcOrd="2" destOrd="0" presId="urn:microsoft.com/office/officeart/2005/8/layout/lProcess2"/>
    <dgm:cxn modelId="{EF579D6D-9636-6E4B-BEEC-3CBB17ACB923}" type="presParOf" srcId="{E2A22841-001A-3B48-8895-5F00C3400D89}" destId="{DB0D742E-A0FB-8B49-BFF8-72B06A325F7F}" srcOrd="0" destOrd="0" presId="urn:microsoft.com/office/officeart/2005/8/layout/lProcess2"/>
    <dgm:cxn modelId="{E3D67F2F-6E7C-8243-8D88-5B7969A920DD}" type="presParOf" srcId="{E2A22841-001A-3B48-8895-5F00C3400D89}" destId="{67D78107-4121-D54D-866A-164B6BD6ADF1}" srcOrd="1" destOrd="0" presId="urn:microsoft.com/office/officeart/2005/8/layout/lProcess2"/>
    <dgm:cxn modelId="{8E8C5D11-F736-5F47-BDCC-659DF2B8BBCA}" type="presParOf" srcId="{E2A22841-001A-3B48-8895-5F00C3400D89}" destId="{62F39443-A0F5-1444-B862-2D6F7D3BED00}" srcOrd="2" destOrd="0" presId="urn:microsoft.com/office/officeart/2005/8/layout/lProcess2"/>
    <dgm:cxn modelId="{6731E3A2-C519-D349-849D-05C88919B5F9}" type="presParOf" srcId="{62F39443-A0F5-1444-B862-2D6F7D3BED00}" destId="{00A923A0-0628-8C4C-9AF3-CE318B8C055D}" srcOrd="0" destOrd="0" presId="urn:microsoft.com/office/officeart/2005/8/layout/lProcess2"/>
    <dgm:cxn modelId="{ECA10167-3812-7A4E-BBFA-58F1284F2F69}" type="presParOf" srcId="{00A923A0-0628-8C4C-9AF3-CE318B8C055D}" destId="{1B516091-6E8F-144A-B411-6233FF7A9677}" srcOrd="0" destOrd="0" presId="urn:microsoft.com/office/officeart/2005/8/layout/lProcess2"/>
    <dgm:cxn modelId="{980A5097-2F5C-714C-B4FC-826CA930D7FE}" type="presParOf" srcId="{D79B48FD-E7EB-4641-89F2-D5D2AE13E41F}" destId="{BD02BF44-213F-6C4E-8517-D064C8B01046}" srcOrd="3" destOrd="0" presId="urn:microsoft.com/office/officeart/2005/8/layout/lProcess2"/>
    <dgm:cxn modelId="{50DDCBE3-7672-274F-9E40-8B48C540F05B}" type="presParOf" srcId="{D79B48FD-E7EB-4641-89F2-D5D2AE13E41F}" destId="{FF561586-F88C-2F4E-9CCA-1204D78A2730}" srcOrd="4" destOrd="0" presId="urn:microsoft.com/office/officeart/2005/8/layout/lProcess2"/>
    <dgm:cxn modelId="{4EB11689-7668-6E49-B8A7-ACAFD59A936D}" type="presParOf" srcId="{FF561586-F88C-2F4E-9CCA-1204D78A2730}" destId="{C49F3C61-B89C-184E-A182-7592720ABFC2}" srcOrd="0" destOrd="0" presId="urn:microsoft.com/office/officeart/2005/8/layout/lProcess2"/>
    <dgm:cxn modelId="{60EE0BDA-DB23-5942-9600-4F48E4579AE4}" type="presParOf" srcId="{FF561586-F88C-2F4E-9CCA-1204D78A2730}" destId="{8727633A-648E-424E-BF88-489119D0A048}" srcOrd="1" destOrd="0" presId="urn:microsoft.com/office/officeart/2005/8/layout/lProcess2"/>
    <dgm:cxn modelId="{7F720C3F-A214-B44D-9F3A-1CD7361DE71D}" type="presParOf" srcId="{FF561586-F88C-2F4E-9CCA-1204D78A2730}" destId="{5A3F0B1A-5791-0345-8B15-19261E18003E}" srcOrd="2" destOrd="0" presId="urn:microsoft.com/office/officeart/2005/8/layout/lProcess2"/>
    <dgm:cxn modelId="{13CA5832-4015-114A-A5AE-98B899A39418}" type="presParOf" srcId="{5A3F0B1A-5791-0345-8B15-19261E18003E}" destId="{EC2A7590-4B18-A84E-B3FF-601EBD055C00}" srcOrd="0" destOrd="0" presId="urn:microsoft.com/office/officeart/2005/8/layout/lProcess2"/>
    <dgm:cxn modelId="{257B329B-44B0-2F4F-9E8F-CCD688E49C8E}" type="presParOf" srcId="{EC2A7590-4B18-A84E-B3FF-601EBD055C00}" destId="{08A9B48A-73E5-8948-ACF5-9B5CF99BB1B8}" srcOrd="0" destOrd="0" presId="urn:microsoft.com/office/officeart/2005/8/layout/lProcess2"/>
    <dgm:cxn modelId="{6736BD20-D155-194D-8B63-6263C15ABD96}" type="presParOf" srcId="{D79B48FD-E7EB-4641-89F2-D5D2AE13E41F}" destId="{64910C7D-4AEC-5144-B663-8C4F048402A3}" srcOrd="5" destOrd="0" presId="urn:microsoft.com/office/officeart/2005/8/layout/lProcess2"/>
    <dgm:cxn modelId="{DFE1A6FF-B639-DB44-BAC7-84B5787A7EF7}" type="presParOf" srcId="{D79B48FD-E7EB-4641-89F2-D5D2AE13E41F}" destId="{373230EE-121C-3E47-8B14-018C0D6ECEEA}" srcOrd="6" destOrd="0" presId="urn:microsoft.com/office/officeart/2005/8/layout/lProcess2"/>
    <dgm:cxn modelId="{35628A58-8C31-7944-AF6B-6A2F838F79D9}" type="presParOf" srcId="{373230EE-121C-3E47-8B14-018C0D6ECEEA}" destId="{D6114748-BAAC-564D-A53A-B59506D8F26B}" srcOrd="0" destOrd="0" presId="urn:microsoft.com/office/officeart/2005/8/layout/lProcess2"/>
    <dgm:cxn modelId="{7BF84FB9-5ADB-E443-9735-0E5BB183B26A}" type="presParOf" srcId="{373230EE-121C-3E47-8B14-018C0D6ECEEA}" destId="{812FD278-A24A-7648-92B4-9E9AB5663BDD}" srcOrd="1" destOrd="0" presId="urn:microsoft.com/office/officeart/2005/8/layout/lProcess2"/>
    <dgm:cxn modelId="{2AB52D16-803C-9D4A-AE04-C017F49116CC}" type="presParOf" srcId="{373230EE-121C-3E47-8B14-018C0D6ECEEA}" destId="{2088BE21-389B-6C47-A1A4-2EF06A806040}" srcOrd="2" destOrd="0" presId="urn:microsoft.com/office/officeart/2005/8/layout/lProcess2"/>
    <dgm:cxn modelId="{4791E8A7-A812-C349-B0E6-B286DCE4CA14}" type="presParOf" srcId="{2088BE21-389B-6C47-A1A4-2EF06A806040}" destId="{B1EE7C24-A50C-7F49-B6D5-A7C4F8448A9F}" srcOrd="0" destOrd="0" presId="urn:microsoft.com/office/officeart/2005/8/layout/lProcess2"/>
    <dgm:cxn modelId="{CD6050F6-6D0B-6848-908F-3C6FC2AB89B2}" type="presParOf" srcId="{B1EE7C24-A50C-7F49-B6D5-A7C4F8448A9F}" destId="{39EE4791-275D-224E-AC13-080CD3A85AB3}" srcOrd="0" destOrd="0" presId="urn:microsoft.com/office/officeart/2005/8/layout/lProcess2"/>
    <dgm:cxn modelId="{0EA99008-70BD-8B45-B2DC-90773FC970DF}" type="presParOf" srcId="{B1EE7C24-A50C-7F49-B6D5-A7C4F8448A9F}" destId="{C8306D2B-166E-094B-B463-DA216B38FD52}" srcOrd="1" destOrd="0" presId="urn:microsoft.com/office/officeart/2005/8/layout/lProcess2"/>
    <dgm:cxn modelId="{291577F3-5DF9-064D-8634-BB5C344762DC}" type="presParOf" srcId="{B1EE7C24-A50C-7F49-B6D5-A7C4F8448A9F}" destId="{4748FB64-615F-1546-BE00-F89F2BE6DD56}" srcOrd="2" destOrd="0" presId="urn:microsoft.com/office/officeart/2005/8/layout/lProcess2"/>
  </dgm:cxnLst>
  <dgm:bg>
    <a:noFill/>
    <a:effectLst>
      <a:glow rad="101600">
        <a:schemeClr val="accent6">
          <a:alpha val="75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BA3C83B-3F71-B04B-8956-EFDF312C1240}" type="doc">
      <dgm:prSet loTypeId="urn:microsoft.com/office/officeart/2005/8/layout/hierarchy3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3BEAAC-9AFC-0747-BC6B-66B0FCCA367A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dirty="0" smtClean="0"/>
            <a:t>Each block is assigned a number sequentially </a:t>
          </a:r>
          <a:endParaRPr lang="en-US" dirty="0"/>
        </a:p>
      </dgm:t>
    </dgm:pt>
    <dgm:pt modelId="{9FC6A01F-6CE4-5543-8126-E39E068F338F}" type="parTrans" cxnId="{DB72BD4F-98F3-AB49-AC23-7F6AEF16A1C9}">
      <dgm:prSet/>
      <dgm:spPr/>
      <dgm:t>
        <a:bodyPr/>
        <a:lstStyle/>
        <a:p>
          <a:endParaRPr lang="en-US"/>
        </a:p>
      </dgm:t>
    </dgm:pt>
    <dgm:pt modelId="{B503239F-AC49-E943-AA44-00F8208B71D8}" type="sibTrans" cxnId="{DB72BD4F-98F3-AB49-AC23-7F6AEF16A1C9}">
      <dgm:prSet/>
      <dgm:spPr/>
      <dgm:t>
        <a:bodyPr/>
        <a:lstStyle/>
        <a:p>
          <a:endParaRPr lang="en-US"/>
        </a:p>
      </dgm:t>
    </dgm:pt>
    <dgm:pt modelId="{2C3A771A-D4BD-0048-9042-FCA884D6E5F0}">
      <dgm:prSet/>
      <dgm:spPr>
        <a:ln w="19050" cmpd="sng">
          <a:solidFill>
            <a:srgbClr val="800000"/>
          </a:solidFill>
        </a:ln>
      </dgm:spPr>
      <dgm:t>
        <a:bodyPr/>
        <a:lstStyle/>
        <a:p>
          <a:pPr rtl="0"/>
          <a:r>
            <a:rPr lang="en-US" dirty="0" smtClean="0"/>
            <a:t>the list of the numbers of all free blocks is maintained in a reserved portion of the disk</a:t>
          </a:r>
          <a:endParaRPr lang="en-US" dirty="0"/>
        </a:p>
      </dgm:t>
    </dgm:pt>
    <dgm:pt modelId="{F9BF9DC4-5BC8-FD47-AE35-A236B52EC0B5}" type="parTrans" cxnId="{269ED5E2-26A0-FE49-9055-98DB7BB738BE}">
      <dgm:prSet/>
      <dgm:spPr>
        <a:ln w="28575" cmpd="sng">
          <a:solidFill>
            <a:srgbClr val="800000"/>
          </a:solidFill>
        </a:ln>
      </dgm:spPr>
      <dgm:t>
        <a:bodyPr/>
        <a:lstStyle/>
        <a:p>
          <a:endParaRPr lang="en-US"/>
        </a:p>
      </dgm:t>
    </dgm:pt>
    <dgm:pt modelId="{5F2EBA80-DEAD-B34D-A3CD-E3C4E62F9D39}" type="sibTrans" cxnId="{269ED5E2-26A0-FE49-9055-98DB7BB738BE}">
      <dgm:prSet/>
      <dgm:spPr/>
      <dgm:t>
        <a:bodyPr/>
        <a:lstStyle/>
        <a:p>
          <a:endParaRPr lang="en-US"/>
        </a:p>
      </dgm:t>
    </dgm:pt>
    <dgm:pt modelId="{DF4CABD9-6F4D-B04A-BFA9-3971BBBC0B17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dirty="0" smtClean="0"/>
            <a:t>Depending on the size of the disk, either 24 or 32 bits will be needed to store a single block number</a:t>
          </a:r>
          <a:endParaRPr lang="en-US" dirty="0"/>
        </a:p>
      </dgm:t>
    </dgm:pt>
    <dgm:pt modelId="{C3D7555F-1F11-134A-A26C-4BF705150632}" type="parTrans" cxnId="{7C3B6B4F-4A4B-744F-A295-A4213DADF360}">
      <dgm:prSet/>
      <dgm:spPr/>
      <dgm:t>
        <a:bodyPr/>
        <a:lstStyle/>
        <a:p>
          <a:endParaRPr lang="en-US"/>
        </a:p>
      </dgm:t>
    </dgm:pt>
    <dgm:pt modelId="{CB40A4FE-A2BC-7E4C-89B0-FC05D163197B}" type="sibTrans" cxnId="{7C3B6B4F-4A4B-744F-A295-A4213DADF360}">
      <dgm:prSet/>
      <dgm:spPr/>
      <dgm:t>
        <a:bodyPr/>
        <a:lstStyle/>
        <a:p>
          <a:endParaRPr lang="en-US"/>
        </a:p>
      </dgm:t>
    </dgm:pt>
    <dgm:pt modelId="{7F797EE6-91A6-264E-9F34-89E035309F04}">
      <dgm:prSet/>
      <dgm:spPr>
        <a:ln w="19050" cmpd="sng">
          <a:solidFill>
            <a:srgbClr val="800000"/>
          </a:solidFill>
        </a:ln>
      </dgm:spPr>
      <dgm:t>
        <a:bodyPr/>
        <a:lstStyle/>
        <a:p>
          <a:pPr rtl="0"/>
          <a:r>
            <a:rPr lang="en-US" dirty="0" smtClean="0"/>
            <a:t>the size of the free block list is 24 or 32 times the size of the corresponding bit table and must be stored on disk</a:t>
          </a:r>
          <a:endParaRPr lang="en-US" dirty="0"/>
        </a:p>
      </dgm:t>
    </dgm:pt>
    <dgm:pt modelId="{EA9B85E9-1FD3-5049-B92E-54FF65C5FEBF}" type="parTrans" cxnId="{F0C80815-3EFB-FD4E-B2B3-53DA1B06033B}">
      <dgm:prSet/>
      <dgm:spPr>
        <a:ln w="28575" cmpd="sng">
          <a:solidFill>
            <a:srgbClr val="800000"/>
          </a:solidFill>
        </a:ln>
      </dgm:spPr>
      <dgm:t>
        <a:bodyPr/>
        <a:lstStyle/>
        <a:p>
          <a:endParaRPr lang="en-US"/>
        </a:p>
      </dgm:t>
    </dgm:pt>
    <dgm:pt modelId="{49AC8205-B43E-0C40-80C9-3819AD41BE78}" type="sibTrans" cxnId="{F0C80815-3EFB-FD4E-B2B3-53DA1B06033B}">
      <dgm:prSet/>
      <dgm:spPr/>
      <dgm:t>
        <a:bodyPr/>
        <a:lstStyle/>
        <a:p>
          <a:endParaRPr lang="en-US"/>
        </a:p>
      </dgm:t>
    </dgm:pt>
    <dgm:pt modelId="{D522983B-BBEA-1943-BB5E-C40201B0D58B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dirty="0" smtClean="0"/>
            <a:t>There are two effective techniques for storing a small part of the free block list in main memory:</a:t>
          </a:r>
          <a:endParaRPr lang="en-US" dirty="0"/>
        </a:p>
      </dgm:t>
    </dgm:pt>
    <dgm:pt modelId="{97F8A836-E30A-504E-BB4D-D8C7D6C869A4}" type="parTrans" cxnId="{1D85AA3B-AAF6-3C40-AE33-F4F8B53F7802}">
      <dgm:prSet/>
      <dgm:spPr/>
      <dgm:t>
        <a:bodyPr/>
        <a:lstStyle/>
        <a:p>
          <a:endParaRPr lang="en-US"/>
        </a:p>
      </dgm:t>
    </dgm:pt>
    <dgm:pt modelId="{25375B70-D12D-2845-BDEF-AB75B2A051B9}" type="sibTrans" cxnId="{1D85AA3B-AAF6-3C40-AE33-F4F8B53F7802}">
      <dgm:prSet/>
      <dgm:spPr/>
      <dgm:t>
        <a:bodyPr/>
        <a:lstStyle/>
        <a:p>
          <a:endParaRPr lang="en-US"/>
        </a:p>
      </dgm:t>
    </dgm:pt>
    <dgm:pt modelId="{D0CDA2FC-52C5-AD42-9931-D45AD3FFD865}">
      <dgm:prSet/>
      <dgm:spPr>
        <a:ln w="19050" cmpd="sng">
          <a:solidFill>
            <a:srgbClr val="800000"/>
          </a:solidFill>
        </a:ln>
      </dgm:spPr>
      <dgm:t>
        <a:bodyPr/>
        <a:lstStyle/>
        <a:p>
          <a:pPr rtl="0"/>
          <a:r>
            <a:rPr lang="en-US" dirty="0" smtClean="0"/>
            <a:t>the list can be treated as a push-down stack with the first few thousand elements of the stack kept in main memory</a:t>
          </a:r>
          <a:endParaRPr lang="en-US" dirty="0"/>
        </a:p>
      </dgm:t>
    </dgm:pt>
    <dgm:pt modelId="{CA96CED2-579F-AC45-8930-7D315C10213C}" type="parTrans" cxnId="{6491C138-202E-C841-9F40-B2C16C472317}">
      <dgm:prSet/>
      <dgm:spPr>
        <a:ln w="28575" cmpd="sng">
          <a:solidFill>
            <a:srgbClr val="800000"/>
          </a:solidFill>
        </a:ln>
      </dgm:spPr>
      <dgm:t>
        <a:bodyPr/>
        <a:lstStyle/>
        <a:p>
          <a:endParaRPr lang="en-US"/>
        </a:p>
      </dgm:t>
    </dgm:pt>
    <dgm:pt modelId="{8EF963B0-5FB9-5046-9180-24A74F898004}" type="sibTrans" cxnId="{6491C138-202E-C841-9F40-B2C16C472317}">
      <dgm:prSet/>
      <dgm:spPr/>
      <dgm:t>
        <a:bodyPr/>
        <a:lstStyle/>
        <a:p>
          <a:endParaRPr lang="en-US"/>
        </a:p>
      </dgm:t>
    </dgm:pt>
    <dgm:pt modelId="{FE327A80-E0F4-3448-8047-C964CB94315A}">
      <dgm:prSet/>
      <dgm:spPr>
        <a:ln w="19050" cmpd="sng">
          <a:solidFill>
            <a:srgbClr val="800000"/>
          </a:solidFill>
        </a:ln>
      </dgm:spPr>
      <dgm:t>
        <a:bodyPr/>
        <a:lstStyle/>
        <a:p>
          <a:pPr rtl="0"/>
          <a:r>
            <a:rPr lang="en-US" dirty="0" smtClean="0"/>
            <a:t>the list can be treated as a FIFO queue, with a few thousand entries from both the head and the tail of the queue in main memory</a:t>
          </a:r>
          <a:endParaRPr lang="en-US" dirty="0"/>
        </a:p>
      </dgm:t>
    </dgm:pt>
    <dgm:pt modelId="{74AFF482-69AC-8D43-94A2-B326C111C338}" type="parTrans" cxnId="{01755291-3CD7-7944-8B7D-07974E1F6990}">
      <dgm:prSet/>
      <dgm:spPr>
        <a:ln w="28575" cmpd="sng">
          <a:solidFill>
            <a:srgbClr val="800000"/>
          </a:solidFill>
        </a:ln>
      </dgm:spPr>
      <dgm:t>
        <a:bodyPr/>
        <a:lstStyle/>
        <a:p>
          <a:endParaRPr lang="en-US"/>
        </a:p>
      </dgm:t>
    </dgm:pt>
    <dgm:pt modelId="{5FE21D1E-3D89-B04C-99F5-10FA3228465E}" type="sibTrans" cxnId="{01755291-3CD7-7944-8B7D-07974E1F6990}">
      <dgm:prSet/>
      <dgm:spPr/>
      <dgm:t>
        <a:bodyPr/>
        <a:lstStyle/>
        <a:p>
          <a:endParaRPr lang="en-US"/>
        </a:p>
      </dgm:t>
    </dgm:pt>
    <dgm:pt modelId="{3C2E79EC-55AB-D64D-8BFC-6826987F8820}" type="pres">
      <dgm:prSet presAssocID="{0BA3C83B-3F71-B04B-8956-EFDF312C124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6EAF9BC-2C63-6F40-B853-B54267444F27}" type="pres">
      <dgm:prSet presAssocID="{513BEAAC-9AFC-0747-BC6B-66B0FCCA367A}" presName="root" presStyleCnt="0"/>
      <dgm:spPr/>
    </dgm:pt>
    <dgm:pt modelId="{5C98F41A-105A-4C49-AEF3-7809B2C6D6D0}" type="pres">
      <dgm:prSet presAssocID="{513BEAAC-9AFC-0747-BC6B-66B0FCCA367A}" presName="rootComposite" presStyleCnt="0"/>
      <dgm:spPr/>
    </dgm:pt>
    <dgm:pt modelId="{41FB3123-A77F-514E-8514-808EE8A39065}" type="pres">
      <dgm:prSet presAssocID="{513BEAAC-9AFC-0747-BC6B-66B0FCCA367A}" presName="rootText" presStyleLbl="node1" presStyleIdx="0" presStyleCnt="3"/>
      <dgm:spPr/>
      <dgm:t>
        <a:bodyPr/>
        <a:lstStyle/>
        <a:p>
          <a:endParaRPr lang="en-US"/>
        </a:p>
      </dgm:t>
    </dgm:pt>
    <dgm:pt modelId="{60C7DA6B-628A-AA4A-9D51-6A159FDC5656}" type="pres">
      <dgm:prSet presAssocID="{513BEAAC-9AFC-0747-BC6B-66B0FCCA367A}" presName="rootConnector" presStyleLbl="node1" presStyleIdx="0" presStyleCnt="3"/>
      <dgm:spPr/>
      <dgm:t>
        <a:bodyPr/>
        <a:lstStyle/>
        <a:p>
          <a:endParaRPr lang="en-US"/>
        </a:p>
      </dgm:t>
    </dgm:pt>
    <dgm:pt modelId="{4C90A4C3-C37C-B540-BECB-93FC81BFA5B9}" type="pres">
      <dgm:prSet presAssocID="{513BEAAC-9AFC-0747-BC6B-66B0FCCA367A}" presName="childShape" presStyleCnt="0"/>
      <dgm:spPr/>
    </dgm:pt>
    <dgm:pt modelId="{08B41EA6-7455-6544-8F70-0A96BEC31A44}" type="pres">
      <dgm:prSet presAssocID="{F9BF9DC4-5BC8-FD47-AE35-A236B52EC0B5}" presName="Name13" presStyleLbl="parChTrans1D2" presStyleIdx="0" presStyleCnt="4"/>
      <dgm:spPr/>
      <dgm:t>
        <a:bodyPr/>
        <a:lstStyle/>
        <a:p>
          <a:endParaRPr lang="en-US"/>
        </a:p>
      </dgm:t>
    </dgm:pt>
    <dgm:pt modelId="{D7FDAAD3-B73A-8044-98AA-89D8EDF7C16D}" type="pres">
      <dgm:prSet presAssocID="{2C3A771A-D4BD-0048-9042-FCA884D6E5F0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D0922D-9943-364F-BC14-93850845082D}" type="pres">
      <dgm:prSet presAssocID="{DF4CABD9-6F4D-B04A-BFA9-3971BBBC0B17}" presName="root" presStyleCnt="0"/>
      <dgm:spPr/>
    </dgm:pt>
    <dgm:pt modelId="{29BB071F-61B9-AE41-A6F0-F5EF3CB97F15}" type="pres">
      <dgm:prSet presAssocID="{DF4CABD9-6F4D-B04A-BFA9-3971BBBC0B17}" presName="rootComposite" presStyleCnt="0"/>
      <dgm:spPr/>
    </dgm:pt>
    <dgm:pt modelId="{225624A9-84C8-9049-9CCE-3773AD4A94DD}" type="pres">
      <dgm:prSet presAssocID="{DF4CABD9-6F4D-B04A-BFA9-3971BBBC0B17}" presName="rootText" presStyleLbl="node1" presStyleIdx="1" presStyleCnt="3"/>
      <dgm:spPr/>
      <dgm:t>
        <a:bodyPr/>
        <a:lstStyle/>
        <a:p>
          <a:endParaRPr lang="en-US"/>
        </a:p>
      </dgm:t>
    </dgm:pt>
    <dgm:pt modelId="{C1731D36-6425-CC43-851A-BB58B54C3561}" type="pres">
      <dgm:prSet presAssocID="{DF4CABD9-6F4D-B04A-BFA9-3971BBBC0B17}" presName="rootConnector" presStyleLbl="node1" presStyleIdx="1" presStyleCnt="3"/>
      <dgm:spPr/>
      <dgm:t>
        <a:bodyPr/>
        <a:lstStyle/>
        <a:p>
          <a:endParaRPr lang="en-US"/>
        </a:p>
      </dgm:t>
    </dgm:pt>
    <dgm:pt modelId="{230FE681-54AA-CA43-A201-43D0E0C678E8}" type="pres">
      <dgm:prSet presAssocID="{DF4CABD9-6F4D-B04A-BFA9-3971BBBC0B17}" presName="childShape" presStyleCnt="0"/>
      <dgm:spPr/>
    </dgm:pt>
    <dgm:pt modelId="{898C0F77-824B-0543-9D2A-6B324CD85F7F}" type="pres">
      <dgm:prSet presAssocID="{EA9B85E9-1FD3-5049-B92E-54FF65C5FEBF}" presName="Name13" presStyleLbl="parChTrans1D2" presStyleIdx="1" presStyleCnt="4"/>
      <dgm:spPr/>
      <dgm:t>
        <a:bodyPr/>
        <a:lstStyle/>
        <a:p>
          <a:endParaRPr lang="en-US"/>
        </a:p>
      </dgm:t>
    </dgm:pt>
    <dgm:pt modelId="{3EE5C4F0-32CE-D841-B043-87C0A5470C49}" type="pres">
      <dgm:prSet presAssocID="{7F797EE6-91A6-264E-9F34-89E035309F04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4267F4-9A8D-EF40-AADD-284F0026832E}" type="pres">
      <dgm:prSet presAssocID="{D522983B-BBEA-1943-BB5E-C40201B0D58B}" presName="root" presStyleCnt="0"/>
      <dgm:spPr/>
    </dgm:pt>
    <dgm:pt modelId="{47AF5E0D-894A-0D41-ABF4-C4D126641AFE}" type="pres">
      <dgm:prSet presAssocID="{D522983B-BBEA-1943-BB5E-C40201B0D58B}" presName="rootComposite" presStyleCnt="0"/>
      <dgm:spPr/>
    </dgm:pt>
    <dgm:pt modelId="{E2434AFB-1954-D342-8C72-B133449BCB77}" type="pres">
      <dgm:prSet presAssocID="{D522983B-BBEA-1943-BB5E-C40201B0D58B}" presName="rootText" presStyleLbl="node1" presStyleIdx="2" presStyleCnt="3"/>
      <dgm:spPr/>
      <dgm:t>
        <a:bodyPr/>
        <a:lstStyle/>
        <a:p>
          <a:endParaRPr lang="en-US"/>
        </a:p>
      </dgm:t>
    </dgm:pt>
    <dgm:pt modelId="{EBC4DF20-8869-0145-AFEA-2BCE363EC697}" type="pres">
      <dgm:prSet presAssocID="{D522983B-BBEA-1943-BB5E-C40201B0D58B}" presName="rootConnector" presStyleLbl="node1" presStyleIdx="2" presStyleCnt="3"/>
      <dgm:spPr/>
      <dgm:t>
        <a:bodyPr/>
        <a:lstStyle/>
        <a:p>
          <a:endParaRPr lang="en-US"/>
        </a:p>
      </dgm:t>
    </dgm:pt>
    <dgm:pt modelId="{357456E2-E063-A242-8981-125A286EED9F}" type="pres">
      <dgm:prSet presAssocID="{D522983B-BBEA-1943-BB5E-C40201B0D58B}" presName="childShape" presStyleCnt="0"/>
      <dgm:spPr/>
    </dgm:pt>
    <dgm:pt modelId="{8B8E513C-3D78-1047-BFBB-7CF55C334A45}" type="pres">
      <dgm:prSet presAssocID="{CA96CED2-579F-AC45-8930-7D315C10213C}" presName="Name13" presStyleLbl="parChTrans1D2" presStyleIdx="2" presStyleCnt="4"/>
      <dgm:spPr/>
      <dgm:t>
        <a:bodyPr/>
        <a:lstStyle/>
        <a:p>
          <a:endParaRPr lang="en-US"/>
        </a:p>
      </dgm:t>
    </dgm:pt>
    <dgm:pt modelId="{79DAF411-0FCE-8A46-A016-1AFE0D90D033}" type="pres">
      <dgm:prSet presAssocID="{D0CDA2FC-52C5-AD42-9931-D45AD3FFD865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0474F9-778A-784A-B1FB-C68DDB67FE44}" type="pres">
      <dgm:prSet presAssocID="{74AFF482-69AC-8D43-94A2-B326C111C338}" presName="Name13" presStyleLbl="parChTrans1D2" presStyleIdx="3" presStyleCnt="4"/>
      <dgm:spPr/>
      <dgm:t>
        <a:bodyPr/>
        <a:lstStyle/>
        <a:p>
          <a:endParaRPr lang="en-US"/>
        </a:p>
      </dgm:t>
    </dgm:pt>
    <dgm:pt modelId="{30511925-1C80-5944-BB41-0CE92A408481}" type="pres">
      <dgm:prSet presAssocID="{FE327A80-E0F4-3448-8047-C964CB94315A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91C138-202E-C841-9F40-B2C16C472317}" srcId="{D522983B-BBEA-1943-BB5E-C40201B0D58B}" destId="{D0CDA2FC-52C5-AD42-9931-D45AD3FFD865}" srcOrd="0" destOrd="0" parTransId="{CA96CED2-579F-AC45-8930-7D315C10213C}" sibTransId="{8EF963B0-5FB9-5046-9180-24A74F898004}"/>
    <dgm:cxn modelId="{01755291-3CD7-7944-8B7D-07974E1F6990}" srcId="{D522983B-BBEA-1943-BB5E-C40201B0D58B}" destId="{FE327A80-E0F4-3448-8047-C964CB94315A}" srcOrd="1" destOrd="0" parTransId="{74AFF482-69AC-8D43-94A2-B326C111C338}" sibTransId="{5FE21D1E-3D89-B04C-99F5-10FA3228465E}"/>
    <dgm:cxn modelId="{CDB7229C-6A27-AC42-BBB9-065274F5B34A}" type="presOf" srcId="{DF4CABD9-6F4D-B04A-BFA9-3971BBBC0B17}" destId="{C1731D36-6425-CC43-851A-BB58B54C3561}" srcOrd="1" destOrd="0" presId="urn:microsoft.com/office/officeart/2005/8/layout/hierarchy3"/>
    <dgm:cxn modelId="{1D85AA3B-AAF6-3C40-AE33-F4F8B53F7802}" srcId="{0BA3C83B-3F71-B04B-8956-EFDF312C1240}" destId="{D522983B-BBEA-1943-BB5E-C40201B0D58B}" srcOrd="2" destOrd="0" parTransId="{97F8A836-E30A-504E-BB4D-D8C7D6C869A4}" sibTransId="{25375B70-D12D-2845-BDEF-AB75B2A051B9}"/>
    <dgm:cxn modelId="{A6A188B6-06AE-7748-BCD3-BE2DDEEC7509}" type="presOf" srcId="{513BEAAC-9AFC-0747-BC6B-66B0FCCA367A}" destId="{60C7DA6B-628A-AA4A-9D51-6A159FDC5656}" srcOrd="1" destOrd="0" presId="urn:microsoft.com/office/officeart/2005/8/layout/hierarchy3"/>
    <dgm:cxn modelId="{F7A3B760-5DBB-EF4D-85C8-22816964052C}" type="presOf" srcId="{513BEAAC-9AFC-0747-BC6B-66B0FCCA367A}" destId="{41FB3123-A77F-514E-8514-808EE8A39065}" srcOrd="0" destOrd="0" presId="urn:microsoft.com/office/officeart/2005/8/layout/hierarchy3"/>
    <dgm:cxn modelId="{269ED5E2-26A0-FE49-9055-98DB7BB738BE}" srcId="{513BEAAC-9AFC-0747-BC6B-66B0FCCA367A}" destId="{2C3A771A-D4BD-0048-9042-FCA884D6E5F0}" srcOrd="0" destOrd="0" parTransId="{F9BF9DC4-5BC8-FD47-AE35-A236B52EC0B5}" sibTransId="{5F2EBA80-DEAD-B34D-A3CD-E3C4E62F9D39}"/>
    <dgm:cxn modelId="{7C3B6B4F-4A4B-744F-A295-A4213DADF360}" srcId="{0BA3C83B-3F71-B04B-8956-EFDF312C1240}" destId="{DF4CABD9-6F4D-B04A-BFA9-3971BBBC0B17}" srcOrd="1" destOrd="0" parTransId="{C3D7555F-1F11-134A-A26C-4BF705150632}" sibTransId="{CB40A4FE-A2BC-7E4C-89B0-FC05D163197B}"/>
    <dgm:cxn modelId="{6AA2C176-6D93-3F4C-97CF-725F7B93C053}" type="presOf" srcId="{D522983B-BBEA-1943-BB5E-C40201B0D58B}" destId="{E2434AFB-1954-D342-8C72-B133449BCB77}" srcOrd="0" destOrd="0" presId="urn:microsoft.com/office/officeart/2005/8/layout/hierarchy3"/>
    <dgm:cxn modelId="{21EB52D5-26D1-074F-B115-37C3A80E69B7}" type="presOf" srcId="{2C3A771A-D4BD-0048-9042-FCA884D6E5F0}" destId="{D7FDAAD3-B73A-8044-98AA-89D8EDF7C16D}" srcOrd="0" destOrd="0" presId="urn:microsoft.com/office/officeart/2005/8/layout/hierarchy3"/>
    <dgm:cxn modelId="{88BA05C1-35FE-9D4A-80DC-3B48EECBE5D5}" type="presOf" srcId="{DF4CABD9-6F4D-B04A-BFA9-3971BBBC0B17}" destId="{225624A9-84C8-9049-9CCE-3773AD4A94DD}" srcOrd="0" destOrd="0" presId="urn:microsoft.com/office/officeart/2005/8/layout/hierarchy3"/>
    <dgm:cxn modelId="{DB72BD4F-98F3-AB49-AC23-7F6AEF16A1C9}" srcId="{0BA3C83B-3F71-B04B-8956-EFDF312C1240}" destId="{513BEAAC-9AFC-0747-BC6B-66B0FCCA367A}" srcOrd="0" destOrd="0" parTransId="{9FC6A01F-6CE4-5543-8126-E39E068F338F}" sibTransId="{B503239F-AC49-E943-AA44-00F8208B71D8}"/>
    <dgm:cxn modelId="{F0C80815-3EFB-FD4E-B2B3-53DA1B06033B}" srcId="{DF4CABD9-6F4D-B04A-BFA9-3971BBBC0B17}" destId="{7F797EE6-91A6-264E-9F34-89E035309F04}" srcOrd="0" destOrd="0" parTransId="{EA9B85E9-1FD3-5049-B92E-54FF65C5FEBF}" sibTransId="{49AC8205-B43E-0C40-80C9-3819AD41BE78}"/>
    <dgm:cxn modelId="{C1F90E82-7A0D-0A4F-8820-1AC86E899E05}" type="presOf" srcId="{74AFF482-69AC-8D43-94A2-B326C111C338}" destId="{C00474F9-778A-784A-B1FB-C68DDB67FE44}" srcOrd="0" destOrd="0" presId="urn:microsoft.com/office/officeart/2005/8/layout/hierarchy3"/>
    <dgm:cxn modelId="{53251EA4-A049-B245-9BD7-B1FCAC0B34C5}" type="presOf" srcId="{0BA3C83B-3F71-B04B-8956-EFDF312C1240}" destId="{3C2E79EC-55AB-D64D-8BFC-6826987F8820}" srcOrd="0" destOrd="0" presId="urn:microsoft.com/office/officeart/2005/8/layout/hierarchy3"/>
    <dgm:cxn modelId="{10D144A8-1A0D-5143-87F2-A356C249FBD0}" type="presOf" srcId="{FE327A80-E0F4-3448-8047-C964CB94315A}" destId="{30511925-1C80-5944-BB41-0CE92A408481}" srcOrd="0" destOrd="0" presId="urn:microsoft.com/office/officeart/2005/8/layout/hierarchy3"/>
    <dgm:cxn modelId="{CDB9DD7A-BF08-E24F-AE78-67270776841D}" type="presOf" srcId="{D522983B-BBEA-1943-BB5E-C40201B0D58B}" destId="{EBC4DF20-8869-0145-AFEA-2BCE363EC697}" srcOrd="1" destOrd="0" presId="urn:microsoft.com/office/officeart/2005/8/layout/hierarchy3"/>
    <dgm:cxn modelId="{5D19BC90-88F3-0541-8426-DBD8204F7168}" type="presOf" srcId="{F9BF9DC4-5BC8-FD47-AE35-A236B52EC0B5}" destId="{08B41EA6-7455-6544-8F70-0A96BEC31A44}" srcOrd="0" destOrd="0" presId="urn:microsoft.com/office/officeart/2005/8/layout/hierarchy3"/>
    <dgm:cxn modelId="{8DDB5F5E-016C-E743-BE8B-F6A7748B5224}" type="presOf" srcId="{CA96CED2-579F-AC45-8930-7D315C10213C}" destId="{8B8E513C-3D78-1047-BFBB-7CF55C334A45}" srcOrd="0" destOrd="0" presId="urn:microsoft.com/office/officeart/2005/8/layout/hierarchy3"/>
    <dgm:cxn modelId="{E8C4F080-EF7D-914B-9A11-74A85CCD3835}" type="presOf" srcId="{7F797EE6-91A6-264E-9F34-89E035309F04}" destId="{3EE5C4F0-32CE-D841-B043-87C0A5470C49}" srcOrd="0" destOrd="0" presId="urn:microsoft.com/office/officeart/2005/8/layout/hierarchy3"/>
    <dgm:cxn modelId="{A3FD0CDB-28B7-D14E-9034-E127C99E0021}" type="presOf" srcId="{D0CDA2FC-52C5-AD42-9931-D45AD3FFD865}" destId="{79DAF411-0FCE-8A46-A016-1AFE0D90D033}" srcOrd="0" destOrd="0" presId="urn:microsoft.com/office/officeart/2005/8/layout/hierarchy3"/>
    <dgm:cxn modelId="{4AC094F8-B5A9-4A43-AF05-44DE6798B2CE}" type="presOf" srcId="{EA9B85E9-1FD3-5049-B92E-54FF65C5FEBF}" destId="{898C0F77-824B-0543-9D2A-6B324CD85F7F}" srcOrd="0" destOrd="0" presId="urn:microsoft.com/office/officeart/2005/8/layout/hierarchy3"/>
    <dgm:cxn modelId="{638E158D-6833-4B42-9C80-F839F1AF5E95}" type="presParOf" srcId="{3C2E79EC-55AB-D64D-8BFC-6826987F8820}" destId="{36EAF9BC-2C63-6F40-B853-B54267444F27}" srcOrd="0" destOrd="0" presId="urn:microsoft.com/office/officeart/2005/8/layout/hierarchy3"/>
    <dgm:cxn modelId="{0A66D1F6-3DCB-454C-8352-AA1EE4F35D9A}" type="presParOf" srcId="{36EAF9BC-2C63-6F40-B853-B54267444F27}" destId="{5C98F41A-105A-4C49-AEF3-7809B2C6D6D0}" srcOrd="0" destOrd="0" presId="urn:microsoft.com/office/officeart/2005/8/layout/hierarchy3"/>
    <dgm:cxn modelId="{935F8509-15D9-834D-9089-039D576BE110}" type="presParOf" srcId="{5C98F41A-105A-4C49-AEF3-7809B2C6D6D0}" destId="{41FB3123-A77F-514E-8514-808EE8A39065}" srcOrd="0" destOrd="0" presId="urn:microsoft.com/office/officeart/2005/8/layout/hierarchy3"/>
    <dgm:cxn modelId="{AB8D144B-4433-0644-9038-06F98E4C718B}" type="presParOf" srcId="{5C98F41A-105A-4C49-AEF3-7809B2C6D6D0}" destId="{60C7DA6B-628A-AA4A-9D51-6A159FDC5656}" srcOrd="1" destOrd="0" presId="urn:microsoft.com/office/officeart/2005/8/layout/hierarchy3"/>
    <dgm:cxn modelId="{A9BA393B-D312-2D4C-8CCD-4C82675D6B0E}" type="presParOf" srcId="{36EAF9BC-2C63-6F40-B853-B54267444F27}" destId="{4C90A4C3-C37C-B540-BECB-93FC81BFA5B9}" srcOrd="1" destOrd="0" presId="urn:microsoft.com/office/officeart/2005/8/layout/hierarchy3"/>
    <dgm:cxn modelId="{FC555E1D-E168-D94E-B6D8-1D3747E1C969}" type="presParOf" srcId="{4C90A4C3-C37C-B540-BECB-93FC81BFA5B9}" destId="{08B41EA6-7455-6544-8F70-0A96BEC31A44}" srcOrd="0" destOrd="0" presId="urn:microsoft.com/office/officeart/2005/8/layout/hierarchy3"/>
    <dgm:cxn modelId="{133549D5-E074-A043-8020-AAC16029710C}" type="presParOf" srcId="{4C90A4C3-C37C-B540-BECB-93FC81BFA5B9}" destId="{D7FDAAD3-B73A-8044-98AA-89D8EDF7C16D}" srcOrd="1" destOrd="0" presId="urn:microsoft.com/office/officeart/2005/8/layout/hierarchy3"/>
    <dgm:cxn modelId="{4DCEFAD7-0A5A-7043-AF04-78FFD0726FAF}" type="presParOf" srcId="{3C2E79EC-55AB-D64D-8BFC-6826987F8820}" destId="{20D0922D-9943-364F-BC14-93850845082D}" srcOrd="1" destOrd="0" presId="urn:microsoft.com/office/officeart/2005/8/layout/hierarchy3"/>
    <dgm:cxn modelId="{C7B3EC7C-9D57-4241-A063-8C11EAD3945A}" type="presParOf" srcId="{20D0922D-9943-364F-BC14-93850845082D}" destId="{29BB071F-61B9-AE41-A6F0-F5EF3CB97F15}" srcOrd="0" destOrd="0" presId="urn:microsoft.com/office/officeart/2005/8/layout/hierarchy3"/>
    <dgm:cxn modelId="{8EF55977-52F3-D640-A646-A74FFD3FE7FA}" type="presParOf" srcId="{29BB071F-61B9-AE41-A6F0-F5EF3CB97F15}" destId="{225624A9-84C8-9049-9CCE-3773AD4A94DD}" srcOrd="0" destOrd="0" presId="urn:microsoft.com/office/officeart/2005/8/layout/hierarchy3"/>
    <dgm:cxn modelId="{64660883-746F-A64B-9675-547FFC826515}" type="presParOf" srcId="{29BB071F-61B9-AE41-A6F0-F5EF3CB97F15}" destId="{C1731D36-6425-CC43-851A-BB58B54C3561}" srcOrd="1" destOrd="0" presId="urn:microsoft.com/office/officeart/2005/8/layout/hierarchy3"/>
    <dgm:cxn modelId="{20DE8585-7F64-9944-9ADE-DA04487FEF7D}" type="presParOf" srcId="{20D0922D-9943-364F-BC14-93850845082D}" destId="{230FE681-54AA-CA43-A201-43D0E0C678E8}" srcOrd="1" destOrd="0" presId="urn:microsoft.com/office/officeart/2005/8/layout/hierarchy3"/>
    <dgm:cxn modelId="{04EC1B8F-E395-5544-B1B1-6CCB4AECA5D4}" type="presParOf" srcId="{230FE681-54AA-CA43-A201-43D0E0C678E8}" destId="{898C0F77-824B-0543-9D2A-6B324CD85F7F}" srcOrd="0" destOrd="0" presId="urn:microsoft.com/office/officeart/2005/8/layout/hierarchy3"/>
    <dgm:cxn modelId="{53BD6674-E4B8-9B4E-A289-7D0E10957615}" type="presParOf" srcId="{230FE681-54AA-CA43-A201-43D0E0C678E8}" destId="{3EE5C4F0-32CE-D841-B043-87C0A5470C49}" srcOrd="1" destOrd="0" presId="urn:microsoft.com/office/officeart/2005/8/layout/hierarchy3"/>
    <dgm:cxn modelId="{67FF7BBC-8CE6-CC4F-BE69-414DDC76C339}" type="presParOf" srcId="{3C2E79EC-55AB-D64D-8BFC-6826987F8820}" destId="{FC4267F4-9A8D-EF40-AADD-284F0026832E}" srcOrd="2" destOrd="0" presId="urn:microsoft.com/office/officeart/2005/8/layout/hierarchy3"/>
    <dgm:cxn modelId="{FAAB8144-E9A7-044D-A5FE-0E0D257EEB8C}" type="presParOf" srcId="{FC4267F4-9A8D-EF40-AADD-284F0026832E}" destId="{47AF5E0D-894A-0D41-ABF4-C4D126641AFE}" srcOrd="0" destOrd="0" presId="urn:microsoft.com/office/officeart/2005/8/layout/hierarchy3"/>
    <dgm:cxn modelId="{45CFE337-74FA-E542-9421-4EFAFDB35EFF}" type="presParOf" srcId="{47AF5E0D-894A-0D41-ABF4-C4D126641AFE}" destId="{E2434AFB-1954-D342-8C72-B133449BCB77}" srcOrd="0" destOrd="0" presId="urn:microsoft.com/office/officeart/2005/8/layout/hierarchy3"/>
    <dgm:cxn modelId="{825DE8F8-CCF5-4A4F-8DE4-C71045C9F2FB}" type="presParOf" srcId="{47AF5E0D-894A-0D41-ABF4-C4D126641AFE}" destId="{EBC4DF20-8869-0145-AFEA-2BCE363EC697}" srcOrd="1" destOrd="0" presId="urn:microsoft.com/office/officeart/2005/8/layout/hierarchy3"/>
    <dgm:cxn modelId="{136CF365-2415-384D-A390-E7E915AEDB3B}" type="presParOf" srcId="{FC4267F4-9A8D-EF40-AADD-284F0026832E}" destId="{357456E2-E063-A242-8981-125A286EED9F}" srcOrd="1" destOrd="0" presId="urn:microsoft.com/office/officeart/2005/8/layout/hierarchy3"/>
    <dgm:cxn modelId="{315BE494-9D30-CA40-9B27-120CFB11B4DD}" type="presParOf" srcId="{357456E2-E063-A242-8981-125A286EED9F}" destId="{8B8E513C-3D78-1047-BFBB-7CF55C334A45}" srcOrd="0" destOrd="0" presId="urn:microsoft.com/office/officeart/2005/8/layout/hierarchy3"/>
    <dgm:cxn modelId="{386DDADF-3FC5-114E-B6DC-AA89A61425C6}" type="presParOf" srcId="{357456E2-E063-A242-8981-125A286EED9F}" destId="{79DAF411-0FCE-8A46-A016-1AFE0D90D033}" srcOrd="1" destOrd="0" presId="urn:microsoft.com/office/officeart/2005/8/layout/hierarchy3"/>
    <dgm:cxn modelId="{CC8785EA-2EF1-974A-868B-8A5217B73C83}" type="presParOf" srcId="{357456E2-E063-A242-8981-125A286EED9F}" destId="{C00474F9-778A-784A-B1FB-C68DDB67FE44}" srcOrd="2" destOrd="0" presId="urn:microsoft.com/office/officeart/2005/8/layout/hierarchy3"/>
    <dgm:cxn modelId="{8125C3E1-FC6D-A149-8DA7-D22B71DAB745}" type="presParOf" srcId="{357456E2-E063-A242-8981-125A286EED9F}" destId="{30511925-1C80-5944-BB41-0CE92A408481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223E9E3-2487-FA45-8C7A-8C6B9B5CE5FE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105F5B-0EEA-2249-BFF2-34EEAC427F54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600" b="1" dirty="0" smtClean="0"/>
            <a:t>Regular, or ordinary</a:t>
          </a:r>
          <a:endParaRPr lang="en-US" sz="1600" dirty="0"/>
        </a:p>
      </dgm:t>
    </dgm:pt>
    <dgm:pt modelId="{0740105B-BBC8-434C-87B5-10BB719B7B95}" type="parTrans" cxnId="{C45D2643-5C03-EC4A-8290-5A968A9FC124}">
      <dgm:prSet/>
      <dgm:spPr/>
      <dgm:t>
        <a:bodyPr/>
        <a:lstStyle/>
        <a:p>
          <a:endParaRPr lang="en-US"/>
        </a:p>
      </dgm:t>
    </dgm:pt>
    <dgm:pt modelId="{578F6BF9-77E1-D142-9F24-7934B30A40B5}" type="sibTrans" cxnId="{C45D2643-5C03-EC4A-8290-5A968A9FC124}">
      <dgm:prSet/>
      <dgm:spPr/>
      <dgm:t>
        <a:bodyPr/>
        <a:lstStyle/>
        <a:p>
          <a:endParaRPr lang="en-US"/>
        </a:p>
      </dgm:t>
    </dgm:pt>
    <dgm:pt modelId="{A39177BF-4D9B-FE46-989E-FC9160874E79}">
      <dgm:prSet custT="1"/>
      <dgm:spPr>
        <a:ln w="28575" cmpd="sng"/>
      </dgm:spPr>
      <dgm:t>
        <a:bodyPr/>
        <a:lstStyle/>
        <a:p>
          <a:r>
            <a:rPr lang="en-US" sz="1400" dirty="0" smtClean="0"/>
            <a:t>contains arbitrary data in zero or more data blocks</a:t>
          </a:r>
        </a:p>
      </dgm:t>
    </dgm:pt>
    <dgm:pt modelId="{E78672F8-9B7E-B845-A32B-3A367C6B830A}" type="parTrans" cxnId="{3129A201-2BFC-984A-9C1E-782DBA460B82}">
      <dgm:prSet/>
      <dgm:spPr/>
      <dgm:t>
        <a:bodyPr/>
        <a:lstStyle/>
        <a:p>
          <a:endParaRPr lang="en-US"/>
        </a:p>
      </dgm:t>
    </dgm:pt>
    <dgm:pt modelId="{7CA9447C-1525-5145-8041-EB07374C9FDE}" type="sibTrans" cxnId="{3129A201-2BFC-984A-9C1E-782DBA460B82}">
      <dgm:prSet/>
      <dgm:spPr/>
      <dgm:t>
        <a:bodyPr/>
        <a:lstStyle/>
        <a:p>
          <a:endParaRPr lang="en-US"/>
        </a:p>
      </dgm:t>
    </dgm:pt>
    <dgm:pt modelId="{FE5B78A7-4F14-5A4A-BA96-E3A3D4D9A219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600" b="1" dirty="0" smtClean="0"/>
            <a:t>Directory</a:t>
          </a:r>
        </a:p>
      </dgm:t>
    </dgm:pt>
    <dgm:pt modelId="{B111BB23-F658-7547-8CCF-5D88266FC1C0}" type="parTrans" cxnId="{309CF322-7C78-A84A-A5EE-2925A9CAD208}">
      <dgm:prSet/>
      <dgm:spPr/>
      <dgm:t>
        <a:bodyPr/>
        <a:lstStyle/>
        <a:p>
          <a:endParaRPr lang="en-US"/>
        </a:p>
      </dgm:t>
    </dgm:pt>
    <dgm:pt modelId="{6DDB202B-317F-8E45-8D6E-2D70892DDA6E}" type="sibTrans" cxnId="{309CF322-7C78-A84A-A5EE-2925A9CAD208}">
      <dgm:prSet/>
      <dgm:spPr/>
      <dgm:t>
        <a:bodyPr/>
        <a:lstStyle/>
        <a:p>
          <a:endParaRPr lang="en-US"/>
        </a:p>
      </dgm:t>
    </dgm:pt>
    <dgm:pt modelId="{4ACDCDD0-1697-D94F-B8CB-1F9FA7117222}">
      <dgm:prSet custT="1"/>
      <dgm:spPr>
        <a:ln w="28575" cmpd="sng"/>
      </dgm:spPr>
      <dgm:t>
        <a:bodyPr/>
        <a:lstStyle/>
        <a:p>
          <a:r>
            <a:rPr lang="en-US" sz="1400" dirty="0" smtClean="0"/>
            <a:t>contains a list of file names plus pointers to associated </a:t>
          </a:r>
          <a:r>
            <a:rPr lang="en-US" sz="1400" dirty="0" err="1" smtClean="0"/>
            <a:t>inodes</a:t>
          </a:r>
          <a:endParaRPr lang="en-US" sz="1400" dirty="0" smtClean="0"/>
        </a:p>
      </dgm:t>
    </dgm:pt>
    <dgm:pt modelId="{D4E5EE8D-249D-454D-85EE-A5D18C5E2AAF}" type="parTrans" cxnId="{B992132B-6741-6E4C-964F-B630391C80B9}">
      <dgm:prSet/>
      <dgm:spPr/>
      <dgm:t>
        <a:bodyPr/>
        <a:lstStyle/>
        <a:p>
          <a:endParaRPr lang="en-US"/>
        </a:p>
      </dgm:t>
    </dgm:pt>
    <dgm:pt modelId="{D1820358-1FAD-6B49-8A89-31A1A1303150}" type="sibTrans" cxnId="{B992132B-6741-6E4C-964F-B630391C80B9}">
      <dgm:prSet/>
      <dgm:spPr/>
      <dgm:t>
        <a:bodyPr/>
        <a:lstStyle/>
        <a:p>
          <a:endParaRPr lang="en-US"/>
        </a:p>
      </dgm:t>
    </dgm:pt>
    <dgm:pt modelId="{6D5B4615-0EBF-6245-A4C0-951947727C70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600" b="1" dirty="0" smtClean="0"/>
            <a:t>Special</a:t>
          </a:r>
        </a:p>
      </dgm:t>
    </dgm:pt>
    <dgm:pt modelId="{25BE9079-0C04-B640-B8E2-CE4E25B79580}" type="parTrans" cxnId="{87FF7EA7-1794-B94C-9CE6-9C253756DA9C}">
      <dgm:prSet/>
      <dgm:spPr/>
      <dgm:t>
        <a:bodyPr/>
        <a:lstStyle/>
        <a:p>
          <a:endParaRPr lang="en-US"/>
        </a:p>
      </dgm:t>
    </dgm:pt>
    <dgm:pt modelId="{A77FAFFD-D2D0-4D48-B8AC-77DEB24ED078}" type="sibTrans" cxnId="{87FF7EA7-1794-B94C-9CE6-9C253756DA9C}">
      <dgm:prSet/>
      <dgm:spPr/>
      <dgm:t>
        <a:bodyPr/>
        <a:lstStyle/>
        <a:p>
          <a:endParaRPr lang="en-US"/>
        </a:p>
      </dgm:t>
    </dgm:pt>
    <dgm:pt modelId="{4009BD91-837F-DF4D-B6FC-F38CD9EC5171}">
      <dgm:prSet custT="1"/>
      <dgm:spPr>
        <a:ln w="28575" cmpd="sng"/>
      </dgm:spPr>
      <dgm:t>
        <a:bodyPr/>
        <a:lstStyle/>
        <a:p>
          <a:r>
            <a:rPr lang="en-US" sz="1400" dirty="0" smtClean="0"/>
            <a:t>contains no data but provides a mechanism to map physical devices to file names</a:t>
          </a:r>
        </a:p>
      </dgm:t>
    </dgm:pt>
    <dgm:pt modelId="{166A742E-E7CB-E649-9630-0AAE9B209447}" type="parTrans" cxnId="{3C07A6FA-83EE-8A45-AB9C-59DEAD479D63}">
      <dgm:prSet/>
      <dgm:spPr/>
      <dgm:t>
        <a:bodyPr/>
        <a:lstStyle/>
        <a:p>
          <a:endParaRPr lang="en-US"/>
        </a:p>
      </dgm:t>
    </dgm:pt>
    <dgm:pt modelId="{52743FD0-CEE6-574B-BF03-6DDA3ED99CEA}" type="sibTrans" cxnId="{3C07A6FA-83EE-8A45-AB9C-59DEAD479D63}">
      <dgm:prSet/>
      <dgm:spPr/>
      <dgm:t>
        <a:bodyPr/>
        <a:lstStyle/>
        <a:p>
          <a:endParaRPr lang="en-US"/>
        </a:p>
      </dgm:t>
    </dgm:pt>
    <dgm:pt modelId="{1F9727B8-D2C4-0244-AFEB-9001E2F8F5CC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600" b="1" dirty="0" smtClean="0"/>
            <a:t>Named pipes</a:t>
          </a:r>
        </a:p>
      </dgm:t>
    </dgm:pt>
    <dgm:pt modelId="{D542F08C-9D87-3346-AA70-3CE562508BE1}" type="parTrans" cxnId="{7881F6B4-6F3E-5F4D-94DC-1BF4BFC457AE}">
      <dgm:prSet/>
      <dgm:spPr/>
      <dgm:t>
        <a:bodyPr/>
        <a:lstStyle/>
        <a:p>
          <a:endParaRPr lang="en-US"/>
        </a:p>
      </dgm:t>
    </dgm:pt>
    <dgm:pt modelId="{A6118598-9D78-4E46-B77A-03AE41058136}" type="sibTrans" cxnId="{7881F6B4-6F3E-5F4D-94DC-1BF4BFC457AE}">
      <dgm:prSet/>
      <dgm:spPr/>
      <dgm:t>
        <a:bodyPr/>
        <a:lstStyle/>
        <a:p>
          <a:endParaRPr lang="en-US"/>
        </a:p>
      </dgm:t>
    </dgm:pt>
    <dgm:pt modelId="{95101AEF-EA1F-9048-9CA2-8428CDAC3943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600" b="1" dirty="0" smtClean="0"/>
            <a:t>Links</a:t>
          </a:r>
        </a:p>
      </dgm:t>
    </dgm:pt>
    <dgm:pt modelId="{961127F2-E898-4D40-AECB-B6D50E991FE2}" type="parTrans" cxnId="{50495A4D-59C0-1541-A7C9-59C8B7BC6ABA}">
      <dgm:prSet/>
      <dgm:spPr/>
      <dgm:t>
        <a:bodyPr/>
        <a:lstStyle/>
        <a:p>
          <a:endParaRPr lang="en-US"/>
        </a:p>
      </dgm:t>
    </dgm:pt>
    <dgm:pt modelId="{C883ABF3-B80C-2C48-B60E-F575376E25BF}" type="sibTrans" cxnId="{50495A4D-59C0-1541-A7C9-59C8B7BC6ABA}">
      <dgm:prSet/>
      <dgm:spPr/>
      <dgm:t>
        <a:bodyPr/>
        <a:lstStyle/>
        <a:p>
          <a:endParaRPr lang="en-US"/>
        </a:p>
      </dgm:t>
    </dgm:pt>
    <dgm:pt modelId="{586175A8-6B96-9849-9F39-7CF652539232}">
      <dgm:prSet custT="1"/>
      <dgm:spPr>
        <a:ln w="28575" cmpd="sng"/>
      </dgm:spPr>
      <dgm:t>
        <a:bodyPr/>
        <a:lstStyle/>
        <a:p>
          <a:r>
            <a:rPr lang="en-US" sz="1400" dirty="0" smtClean="0"/>
            <a:t>an alternative file name for an existing file</a:t>
          </a:r>
        </a:p>
      </dgm:t>
    </dgm:pt>
    <dgm:pt modelId="{2AA373A5-CC8E-0546-AA6C-629519943138}" type="parTrans" cxnId="{7C871723-2E2B-864E-9C2E-0AC21446E970}">
      <dgm:prSet/>
      <dgm:spPr/>
      <dgm:t>
        <a:bodyPr/>
        <a:lstStyle/>
        <a:p>
          <a:endParaRPr lang="en-US"/>
        </a:p>
      </dgm:t>
    </dgm:pt>
    <dgm:pt modelId="{2FE8F88D-A11F-B048-95B8-6F70250CF068}" type="sibTrans" cxnId="{7C871723-2E2B-864E-9C2E-0AC21446E970}">
      <dgm:prSet/>
      <dgm:spPr/>
      <dgm:t>
        <a:bodyPr/>
        <a:lstStyle/>
        <a:p>
          <a:endParaRPr lang="en-US"/>
        </a:p>
      </dgm:t>
    </dgm:pt>
    <dgm:pt modelId="{471572B3-7F21-4E49-8A3F-3B4D6209C25E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600" b="1" dirty="0" smtClean="0"/>
            <a:t>Symbolic links</a:t>
          </a:r>
        </a:p>
      </dgm:t>
    </dgm:pt>
    <dgm:pt modelId="{F93E54A7-06EA-0345-B24D-07F673123E7A}" type="parTrans" cxnId="{F687D78E-0774-D942-81F2-4772DC936C13}">
      <dgm:prSet/>
      <dgm:spPr/>
      <dgm:t>
        <a:bodyPr/>
        <a:lstStyle/>
        <a:p>
          <a:endParaRPr lang="en-US"/>
        </a:p>
      </dgm:t>
    </dgm:pt>
    <dgm:pt modelId="{741CBF48-F4EE-3A48-B65D-BE59DAF08743}" type="sibTrans" cxnId="{F687D78E-0774-D942-81F2-4772DC936C13}">
      <dgm:prSet/>
      <dgm:spPr/>
      <dgm:t>
        <a:bodyPr/>
        <a:lstStyle/>
        <a:p>
          <a:endParaRPr lang="en-US"/>
        </a:p>
      </dgm:t>
    </dgm:pt>
    <dgm:pt modelId="{7E35F695-0AEE-ED45-9BE0-57DDE7EB85EF}">
      <dgm:prSet custT="1"/>
      <dgm:spPr>
        <a:ln w="28575" cmpd="sng"/>
      </dgm:spPr>
      <dgm:t>
        <a:bodyPr/>
        <a:lstStyle/>
        <a:p>
          <a:r>
            <a:rPr lang="en-US" sz="1400" dirty="0" smtClean="0"/>
            <a:t>a data file that contains the name of the file it is linked to</a:t>
          </a:r>
          <a:endParaRPr lang="en-US" sz="1400" dirty="0"/>
        </a:p>
      </dgm:t>
    </dgm:pt>
    <dgm:pt modelId="{9F3AC182-7C05-0548-93E1-92403D2EE90B}" type="parTrans" cxnId="{1482A0D4-999E-B64B-8D27-5F4E8BC76778}">
      <dgm:prSet/>
      <dgm:spPr/>
      <dgm:t>
        <a:bodyPr/>
        <a:lstStyle/>
        <a:p>
          <a:endParaRPr lang="en-US"/>
        </a:p>
      </dgm:t>
    </dgm:pt>
    <dgm:pt modelId="{D41665FF-527A-8648-93A8-332BDDFC12C8}" type="sibTrans" cxnId="{1482A0D4-999E-B64B-8D27-5F4E8BC76778}">
      <dgm:prSet/>
      <dgm:spPr/>
      <dgm:t>
        <a:bodyPr/>
        <a:lstStyle/>
        <a:p>
          <a:endParaRPr lang="en-US"/>
        </a:p>
      </dgm:t>
    </dgm:pt>
    <dgm:pt modelId="{0E6C7318-47C4-3A4A-8AFD-46E900095CE7}">
      <dgm:prSet custT="1"/>
      <dgm:spPr>
        <a:ln w="28575" cmpd="sng"/>
      </dgm:spPr>
      <dgm:t>
        <a:bodyPr/>
        <a:lstStyle/>
        <a:p>
          <a:r>
            <a:rPr lang="en-US" sz="1400" dirty="0" smtClean="0"/>
            <a:t>an </a:t>
          </a:r>
          <a:r>
            <a:rPr lang="en-US" sz="1400" dirty="0" err="1" smtClean="0"/>
            <a:t>interprocess</a:t>
          </a:r>
          <a:r>
            <a:rPr lang="en-US" sz="1400" dirty="0" smtClean="0"/>
            <a:t> communications facility</a:t>
          </a:r>
        </a:p>
      </dgm:t>
    </dgm:pt>
    <dgm:pt modelId="{AEE25989-031D-1944-AD26-DA3CCF6F5DAB}" type="parTrans" cxnId="{2525A9BE-337A-D74E-A803-A9AC4D4B0EE4}">
      <dgm:prSet/>
      <dgm:spPr/>
      <dgm:t>
        <a:bodyPr/>
        <a:lstStyle/>
        <a:p>
          <a:endParaRPr lang="en-US"/>
        </a:p>
      </dgm:t>
    </dgm:pt>
    <dgm:pt modelId="{71EA426C-8AB1-3D43-865A-78870EAB7A38}" type="sibTrans" cxnId="{2525A9BE-337A-D74E-A803-A9AC4D4B0EE4}">
      <dgm:prSet/>
      <dgm:spPr/>
      <dgm:t>
        <a:bodyPr/>
        <a:lstStyle/>
        <a:p>
          <a:endParaRPr lang="en-US"/>
        </a:p>
      </dgm:t>
    </dgm:pt>
    <dgm:pt modelId="{F277E06F-7744-C547-A3C6-C2D43530F18A}" type="pres">
      <dgm:prSet presAssocID="{3223E9E3-2487-FA45-8C7A-8C6B9B5CE5F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AF5604-0063-BC44-8519-34D442B29B62}" type="pres">
      <dgm:prSet presAssocID="{23105F5B-0EEA-2249-BFF2-34EEAC427F54}" presName="parentLin" presStyleCnt="0"/>
      <dgm:spPr/>
    </dgm:pt>
    <dgm:pt modelId="{91F1379B-0D77-DA41-A04B-9513700154F2}" type="pres">
      <dgm:prSet presAssocID="{23105F5B-0EEA-2249-BFF2-34EEAC427F54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10E92C13-F29B-B64D-BEE8-D4CC2DBA530C}" type="pres">
      <dgm:prSet presAssocID="{23105F5B-0EEA-2249-BFF2-34EEAC427F54}" presName="parentText" presStyleLbl="node1" presStyleIdx="0" presStyleCnt="6" custScaleX="6884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DABEF6-8FEE-534C-B279-18172DABCEC7}" type="pres">
      <dgm:prSet presAssocID="{23105F5B-0EEA-2249-BFF2-34EEAC427F54}" presName="negativeSpace" presStyleCnt="0"/>
      <dgm:spPr/>
    </dgm:pt>
    <dgm:pt modelId="{83A54E5C-145B-6946-823F-C1F1458E132C}" type="pres">
      <dgm:prSet presAssocID="{23105F5B-0EEA-2249-BFF2-34EEAC427F54}" presName="childText" presStyleLbl="conFg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3C954A-58AC-C249-9667-4E49E808B423}" type="pres">
      <dgm:prSet presAssocID="{578F6BF9-77E1-D142-9F24-7934B30A40B5}" presName="spaceBetweenRectangles" presStyleCnt="0"/>
      <dgm:spPr/>
    </dgm:pt>
    <dgm:pt modelId="{63AF4080-5AA4-AD45-B317-8299E90BEB28}" type="pres">
      <dgm:prSet presAssocID="{FE5B78A7-4F14-5A4A-BA96-E3A3D4D9A219}" presName="parentLin" presStyleCnt="0"/>
      <dgm:spPr/>
    </dgm:pt>
    <dgm:pt modelId="{62E40A21-BC53-1642-8134-EA2A94416DA2}" type="pres">
      <dgm:prSet presAssocID="{FE5B78A7-4F14-5A4A-BA96-E3A3D4D9A219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6D6323C1-1333-6B48-A9C9-7B72E82BE956}" type="pres">
      <dgm:prSet presAssocID="{FE5B78A7-4F14-5A4A-BA96-E3A3D4D9A219}" presName="parentText" presStyleLbl="node1" presStyleIdx="1" presStyleCnt="6" custScaleX="6884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CC939A-4C04-404E-A864-E9710332C53F}" type="pres">
      <dgm:prSet presAssocID="{FE5B78A7-4F14-5A4A-BA96-E3A3D4D9A219}" presName="negativeSpace" presStyleCnt="0"/>
      <dgm:spPr/>
    </dgm:pt>
    <dgm:pt modelId="{7BBC54F8-AF5E-B645-8A16-3430638BCB4B}" type="pres">
      <dgm:prSet presAssocID="{FE5B78A7-4F14-5A4A-BA96-E3A3D4D9A219}" presName="childText" presStyleLbl="conFg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FE1244-0AB9-8044-B9C0-93984E6D5926}" type="pres">
      <dgm:prSet presAssocID="{6DDB202B-317F-8E45-8D6E-2D70892DDA6E}" presName="spaceBetweenRectangles" presStyleCnt="0"/>
      <dgm:spPr/>
    </dgm:pt>
    <dgm:pt modelId="{8EDE66CA-F2E1-A043-B46E-4A9F36919542}" type="pres">
      <dgm:prSet presAssocID="{6D5B4615-0EBF-6245-A4C0-951947727C70}" presName="parentLin" presStyleCnt="0"/>
      <dgm:spPr/>
    </dgm:pt>
    <dgm:pt modelId="{C1BC24A8-0698-4B4B-9C63-597A79C8CEED}" type="pres">
      <dgm:prSet presAssocID="{6D5B4615-0EBF-6245-A4C0-951947727C70}" presName="parentLeftMargin" presStyleLbl="node1" presStyleIdx="1" presStyleCnt="6"/>
      <dgm:spPr/>
      <dgm:t>
        <a:bodyPr/>
        <a:lstStyle/>
        <a:p>
          <a:endParaRPr lang="en-US"/>
        </a:p>
      </dgm:t>
    </dgm:pt>
    <dgm:pt modelId="{C3B6C95A-969A-E449-9C57-2250E5158031}" type="pres">
      <dgm:prSet presAssocID="{6D5B4615-0EBF-6245-A4C0-951947727C70}" presName="parentText" presStyleLbl="node1" presStyleIdx="2" presStyleCnt="6" custScaleX="6884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D06D45-4BDE-A84D-A0C5-1A624C79B800}" type="pres">
      <dgm:prSet presAssocID="{6D5B4615-0EBF-6245-A4C0-951947727C70}" presName="negativeSpace" presStyleCnt="0"/>
      <dgm:spPr/>
    </dgm:pt>
    <dgm:pt modelId="{D1799544-7BE3-C74D-B932-75048D49B04E}" type="pres">
      <dgm:prSet presAssocID="{6D5B4615-0EBF-6245-A4C0-951947727C70}" presName="childText" presStyleLbl="conFg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8C06B3-5AB5-5548-A130-4A7BD97D35B0}" type="pres">
      <dgm:prSet presAssocID="{A77FAFFD-D2D0-4D48-B8AC-77DEB24ED078}" presName="spaceBetweenRectangles" presStyleCnt="0"/>
      <dgm:spPr/>
    </dgm:pt>
    <dgm:pt modelId="{0BC4F5BF-C15E-FC49-89CC-E855DE10EB53}" type="pres">
      <dgm:prSet presAssocID="{1F9727B8-D2C4-0244-AFEB-9001E2F8F5CC}" presName="parentLin" presStyleCnt="0"/>
      <dgm:spPr/>
    </dgm:pt>
    <dgm:pt modelId="{FD3E65B1-B32D-2147-8320-5F666BA53A41}" type="pres">
      <dgm:prSet presAssocID="{1F9727B8-D2C4-0244-AFEB-9001E2F8F5CC}" presName="parentLeftMargin" presStyleLbl="node1" presStyleIdx="2" presStyleCnt="6"/>
      <dgm:spPr/>
      <dgm:t>
        <a:bodyPr/>
        <a:lstStyle/>
        <a:p>
          <a:endParaRPr lang="en-US"/>
        </a:p>
      </dgm:t>
    </dgm:pt>
    <dgm:pt modelId="{9C10D7F6-CA27-364D-BD9C-E6CF4D8894A4}" type="pres">
      <dgm:prSet presAssocID="{1F9727B8-D2C4-0244-AFEB-9001E2F8F5CC}" presName="parentText" presStyleLbl="node1" presStyleIdx="3" presStyleCnt="6" custScaleX="6884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1B5040-75E7-F842-8559-7A1433EDB72A}" type="pres">
      <dgm:prSet presAssocID="{1F9727B8-D2C4-0244-AFEB-9001E2F8F5CC}" presName="negativeSpace" presStyleCnt="0"/>
      <dgm:spPr/>
    </dgm:pt>
    <dgm:pt modelId="{87C24E1F-EE05-FE43-AADE-FD52A3A2E1BA}" type="pres">
      <dgm:prSet presAssocID="{1F9727B8-D2C4-0244-AFEB-9001E2F8F5CC}" presName="childText" presStyleLbl="conFg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703EAE-FBC3-DF47-ABC0-48EC17249118}" type="pres">
      <dgm:prSet presAssocID="{A6118598-9D78-4E46-B77A-03AE41058136}" presName="spaceBetweenRectangles" presStyleCnt="0"/>
      <dgm:spPr/>
    </dgm:pt>
    <dgm:pt modelId="{B4BC3BB2-834E-1744-A948-BD077E3622C8}" type="pres">
      <dgm:prSet presAssocID="{95101AEF-EA1F-9048-9CA2-8428CDAC3943}" presName="parentLin" presStyleCnt="0"/>
      <dgm:spPr/>
    </dgm:pt>
    <dgm:pt modelId="{E7E78152-8B8C-0541-92AA-1BFCB1B5F5E1}" type="pres">
      <dgm:prSet presAssocID="{95101AEF-EA1F-9048-9CA2-8428CDAC3943}" presName="parentLeftMargin" presStyleLbl="node1" presStyleIdx="3" presStyleCnt="6"/>
      <dgm:spPr/>
      <dgm:t>
        <a:bodyPr/>
        <a:lstStyle/>
        <a:p>
          <a:endParaRPr lang="en-US"/>
        </a:p>
      </dgm:t>
    </dgm:pt>
    <dgm:pt modelId="{2FAB4B00-E6F2-344E-80EF-18F3B27F710B}" type="pres">
      <dgm:prSet presAssocID="{95101AEF-EA1F-9048-9CA2-8428CDAC3943}" presName="parentText" presStyleLbl="node1" presStyleIdx="4" presStyleCnt="6" custScaleX="6884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175815-7CFB-5A40-A5B9-E5D4EC3233E5}" type="pres">
      <dgm:prSet presAssocID="{95101AEF-EA1F-9048-9CA2-8428CDAC3943}" presName="negativeSpace" presStyleCnt="0"/>
      <dgm:spPr/>
    </dgm:pt>
    <dgm:pt modelId="{DEB8FD72-BB5B-6B49-8084-EDC2A413FB70}" type="pres">
      <dgm:prSet presAssocID="{95101AEF-EA1F-9048-9CA2-8428CDAC3943}" presName="childText" presStyleLbl="conFg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983FC5-0B72-684D-A4B0-5FD3B906825C}" type="pres">
      <dgm:prSet presAssocID="{C883ABF3-B80C-2C48-B60E-F575376E25BF}" presName="spaceBetweenRectangles" presStyleCnt="0"/>
      <dgm:spPr/>
    </dgm:pt>
    <dgm:pt modelId="{6702C728-47C1-3049-A5DC-95799942BA9B}" type="pres">
      <dgm:prSet presAssocID="{471572B3-7F21-4E49-8A3F-3B4D6209C25E}" presName="parentLin" presStyleCnt="0"/>
      <dgm:spPr/>
    </dgm:pt>
    <dgm:pt modelId="{A6D8D7E7-5900-5545-98B4-E82591061574}" type="pres">
      <dgm:prSet presAssocID="{471572B3-7F21-4E49-8A3F-3B4D6209C25E}" presName="parentLeftMargin" presStyleLbl="node1" presStyleIdx="4" presStyleCnt="6"/>
      <dgm:spPr/>
      <dgm:t>
        <a:bodyPr/>
        <a:lstStyle/>
        <a:p>
          <a:endParaRPr lang="en-US"/>
        </a:p>
      </dgm:t>
    </dgm:pt>
    <dgm:pt modelId="{E5842B57-4041-E144-BD39-57510C87B0C8}" type="pres">
      <dgm:prSet presAssocID="{471572B3-7F21-4E49-8A3F-3B4D6209C25E}" presName="parentText" presStyleLbl="node1" presStyleIdx="5" presStyleCnt="6" custScaleX="6884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40B8F6-0E67-3F4A-85CB-5990C2C507C1}" type="pres">
      <dgm:prSet presAssocID="{471572B3-7F21-4E49-8A3F-3B4D6209C25E}" presName="negativeSpace" presStyleCnt="0"/>
      <dgm:spPr/>
    </dgm:pt>
    <dgm:pt modelId="{290A9CB9-89EA-2242-BA44-4E9E256D5D40}" type="pres">
      <dgm:prSet presAssocID="{471572B3-7F21-4E49-8A3F-3B4D6209C25E}" presName="childText" presStyleLbl="conFg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81F6B4-6F3E-5F4D-94DC-1BF4BFC457AE}" srcId="{3223E9E3-2487-FA45-8C7A-8C6B9B5CE5FE}" destId="{1F9727B8-D2C4-0244-AFEB-9001E2F8F5CC}" srcOrd="3" destOrd="0" parTransId="{D542F08C-9D87-3346-AA70-3CE562508BE1}" sibTransId="{A6118598-9D78-4E46-B77A-03AE41058136}"/>
    <dgm:cxn modelId="{C45D2643-5C03-EC4A-8290-5A968A9FC124}" srcId="{3223E9E3-2487-FA45-8C7A-8C6B9B5CE5FE}" destId="{23105F5B-0EEA-2249-BFF2-34EEAC427F54}" srcOrd="0" destOrd="0" parTransId="{0740105B-BBC8-434C-87B5-10BB719B7B95}" sibTransId="{578F6BF9-77E1-D142-9F24-7934B30A40B5}"/>
    <dgm:cxn modelId="{50495A4D-59C0-1541-A7C9-59C8B7BC6ABA}" srcId="{3223E9E3-2487-FA45-8C7A-8C6B9B5CE5FE}" destId="{95101AEF-EA1F-9048-9CA2-8428CDAC3943}" srcOrd="4" destOrd="0" parTransId="{961127F2-E898-4D40-AECB-B6D50E991FE2}" sibTransId="{C883ABF3-B80C-2C48-B60E-F575376E25BF}"/>
    <dgm:cxn modelId="{A8E595CF-3ED8-4642-BC7A-3882B9DBF579}" type="presOf" srcId="{23105F5B-0EEA-2249-BFF2-34EEAC427F54}" destId="{91F1379B-0D77-DA41-A04B-9513700154F2}" srcOrd="0" destOrd="0" presId="urn:microsoft.com/office/officeart/2005/8/layout/list1"/>
    <dgm:cxn modelId="{EA3FE87D-3903-1947-AE83-2401E9844958}" type="presOf" srcId="{A39177BF-4D9B-FE46-989E-FC9160874E79}" destId="{83A54E5C-145B-6946-823F-C1F1458E132C}" srcOrd="0" destOrd="0" presId="urn:microsoft.com/office/officeart/2005/8/layout/list1"/>
    <dgm:cxn modelId="{AE127B79-B329-BD44-844D-CC7C20C28D9E}" type="presOf" srcId="{6D5B4615-0EBF-6245-A4C0-951947727C70}" destId="{C1BC24A8-0698-4B4B-9C63-597A79C8CEED}" srcOrd="0" destOrd="0" presId="urn:microsoft.com/office/officeart/2005/8/layout/list1"/>
    <dgm:cxn modelId="{BAE449EB-553C-9744-B1AD-58E8F558E26B}" type="presOf" srcId="{3223E9E3-2487-FA45-8C7A-8C6B9B5CE5FE}" destId="{F277E06F-7744-C547-A3C6-C2D43530F18A}" srcOrd="0" destOrd="0" presId="urn:microsoft.com/office/officeart/2005/8/layout/list1"/>
    <dgm:cxn modelId="{187E3051-D9ED-C046-A166-C6C88B978C5E}" type="presOf" srcId="{FE5B78A7-4F14-5A4A-BA96-E3A3D4D9A219}" destId="{62E40A21-BC53-1642-8134-EA2A94416DA2}" srcOrd="0" destOrd="0" presId="urn:microsoft.com/office/officeart/2005/8/layout/list1"/>
    <dgm:cxn modelId="{9831B6C0-9F45-F048-94CD-D3C527F977FD}" type="presOf" srcId="{471572B3-7F21-4E49-8A3F-3B4D6209C25E}" destId="{E5842B57-4041-E144-BD39-57510C87B0C8}" srcOrd="1" destOrd="0" presId="urn:microsoft.com/office/officeart/2005/8/layout/list1"/>
    <dgm:cxn modelId="{0A89DA55-5DB2-3741-8F18-31E89EA09797}" type="presOf" srcId="{23105F5B-0EEA-2249-BFF2-34EEAC427F54}" destId="{10E92C13-F29B-B64D-BEE8-D4CC2DBA530C}" srcOrd="1" destOrd="0" presId="urn:microsoft.com/office/officeart/2005/8/layout/list1"/>
    <dgm:cxn modelId="{3606B700-99A0-C248-8B17-D990BEE878FF}" type="presOf" srcId="{1F9727B8-D2C4-0244-AFEB-9001E2F8F5CC}" destId="{9C10D7F6-CA27-364D-BD9C-E6CF4D8894A4}" srcOrd="1" destOrd="0" presId="urn:microsoft.com/office/officeart/2005/8/layout/list1"/>
    <dgm:cxn modelId="{6896E93D-9C00-5A48-8D92-0678B8BD57D9}" type="presOf" srcId="{4009BD91-837F-DF4D-B6FC-F38CD9EC5171}" destId="{D1799544-7BE3-C74D-B932-75048D49B04E}" srcOrd="0" destOrd="0" presId="urn:microsoft.com/office/officeart/2005/8/layout/list1"/>
    <dgm:cxn modelId="{46E3B0D0-5DD1-0D42-B417-959080251E70}" type="presOf" srcId="{0E6C7318-47C4-3A4A-8AFD-46E900095CE7}" destId="{87C24E1F-EE05-FE43-AADE-FD52A3A2E1BA}" srcOrd="0" destOrd="0" presId="urn:microsoft.com/office/officeart/2005/8/layout/list1"/>
    <dgm:cxn modelId="{3C07A6FA-83EE-8A45-AB9C-59DEAD479D63}" srcId="{6D5B4615-0EBF-6245-A4C0-951947727C70}" destId="{4009BD91-837F-DF4D-B6FC-F38CD9EC5171}" srcOrd="0" destOrd="0" parTransId="{166A742E-E7CB-E649-9630-0AAE9B209447}" sibTransId="{52743FD0-CEE6-574B-BF03-6DDA3ED99CEA}"/>
    <dgm:cxn modelId="{57AEBA17-FE23-3D45-9F32-A702184CED2A}" type="presOf" srcId="{1F9727B8-D2C4-0244-AFEB-9001E2F8F5CC}" destId="{FD3E65B1-B32D-2147-8320-5F666BA53A41}" srcOrd="0" destOrd="0" presId="urn:microsoft.com/office/officeart/2005/8/layout/list1"/>
    <dgm:cxn modelId="{B992132B-6741-6E4C-964F-B630391C80B9}" srcId="{FE5B78A7-4F14-5A4A-BA96-E3A3D4D9A219}" destId="{4ACDCDD0-1697-D94F-B8CB-1F9FA7117222}" srcOrd="0" destOrd="0" parTransId="{D4E5EE8D-249D-454D-85EE-A5D18C5E2AAF}" sibTransId="{D1820358-1FAD-6B49-8A89-31A1A1303150}"/>
    <dgm:cxn modelId="{7C871723-2E2B-864E-9C2E-0AC21446E970}" srcId="{95101AEF-EA1F-9048-9CA2-8428CDAC3943}" destId="{586175A8-6B96-9849-9F39-7CF652539232}" srcOrd="0" destOrd="0" parTransId="{2AA373A5-CC8E-0546-AA6C-629519943138}" sibTransId="{2FE8F88D-A11F-B048-95B8-6F70250CF068}"/>
    <dgm:cxn modelId="{309CF322-7C78-A84A-A5EE-2925A9CAD208}" srcId="{3223E9E3-2487-FA45-8C7A-8C6B9B5CE5FE}" destId="{FE5B78A7-4F14-5A4A-BA96-E3A3D4D9A219}" srcOrd="1" destOrd="0" parTransId="{B111BB23-F658-7547-8CCF-5D88266FC1C0}" sibTransId="{6DDB202B-317F-8E45-8D6E-2D70892DDA6E}"/>
    <dgm:cxn modelId="{D62FCE46-C65C-A948-94B2-721AE20AAA34}" type="presOf" srcId="{4ACDCDD0-1697-D94F-B8CB-1F9FA7117222}" destId="{7BBC54F8-AF5E-B645-8A16-3430638BCB4B}" srcOrd="0" destOrd="0" presId="urn:microsoft.com/office/officeart/2005/8/layout/list1"/>
    <dgm:cxn modelId="{A248BB43-F654-0E46-9592-713D3D880EC5}" type="presOf" srcId="{95101AEF-EA1F-9048-9CA2-8428CDAC3943}" destId="{E7E78152-8B8C-0541-92AA-1BFCB1B5F5E1}" srcOrd="0" destOrd="0" presId="urn:microsoft.com/office/officeart/2005/8/layout/list1"/>
    <dgm:cxn modelId="{D606F6B3-BA11-B645-ACE6-E6B1F91404AF}" type="presOf" srcId="{7E35F695-0AEE-ED45-9BE0-57DDE7EB85EF}" destId="{290A9CB9-89EA-2242-BA44-4E9E256D5D40}" srcOrd="0" destOrd="0" presId="urn:microsoft.com/office/officeart/2005/8/layout/list1"/>
    <dgm:cxn modelId="{FF966465-C672-DE4D-91CF-D746031BF6C6}" type="presOf" srcId="{FE5B78A7-4F14-5A4A-BA96-E3A3D4D9A219}" destId="{6D6323C1-1333-6B48-A9C9-7B72E82BE956}" srcOrd="1" destOrd="0" presId="urn:microsoft.com/office/officeart/2005/8/layout/list1"/>
    <dgm:cxn modelId="{D4FDFAF3-3550-DE41-9B2A-A2197F1F84C0}" type="presOf" srcId="{6D5B4615-0EBF-6245-A4C0-951947727C70}" destId="{C3B6C95A-969A-E449-9C57-2250E5158031}" srcOrd="1" destOrd="0" presId="urn:microsoft.com/office/officeart/2005/8/layout/list1"/>
    <dgm:cxn modelId="{C7353EEE-9785-514A-9236-3001F6BC616C}" type="presOf" srcId="{471572B3-7F21-4E49-8A3F-3B4D6209C25E}" destId="{A6D8D7E7-5900-5545-98B4-E82591061574}" srcOrd="0" destOrd="0" presId="urn:microsoft.com/office/officeart/2005/8/layout/list1"/>
    <dgm:cxn modelId="{87FF7EA7-1794-B94C-9CE6-9C253756DA9C}" srcId="{3223E9E3-2487-FA45-8C7A-8C6B9B5CE5FE}" destId="{6D5B4615-0EBF-6245-A4C0-951947727C70}" srcOrd="2" destOrd="0" parTransId="{25BE9079-0C04-B640-B8E2-CE4E25B79580}" sibTransId="{A77FAFFD-D2D0-4D48-B8AC-77DEB24ED078}"/>
    <dgm:cxn modelId="{1482A0D4-999E-B64B-8D27-5F4E8BC76778}" srcId="{471572B3-7F21-4E49-8A3F-3B4D6209C25E}" destId="{7E35F695-0AEE-ED45-9BE0-57DDE7EB85EF}" srcOrd="0" destOrd="0" parTransId="{9F3AC182-7C05-0548-93E1-92403D2EE90B}" sibTransId="{D41665FF-527A-8648-93A8-332BDDFC12C8}"/>
    <dgm:cxn modelId="{D87063BB-E07E-1E47-B1A5-320AA40ABC64}" type="presOf" srcId="{586175A8-6B96-9849-9F39-7CF652539232}" destId="{DEB8FD72-BB5B-6B49-8084-EDC2A413FB70}" srcOrd="0" destOrd="0" presId="urn:microsoft.com/office/officeart/2005/8/layout/list1"/>
    <dgm:cxn modelId="{2525A9BE-337A-D74E-A803-A9AC4D4B0EE4}" srcId="{1F9727B8-D2C4-0244-AFEB-9001E2F8F5CC}" destId="{0E6C7318-47C4-3A4A-8AFD-46E900095CE7}" srcOrd="0" destOrd="0" parTransId="{AEE25989-031D-1944-AD26-DA3CCF6F5DAB}" sibTransId="{71EA426C-8AB1-3D43-865A-78870EAB7A38}"/>
    <dgm:cxn modelId="{F687D78E-0774-D942-81F2-4772DC936C13}" srcId="{3223E9E3-2487-FA45-8C7A-8C6B9B5CE5FE}" destId="{471572B3-7F21-4E49-8A3F-3B4D6209C25E}" srcOrd="5" destOrd="0" parTransId="{F93E54A7-06EA-0345-B24D-07F673123E7A}" sibTransId="{741CBF48-F4EE-3A48-B65D-BE59DAF08743}"/>
    <dgm:cxn modelId="{3129A201-2BFC-984A-9C1E-782DBA460B82}" srcId="{23105F5B-0EEA-2249-BFF2-34EEAC427F54}" destId="{A39177BF-4D9B-FE46-989E-FC9160874E79}" srcOrd="0" destOrd="0" parTransId="{E78672F8-9B7E-B845-A32B-3A367C6B830A}" sibTransId="{7CA9447C-1525-5145-8041-EB07374C9FDE}"/>
    <dgm:cxn modelId="{353C8E94-0525-A849-A2A6-2F607C8312A3}" type="presOf" srcId="{95101AEF-EA1F-9048-9CA2-8428CDAC3943}" destId="{2FAB4B00-E6F2-344E-80EF-18F3B27F710B}" srcOrd="1" destOrd="0" presId="urn:microsoft.com/office/officeart/2005/8/layout/list1"/>
    <dgm:cxn modelId="{FD92B6DC-8537-9E45-BAC9-871E31C3F384}" type="presParOf" srcId="{F277E06F-7744-C547-A3C6-C2D43530F18A}" destId="{0DAF5604-0063-BC44-8519-34D442B29B62}" srcOrd="0" destOrd="0" presId="urn:microsoft.com/office/officeart/2005/8/layout/list1"/>
    <dgm:cxn modelId="{5F8B9AED-ADCA-CA48-A724-C48B3C03FB57}" type="presParOf" srcId="{0DAF5604-0063-BC44-8519-34D442B29B62}" destId="{91F1379B-0D77-DA41-A04B-9513700154F2}" srcOrd="0" destOrd="0" presId="urn:microsoft.com/office/officeart/2005/8/layout/list1"/>
    <dgm:cxn modelId="{6759AA72-6E7A-7849-BEAA-B079D39CF55A}" type="presParOf" srcId="{0DAF5604-0063-BC44-8519-34D442B29B62}" destId="{10E92C13-F29B-B64D-BEE8-D4CC2DBA530C}" srcOrd="1" destOrd="0" presId="urn:microsoft.com/office/officeart/2005/8/layout/list1"/>
    <dgm:cxn modelId="{9777909E-8378-0F46-9E04-1816E9F2BE8F}" type="presParOf" srcId="{F277E06F-7744-C547-A3C6-C2D43530F18A}" destId="{A1DABEF6-8FEE-534C-B279-18172DABCEC7}" srcOrd="1" destOrd="0" presId="urn:microsoft.com/office/officeart/2005/8/layout/list1"/>
    <dgm:cxn modelId="{E253E2A2-B5F6-F943-9A99-E33E65CACDD5}" type="presParOf" srcId="{F277E06F-7744-C547-A3C6-C2D43530F18A}" destId="{83A54E5C-145B-6946-823F-C1F1458E132C}" srcOrd="2" destOrd="0" presId="urn:microsoft.com/office/officeart/2005/8/layout/list1"/>
    <dgm:cxn modelId="{9634BD27-504F-8A4E-9592-37208CEFCBF0}" type="presParOf" srcId="{F277E06F-7744-C547-A3C6-C2D43530F18A}" destId="{2E3C954A-58AC-C249-9667-4E49E808B423}" srcOrd="3" destOrd="0" presId="urn:microsoft.com/office/officeart/2005/8/layout/list1"/>
    <dgm:cxn modelId="{40C76410-F63B-8D41-8762-AAC7060A8560}" type="presParOf" srcId="{F277E06F-7744-C547-A3C6-C2D43530F18A}" destId="{63AF4080-5AA4-AD45-B317-8299E90BEB28}" srcOrd="4" destOrd="0" presId="urn:microsoft.com/office/officeart/2005/8/layout/list1"/>
    <dgm:cxn modelId="{FB659805-1125-5B4A-9AE6-4AE9E6E5BC00}" type="presParOf" srcId="{63AF4080-5AA4-AD45-B317-8299E90BEB28}" destId="{62E40A21-BC53-1642-8134-EA2A94416DA2}" srcOrd="0" destOrd="0" presId="urn:microsoft.com/office/officeart/2005/8/layout/list1"/>
    <dgm:cxn modelId="{70AA4377-E41F-1546-991F-37BC3DB3731B}" type="presParOf" srcId="{63AF4080-5AA4-AD45-B317-8299E90BEB28}" destId="{6D6323C1-1333-6B48-A9C9-7B72E82BE956}" srcOrd="1" destOrd="0" presId="urn:microsoft.com/office/officeart/2005/8/layout/list1"/>
    <dgm:cxn modelId="{2B6AFA30-5888-F849-85C8-7CD7DC719397}" type="presParOf" srcId="{F277E06F-7744-C547-A3C6-C2D43530F18A}" destId="{6DCC939A-4C04-404E-A864-E9710332C53F}" srcOrd="5" destOrd="0" presId="urn:microsoft.com/office/officeart/2005/8/layout/list1"/>
    <dgm:cxn modelId="{F581D79B-9FF6-774A-8D78-1003FB3760BC}" type="presParOf" srcId="{F277E06F-7744-C547-A3C6-C2D43530F18A}" destId="{7BBC54F8-AF5E-B645-8A16-3430638BCB4B}" srcOrd="6" destOrd="0" presId="urn:microsoft.com/office/officeart/2005/8/layout/list1"/>
    <dgm:cxn modelId="{E0CC0B1D-8861-C146-B55B-9A067E0BDD94}" type="presParOf" srcId="{F277E06F-7744-C547-A3C6-C2D43530F18A}" destId="{87FE1244-0AB9-8044-B9C0-93984E6D5926}" srcOrd="7" destOrd="0" presId="urn:microsoft.com/office/officeart/2005/8/layout/list1"/>
    <dgm:cxn modelId="{0F16C9AD-50F1-784E-8939-E312ED5C0F09}" type="presParOf" srcId="{F277E06F-7744-C547-A3C6-C2D43530F18A}" destId="{8EDE66CA-F2E1-A043-B46E-4A9F36919542}" srcOrd="8" destOrd="0" presId="urn:microsoft.com/office/officeart/2005/8/layout/list1"/>
    <dgm:cxn modelId="{994481B4-01A1-DA4D-99F3-688C832E336D}" type="presParOf" srcId="{8EDE66CA-F2E1-A043-B46E-4A9F36919542}" destId="{C1BC24A8-0698-4B4B-9C63-597A79C8CEED}" srcOrd="0" destOrd="0" presId="urn:microsoft.com/office/officeart/2005/8/layout/list1"/>
    <dgm:cxn modelId="{E8D47173-2C7D-6545-9A7B-E18B7B7C86AB}" type="presParOf" srcId="{8EDE66CA-F2E1-A043-B46E-4A9F36919542}" destId="{C3B6C95A-969A-E449-9C57-2250E5158031}" srcOrd="1" destOrd="0" presId="urn:microsoft.com/office/officeart/2005/8/layout/list1"/>
    <dgm:cxn modelId="{BFC085F3-48EA-1C4A-9415-8E9B478DED73}" type="presParOf" srcId="{F277E06F-7744-C547-A3C6-C2D43530F18A}" destId="{EED06D45-4BDE-A84D-A0C5-1A624C79B800}" srcOrd="9" destOrd="0" presId="urn:microsoft.com/office/officeart/2005/8/layout/list1"/>
    <dgm:cxn modelId="{9AB15A7A-C0C2-B244-A88E-B0AB6DCE9A6B}" type="presParOf" srcId="{F277E06F-7744-C547-A3C6-C2D43530F18A}" destId="{D1799544-7BE3-C74D-B932-75048D49B04E}" srcOrd="10" destOrd="0" presId="urn:microsoft.com/office/officeart/2005/8/layout/list1"/>
    <dgm:cxn modelId="{5ACBD90C-7703-2241-BFA3-8FA0BA4AB912}" type="presParOf" srcId="{F277E06F-7744-C547-A3C6-C2D43530F18A}" destId="{B48C06B3-5AB5-5548-A130-4A7BD97D35B0}" srcOrd="11" destOrd="0" presId="urn:microsoft.com/office/officeart/2005/8/layout/list1"/>
    <dgm:cxn modelId="{027EE0DE-3037-5B40-A050-2AB5F6D7EA4D}" type="presParOf" srcId="{F277E06F-7744-C547-A3C6-C2D43530F18A}" destId="{0BC4F5BF-C15E-FC49-89CC-E855DE10EB53}" srcOrd="12" destOrd="0" presId="urn:microsoft.com/office/officeart/2005/8/layout/list1"/>
    <dgm:cxn modelId="{3F12FBBC-96C6-D643-BF40-0A2E8D4FC002}" type="presParOf" srcId="{0BC4F5BF-C15E-FC49-89CC-E855DE10EB53}" destId="{FD3E65B1-B32D-2147-8320-5F666BA53A41}" srcOrd="0" destOrd="0" presId="urn:microsoft.com/office/officeart/2005/8/layout/list1"/>
    <dgm:cxn modelId="{0E385A1F-C429-4B43-A4C2-646AB9DED6C8}" type="presParOf" srcId="{0BC4F5BF-C15E-FC49-89CC-E855DE10EB53}" destId="{9C10D7F6-CA27-364D-BD9C-E6CF4D8894A4}" srcOrd="1" destOrd="0" presId="urn:microsoft.com/office/officeart/2005/8/layout/list1"/>
    <dgm:cxn modelId="{809D0059-989E-E849-89B7-3C8BE2B23566}" type="presParOf" srcId="{F277E06F-7744-C547-A3C6-C2D43530F18A}" destId="{F01B5040-75E7-F842-8559-7A1433EDB72A}" srcOrd="13" destOrd="0" presId="urn:microsoft.com/office/officeart/2005/8/layout/list1"/>
    <dgm:cxn modelId="{F625033D-E932-8A42-8C0A-7FB823CD8D11}" type="presParOf" srcId="{F277E06F-7744-C547-A3C6-C2D43530F18A}" destId="{87C24E1F-EE05-FE43-AADE-FD52A3A2E1BA}" srcOrd="14" destOrd="0" presId="urn:microsoft.com/office/officeart/2005/8/layout/list1"/>
    <dgm:cxn modelId="{25D1959B-90DA-EB41-A50D-AEB106777717}" type="presParOf" srcId="{F277E06F-7744-C547-A3C6-C2D43530F18A}" destId="{12703EAE-FBC3-DF47-ABC0-48EC17249118}" srcOrd="15" destOrd="0" presId="urn:microsoft.com/office/officeart/2005/8/layout/list1"/>
    <dgm:cxn modelId="{0B87C2CD-5112-AD40-A345-0106440B6A55}" type="presParOf" srcId="{F277E06F-7744-C547-A3C6-C2D43530F18A}" destId="{B4BC3BB2-834E-1744-A948-BD077E3622C8}" srcOrd="16" destOrd="0" presId="urn:microsoft.com/office/officeart/2005/8/layout/list1"/>
    <dgm:cxn modelId="{0CD48B2F-88F0-D743-876B-D7375885A349}" type="presParOf" srcId="{B4BC3BB2-834E-1744-A948-BD077E3622C8}" destId="{E7E78152-8B8C-0541-92AA-1BFCB1B5F5E1}" srcOrd="0" destOrd="0" presId="urn:microsoft.com/office/officeart/2005/8/layout/list1"/>
    <dgm:cxn modelId="{109CF489-8D11-9247-A3DB-EE739BCBD618}" type="presParOf" srcId="{B4BC3BB2-834E-1744-A948-BD077E3622C8}" destId="{2FAB4B00-E6F2-344E-80EF-18F3B27F710B}" srcOrd="1" destOrd="0" presId="urn:microsoft.com/office/officeart/2005/8/layout/list1"/>
    <dgm:cxn modelId="{303952F7-689B-0746-A588-A9DF614345CB}" type="presParOf" srcId="{F277E06F-7744-C547-A3C6-C2D43530F18A}" destId="{A9175815-7CFB-5A40-A5B9-E5D4EC3233E5}" srcOrd="17" destOrd="0" presId="urn:microsoft.com/office/officeart/2005/8/layout/list1"/>
    <dgm:cxn modelId="{4456533B-FD66-CC44-9BF0-905739655897}" type="presParOf" srcId="{F277E06F-7744-C547-A3C6-C2D43530F18A}" destId="{DEB8FD72-BB5B-6B49-8084-EDC2A413FB70}" srcOrd="18" destOrd="0" presId="urn:microsoft.com/office/officeart/2005/8/layout/list1"/>
    <dgm:cxn modelId="{C6A58C39-4D23-EA43-AC76-773DBA50F0DE}" type="presParOf" srcId="{F277E06F-7744-C547-A3C6-C2D43530F18A}" destId="{74983FC5-0B72-684D-A4B0-5FD3B906825C}" srcOrd="19" destOrd="0" presId="urn:microsoft.com/office/officeart/2005/8/layout/list1"/>
    <dgm:cxn modelId="{D266DD31-F346-6444-B487-B07A07086B78}" type="presParOf" srcId="{F277E06F-7744-C547-A3C6-C2D43530F18A}" destId="{6702C728-47C1-3049-A5DC-95799942BA9B}" srcOrd="20" destOrd="0" presId="urn:microsoft.com/office/officeart/2005/8/layout/list1"/>
    <dgm:cxn modelId="{9622180F-DAB1-DC44-BF9B-75BF5EE38B5A}" type="presParOf" srcId="{6702C728-47C1-3049-A5DC-95799942BA9B}" destId="{A6D8D7E7-5900-5545-98B4-E82591061574}" srcOrd="0" destOrd="0" presId="urn:microsoft.com/office/officeart/2005/8/layout/list1"/>
    <dgm:cxn modelId="{29DB4E07-F673-C042-8988-E59092F3E096}" type="presParOf" srcId="{6702C728-47C1-3049-A5DC-95799942BA9B}" destId="{E5842B57-4041-E144-BD39-57510C87B0C8}" srcOrd="1" destOrd="0" presId="urn:microsoft.com/office/officeart/2005/8/layout/list1"/>
    <dgm:cxn modelId="{A2A74D66-6144-B44E-B50A-3CA2CD4B94E9}" type="presParOf" srcId="{F277E06F-7744-C547-A3C6-C2D43530F18A}" destId="{EB40B8F6-0E67-3F4A-85CB-5990C2C507C1}" srcOrd="21" destOrd="0" presId="urn:microsoft.com/office/officeart/2005/8/layout/list1"/>
    <dgm:cxn modelId="{54127B49-7AC9-B04A-9AAD-3767C7877318}" type="presParOf" srcId="{F277E06F-7744-C547-A3C6-C2D43530F18A}" destId="{290A9CB9-89EA-2242-BA44-4E9E256D5D40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2602C4-C216-6C47-8283-AB160818DD6A}">
      <dsp:nvSpPr>
        <dsp:cNvPr id="0" name=""/>
        <dsp:cNvSpPr/>
      </dsp:nvSpPr>
      <dsp:spPr>
        <a:xfrm rot="5400000">
          <a:off x="-120885" y="123357"/>
          <a:ext cx="805904" cy="564133"/>
        </a:xfrm>
        <a:prstGeom prst="chevron">
          <a:avLst/>
        </a:prstGeom>
        <a:solidFill>
          <a:srgbClr val="660066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1</a:t>
          </a:r>
          <a:endParaRPr lang="en-US" sz="1600" kern="1200" dirty="0"/>
        </a:p>
      </dsp:txBody>
      <dsp:txXfrm rot="-5400000">
        <a:off x="1" y="284539"/>
        <a:ext cx="564133" cy="241771"/>
      </dsp:txXfrm>
    </dsp:sp>
    <dsp:sp modelId="{A06FA7D3-E0A2-9D4D-99F0-2CEB5A2B0ECA}">
      <dsp:nvSpPr>
        <dsp:cNvPr id="0" name=""/>
        <dsp:cNvSpPr/>
      </dsp:nvSpPr>
      <dsp:spPr>
        <a:xfrm rot="5400000">
          <a:off x="3563447" y="-2996843"/>
          <a:ext cx="523837" cy="65224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Processor directly controls a peripheral device</a:t>
          </a:r>
          <a:endParaRPr lang="en-US" sz="1700" kern="1200" dirty="0"/>
        </a:p>
      </dsp:txBody>
      <dsp:txXfrm rot="-5400000">
        <a:off x="564133" y="28043"/>
        <a:ext cx="6496894" cy="472693"/>
      </dsp:txXfrm>
    </dsp:sp>
    <dsp:sp modelId="{5209BDB1-F3C2-8441-A1FE-5E6B2A984935}">
      <dsp:nvSpPr>
        <dsp:cNvPr id="0" name=""/>
        <dsp:cNvSpPr/>
      </dsp:nvSpPr>
      <dsp:spPr>
        <a:xfrm rot="5400000">
          <a:off x="-120885" y="829867"/>
          <a:ext cx="805904" cy="564133"/>
        </a:xfrm>
        <a:prstGeom prst="chevron">
          <a:avLst/>
        </a:prstGeom>
        <a:solidFill>
          <a:srgbClr val="660066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2</a:t>
          </a:r>
          <a:endParaRPr lang="en-US" sz="1600" kern="1200" dirty="0"/>
        </a:p>
      </dsp:txBody>
      <dsp:txXfrm rot="-5400000">
        <a:off x="1" y="991049"/>
        <a:ext cx="564133" cy="241771"/>
      </dsp:txXfrm>
    </dsp:sp>
    <dsp:sp modelId="{D5EDDF8F-73EE-174E-8254-F9187BE88D40}">
      <dsp:nvSpPr>
        <dsp:cNvPr id="0" name=""/>
        <dsp:cNvSpPr/>
      </dsp:nvSpPr>
      <dsp:spPr>
        <a:xfrm rot="5400000">
          <a:off x="3563447" y="-2290332"/>
          <a:ext cx="523837" cy="65224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A controller or I/O module is added</a:t>
          </a:r>
          <a:endParaRPr lang="en-US" sz="1700" kern="1200" dirty="0"/>
        </a:p>
      </dsp:txBody>
      <dsp:txXfrm rot="-5400000">
        <a:off x="564133" y="734554"/>
        <a:ext cx="6496894" cy="472693"/>
      </dsp:txXfrm>
    </dsp:sp>
    <dsp:sp modelId="{4D573E90-A77B-1C4B-AA14-24FD3D630B78}">
      <dsp:nvSpPr>
        <dsp:cNvPr id="0" name=""/>
        <dsp:cNvSpPr/>
      </dsp:nvSpPr>
      <dsp:spPr>
        <a:xfrm rot="5400000">
          <a:off x="-120885" y="1536378"/>
          <a:ext cx="805904" cy="564133"/>
        </a:xfrm>
        <a:prstGeom prst="chevron">
          <a:avLst/>
        </a:prstGeom>
        <a:solidFill>
          <a:srgbClr val="660066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3</a:t>
          </a:r>
          <a:endParaRPr lang="en-US" sz="1600" kern="1200" dirty="0"/>
        </a:p>
      </dsp:txBody>
      <dsp:txXfrm rot="-5400000">
        <a:off x="1" y="1697560"/>
        <a:ext cx="564133" cy="241771"/>
      </dsp:txXfrm>
    </dsp:sp>
    <dsp:sp modelId="{E0899923-E638-7742-BB13-3CCAC71E703D}">
      <dsp:nvSpPr>
        <dsp:cNvPr id="0" name=""/>
        <dsp:cNvSpPr/>
      </dsp:nvSpPr>
      <dsp:spPr>
        <a:xfrm rot="5400000">
          <a:off x="3563447" y="-1583822"/>
          <a:ext cx="523837" cy="65224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Same configuration as step 2, but now interrupts are employed</a:t>
          </a:r>
          <a:endParaRPr lang="en-US" sz="1700" kern="1200" dirty="0"/>
        </a:p>
      </dsp:txBody>
      <dsp:txXfrm rot="-5400000">
        <a:off x="564133" y="1441064"/>
        <a:ext cx="6496894" cy="472693"/>
      </dsp:txXfrm>
    </dsp:sp>
    <dsp:sp modelId="{C3C791A1-E3E5-AA4A-B851-26AFED7A959F}">
      <dsp:nvSpPr>
        <dsp:cNvPr id="0" name=""/>
        <dsp:cNvSpPr/>
      </dsp:nvSpPr>
      <dsp:spPr>
        <a:xfrm rot="5400000">
          <a:off x="-120885" y="2242888"/>
          <a:ext cx="805904" cy="564133"/>
        </a:xfrm>
        <a:prstGeom prst="chevron">
          <a:avLst/>
        </a:prstGeom>
        <a:solidFill>
          <a:srgbClr val="660066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4</a:t>
          </a:r>
          <a:endParaRPr lang="en-US" sz="1600" kern="1200" dirty="0"/>
        </a:p>
      </dsp:txBody>
      <dsp:txXfrm rot="-5400000">
        <a:off x="1" y="2404070"/>
        <a:ext cx="564133" cy="241771"/>
      </dsp:txXfrm>
    </dsp:sp>
    <dsp:sp modelId="{4CB10E8E-02C7-AA41-8021-2E7FC0C797E4}">
      <dsp:nvSpPr>
        <dsp:cNvPr id="0" name=""/>
        <dsp:cNvSpPr/>
      </dsp:nvSpPr>
      <dsp:spPr>
        <a:xfrm rot="5400000">
          <a:off x="3563447" y="-877311"/>
          <a:ext cx="523837" cy="65224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The I/O module is given direct control of memory via DMA</a:t>
          </a:r>
          <a:endParaRPr lang="en-US" sz="1700" kern="1200" dirty="0"/>
        </a:p>
      </dsp:txBody>
      <dsp:txXfrm rot="-5400000">
        <a:off x="564133" y="2147575"/>
        <a:ext cx="6496894" cy="472693"/>
      </dsp:txXfrm>
    </dsp:sp>
    <dsp:sp modelId="{729FEA82-FA47-0A40-BB91-68448BB2BFE8}">
      <dsp:nvSpPr>
        <dsp:cNvPr id="0" name=""/>
        <dsp:cNvSpPr/>
      </dsp:nvSpPr>
      <dsp:spPr>
        <a:xfrm rot="5400000">
          <a:off x="-120885" y="2949399"/>
          <a:ext cx="805904" cy="564133"/>
        </a:xfrm>
        <a:prstGeom prst="chevron">
          <a:avLst/>
        </a:prstGeom>
        <a:solidFill>
          <a:srgbClr val="660066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5</a:t>
          </a:r>
          <a:endParaRPr lang="en-US" sz="1600" kern="1200" dirty="0"/>
        </a:p>
      </dsp:txBody>
      <dsp:txXfrm rot="-5400000">
        <a:off x="1" y="3110581"/>
        <a:ext cx="564133" cy="241771"/>
      </dsp:txXfrm>
    </dsp:sp>
    <dsp:sp modelId="{34AF2322-E815-BB4D-BC20-156E3ED243C7}">
      <dsp:nvSpPr>
        <dsp:cNvPr id="0" name=""/>
        <dsp:cNvSpPr/>
      </dsp:nvSpPr>
      <dsp:spPr>
        <a:xfrm rot="5400000">
          <a:off x="3563447" y="-170800"/>
          <a:ext cx="523837" cy="65224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smtClean="0"/>
            <a:t>The I/O module is enhanced to become a separate processor, with a specialized instruction set tailored for I/O</a:t>
          </a:r>
          <a:endParaRPr lang="en-US" sz="1700" kern="1200" dirty="0"/>
        </a:p>
      </dsp:txBody>
      <dsp:txXfrm rot="-5400000">
        <a:off x="564133" y="2854086"/>
        <a:ext cx="6496894" cy="472693"/>
      </dsp:txXfrm>
    </dsp:sp>
    <dsp:sp modelId="{7374A26C-9BCF-1F41-B60F-A8419B450B3B}">
      <dsp:nvSpPr>
        <dsp:cNvPr id="0" name=""/>
        <dsp:cNvSpPr/>
      </dsp:nvSpPr>
      <dsp:spPr>
        <a:xfrm rot="5400000">
          <a:off x="-120885" y="3655909"/>
          <a:ext cx="805904" cy="564133"/>
        </a:xfrm>
        <a:prstGeom prst="chevron">
          <a:avLst/>
        </a:prstGeom>
        <a:solidFill>
          <a:srgbClr val="660066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6</a:t>
          </a:r>
          <a:endParaRPr lang="en-US" sz="1600" kern="1200" dirty="0"/>
        </a:p>
      </dsp:txBody>
      <dsp:txXfrm rot="-5400000">
        <a:off x="1" y="3817091"/>
        <a:ext cx="564133" cy="241771"/>
      </dsp:txXfrm>
    </dsp:sp>
    <dsp:sp modelId="{11BC0513-6087-9642-8927-5AAC9E63AA62}">
      <dsp:nvSpPr>
        <dsp:cNvPr id="0" name=""/>
        <dsp:cNvSpPr/>
      </dsp:nvSpPr>
      <dsp:spPr>
        <a:xfrm rot="5400000">
          <a:off x="3563447" y="535709"/>
          <a:ext cx="523837" cy="65224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The I/O module has a local memory of its own and is, in fact, a computer in its own right </a:t>
          </a:r>
          <a:endParaRPr lang="en-US" sz="1700" kern="1200" dirty="0"/>
        </a:p>
      </dsp:txBody>
      <dsp:txXfrm rot="-5400000">
        <a:off x="564133" y="3560595"/>
        <a:ext cx="6496894" cy="47269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260F23-A5FE-2047-AEA5-D300C219AC4D}">
      <dsp:nvSpPr>
        <dsp:cNvPr id="0" name=""/>
        <dsp:cNvSpPr/>
      </dsp:nvSpPr>
      <dsp:spPr>
        <a:xfrm>
          <a:off x="1753" y="0"/>
          <a:ext cx="1720808" cy="426720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Boot block</a:t>
          </a:r>
          <a:endParaRPr lang="en-US" sz="2200" kern="1200" dirty="0"/>
        </a:p>
      </dsp:txBody>
      <dsp:txXfrm>
        <a:off x="1753" y="0"/>
        <a:ext cx="1720808" cy="1280160"/>
      </dsp:txXfrm>
    </dsp:sp>
    <dsp:sp modelId="{63C4002E-A045-264D-9B01-70FB237DBF79}">
      <dsp:nvSpPr>
        <dsp:cNvPr id="0" name=""/>
        <dsp:cNvSpPr/>
      </dsp:nvSpPr>
      <dsp:spPr>
        <a:xfrm>
          <a:off x="173834" y="1280160"/>
          <a:ext cx="1376647" cy="277368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0000"/>
              </a:solidFill>
            </a:rPr>
            <a:t>contains code required to boot the operating system</a:t>
          </a:r>
          <a:endParaRPr lang="en-US" sz="1400" kern="1200" dirty="0">
            <a:solidFill>
              <a:srgbClr val="000000"/>
            </a:solidFill>
          </a:endParaRPr>
        </a:p>
      </dsp:txBody>
      <dsp:txXfrm>
        <a:off x="214155" y="1320481"/>
        <a:ext cx="1296005" cy="2693038"/>
      </dsp:txXfrm>
    </dsp:sp>
    <dsp:sp modelId="{4D949673-5CEF-D747-BAD5-0F595B2C9AB0}">
      <dsp:nvSpPr>
        <dsp:cNvPr id="0" name=""/>
        <dsp:cNvSpPr/>
      </dsp:nvSpPr>
      <dsp:spPr>
        <a:xfrm>
          <a:off x="1851623" y="0"/>
          <a:ext cx="1720808" cy="426720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Superblock</a:t>
          </a:r>
          <a:endParaRPr lang="en-US" sz="2200" kern="1200" dirty="0"/>
        </a:p>
      </dsp:txBody>
      <dsp:txXfrm>
        <a:off x="1851623" y="0"/>
        <a:ext cx="1720808" cy="1280160"/>
      </dsp:txXfrm>
    </dsp:sp>
    <dsp:sp modelId="{F5735537-C71D-034E-8A94-5EF847A9B6AF}">
      <dsp:nvSpPr>
        <dsp:cNvPr id="0" name=""/>
        <dsp:cNvSpPr/>
      </dsp:nvSpPr>
      <dsp:spPr>
        <a:xfrm>
          <a:off x="1925452" y="1280160"/>
          <a:ext cx="1573149" cy="277368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0000"/>
              </a:solidFill>
            </a:rPr>
            <a:t>contains attributes and information about the file system</a:t>
          </a:r>
          <a:endParaRPr lang="en-US" sz="1400" kern="1200" dirty="0">
            <a:solidFill>
              <a:srgbClr val="000000"/>
            </a:solidFill>
          </a:endParaRPr>
        </a:p>
      </dsp:txBody>
      <dsp:txXfrm>
        <a:off x="1971528" y="1326236"/>
        <a:ext cx="1480997" cy="2681528"/>
      </dsp:txXfrm>
    </dsp:sp>
    <dsp:sp modelId="{532B00A8-0EF3-8144-AD3D-1C0E7C444FB6}">
      <dsp:nvSpPr>
        <dsp:cNvPr id="0" name=""/>
        <dsp:cNvSpPr/>
      </dsp:nvSpPr>
      <dsp:spPr>
        <a:xfrm>
          <a:off x="3701492" y="0"/>
          <a:ext cx="1720808" cy="426720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err="1" smtClean="0"/>
            <a:t>Inode</a:t>
          </a:r>
          <a:r>
            <a:rPr lang="en-US" sz="2200" b="1" kern="1200" dirty="0" smtClean="0"/>
            <a:t> table</a:t>
          </a:r>
          <a:endParaRPr lang="en-US" sz="2200" kern="1200" dirty="0"/>
        </a:p>
      </dsp:txBody>
      <dsp:txXfrm>
        <a:off x="3701492" y="0"/>
        <a:ext cx="1720808" cy="1280160"/>
      </dsp:txXfrm>
    </dsp:sp>
    <dsp:sp modelId="{6062A38B-EBBC-FB4C-867C-6BDF0EB36816}">
      <dsp:nvSpPr>
        <dsp:cNvPr id="0" name=""/>
        <dsp:cNvSpPr/>
      </dsp:nvSpPr>
      <dsp:spPr>
        <a:xfrm>
          <a:off x="3873573" y="1280160"/>
          <a:ext cx="1376647" cy="277368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0000"/>
              </a:solidFill>
            </a:rPr>
            <a:t>collection of </a:t>
          </a:r>
          <a:r>
            <a:rPr lang="en-US" sz="1400" kern="1200" dirty="0" err="1" smtClean="0">
              <a:solidFill>
                <a:srgbClr val="000000"/>
              </a:solidFill>
            </a:rPr>
            <a:t>inodes</a:t>
          </a:r>
          <a:r>
            <a:rPr lang="en-US" sz="1400" kern="1200" dirty="0" smtClean="0">
              <a:solidFill>
                <a:srgbClr val="000000"/>
              </a:solidFill>
            </a:rPr>
            <a:t> for each file</a:t>
          </a:r>
          <a:endParaRPr lang="en-US" sz="1400" kern="1200" dirty="0">
            <a:solidFill>
              <a:srgbClr val="000000"/>
            </a:solidFill>
          </a:endParaRPr>
        </a:p>
      </dsp:txBody>
      <dsp:txXfrm>
        <a:off x="3913894" y="1320481"/>
        <a:ext cx="1296005" cy="2693038"/>
      </dsp:txXfrm>
    </dsp:sp>
    <dsp:sp modelId="{ECBB1D82-1D2B-C349-8D00-909B13233261}">
      <dsp:nvSpPr>
        <dsp:cNvPr id="0" name=""/>
        <dsp:cNvSpPr/>
      </dsp:nvSpPr>
      <dsp:spPr>
        <a:xfrm>
          <a:off x="5551362" y="0"/>
          <a:ext cx="1720808" cy="426720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Data blocks</a:t>
          </a:r>
          <a:endParaRPr lang="en-US" sz="2200" kern="1200" dirty="0"/>
        </a:p>
      </dsp:txBody>
      <dsp:txXfrm>
        <a:off x="5551362" y="0"/>
        <a:ext cx="1720808" cy="1280160"/>
      </dsp:txXfrm>
    </dsp:sp>
    <dsp:sp modelId="{296A1147-E4D1-884E-B1F9-19D221B2F0A8}">
      <dsp:nvSpPr>
        <dsp:cNvPr id="0" name=""/>
        <dsp:cNvSpPr/>
      </dsp:nvSpPr>
      <dsp:spPr>
        <a:xfrm>
          <a:off x="5689508" y="1280160"/>
          <a:ext cx="1444515" cy="277368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0000"/>
              </a:solidFill>
            </a:rPr>
            <a:t>storage space available for data files and subdirectories</a:t>
          </a:r>
          <a:endParaRPr lang="en-US" sz="1400" kern="1200" dirty="0">
            <a:solidFill>
              <a:srgbClr val="000000"/>
            </a:solidFill>
          </a:endParaRPr>
        </a:p>
      </dsp:txBody>
      <dsp:txXfrm>
        <a:off x="5731816" y="1322468"/>
        <a:ext cx="1359899" cy="26890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84AB35-CD05-3C4C-A203-46DBF2C27204}">
      <dsp:nvSpPr>
        <dsp:cNvPr id="0" name=""/>
        <dsp:cNvSpPr/>
      </dsp:nvSpPr>
      <dsp:spPr>
        <a:xfrm rot="5400000">
          <a:off x="-108151" y="108278"/>
          <a:ext cx="721011" cy="504708"/>
        </a:xfrm>
        <a:prstGeom prst="chevron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1</a:t>
          </a:r>
          <a:endParaRPr lang="en-US" sz="1500" kern="1200" dirty="0"/>
        </a:p>
      </dsp:txBody>
      <dsp:txXfrm rot="-5400000">
        <a:off x="1" y="252480"/>
        <a:ext cx="504708" cy="216303"/>
      </dsp:txXfrm>
    </dsp:sp>
    <dsp:sp modelId="{9D67446E-50C7-5B46-9159-88C1591D2DE1}">
      <dsp:nvSpPr>
        <dsp:cNvPr id="0" name=""/>
        <dsp:cNvSpPr/>
      </dsp:nvSpPr>
      <dsp:spPr>
        <a:xfrm rot="5400000">
          <a:off x="4122481" y="-3617646"/>
          <a:ext cx="468657" cy="77042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should be able to create, delete, read, write and modify files</a:t>
          </a:r>
          <a:endParaRPr lang="en-US" sz="1600" kern="1200" dirty="0"/>
        </a:p>
      </dsp:txBody>
      <dsp:txXfrm rot="-5400000">
        <a:off x="504708" y="23005"/>
        <a:ext cx="7681325" cy="422901"/>
      </dsp:txXfrm>
    </dsp:sp>
    <dsp:sp modelId="{606F8FF1-C684-354A-86A6-58A072021C7D}">
      <dsp:nvSpPr>
        <dsp:cNvPr id="0" name=""/>
        <dsp:cNvSpPr/>
      </dsp:nvSpPr>
      <dsp:spPr>
        <a:xfrm rot="5400000">
          <a:off x="-108151" y="744151"/>
          <a:ext cx="721011" cy="504708"/>
        </a:xfrm>
        <a:prstGeom prst="chevron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2</a:t>
          </a:r>
          <a:endParaRPr lang="en-US" sz="1500" kern="1200" dirty="0"/>
        </a:p>
      </dsp:txBody>
      <dsp:txXfrm rot="-5400000">
        <a:off x="1" y="888353"/>
        <a:ext cx="504708" cy="216303"/>
      </dsp:txXfrm>
    </dsp:sp>
    <dsp:sp modelId="{2F9E0808-9F4A-AF4B-ADC1-6D3471EDF53D}">
      <dsp:nvSpPr>
        <dsp:cNvPr id="0" name=""/>
        <dsp:cNvSpPr/>
      </dsp:nvSpPr>
      <dsp:spPr>
        <a:xfrm rot="5400000">
          <a:off x="4122481" y="-2981773"/>
          <a:ext cx="468657" cy="77042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may have controlled access to other users’ files</a:t>
          </a:r>
          <a:endParaRPr lang="en-US" sz="1600" kern="1200" dirty="0"/>
        </a:p>
      </dsp:txBody>
      <dsp:txXfrm rot="-5400000">
        <a:off x="504708" y="658878"/>
        <a:ext cx="7681325" cy="422901"/>
      </dsp:txXfrm>
    </dsp:sp>
    <dsp:sp modelId="{57A4CBB7-3207-2142-9B3E-466CC9C5CABD}">
      <dsp:nvSpPr>
        <dsp:cNvPr id="0" name=""/>
        <dsp:cNvSpPr/>
      </dsp:nvSpPr>
      <dsp:spPr>
        <a:xfrm rot="5400000">
          <a:off x="-108151" y="1380024"/>
          <a:ext cx="721011" cy="504708"/>
        </a:xfrm>
        <a:prstGeom prst="chevron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3</a:t>
          </a:r>
          <a:endParaRPr lang="en-US" sz="1500" kern="1200" dirty="0"/>
        </a:p>
      </dsp:txBody>
      <dsp:txXfrm rot="-5400000">
        <a:off x="1" y="1524226"/>
        <a:ext cx="504708" cy="216303"/>
      </dsp:txXfrm>
    </dsp:sp>
    <dsp:sp modelId="{D39DD340-C988-3549-BA63-5C1E0F7A6E3D}">
      <dsp:nvSpPr>
        <dsp:cNvPr id="0" name=""/>
        <dsp:cNvSpPr/>
      </dsp:nvSpPr>
      <dsp:spPr>
        <a:xfrm rot="5400000">
          <a:off x="4122481" y="-2345900"/>
          <a:ext cx="468657" cy="77042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may control what type of accesses are allowed to the files</a:t>
          </a:r>
          <a:endParaRPr lang="en-US" sz="1600" kern="1200" dirty="0"/>
        </a:p>
      </dsp:txBody>
      <dsp:txXfrm rot="-5400000">
        <a:off x="504708" y="1294751"/>
        <a:ext cx="7681325" cy="422901"/>
      </dsp:txXfrm>
    </dsp:sp>
    <dsp:sp modelId="{05E81EFF-5960-F642-83E5-CFFE5C0D3B1F}">
      <dsp:nvSpPr>
        <dsp:cNvPr id="0" name=""/>
        <dsp:cNvSpPr/>
      </dsp:nvSpPr>
      <dsp:spPr>
        <a:xfrm rot="5400000">
          <a:off x="-108151" y="2015897"/>
          <a:ext cx="721011" cy="504708"/>
        </a:xfrm>
        <a:prstGeom prst="chevron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4</a:t>
          </a:r>
          <a:endParaRPr lang="en-US" sz="1500" kern="1200" dirty="0"/>
        </a:p>
      </dsp:txBody>
      <dsp:txXfrm rot="-5400000">
        <a:off x="1" y="2160099"/>
        <a:ext cx="504708" cy="216303"/>
      </dsp:txXfrm>
    </dsp:sp>
    <dsp:sp modelId="{08E13495-B58E-C142-9176-62103E2DD2F8}">
      <dsp:nvSpPr>
        <dsp:cNvPr id="0" name=""/>
        <dsp:cNvSpPr/>
      </dsp:nvSpPr>
      <dsp:spPr>
        <a:xfrm rot="5400000">
          <a:off x="4122481" y="-1710026"/>
          <a:ext cx="468657" cy="77042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should be able to restructure the files in a form appropriate to the problem</a:t>
          </a:r>
          <a:endParaRPr lang="en-US" sz="1600" kern="1200" dirty="0"/>
        </a:p>
      </dsp:txBody>
      <dsp:txXfrm rot="-5400000">
        <a:off x="504708" y="1930625"/>
        <a:ext cx="7681325" cy="422901"/>
      </dsp:txXfrm>
    </dsp:sp>
    <dsp:sp modelId="{80BDEADD-D1A3-2543-8E8E-D0587A58F110}">
      <dsp:nvSpPr>
        <dsp:cNvPr id="0" name=""/>
        <dsp:cNvSpPr/>
      </dsp:nvSpPr>
      <dsp:spPr>
        <a:xfrm rot="5400000">
          <a:off x="-108151" y="2651771"/>
          <a:ext cx="721011" cy="504708"/>
        </a:xfrm>
        <a:prstGeom prst="chevron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5</a:t>
          </a:r>
          <a:endParaRPr lang="en-US" sz="1500" kern="1200" dirty="0"/>
        </a:p>
      </dsp:txBody>
      <dsp:txXfrm rot="-5400000">
        <a:off x="1" y="2795973"/>
        <a:ext cx="504708" cy="216303"/>
      </dsp:txXfrm>
    </dsp:sp>
    <dsp:sp modelId="{0AF3C2C2-0DC2-E840-A124-FC4B4C770A7E}">
      <dsp:nvSpPr>
        <dsp:cNvPr id="0" name=""/>
        <dsp:cNvSpPr/>
      </dsp:nvSpPr>
      <dsp:spPr>
        <a:xfrm rot="5400000">
          <a:off x="4122481" y="-1074153"/>
          <a:ext cx="468657" cy="77042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should be able to move data between files</a:t>
          </a:r>
          <a:endParaRPr lang="en-US" sz="1600" kern="1200" dirty="0"/>
        </a:p>
      </dsp:txBody>
      <dsp:txXfrm rot="-5400000">
        <a:off x="504708" y="2566498"/>
        <a:ext cx="7681325" cy="422901"/>
      </dsp:txXfrm>
    </dsp:sp>
    <dsp:sp modelId="{09BD881A-14B4-FF4A-BD3A-0798D1888686}">
      <dsp:nvSpPr>
        <dsp:cNvPr id="0" name=""/>
        <dsp:cNvSpPr/>
      </dsp:nvSpPr>
      <dsp:spPr>
        <a:xfrm rot="5400000">
          <a:off x="-108151" y="3287644"/>
          <a:ext cx="721011" cy="504708"/>
        </a:xfrm>
        <a:prstGeom prst="chevron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6</a:t>
          </a:r>
          <a:endParaRPr lang="en-US" sz="1500" kern="1200" dirty="0"/>
        </a:p>
      </dsp:txBody>
      <dsp:txXfrm rot="-5400000">
        <a:off x="1" y="3431846"/>
        <a:ext cx="504708" cy="216303"/>
      </dsp:txXfrm>
    </dsp:sp>
    <dsp:sp modelId="{6F2EDF67-C025-904B-ABD9-288D572B022A}">
      <dsp:nvSpPr>
        <dsp:cNvPr id="0" name=""/>
        <dsp:cNvSpPr/>
      </dsp:nvSpPr>
      <dsp:spPr>
        <a:xfrm rot="5400000">
          <a:off x="4122481" y="-438280"/>
          <a:ext cx="468657" cy="77042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should be able to back up and recover files in case of damage</a:t>
          </a:r>
          <a:endParaRPr lang="en-US" sz="1600" kern="1200" dirty="0"/>
        </a:p>
      </dsp:txBody>
      <dsp:txXfrm rot="-5400000">
        <a:off x="504708" y="3202371"/>
        <a:ext cx="7681325" cy="422901"/>
      </dsp:txXfrm>
    </dsp:sp>
    <dsp:sp modelId="{AEA43BFA-489E-AD4C-B54A-E473A9E57613}">
      <dsp:nvSpPr>
        <dsp:cNvPr id="0" name=""/>
        <dsp:cNvSpPr/>
      </dsp:nvSpPr>
      <dsp:spPr>
        <a:xfrm rot="5400000">
          <a:off x="-108151" y="3923517"/>
          <a:ext cx="721011" cy="504708"/>
        </a:xfrm>
        <a:prstGeom prst="chevron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7</a:t>
          </a:r>
          <a:endParaRPr lang="en-US" sz="1500" kern="1200" dirty="0"/>
        </a:p>
      </dsp:txBody>
      <dsp:txXfrm rot="-5400000">
        <a:off x="1" y="4067719"/>
        <a:ext cx="504708" cy="216303"/>
      </dsp:txXfrm>
    </dsp:sp>
    <dsp:sp modelId="{363CBAD8-CD14-D549-A471-B74818AAA481}">
      <dsp:nvSpPr>
        <dsp:cNvPr id="0" name=""/>
        <dsp:cNvSpPr/>
      </dsp:nvSpPr>
      <dsp:spPr>
        <a:xfrm rot="5400000">
          <a:off x="4122481" y="197592"/>
          <a:ext cx="468657" cy="77042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should be able to access his or her files by name rather than by numeric identifier</a:t>
          </a:r>
          <a:endParaRPr lang="en-US" sz="1600" kern="1200" dirty="0"/>
        </a:p>
      </dsp:txBody>
      <dsp:txXfrm rot="-5400000">
        <a:off x="504708" y="3838243"/>
        <a:ext cx="7681325" cy="4229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2226F2-B4F3-A143-8044-D2FFCD16BACF}">
      <dsp:nvSpPr>
        <dsp:cNvPr id="0" name=""/>
        <dsp:cNvSpPr/>
      </dsp:nvSpPr>
      <dsp:spPr>
        <a:xfrm>
          <a:off x="2902372" y="2323382"/>
          <a:ext cx="2617400" cy="2392550"/>
        </a:xfrm>
        <a:prstGeom prst="ellipse">
          <a:avLst/>
        </a:prstGeom>
        <a:solidFill>
          <a:srgbClr val="3366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Five of the common file organizations are:</a:t>
          </a:r>
          <a:endParaRPr lang="en-US" sz="1600" kern="1200" dirty="0"/>
        </a:p>
      </dsp:txBody>
      <dsp:txXfrm>
        <a:off x="3285681" y="2673763"/>
        <a:ext cx="1850782" cy="1691788"/>
      </dsp:txXfrm>
    </dsp:sp>
    <dsp:sp modelId="{0C4FE177-856E-1F40-8992-61CB4810C4D5}">
      <dsp:nvSpPr>
        <dsp:cNvPr id="0" name=""/>
        <dsp:cNvSpPr/>
      </dsp:nvSpPr>
      <dsp:spPr>
        <a:xfrm rot="16073282">
          <a:off x="3955479" y="1715763"/>
          <a:ext cx="396278" cy="491823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0800000">
        <a:off x="4017111" y="1873529"/>
        <a:ext cx="277395" cy="295093"/>
      </dsp:txXfrm>
    </dsp:sp>
    <dsp:sp modelId="{B1E5EA25-BF3A-5E44-AF68-530FB20B127C}">
      <dsp:nvSpPr>
        <dsp:cNvPr id="0" name=""/>
        <dsp:cNvSpPr/>
      </dsp:nvSpPr>
      <dsp:spPr>
        <a:xfrm>
          <a:off x="3389502" y="130824"/>
          <a:ext cx="1446541" cy="1446541"/>
        </a:xfrm>
        <a:prstGeom prst="ellipse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The pile</a:t>
          </a:r>
          <a:endParaRPr lang="en-US" sz="1600" kern="1200" dirty="0"/>
        </a:p>
      </dsp:txBody>
      <dsp:txXfrm>
        <a:off x="3601343" y="342665"/>
        <a:ext cx="1022859" cy="1022859"/>
      </dsp:txXfrm>
    </dsp:sp>
    <dsp:sp modelId="{DD68DA6B-1F80-5044-908B-918741E80A82}">
      <dsp:nvSpPr>
        <dsp:cNvPr id="0" name=""/>
        <dsp:cNvSpPr/>
      </dsp:nvSpPr>
      <dsp:spPr>
        <a:xfrm rot="19563046">
          <a:off x="5394116" y="2309329"/>
          <a:ext cx="498994" cy="491823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5406692" y="2448893"/>
        <a:ext cx="351447" cy="295093"/>
      </dsp:txXfrm>
    </dsp:sp>
    <dsp:sp modelId="{8C968693-8919-F244-80D5-6A12496F8285}">
      <dsp:nvSpPr>
        <dsp:cNvPr id="0" name=""/>
        <dsp:cNvSpPr/>
      </dsp:nvSpPr>
      <dsp:spPr>
        <a:xfrm>
          <a:off x="5906795" y="1024067"/>
          <a:ext cx="1622035" cy="1616003"/>
        </a:xfrm>
        <a:prstGeom prst="ellipse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600" kern="1200" dirty="0" smtClean="0"/>
            <a:t>The sequential file</a:t>
          </a:r>
          <a:endParaRPr lang="en-NZ" sz="1600" kern="1200" dirty="0"/>
        </a:p>
      </dsp:txBody>
      <dsp:txXfrm>
        <a:off x="6144337" y="1260725"/>
        <a:ext cx="1146951" cy="1142687"/>
      </dsp:txXfrm>
    </dsp:sp>
    <dsp:sp modelId="{361F4EAF-959C-944A-90B8-5C6A4813F205}">
      <dsp:nvSpPr>
        <dsp:cNvPr id="0" name=""/>
        <dsp:cNvSpPr/>
      </dsp:nvSpPr>
      <dsp:spPr>
        <a:xfrm rot="770381">
          <a:off x="5622187" y="3636424"/>
          <a:ext cx="360245" cy="491823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5623538" y="3722781"/>
        <a:ext cx="252172" cy="295093"/>
      </dsp:txXfrm>
    </dsp:sp>
    <dsp:sp modelId="{3047A34E-EB48-474C-8698-321CC52A9EDF}">
      <dsp:nvSpPr>
        <dsp:cNvPr id="0" name=""/>
        <dsp:cNvSpPr/>
      </dsp:nvSpPr>
      <dsp:spPr>
        <a:xfrm>
          <a:off x="6120226" y="3318058"/>
          <a:ext cx="1735227" cy="1668975"/>
        </a:xfrm>
        <a:prstGeom prst="ellipse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600" kern="1200" dirty="0" smtClean="0"/>
            <a:t>The indexed sequential file</a:t>
          </a:r>
          <a:endParaRPr lang="en-NZ" sz="1600" kern="1200" dirty="0"/>
        </a:p>
      </dsp:txBody>
      <dsp:txXfrm>
        <a:off x="6374344" y="3562474"/>
        <a:ext cx="1226991" cy="1180143"/>
      </dsp:txXfrm>
    </dsp:sp>
    <dsp:sp modelId="{5D94A210-1942-7D49-8A48-87C78CFB0E33}">
      <dsp:nvSpPr>
        <dsp:cNvPr id="0" name=""/>
        <dsp:cNvSpPr/>
      </dsp:nvSpPr>
      <dsp:spPr>
        <a:xfrm rot="9899307">
          <a:off x="2329858" y="3717622"/>
          <a:ext cx="451949" cy="491823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0800000">
        <a:off x="2463129" y="3798428"/>
        <a:ext cx="316364" cy="295093"/>
      </dsp:txXfrm>
    </dsp:sp>
    <dsp:sp modelId="{8CF4C973-14CA-3543-B9B4-9D064D52E167}">
      <dsp:nvSpPr>
        <dsp:cNvPr id="0" name=""/>
        <dsp:cNvSpPr/>
      </dsp:nvSpPr>
      <dsp:spPr>
        <a:xfrm>
          <a:off x="709802" y="3541349"/>
          <a:ext cx="1446541" cy="1446541"/>
        </a:xfrm>
        <a:prstGeom prst="ellipse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600" kern="1200" dirty="0" smtClean="0"/>
            <a:t>The indexed file</a:t>
          </a:r>
          <a:endParaRPr lang="en-NZ" sz="1600" kern="1200" dirty="0"/>
        </a:p>
      </dsp:txBody>
      <dsp:txXfrm>
        <a:off x="921643" y="3753190"/>
        <a:ext cx="1022859" cy="1022859"/>
      </dsp:txXfrm>
    </dsp:sp>
    <dsp:sp modelId="{F7C13A29-FD28-2846-95A3-486EE2CFEFD5}">
      <dsp:nvSpPr>
        <dsp:cNvPr id="0" name=""/>
        <dsp:cNvSpPr/>
      </dsp:nvSpPr>
      <dsp:spPr>
        <a:xfrm rot="12613594">
          <a:off x="2503989" y="2415353"/>
          <a:ext cx="467580" cy="491823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0800000">
        <a:off x="2634727" y="2549026"/>
        <a:ext cx="327306" cy="295093"/>
      </dsp:txXfrm>
    </dsp:sp>
    <dsp:sp modelId="{A4271AD1-DFDF-6B47-A6F3-4EF7823B5FEA}">
      <dsp:nvSpPr>
        <dsp:cNvPr id="0" name=""/>
        <dsp:cNvSpPr/>
      </dsp:nvSpPr>
      <dsp:spPr>
        <a:xfrm>
          <a:off x="709815" y="1186475"/>
          <a:ext cx="1774703" cy="1620458"/>
        </a:xfrm>
        <a:prstGeom prst="ellipse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The direct, or hashed, file</a:t>
          </a:r>
          <a:endParaRPr lang="en-US" sz="1600" kern="1200" dirty="0"/>
        </a:p>
      </dsp:txBody>
      <dsp:txXfrm>
        <a:off x="969714" y="1423786"/>
        <a:ext cx="1254905" cy="11458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5EC265-9F5A-754A-B7D3-F4C8BC448496}">
      <dsp:nvSpPr>
        <dsp:cNvPr id="0" name=""/>
        <dsp:cNvSpPr/>
      </dsp:nvSpPr>
      <dsp:spPr>
        <a:xfrm>
          <a:off x="0" y="690"/>
          <a:ext cx="2819400" cy="691200"/>
        </a:xfrm>
        <a:prstGeom prst="rect">
          <a:avLst/>
        </a:prstGeom>
        <a:solidFill>
          <a:schemeClr val="accent2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1">
              <a:alpha val="75000"/>
            </a:schemeClr>
          </a:glow>
          <a:softEdge rad="38100"/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2400" kern="1200" dirty="0" smtClean="0">
              <a:solidFill>
                <a:schemeClr val="tx1"/>
              </a:solidFill>
            </a:rPr>
            <a:t>Examples are: 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0" y="690"/>
        <a:ext cx="2819400" cy="691200"/>
      </dsp:txXfrm>
    </dsp:sp>
    <dsp:sp modelId="{BB72E17C-F20C-F549-8A12-11F6063C1203}">
      <dsp:nvSpPr>
        <dsp:cNvPr id="0" name=""/>
        <dsp:cNvSpPr/>
      </dsp:nvSpPr>
      <dsp:spPr>
        <a:xfrm>
          <a:off x="0" y="692580"/>
          <a:ext cx="2819400" cy="1745820"/>
        </a:xfrm>
        <a:prstGeom prst="rect">
          <a:avLst/>
        </a:prstGeom>
        <a:solidFill>
          <a:schemeClr val="bg1"/>
        </a:solidFill>
        <a:ln w="9525" cap="flat" cmpd="sng" algn="ctr">
          <a:solidFill>
            <a:schemeClr val="accent1"/>
          </a:solidFill>
          <a:prstDash val="solid"/>
        </a:ln>
        <a:effectLst>
          <a:glow rad="101600">
            <a:schemeClr val="accent1">
              <a:alpha val="75000"/>
            </a:schemeClr>
          </a:glow>
          <a:softEdge rad="38100"/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2400" kern="1200" smtClean="0"/>
            <a:t>directories </a:t>
          </a:r>
          <a:endParaRPr lang="en-NZ" sz="2400" kern="1200" dirty="0" smtClean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2400" kern="1200" smtClean="0"/>
            <a:t>pricing tables</a:t>
          </a:r>
          <a:endParaRPr lang="en-NZ" sz="2400" kern="1200" dirty="0" smtClean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2400" kern="1200" smtClean="0"/>
            <a:t>schedules</a:t>
          </a:r>
          <a:endParaRPr lang="en-NZ" sz="2400" kern="1200" dirty="0" smtClean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2400" kern="1200" smtClean="0"/>
            <a:t>name lists</a:t>
          </a:r>
          <a:endParaRPr lang="en-US" sz="2400" kern="1200" dirty="0" smtClean="0"/>
        </a:p>
      </dsp:txBody>
      <dsp:txXfrm>
        <a:off x="0" y="692580"/>
        <a:ext cx="2819400" cy="17458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17D098-156B-2546-91B5-EB717F87B6F0}">
      <dsp:nvSpPr>
        <dsp:cNvPr id="0" name=""/>
        <dsp:cNvSpPr/>
      </dsp:nvSpPr>
      <dsp:spPr>
        <a:xfrm>
          <a:off x="1990" y="509773"/>
          <a:ext cx="1771612" cy="708645"/>
        </a:xfrm>
        <a:prstGeom prst="chevron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900" kern="1200" dirty="0" smtClean="0"/>
            <a:t>Search</a:t>
          </a:r>
          <a:endParaRPr lang="en-US" sz="1900" kern="1200" dirty="0"/>
        </a:p>
      </dsp:txBody>
      <dsp:txXfrm>
        <a:off x="356313" y="509773"/>
        <a:ext cx="1062967" cy="708645"/>
      </dsp:txXfrm>
    </dsp:sp>
    <dsp:sp modelId="{E08C861E-7205-6948-8F3C-9B4FC2C0BE0D}">
      <dsp:nvSpPr>
        <dsp:cNvPr id="0" name=""/>
        <dsp:cNvSpPr/>
      </dsp:nvSpPr>
      <dsp:spPr>
        <a:xfrm>
          <a:off x="1596442" y="509773"/>
          <a:ext cx="1771612" cy="708645"/>
        </a:xfrm>
        <a:prstGeom prst="chevron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900" kern="1200" dirty="0" smtClean="0"/>
            <a:t>Create files</a:t>
          </a:r>
        </a:p>
      </dsp:txBody>
      <dsp:txXfrm>
        <a:off x="1950765" y="509773"/>
        <a:ext cx="1062967" cy="708645"/>
      </dsp:txXfrm>
    </dsp:sp>
    <dsp:sp modelId="{27817D0E-CF0E-284C-AE79-D01208B9CCAC}">
      <dsp:nvSpPr>
        <dsp:cNvPr id="0" name=""/>
        <dsp:cNvSpPr/>
      </dsp:nvSpPr>
      <dsp:spPr>
        <a:xfrm>
          <a:off x="3190893" y="509773"/>
          <a:ext cx="1771612" cy="708645"/>
        </a:xfrm>
        <a:prstGeom prst="chevron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900" kern="1200" dirty="0" smtClean="0"/>
            <a:t>Delete files</a:t>
          </a:r>
        </a:p>
      </dsp:txBody>
      <dsp:txXfrm>
        <a:off x="3545216" y="509773"/>
        <a:ext cx="1062967" cy="708645"/>
      </dsp:txXfrm>
    </dsp:sp>
    <dsp:sp modelId="{7C0D7984-AA89-B54D-8DB3-5B6201C4C76B}">
      <dsp:nvSpPr>
        <dsp:cNvPr id="0" name=""/>
        <dsp:cNvSpPr/>
      </dsp:nvSpPr>
      <dsp:spPr>
        <a:xfrm>
          <a:off x="4785345" y="509773"/>
          <a:ext cx="1771612" cy="708645"/>
        </a:xfrm>
        <a:prstGeom prst="chevron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900" kern="1200" smtClean="0"/>
            <a:t>List directory</a:t>
          </a:r>
          <a:endParaRPr lang="en-NZ" sz="1900" kern="1200" dirty="0" smtClean="0"/>
        </a:p>
      </dsp:txBody>
      <dsp:txXfrm>
        <a:off x="5139668" y="509773"/>
        <a:ext cx="1062967" cy="708645"/>
      </dsp:txXfrm>
    </dsp:sp>
    <dsp:sp modelId="{BF68B8FE-85CE-ED42-9F2E-9A2A3F0B4517}">
      <dsp:nvSpPr>
        <dsp:cNvPr id="0" name=""/>
        <dsp:cNvSpPr/>
      </dsp:nvSpPr>
      <dsp:spPr>
        <a:xfrm>
          <a:off x="6379796" y="509773"/>
          <a:ext cx="1771612" cy="708645"/>
        </a:xfrm>
        <a:prstGeom prst="chevron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900" kern="1200" smtClean="0"/>
            <a:t>Update directory</a:t>
          </a:r>
          <a:endParaRPr lang="en-NZ" sz="1900" kern="1200" dirty="0"/>
        </a:p>
      </dsp:txBody>
      <dsp:txXfrm>
        <a:off x="6734119" y="509773"/>
        <a:ext cx="1062967" cy="70864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6BE38B-4AC6-EA4E-8B6A-D39BAE19D4FB}">
      <dsp:nvSpPr>
        <dsp:cNvPr id="0" name=""/>
        <dsp:cNvSpPr/>
      </dsp:nvSpPr>
      <dsp:spPr>
        <a:xfrm>
          <a:off x="3962400" y="1891407"/>
          <a:ext cx="2168412" cy="7526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6336"/>
              </a:lnTo>
              <a:lnTo>
                <a:pt x="2168412" y="376336"/>
              </a:lnTo>
              <a:lnTo>
                <a:pt x="2168412" y="75267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A18722-5592-9E44-8074-DB6D1CF78976}">
      <dsp:nvSpPr>
        <dsp:cNvPr id="0" name=""/>
        <dsp:cNvSpPr/>
      </dsp:nvSpPr>
      <dsp:spPr>
        <a:xfrm>
          <a:off x="1793987" y="1891407"/>
          <a:ext cx="2168412" cy="752672"/>
        </a:xfrm>
        <a:custGeom>
          <a:avLst/>
          <a:gdLst/>
          <a:ahLst/>
          <a:cxnLst/>
          <a:rect l="0" t="0" r="0" b="0"/>
          <a:pathLst>
            <a:path>
              <a:moveTo>
                <a:pt x="2168412" y="0"/>
              </a:moveTo>
              <a:lnTo>
                <a:pt x="2168412" y="376336"/>
              </a:lnTo>
              <a:lnTo>
                <a:pt x="0" y="376336"/>
              </a:lnTo>
              <a:lnTo>
                <a:pt x="0" y="75267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22C37D-39E7-954C-9DF6-1F00C1514B78}">
      <dsp:nvSpPr>
        <dsp:cNvPr id="0" name=""/>
        <dsp:cNvSpPr/>
      </dsp:nvSpPr>
      <dsp:spPr>
        <a:xfrm>
          <a:off x="2170323" y="99330"/>
          <a:ext cx="3584153" cy="179207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Two issues arise when allowing files to be shared among a number of users</a:t>
          </a:r>
          <a:endParaRPr lang="en-US" sz="3100" kern="1200" dirty="0"/>
        </a:p>
      </dsp:txBody>
      <dsp:txXfrm>
        <a:off x="2170323" y="99330"/>
        <a:ext cx="3584153" cy="1792076"/>
      </dsp:txXfrm>
    </dsp:sp>
    <dsp:sp modelId="{05DAD5F7-67AA-064B-95FA-CEF9B614AABC}">
      <dsp:nvSpPr>
        <dsp:cNvPr id="0" name=""/>
        <dsp:cNvSpPr/>
      </dsp:nvSpPr>
      <dsp:spPr>
        <a:xfrm>
          <a:off x="1910" y="2644079"/>
          <a:ext cx="3584153" cy="179207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Access rights</a:t>
          </a:r>
          <a:endParaRPr lang="en-US" sz="3100" kern="1200" dirty="0"/>
        </a:p>
      </dsp:txBody>
      <dsp:txXfrm>
        <a:off x="1910" y="2644079"/>
        <a:ext cx="3584153" cy="1792076"/>
      </dsp:txXfrm>
    </dsp:sp>
    <dsp:sp modelId="{256D65FC-DEF9-B549-BD1E-F126DB95F8CE}">
      <dsp:nvSpPr>
        <dsp:cNvPr id="0" name=""/>
        <dsp:cNvSpPr/>
      </dsp:nvSpPr>
      <dsp:spPr>
        <a:xfrm>
          <a:off x="4338736" y="2644079"/>
          <a:ext cx="3584153" cy="179207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Management of simultaneous access</a:t>
          </a:r>
          <a:endParaRPr lang="en-US" sz="3100" kern="1200" dirty="0"/>
        </a:p>
      </dsp:txBody>
      <dsp:txXfrm>
        <a:off x="4338736" y="2644079"/>
        <a:ext cx="3584153" cy="179207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441846-E8DF-1545-BFDA-F94AE887182A}">
      <dsp:nvSpPr>
        <dsp:cNvPr id="0" name=""/>
        <dsp:cNvSpPr/>
      </dsp:nvSpPr>
      <dsp:spPr>
        <a:xfrm>
          <a:off x="1855" y="0"/>
          <a:ext cx="1820707" cy="403860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Owner</a:t>
          </a:r>
          <a:endParaRPr lang="en-US" sz="2400" kern="1200" dirty="0"/>
        </a:p>
      </dsp:txBody>
      <dsp:txXfrm>
        <a:off x="1855" y="0"/>
        <a:ext cx="1820707" cy="1211580"/>
      </dsp:txXfrm>
    </dsp:sp>
    <dsp:sp modelId="{648E4223-BB38-E146-B305-BDBCD4F06ACC}">
      <dsp:nvSpPr>
        <dsp:cNvPr id="0" name=""/>
        <dsp:cNvSpPr/>
      </dsp:nvSpPr>
      <dsp:spPr>
        <a:xfrm>
          <a:off x="183926" y="1211925"/>
          <a:ext cx="1456565" cy="79342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rgbClr val="000000"/>
              </a:solidFill>
            </a:rPr>
            <a:t>usually the initial creator of the file</a:t>
          </a:r>
          <a:endParaRPr lang="en-US" sz="1700" kern="1200" dirty="0">
            <a:solidFill>
              <a:srgbClr val="000000"/>
            </a:solidFill>
          </a:endParaRPr>
        </a:p>
      </dsp:txBody>
      <dsp:txXfrm>
        <a:off x="207165" y="1235164"/>
        <a:ext cx="1410087" cy="746945"/>
      </dsp:txXfrm>
    </dsp:sp>
    <dsp:sp modelId="{D88DA2BC-3588-E841-8E55-38A091B56E6F}">
      <dsp:nvSpPr>
        <dsp:cNvPr id="0" name=""/>
        <dsp:cNvSpPr/>
      </dsp:nvSpPr>
      <dsp:spPr>
        <a:xfrm>
          <a:off x="183926" y="2127413"/>
          <a:ext cx="1456565" cy="79342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rgbClr val="000000"/>
              </a:solidFill>
            </a:rPr>
            <a:t>has full rights</a:t>
          </a:r>
          <a:endParaRPr lang="en-US" sz="1700" kern="1200" dirty="0">
            <a:solidFill>
              <a:srgbClr val="000000"/>
            </a:solidFill>
          </a:endParaRPr>
        </a:p>
      </dsp:txBody>
      <dsp:txXfrm>
        <a:off x="207165" y="2150652"/>
        <a:ext cx="1410087" cy="746945"/>
      </dsp:txXfrm>
    </dsp:sp>
    <dsp:sp modelId="{5AF89341-01B8-D545-B3C8-F5665B3D4A15}">
      <dsp:nvSpPr>
        <dsp:cNvPr id="0" name=""/>
        <dsp:cNvSpPr/>
      </dsp:nvSpPr>
      <dsp:spPr>
        <a:xfrm>
          <a:off x="183926" y="3042901"/>
          <a:ext cx="1456565" cy="79342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rgbClr val="000000"/>
              </a:solidFill>
            </a:rPr>
            <a:t>may grant rights to others</a:t>
          </a:r>
          <a:endParaRPr lang="en-US" sz="1700" kern="1200" dirty="0">
            <a:solidFill>
              <a:srgbClr val="000000"/>
            </a:solidFill>
          </a:endParaRPr>
        </a:p>
      </dsp:txBody>
      <dsp:txXfrm>
        <a:off x="207165" y="3066140"/>
        <a:ext cx="1410087" cy="746945"/>
      </dsp:txXfrm>
    </dsp:sp>
    <dsp:sp modelId="{DB0D742E-A0FB-8B49-BFF8-72B06A325F7F}">
      <dsp:nvSpPr>
        <dsp:cNvPr id="0" name=""/>
        <dsp:cNvSpPr/>
      </dsp:nvSpPr>
      <dsp:spPr>
        <a:xfrm>
          <a:off x="1959115" y="0"/>
          <a:ext cx="1820707" cy="403860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Specific Users</a:t>
          </a:r>
          <a:endParaRPr lang="en-US" sz="2400" kern="1200" dirty="0"/>
        </a:p>
      </dsp:txBody>
      <dsp:txXfrm>
        <a:off x="1959115" y="0"/>
        <a:ext cx="1820707" cy="1211580"/>
      </dsp:txXfrm>
    </dsp:sp>
    <dsp:sp modelId="{1B516091-6E8F-144A-B411-6233FF7A9677}">
      <dsp:nvSpPr>
        <dsp:cNvPr id="0" name=""/>
        <dsp:cNvSpPr/>
      </dsp:nvSpPr>
      <dsp:spPr>
        <a:xfrm>
          <a:off x="2141186" y="1211580"/>
          <a:ext cx="1456565" cy="262509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rgbClr val="000000"/>
              </a:solidFill>
            </a:rPr>
            <a:t>individual users who are designated by user ID</a:t>
          </a:r>
          <a:endParaRPr lang="en-US" sz="1700" kern="1200" dirty="0">
            <a:solidFill>
              <a:srgbClr val="000000"/>
            </a:solidFill>
          </a:endParaRPr>
        </a:p>
      </dsp:txBody>
      <dsp:txXfrm>
        <a:off x="2183847" y="1254241"/>
        <a:ext cx="1371243" cy="2539768"/>
      </dsp:txXfrm>
    </dsp:sp>
    <dsp:sp modelId="{C49F3C61-B89C-184E-A182-7592720ABFC2}">
      <dsp:nvSpPr>
        <dsp:cNvPr id="0" name=""/>
        <dsp:cNvSpPr/>
      </dsp:nvSpPr>
      <dsp:spPr>
        <a:xfrm>
          <a:off x="3916376" y="0"/>
          <a:ext cx="1820707" cy="403860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User Groups</a:t>
          </a:r>
          <a:endParaRPr lang="en-US" sz="2400" kern="1200" dirty="0"/>
        </a:p>
      </dsp:txBody>
      <dsp:txXfrm>
        <a:off x="3916376" y="0"/>
        <a:ext cx="1820707" cy="1211580"/>
      </dsp:txXfrm>
    </dsp:sp>
    <dsp:sp modelId="{08A9B48A-73E5-8948-ACF5-9B5CF99BB1B8}">
      <dsp:nvSpPr>
        <dsp:cNvPr id="0" name=""/>
        <dsp:cNvSpPr/>
      </dsp:nvSpPr>
      <dsp:spPr>
        <a:xfrm>
          <a:off x="4098447" y="1211580"/>
          <a:ext cx="1456565" cy="262509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rgbClr val="000000"/>
              </a:solidFill>
            </a:rPr>
            <a:t>a set of users who are not individually defined</a:t>
          </a:r>
          <a:endParaRPr lang="en-US" sz="1700" kern="1200" dirty="0">
            <a:solidFill>
              <a:srgbClr val="000000"/>
            </a:solidFill>
          </a:endParaRPr>
        </a:p>
      </dsp:txBody>
      <dsp:txXfrm>
        <a:off x="4141108" y="1254241"/>
        <a:ext cx="1371243" cy="2539768"/>
      </dsp:txXfrm>
    </dsp:sp>
    <dsp:sp modelId="{D6114748-BAAC-564D-A53A-B59506D8F26B}">
      <dsp:nvSpPr>
        <dsp:cNvPr id="0" name=""/>
        <dsp:cNvSpPr/>
      </dsp:nvSpPr>
      <dsp:spPr>
        <a:xfrm>
          <a:off x="5873637" y="0"/>
          <a:ext cx="1820707" cy="403860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All</a:t>
          </a:r>
          <a:endParaRPr lang="en-US" sz="2400" kern="1200" dirty="0"/>
        </a:p>
      </dsp:txBody>
      <dsp:txXfrm>
        <a:off x="5873637" y="0"/>
        <a:ext cx="1820707" cy="1211580"/>
      </dsp:txXfrm>
    </dsp:sp>
    <dsp:sp modelId="{39EE4791-275D-224E-AC13-080CD3A85AB3}">
      <dsp:nvSpPr>
        <dsp:cNvPr id="0" name=""/>
        <dsp:cNvSpPr/>
      </dsp:nvSpPr>
      <dsp:spPr>
        <a:xfrm>
          <a:off x="6055707" y="1212763"/>
          <a:ext cx="1456565" cy="121769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rgbClr val="000000"/>
              </a:solidFill>
            </a:rPr>
            <a:t>all users who have access to this system</a:t>
          </a:r>
          <a:endParaRPr lang="en-US" sz="1700" kern="1200" dirty="0">
            <a:solidFill>
              <a:srgbClr val="000000"/>
            </a:solidFill>
          </a:endParaRPr>
        </a:p>
      </dsp:txBody>
      <dsp:txXfrm>
        <a:off x="6091372" y="1248428"/>
        <a:ext cx="1385235" cy="1146363"/>
      </dsp:txXfrm>
    </dsp:sp>
    <dsp:sp modelId="{4748FB64-615F-1546-BE00-F89F2BE6DD56}">
      <dsp:nvSpPr>
        <dsp:cNvPr id="0" name=""/>
        <dsp:cNvSpPr/>
      </dsp:nvSpPr>
      <dsp:spPr>
        <a:xfrm>
          <a:off x="6055707" y="2617793"/>
          <a:ext cx="1456565" cy="121769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rgbClr val="000000"/>
              </a:solidFill>
            </a:rPr>
            <a:t>these are public files</a:t>
          </a:r>
          <a:endParaRPr lang="en-US" sz="1700" kern="1200" dirty="0">
            <a:solidFill>
              <a:srgbClr val="000000"/>
            </a:solidFill>
          </a:endParaRPr>
        </a:p>
      </dsp:txBody>
      <dsp:txXfrm>
        <a:off x="6091372" y="2653458"/>
        <a:ext cx="1385235" cy="114636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FB3123-A77F-514E-8514-808EE8A39065}">
      <dsp:nvSpPr>
        <dsp:cNvPr id="0" name=""/>
        <dsp:cNvSpPr/>
      </dsp:nvSpPr>
      <dsp:spPr>
        <a:xfrm>
          <a:off x="967" y="190983"/>
          <a:ext cx="2263675" cy="113183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Each block is assigned a number sequentially </a:t>
          </a:r>
          <a:endParaRPr lang="en-US" sz="1500" kern="1200" dirty="0"/>
        </a:p>
      </dsp:txBody>
      <dsp:txXfrm>
        <a:off x="34117" y="224133"/>
        <a:ext cx="2197375" cy="1065537"/>
      </dsp:txXfrm>
    </dsp:sp>
    <dsp:sp modelId="{08B41EA6-7455-6544-8F70-0A96BEC31A44}">
      <dsp:nvSpPr>
        <dsp:cNvPr id="0" name=""/>
        <dsp:cNvSpPr/>
      </dsp:nvSpPr>
      <dsp:spPr>
        <a:xfrm>
          <a:off x="227334" y="1322821"/>
          <a:ext cx="226367" cy="8488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8878"/>
              </a:lnTo>
              <a:lnTo>
                <a:pt x="226367" y="848878"/>
              </a:lnTo>
            </a:path>
          </a:pathLst>
        </a:custGeom>
        <a:noFill/>
        <a:ln w="28575" cap="flat" cmpd="sng" algn="ctr">
          <a:solidFill>
            <a:srgbClr val="80000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FDAAD3-B73A-8044-98AA-89D8EDF7C16D}">
      <dsp:nvSpPr>
        <dsp:cNvPr id="0" name=""/>
        <dsp:cNvSpPr/>
      </dsp:nvSpPr>
      <dsp:spPr>
        <a:xfrm>
          <a:off x="453702" y="1605781"/>
          <a:ext cx="1810940" cy="11318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800000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the list of the numbers of all free blocks is maintained in a reserved portion of the disk</a:t>
          </a:r>
          <a:endParaRPr lang="en-US" sz="1300" kern="1200" dirty="0"/>
        </a:p>
      </dsp:txBody>
      <dsp:txXfrm>
        <a:off x="486852" y="1638931"/>
        <a:ext cx="1744640" cy="1065537"/>
      </dsp:txXfrm>
    </dsp:sp>
    <dsp:sp modelId="{225624A9-84C8-9049-9CCE-3773AD4A94DD}">
      <dsp:nvSpPr>
        <dsp:cNvPr id="0" name=""/>
        <dsp:cNvSpPr/>
      </dsp:nvSpPr>
      <dsp:spPr>
        <a:xfrm>
          <a:off x="2830562" y="190983"/>
          <a:ext cx="2263675" cy="113183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Depending on the size of the disk, either 24 or 32 bits will be needed to store a single block number</a:t>
          </a:r>
          <a:endParaRPr lang="en-US" sz="1500" kern="1200" dirty="0"/>
        </a:p>
      </dsp:txBody>
      <dsp:txXfrm>
        <a:off x="2863712" y="224133"/>
        <a:ext cx="2197375" cy="1065537"/>
      </dsp:txXfrm>
    </dsp:sp>
    <dsp:sp modelId="{898C0F77-824B-0543-9D2A-6B324CD85F7F}">
      <dsp:nvSpPr>
        <dsp:cNvPr id="0" name=""/>
        <dsp:cNvSpPr/>
      </dsp:nvSpPr>
      <dsp:spPr>
        <a:xfrm>
          <a:off x="3056929" y="1322821"/>
          <a:ext cx="226367" cy="8488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8878"/>
              </a:lnTo>
              <a:lnTo>
                <a:pt x="226367" y="848878"/>
              </a:lnTo>
            </a:path>
          </a:pathLst>
        </a:custGeom>
        <a:noFill/>
        <a:ln w="28575" cap="flat" cmpd="sng" algn="ctr">
          <a:solidFill>
            <a:srgbClr val="80000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E5C4F0-32CE-D841-B043-87C0A5470C49}">
      <dsp:nvSpPr>
        <dsp:cNvPr id="0" name=""/>
        <dsp:cNvSpPr/>
      </dsp:nvSpPr>
      <dsp:spPr>
        <a:xfrm>
          <a:off x="3283297" y="1605781"/>
          <a:ext cx="1810940" cy="11318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800000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the size of the free block list is 24 or 32 times the size of the corresponding bit table and must be stored on disk</a:t>
          </a:r>
          <a:endParaRPr lang="en-US" sz="1300" kern="1200" dirty="0"/>
        </a:p>
      </dsp:txBody>
      <dsp:txXfrm>
        <a:off x="3316447" y="1638931"/>
        <a:ext cx="1744640" cy="1065537"/>
      </dsp:txXfrm>
    </dsp:sp>
    <dsp:sp modelId="{E2434AFB-1954-D342-8C72-B133449BCB77}">
      <dsp:nvSpPr>
        <dsp:cNvPr id="0" name=""/>
        <dsp:cNvSpPr/>
      </dsp:nvSpPr>
      <dsp:spPr>
        <a:xfrm>
          <a:off x="5660156" y="190983"/>
          <a:ext cx="2263675" cy="113183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There are two effective techniques for storing a small part of the free block list in main memory:</a:t>
          </a:r>
          <a:endParaRPr lang="en-US" sz="1500" kern="1200" dirty="0"/>
        </a:p>
      </dsp:txBody>
      <dsp:txXfrm>
        <a:off x="5693306" y="224133"/>
        <a:ext cx="2197375" cy="1065537"/>
      </dsp:txXfrm>
    </dsp:sp>
    <dsp:sp modelId="{8B8E513C-3D78-1047-BFBB-7CF55C334A45}">
      <dsp:nvSpPr>
        <dsp:cNvPr id="0" name=""/>
        <dsp:cNvSpPr/>
      </dsp:nvSpPr>
      <dsp:spPr>
        <a:xfrm>
          <a:off x="5886524" y="1322821"/>
          <a:ext cx="226367" cy="8488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8878"/>
              </a:lnTo>
              <a:lnTo>
                <a:pt x="226367" y="848878"/>
              </a:lnTo>
            </a:path>
          </a:pathLst>
        </a:custGeom>
        <a:noFill/>
        <a:ln w="28575" cap="flat" cmpd="sng" algn="ctr">
          <a:solidFill>
            <a:srgbClr val="80000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DAF411-0FCE-8A46-A016-1AFE0D90D033}">
      <dsp:nvSpPr>
        <dsp:cNvPr id="0" name=""/>
        <dsp:cNvSpPr/>
      </dsp:nvSpPr>
      <dsp:spPr>
        <a:xfrm>
          <a:off x="6112891" y="1605781"/>
          <a:ext cx="1810940" cy="11318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800000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the list can be treated as a push-down stack with the first few thousand elements of the stack kept in main memory</a:t>
          </a:r>
          <a:endParaRPr lang="en-US" sz="1300" kern="1200" dirty="0"/>
        </a:p>
      </dsp:txBody>
      <dsp:txXfrm>
        <a:off x="6146041" y="1638931"/>
        <a:ext cx="1744640" cy="1065537"/>
      </dsp:txXfrm>
    </dsp:sp>
    <dsp:sp modelId="{C00474F9-778A-784A-B1FB-C68DDB67FE44}">
      <dsp:nvSpPr>
        <dsp:cNvPr id="0" name=""/>
        <dsp:cNvSpPr/>
      </dsp:nvSpPr>
      <dsp:spPr>
        <a:xfrm>
          <a:off x="5886524" y="1322821"/>
          <a:ext cx="226367" cy="22636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63675"/>
              </a:lnTo>
              <a:lnTo>
                <a:pt x="226367" y="2263675"/>
              </a:lnTo>
            </a:path>
          </a:pathLst>
        </a:custGeom>
        <a:noFill/>
        <a:ln w="28575" cap="flat" cmpd="sng" algn="ctr">
          <a:solidFill>
            <a:srgbClr val="80000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511925-1C80-5944-BB41-0CE92A408481}">
      <dsp:nvSpPr>
        <dsp:cNvPr id="0" name=""/>
        <dsp:cNvSpPr/>
      </dsp:nvSpPr>
      <dsp:spPr>
        <a:xfrm>
          <a:off x="6112891" y="3020578"/>
          <a:ext cx="1810940" cy="11318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800000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the list can be treated as a FIFO queue, with a few thousand entries from both the head and the tail of the queue in main memory</a:t>
          </a:r>
          <a:endParaRPr lang="en-US" sz="1300" kern="1200" dirty="0"/>
        </a:p>
      </dsp:txBody>
      <dsp:txXfrm>
        <a:off x="6146041" y="3053728"/>
        <a:ext cx="1744640" cy="106553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A54E5C-145B-6946-823F-C1F1458E132C}">
      <dsp:nvSpPr>
        <dsp:cNvPr id="0" name=""/>
        <dsp:cNvSpPr/>
      </dsp:nvSpPr>
      <dsp:spPr>
        <a:xfrm>
          <a:off x="0" y="204978"/>
          <a:ext cx="7696200" cy="496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7311" tIns="208280" rIns="597311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contains arbitrary data in zero or more data blocks</a:t>
          </a:r>
        </a:p>
      </dsp:txBody>
      <dsp:txXfrm>
        <a:off x="0" y="204978"/>
        <a:ext cx="7696200" cy="496125"/>
      </dsp:txXfrm>
    </dsp:sp>
    <dsp:sp modelId="{10E92C13-F29B-B64D-BEE8-D4CC2DBA530C}">
      <dsp:nvSpPr>
        <dsp:cNvPr id="0" name=""/>
        <dsp:cNvSpPr/>
      </dsp:nvSpPr>
      <dsp:spPr>
        <a:xfrm>
          <a:off x="384810" y="57378"/>
          <a:ext cx="3708698" cy="295200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03629" tIns="0" rIns="20362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Regular, or ordinary</a:t>
          </a:r>
          <a:endParaRPr lang="en-US" sz="1600" kern="1200" dirty="0"/>
        </a:p>
      </dsp:txBody>
      <dsp:txXfrm>
        <a:off x="399220" y="71788"/>
        <a:ext cx="3679878" cy="266380"/>
      </dsp:txXfrm>
    </dsp:sp>
    <dsp:sp modelId="{7BBC54F8-AF5E-B645-8A16-3430638BCB4B}">
      <dsp:nvSpPr>
        <dsp:cNvPr id="0" name=""/>
        <dsp:cNvSpPr/>
      </dsp:nvSpPr>
      <dsp:spPr>
        <a:xfrm>
          <a:off x="0" y="902703"/>
          <a:ext cx="7696200" cy="496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7311" tIns="208280" rIns="597311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contains a list of file names plus pointers to associated </a:t>
          </a:r>
          <a:r>
            <a:rPr lang="en-US" sz="1400" kern="1200" dirty="0" err="1" smtClean="0"/>
            <a:t>inodes</a:t>
          </a:r>
          <a:endParaRPr lang="en-US" sz="1400" kern="1200" dirty="0" smtClean="0"/>
        </a:p>
      </dsp:txBody>
      <dsp:txXfrm>
        <a:off x="0" y="902703"/>
        <a:ext cx="7696200" cy="496125"/>
      </dsp:txXfrm>
    </dsp:sp>
    <dsp:sp modelId="{6D6323C1-1333-6B48-A9C9-7B72E82BE956}">
      <dsp:nvSpPr>
        <dsp:cNvPr id="0" name=""/>
        <dsp:cNvSpPr/>
      </dsp:nvSpPr>
      <dsp:spPr>
        <a:xfrm>
          <a:off x="384810" y="755103"/>
          <a:ext cx="3708698" cy="295200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03629" tIns="0" rIns="20362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Directory</a:t>
          </a:r>
        </a:p>
      </dsp:txBody>
      <dsp:txXfrm>
        <a:off x="399220" y="769513"/>
        <a:ext cx="3679878" cy="266380"/>
      </dsp:txXfrm>
    </dsp:sp>
    <dsp:sp modelId="{D1799544-7BE3-C74D-B932-75048D49B04E}">
      <dsp:nvSpPr>
        <dsp:cNvPr id="0" name=""/>
        <dsp:cNvSpPr/>
      </dsp:nvSpPr>
      <dsp:spPr>
        <a:xfrm>
          <a:off x="0" y="1600428"/>
          <a:ext cx="7696200" cy="677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7311" tIns="208280" rIns="597311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contains no data but provides a mechanism to map physical devices to file names</a:t>
          </a:r>
        </a:p>
      </dsp:txBody>
      <dsp:txXfrm>
        <a:off x="0" y="1600428"/>
        <a:ext cx="7696200" cy="677250"/>
      </dsp:txXfrm>
    </dsp:sp>
    <dsp:sp modelId="{C3B6C95A-969A-E449-9C57-2250E5158031}">
      <dsp:nvSpPr>
        <dsp:cNvPr id="0" name=""/>
        <dsp:cNvSpPr/>
      </dsp:nvSpPr>
      <dsp:spPr>
        <a:xfrm>
          <a:off x="384810" y="1452828"/>
          <a:ext cx="3708698" cy="295200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03629" tIns="0" rIns="20362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Special</a:t>
          </a:r>
        </a:p>
      </dsp:txBody>
      <dsp:txXfrm>
        <a:off x="399220" y="1467238"/>
        <a:ext cx="3679878" cy="266380"/>
      </dsp:txXfrm>
    </dsp:sp>
    <dsp:sp modelId="{87C24E1F-EE05-FE43-AADE-FD52A3A2E1BA}">
      <dsp:nvSpPr>
        <dsp:cNvPr id="0" name=""/>
        <dsp:cNvSpPr/>
      </dsp:nvSpPr>
      <dsp:spPr>
        <a:xfrm>
          <a:off x="0" y="2479278"/>
          <a:ext cx="7696200" cy="496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7311" tIns="208280" rIns="597311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an </a:t>
          </a:r>
          <a:r>
            <a:rPr lang="en-US" sz="1400" kern="1200" dirty="0" err="1" smtClean="0"/>
            <a:t>interprocess</a:t>
          </a:r>
          <a:r>
            <a:rPr lang="en-US" sz="1400" kern="1200" dirty="0" smtClean="0"/>
            <a:t> communications facility</a:t>
          </a:r>
        </a:p>
      </dsp:txBody>
      <dsp:txXfrm>
        <a:off x="0" y="2479278"/>
        <a:ext cx="7696200" cy="496125"/>
      </dsp:txXfrm>
    </dsp:sp>
    <dsp:sp modelId="{9C10D7F6-CA27-364D-BD9C-E6CF4D8894A4}">
      <dsp:nvSpPr>
        <dsp:cNvPr id="0" name=""/>
        <dsp:cNvSpPr/>
      </dsp:nvSpPr>
      <dsp:spPr>
        <a:xfrm>
          <a:off x="384810" y="2331678"/>
          <a:ext cx="3708698" cy="295200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03629" tIns="0" rIns="20362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Named pipes</a:t>
          </a:r>
        </a:p>
      </dsp:txBody>
      <dsp:txXfrm>
        <a:off x="399220" y="2346088"/>
        <a:ext cx="3679878" cy="266380"/>
      </dsp:txXfrm>
    </dsp:sp>
    <dsp:sp modelId="{DEB8FD72-BB5B-6B49-8084-EDC2A413FB70}">
      <dsp:nvSpPr>
        <dsp:cNvPr id="0" name=""/>
        <dsp:cNvSpPr/>
      </dsp:nvSpPr>
      <dsp:spPr>
        <a:xfrm>
          <a:off x="0" y="3177003"/>
          <a:ext cx="7696200" cy="496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7311" tIns="208280" rIns="597311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an alternative file name for an existing file</a:t>
          </a:r>
        </a:p>
      </dsp:txBody>
      <dsp:txXfrm>
        <a:off x="0" y="3177003"/>
        <a:ext cx="7696200" cy="496125"/>
      </dsp:txXfrm>
    </dsp:sp>
    <dsp:sp modelId="{2FAB4B00-E6F2-344E-80EF-18F3B27F710B}">
      <dsp:nvSpPr>
        <dsp:cNvPr id="0" name=""/>
        <dsp:cNvSpPr/>
      </dsp:nvSpPr>
      <dsp:spPr>
        <a:xfrm>
          <a:off x="384810" y="3029403"/>
          <a:ext cx="3708698" cy="295200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03629" tIns="0" rIns="20362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Links</a:t>
          </a:r>
        </a:p>
      </dsp:txBody>
      <dsp:txXfrm>
        <a:off x="399220" y="3043813"/>
        <a:ext cx="3679878" cy="266380"/>
      </dsp:txXfrm>
    </dsp:sp>
    <dsp:sp modelId="{290A9CB9-89EA-2242-BA44-4E9E256D5D40}">
      <dsp:nvSpPr>
        <dsp:cNvPr id="0" name=""/>
        <dsp:cNvSpPr/>
      </dsp:nvSpPr>
      <dsp:spPr>
        <a:xfrm>
          <a:off x="0" y="3874728"/>
          <a:ext cx="7696200" cy="496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7311" tIns="208280" rIns="597311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a data file that contains the name of the file it is linked to</a:t>
          </a:r>
          <a:endParaRPr lang="en-US" sz="1400" kern="1200" dirty="0"/>
        </a:p>
      </dsp:txBody>
      <dsp:txXfrm>
        <a:off x="0" y="3874728"/>
        <a:ext cx="7696200" cy="496125"/>
      </dsp:txXfrm>
    </dsp:sp>
    <dsp:sp modelId="{E5842B57-4041-E144-BD39-57510C87B0C8}">
      <dsp:nvSpPr>
        <dsp:cNvPr id="0" name=""/>
        <dsp:cNvSpPr/>
      </dsp:nvSpPr>
      <dsp:spPr>
        <a:xfrm>
          <a:off x="384810" y="3727128"/>
          <a:ext cx="3708698" cy="295200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03629" tIns="0" rIns="20362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Symbolic links</a:t>
          </a:r>
        </a:p>
      </dsp:txBody>
      <dsp:txXfrm>
        <a:off x="399220" y="3741538"/>
        <a:ext cx="3679878" cy="2663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7" tIns="46693" rIns="93387" bIns="46693" numCol="1" anchor="t" anchorCtr="0" compatLnSpc="1">
            <a:prstTxWarp prst="textNoShape">
              <a:avLst/>
            </a:prstTxWarp>
          </a:bodyPr>
          <a:lstStyle>
            <a:lvl1pPr algn="l" defTabSz="93345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7" tIns="46693" rIns="93387" bIns="46693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7" tIns="46693" rIns="93387" bIns="46693" numCol="1" anchor="b" anchorCtr="0" compatLnSpc="1">
            <a:prstTxWarp prst="textNoShape">
              <a:avLst/>
            </a:prstTxWarp>
          </a:bodyPr>
          <a:lstStyle>
            <a:lvl1pPr algn="l" defTabSz="93345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7" tIns="46693" rIns="93387" bIns="46693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Arial" charset="0"/>
              </a:defRPr>
            </a:lvl1pPr>
          </a:lstStyle>
          <a:p>
            <a:pPr>
              <a:defRPr/>
            </a:pPr>
            <a:fld id="{439BF6A9-8DBA-4E01-84E2-3B2394886F5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45111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7" tIns="46693" rIns="93387" bIns="46693" numCol="1" anchor="t" anchorCtr="0" compatLnSpc="1">
            <a:prstTxWarp prst="textNoShape">
              <a:avLst/>
            </a:prstTxWarp>
          </a:bodyPr>
          <a:lstStyle>
            <a:lvl1pPr algn="l" defTabSz="93345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7" tIns="46693" rIns="93387" bIns="46693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1288" y="769938"/>
            <a:ext cx="6818312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7" tIns="46693" rIns="93387" bIns="466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7" tIns="46693" rIns="93387" bIns="46693" numCol="1" anchor="b" anchorCtr="0" compatLnSpc="1">
            <a:prstTxWarp prst="textNoShape">
              <a:avLst/>
            </a:prstTxWarp>
          </a:bodyPr>
          <a:lstStyle>
            <a:lvl1pPr algn="l" defTabSz="93345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4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7" tIns="46693" rIns="93387" bIns="46693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Arial" charset="0"/>
              </a:defRPr>
            </a:lvl1pPr>
          </a:lstStyle>
          <a:p>
            <a:pPr>
              <a:defRPr/>
            </a:pPr>
            <a:fld id="{912020EA-55DF-45C7-B152-6324DC989C0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78040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0A3256-F5C6-40EE-8AFE-4FBF94C61E0C}" type="slidenum">
              <a:rPr lang="de-DE" smtClean="0">
                <a:latin typeface="Arial" pitchFamily="34" charset="0"/>
              </a:rPr>
              <a:pPr/>
              <a:t>1</a:t>
            </a:fld>
            <a:endParaRPr lang="de-DE" smtClean="0">
              <a:latin typeface="Arial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025" y="728663"/>
            <a:ext cx="6919913" cy="389255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3" y="4860925"/>
            <a:ext cx="5181600" cy="4621213"/>
          </a:xfrm>
          <a:noFill/>
          <a:ln/>
        </p:spPr>
        <p:txBody>
          <a:bodyPr/>
          <a:lstStyle/>
          <a:p>
            <a:pPr eaLnBrk="1" hangingPunct="1"/>
            <a:endParaRPr lang="en-US" sz="100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4798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8312" cy="3835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300" dirty="0">
                <a:latin typeface="+mn-lt"/>
              </a:rPr>
              <a:t>With SSTF, SCAN, and C-SCAN, it is possible that</a:t>
            </a:r>
          </a:p>
          <a:p>
            <a:r>
              <a:rPr lang="en-US" sz="1300" dirty="0">
                <a:latin typeface="+mn-lt"/>
              </a:rPr>
              <a:t>the arm may not move for a considerable period of time. For example, if one or a</a:t>
            </a:r>
          </a:p>
          <a:p>
            <a:r>
              <a:rPr lang="en-US" sz="1300" dirty="0">
                <a:latin typeface="+mn-lt"/>
              </a:rPr>
              <a:t>few processes have high access rates to one track, they can monopolize the entire</a:t>
            </a:r>
          </a:p>
          <a:p>
            <a:r>
              <a:rPr lang="en-US" sz="1300" dirty="0">
                <a:latin typeface="+mn-lt"/>
              </a:rPr>
              <a:t>device by repeated requests to that track. High-density multisurface disks are more</a:t>
            </a:r>
          </a:p>
          <a:p>
            <a:r>
              <a:rPr lang="en-US" sz="1300" dirty="0">
                <a:latin typeface="+mn-lt"/>
              </a:rPr>
              <a:t>likely to be affected by this characteristic than lower-density disks and/or disks with</a:t>
            </a:r>
          </a:p>
          <a:p>
            <a:r>
              <a:rPr lang="en-US" sz="1300" dirty="0">
                <a:latin typeface="+mn-lt"/>
              </a:rPr>
              <a:t>only one or two surfaces. To avoid this “arm stickiness,” the disk request queue</a:t>
            </a:r>
          </a:p>
          <a:p>
            <a:r>
              <a:rPr lang="en-US" sz="1300" dirty="0">
                <a:latin typeface="+mn-lt"/>
              </a:rPr>
              <a:t>can be segmented, with one segment at a time being processed completely. Two</a:t>
            </a:r>
          </a:p>
          <a:p>
            <a:r>
              <a:rPr lang="en-US" sz="1300" dirty="0">
                <a:latin typeface="+mn-lt"/>
              </a:rPr>
              <a:t>examples of this approach are </a:t>
            </a:r>
            <a:r>
              <a:rPr lang="en-US" sz="1300" i="1" dirty="0">
                <a:latin typeface="+mn-lt"/>
              </a:rPr>
              <a:t>N -step-SCAN and FSCAN.</a:t>
            </a:r>
          </a:p>
          <a:p>
            <a:endParaRPr lang="en-US" sz="1300" dirty="0">
              <a:latin typeface="+mn-lt"/>
            </a:endParaRPr>
          </a:p>
          <a:p>
            <a:r>
              <a:rPr lang="en-US" sz="1300" dirty="0">
                <a:latin typeface="+mn-lt"/>
              </a:rPr>
              <a:t>The </a:t>
            </a:r>
            <a:r>
              <a:rPr lang="en-US" sz="1300" i="1" dirty="0">
                <a:latin typeface="+mn-lt"/>
              </a:rPr>
              <a:t>N -step-SCAN policy segments the disk request queue into subqueues of</a:t>
            </a:r>
          </a:p>
          <a:p>
            <a:r>
              <a:rPr lang="en-US" sz="1300" dirty="0">
                <a:latin typeface="+mn-lt"/>
              </a:rPr>
              <a:t>length </a:t>
            </a:r>
            <a:r>
              <a:rPr lang="en-US" sz="1300" i="1" dirty="0">
                <a:latin typeface="+mn-lt"/>
              </a:rPr>
              <a:t>N. Subqueues are processed one at a time, using SCAN. While a queue is</a:t>
            </a:r>
          </a:p>
          <a:p>
            <a:r>
              <a:rPr lang="en-US" sz="1300" dirty="0">
                <a:latin typeface="+mn-lt"/>
              </a:rPr>
              <a:t>being processed, new requests must be added to some other queue. If fewer than </a:t>
            </a:r>
            <a:r>
              <a:rPr lang="en-US" sz="1300" i="1" dirty="0">
                <a:latin typeface="+mn-lt"/>
              </a:rPr>
              <a:t>N</a:t>
            </a:r>
          </a:p>
          <a:p>
            <a:r>
              <a:rPr lang="en-US" sz="1300" dirty="0">
                <a:latin typeface="+mn-lt"/>
              </a:rPr>
              <a:t>requests are available at the end of a scan, then all of them are processed with the</a:t>
            </a:r>
          </a:p>
          <a:p>
            <a:r>
              <a:rPr lang="en-US" sz="1300" dirty="0">
                <a:latin typeface="+mn-lt"/>
              </a:rPr>
              <a:t>next scan. With large values of </a:t>
            </a:r>
            <a:r>
              <a:rPr lang="en-US" sz="1300" i="1" dirty="0">
                <a:latin typeface="+mn-lt"/>
              </a:rPr>
              <a:t>N , the performance of N -step-SCAN approaches</a:t>
            </a:r>
          </a:p>
          <a:p>
            <a:r>
              <a:rPr lang="en-US" sz="1300" dirty="0">
                <a:latin typeface="+mn-lt"/>
              </a:rPr>
              <a:t>that of SCAN; with a value of </a:t>
            </a:r>
            <a:r>
              <a:rPr lang="en-US" sz="1300" i="1" dirty="0">
                <a:latin typeface="+mn-lt"/>
              </a:rPr>
              <a:t>N = 1 , the FIFO policy is adopted.</a:t>
            </a:r>
          </a:p>
          <a:p>
            <a:endParaRPr lang="en-US" sz="1300" dirty="0">
              <a:latin typeface="+mn-lt"/>
            </a:endParaRPr>
          </a:p>
          <a:p>
            <a:r>
              <a:rPr lang="en-US" sz="1300" dirty="0">
                <a:latin typeface="+mn-lt"/>
              </a:rPr>
              <a:t>FSCAN is a policy that uses two subqueues. When a scan begins, all of the</a:t>
            </a:r>
          </a:p>
          <a:p>
            <a:r>
              <a:rPr lang="en-US" sz="1300" dirty="0">
                <a:latin typeface="+mn-lt"/>
              </a:rPr>
              <a:t>requests are in one of the queues, with the other empty. During the scan, all new</a:t>
            </a:r>
          </a:p>
          <a:p>
            <a:r>
              <a:rPr lang="en-US" sz="1300" dirty="0">
                <a:latin typeface="+mn-lt"/>
              </a:rPr>
              <a:t>requests are put into the other queue. Thus, service of new requests is deferred until</a:t>
            </a:r>
          </a:p>
          <a:p>
            <a:r>
              <a:rPr lang="en-US" sz="1300" dirty="0">
                <a:latin typeface="+mn-lt"/>
              </a:rPr>
              <a:t>all of the old requests have been processed.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3521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8312" cy="3835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dirty="0">
                <a:latin typeface="+mn-lt"/>
              </a:rPr>
              <a:t>FSCAN is a policy that uses two subqueues. When a scan begins, all of the</a:t>
            </a:r>
          </a:p>
          <a:p>
            <a:r>
              <a:rPr lang="en-US" sz="1300" dirty="0">
                <a:latin typeface="+mn-lt"/>
              </a:rPr>
              <a:t>requests are in one of the queues, with the other empty. During the scan, all new</a:t>
            </a:r>
          </a:p>
          <a:p>
            <a:r>
              <a:rPr lang="en-US" sz="1300" dirty="0">
                <a:latin typeface="+mn-lt"/>
              </a:rPr>
              <a:t>requests are put into the other queue. Thus, service of new requests is deferred until</a:t>
            </a:r>
          </a:p>
          <a:p>
            <a:r>
              <a:rPr lang="en-US" sz="1300" dirty="0">
                <a:latin typeface="+mn-lt"/>
              </a:rPr>
              <a:t>all of the old requests have been processed.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1638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8312" cy="3835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736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8312" cy="3835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dirty="0">
                <a:latin typeface="+mn-lt"/>
              </a:rPr>
              <a:t>We now examine each of the RAID levels. Table 11.4 provides a rough</a:t>
            </a:r>
          </a:p>
          <a:p>
            <a:r>
              <a:rPr lang="en-US" sz="1300" dirty="0">
                <a:latin typeface="+mn-lt"/>
              </a:rPr>
              <a:t>guide to the seven levels. In the table, I/O performance is shown both in terms of</a:t>
            </a:r>
          </a:p>
          <a:p>
            <a:r>
              <a:rPr lang="en-US" sz="1300" dirty="0">
                <a:latin typeface="+mn-lt"/>
              </a:rPr>
              <a:t>data transfer capacity, or ability to move data, and I/O request rate, or ability to</a:t>
            </a:r>
          </a:p>
          <a:p>
            <a:r>
              <a:rPr lang="en-US" sz="1300" dirty="0">
                <a:latin typeface="+mn-lt"/>
              </a:rPr>
              <a:t>satisfy I/O requests, since these RAID levels inherently perform differently relative</a:t>
            </a:r>
          </a:p>
          <a:p>
            <a:r>
              <a:rPr lang="en-US" sz="1300" dirty="0">
                <a:latin typeface="+mn-lt"/>
              </a:rPr>
              <a:t>to these two metrics. Each RAID level’s strong point is highlighted in color.</a:t>
            </a:r>
            <a:endParaRPr lang="en-US" dirty="0" smtClean="0"/>
          </a:p>
          <a:p>
            <a:endParaRPr lang="en-US" dirty="0" smtClean="0"/>
          </a:p>
          <a:p>
            <a:r>
              <a:rPr lang="en-US" sz="1300" dirty="0">
                <a:latin typeface="+mn-lt"/>
              </a:rPr>
              <a:t>Of the seven RAID levels described, only four are commonly used: RAID</a:t>
            </a:r>
          </a:p>
          <a:p>
            <a:r>
              <a:rPr lang="en-US" sz="1300" dirty="0">
                <a:latin typeface="+mn-lt"/>
              </a:rPr>
              <a:t>levels 0, 1, 5, and 6.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5984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8312" cy="3835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300" dirty="0">
                <a:latin typeface="+mn-lt"/>
              </a:rPr>
              <a:t>RAID level 0 is not a true member of the RAID family, because it does not include</a:t>
            </a:r>
          </a:p>
          <a:p>
            <a:r>
              <a:rPr lang="en-US" sz="1300" dirty="0">
                <a:latin typeface="+mn-lt"/>
              </a:rPr>
              <a:t>redundancy to improve performance or provide data protection. However, there</a:t>
            </a:r>
          </a:p>
          <a:p>
            <a:r>
              <a:rPr lang="en-US" sz="1300" dirty="0">
                <a:latin typeface="+mn-lt"/>
              </a:rPr>
              <a:t>are a few applications, such as some on supercomputers in which performance</a:t>
            </a:r>
          </a:p>
          <a:p>
            <a:r>
              <a:rPr lang="en-US" sz="1300" dirty="0">
                <a:latin typeface="+mn-lt"/>
              </a:rPr>
              <a:t>and capacity are primary concerns and low cost is more important than improved</a:t>
            </a:r>
          </a:p>
          <a:p>
            <a:r>
              <a:rPr lang="en-US" sz="1300" dirty="0">
                <a:latin typeface="+mn-lt"/>
              </a:rPr>
              <a:t>reliability.</a:t>
            </a:r>
          </a:p>
          <a:p>
            <a:endParaRPr lang="en-US" sz="1300" dirty="0">
              <a:latin typeface="+mn-lt"/>
            </a:endParaRPr>
          </a:p>
          <a:p>
            <a:r>
              <a:rPr lang="en-US" sz="1300" dirty="0">
                <a:latin typeface="+mn-lt"/>
              </a:rPr>
              <a:t>For RAID 0, the user and system data are distributed across all of the disks</a:t>
            </a:r>
          </a:p>
          <a:p>
            <a:r>
              <a:rPr lang="en-US" sz="1300" dirty="0">
                <a:latin typeface="+mn-lt"/>
              </a:rPr>
              <a:t>in the array. This has a notable advantage over the use of a single large disk: If two</a:t>
            </a:r>
          </a:p>
          <a:p>
            <a:r>
              <a:rPr lang="en-US" sz="1300" dirty="0">
                <a:latin typeface="+mn-lt"/>
              </a:rPr>
              <a:t>different I/O requests are pending for two different blocks of data, then there is a</a:t>
            </a:r>
          </a:p>
          <a:p>
            <a:r>
              <a:rPr lang="en-US" sz="1300" dirty="0">
                <a:latin typeface="+mn-lt"/>
              </a:rPr>
              <a:t>good chance that the requested blocks are on different disks. Thus, the two requests</a:t>
            </a:r>
          </a:p>
          <a:p>
            <a:r>
              <a:rPr lang="en-US" sz="1300" dirty="0">
                <a:latin typeface="+mn-lt"/>
              </a:rPr>
              <a:t>can be issued in parallel, reducing the I/O queuing time.</a:t>
            </a:r>
          </a:p>
          <a:p>
            <a:endParaRPr lang="en-US" sz="1300" dirty="0">
              <a:latin typeface="+mn-lt"/>
            </a:endParaRPr>
          </a:p>
          <a:p>
            <a:r>
              <a:rPr lang="en-US" sz="1300" dirty="0">
                <a:latin typeface="+mn-lt"/>
              </a:rPr>
              <a:t>But RAID 0, as with all of the RAID levels, goes further than simply distributing</a:t>
            </a:r>
          </a:p>
          <a:p>
            <a:r>
              <a:rPr lang="en-US" sz="1300" dirty="0">
                <a:latin typeface="+mn-lt"/>
              </a:rPr>
              <a:t>the data across a disk array: The data are </a:t>
            </a:r>
            <a:r>
              <a:rPr lang="en-US" sz="1300" i="1" dirty="0">
                <a:latin typeface="+mn-lt"/>
              </a:rPr>
              <a:t>striped across the available disks.</a:t>
            </a:r>
          </a:p>
          <a:p>
            <a:r>
              <a:rPr lang="en-US" sz="1300" dirty="0">
                <a:latin typeface="+mn-lt"/>
              </a:rPr>
              <a:t>This is best understood by considering Figure 11.8 . All user and system data are</a:t>
            </a:r>
          </a:p>
          <a:p>
            <a:r>
              <a:rPr lang="en-US" sz="1300" dirty="0">
                <a:latin typeface="+mn-lt"/>
              </a:rPr>
              <a:t>viewed as being stored on a logical disk. The logical disk is divided into strips; these</a:t>
            </a:r>
          </a:p>
          <a:p>
            <a:r>
              <a:rPr lang="en-US" sz="1300" dirty="0">
                <a:latin typeface="+mn-lt"/>
              </a:rPr>
              <a:t>strips may be physical blocks, sectors, or some other unit. The strips are mapped</a:t>
            </a:r>
          </a:p>
          <a:p>
            <a:r>
              <a:rPr lang="en-US" sz="1300" dirty="0">
                <a:latin typeface="+mn-lt"/>
              </a:rPr>
              <a:t>round robin to consecutive physical disks in the RAID array. A set of logically</a:t>
            </a:r>
          </a:p>
          <a:p>
            <a:r>
              <a:rPr lang="en-US" sz="1300" dirty="0">
                <a:latin typeface="+mn-lt"/>
              </a:rPr>
              <a:t>consecutive strips that maps exactly one strip to each array member is referred</a:t>
            </a:r>
          </a:p>
          <a:p>
            <a:r>
              <a:rPr lang="en-US" sz="1300" dirty="0">
                <a:latin typeface="+mn-lt"/>
              </a:rPr>
              <a:t>to as a </a:t>
            </a:r>
            <a:r>
              <a:rPr lang="en-US" sz="1300" b="1" dirty="0">
                <a:latin typeface="+mn-lt"/>
              </a:rPr>
              <a:t>stripe . In an </a:t>
            </a:r>
            <a:r>
              <a:rPr lang="en-US" sz="1300" b="1" i="1" dirty="0">
                <a:latin typeface="+mn-lt"/>
              </a:rPr>
              <a:t>n -disk array, the first n logical strips are physically stored as</a:t>
            </a:r>
          </a:p>
          <a:p>
            <a:r>
              <a:rPr lang="en-US" sz="1300" dirty="0">
                <a:latin typeface="+mn-lt"/>
              </a:rPr>
              <a:t>the first strip on each of the </a:t>
            </a:r>
            <a:r>
              <a:rPr lang="en-US" sz="1300" i="1" dirty="0">
                <a:latin typeface="+mn-lt"/>
              </a:rPr>
              <a:t>n disks, forming the first stripe; the second n strips</a:t>
            </a:r>
          </a:p>
          <a:p>
            <a:r>
              <a:rPr lang="en-US" sz="1300" dirty="0">
                <a:latin typeface="+mn-lt"/>
              </a:rPr>
              <a:t>are distributed as the second strips on each disk; and so on. The advantage of this</a:t>
            </a:r>
          </a:p>
          <a:p>
            <a:r>
              <a:rPr lang="en-US" sz="1300" dirty="0">
                <a:latin typeface="+mn-lt"/>
              </a:rPr>
              <a:t>layout is that if a single I/O request consists of multiple logically contiguous strips,</a:t>
            </a:r>
          </a:p>
          <a:p>
            <a:r>
              <a:rPr lang="en-US" sz="1300" dirty="0">
                <a:latin typeface="+mn-lt"/>
              </a:rPr>
              <a:t>then up to </a:t>
            </a:r>
            <a:r>
              <a:rPr lang="en-US" sz="1300" i="1" dirty="0">
                <a:latin typeface="+mn-lt"/>
              </a:rPr>
              <a:t>n strips for that request can be handled in parallel, greatly reducing the</a:t>
            </a:r>
          </a:p>
          <a:p>
            <a:r>
              <a:rPr lang="en-US" sz="1300" dirty="0">
                <a:latin typeface="+mn-lt"/>
              </a:rPr>
              <a:t>I/O transfer 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5032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8312" cy="3835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1300" dirty="0">
                <a:latin typeface="+mn-lt"/>
              </a:rPr>
              <a:t>RAID 1 differs from RAID levels 2 through 6 in the way in which redundancy is</a:t>
            </a:r>
          </a:p>
          <a:p>
            <a:r>
              <a:rPr lang="en-US" sz="1300" dirty="0">
                <a:latin typeface="+mn-lt"/>
              </a:rPr>
              <a:t>achieved. In these other RAID schemes, some form of parity calculation is used</a:t>
            </a:r>
          </a:p>
          <a:p>
            <a:r>
              <a:rPr lang="en-US" sz="1300" dirty="0">
                <a:latin typeface="+mn-lt"/>
              </a:rPr>
              <a:t>to introduce redundancy, whereas in RAID 1, redundancy is achieved by the simple</a:t>
            </a:r>
          </a:p>
          <a:p>
            <a:r>
              <a:rPr lang="en-US" sz="1300" dirty="0">
                <a:latin typeface="+mn-lt"/>
              </a:rPr>
              <a:t>expedient of duplicating all the data. Figure 11.8b shows data striping being</a:t>
            </a:r>
          </a:p>
          <a:p>
            <a:r>
              <a:rPr lang="en-US" sz="1300" dirty="0">
                <a:latin typeface="+mn-lt"/>
              </a:rPr>
              <a:t>used, as in RAID 0. But in this case, each logical strip is mapped to two separate</a:t>
            </a:r>
          </a:p>
          <a:p>
            <a:r>
              <a:rPr lang="en-US" sz="1300" dirty="0">
                <a:latin typeface="+mn-lt"/>
              </a:rPr>
              <a:t>physical disks so that every disk in the array has a mirror disk that contains the</a:t>
            </a:r>
          </a:p>
          <a:p>
            <a:r>
              <a:rPr lang="en-US" sz="1300" dirty="0">
                <a:latin typeface="+mn-lt"/>
              </a:rPr>
              <a:t>same data. RAID 1 can also be implemented without data striping, though this is</a:t>
            </a:r>
          </a:p>
          <a:p>
            <a:r>
              <a:rPr lang="en-US" sz="1300" dirty="0">
                <a:latin typeface="+mn-lt"/>
              </a:rPr>
              <a:t>less common.</a:t>
            </a:r>
          </a:p>
          <a:p>
            <a:endParaRPr lang="en-US" sz="1300" dirty="0">
              <a:latin typeface="+mn-lt"/>
            </a:endParaRPr>
          </a:p>
          <a:p>
            <a:r>
              <a:rPr lang="en-US" sz="1300" dirty="0">
                <a:latin typeface="+mn-lt"/>
              </a:rPr>
              <a:t>There are a number of positive aspects to the RAID 1 organization:</a:t>
            </a:r>
          </a:p>
          <a:p>
            <a:endParaRPr lang="en-US" sz="1300" b="1" dirty="0">
              <a:latin typeface="+mn-lt"/>
            </a:endParaRPr>
          </a:p>
          <a:p>
            <a:r>
              <a:rPr lang="en-US" sz="1300" b="1" dirty="0">
                <a:latin typeface="+mn-lt"/>
              </a:rPr>
              <a:t>1. A read request can be serviced by either of the two disks that contains the</a:t>
            </a:r>
          </a:p>
          <a:p>
            <a:r>
              <a:rPr lang="en-US" sz="1300" dirty="0">
                <a:latin typeface="+mn-lt"/>
              </a:rPr>
              <a:t>requested data, whichever one involves the minimum seek time plus rotational</a:t>
            </a:r>
          </a:p>
          <a:p>
            <a:r>
              <a:rPr lang="en-US" sz="1300" dirty="0">
                <a:latin typeface="+mn-lt"/>
              </a:rPr>
              <a:t>latency.</a:t>
            </a:r>
          </a:p>
          <a:p>
            <a:endParaRPr lang="en-US" sz="1300" b="1" dirty="0">
              <a:latin typeface="+mn-lt"/>
            </a:endParaRPr>
          </a:p>
          <a:p>
            <a:r>
              <a:rPr lang="en-US" sz="1300" b="1" dirty="0">
                <a:latin typeface="+mn-lt"/>
              </a:rPr>
              <a:t>2. A write request requires that both corresponding strips be updated, but this</a:t>
            </a:r>
          </a:p>
          <a:p>
            <a:r>
              <a:rPr lang="en-US" sz="1300" dirty="0">
                <a:latin typeface="+mn-lt"/>
              </a:rPr>
              <a:t>can be done in parallel. Thus, the write performance is dictated by the slower</a:t>
            </a:r>
          </a:p>
          <a:p>
            <a:r>
              <a:rPr lang="en-US" sz="1300" dirty="0">
                <a:latin typeface="+mn-lt"/>
              </a:rPr>
              <a:t>of the two writes (i.e., the one that involves the larger seek time plus rotational</a:t>
            </a:r>
          </a:p>
          <a:p>
            <a:r>
              <a:rPr lang="en-US" sz="1300" dirty="0">
                <a:latin typeface="+mn-lt"/>
              </a:rPr>
              <a:t>latency). However, there is no “write penalty” with RAID 1. RAID levels</a:t>
            </a:r>
          </a:p>
          <a:p>
            <a:r>
              <a:rPr lang="en-US" sz="1300" dirty="0">
                <a:latin typeface="+mn-lt"/>
              </a:rPr>
              <a:t>2 through 6 involve the use of parity bits. Therefore, when a single strip is</a:t>
            </a:r>
          </a:p>
          <a:p>
            <a:r>
              <a:rPr lang="en-US" sz="1300" dirty="0">
                <a:latin typeface="+mn-lt"/>
              </a:rPr>
              <a:t>updated, the array management software must first compute and update the</a:t>
            </a:r>
          </a:p>
          <a:p>
            <a:r>
              <a:rPr lang="en-US" sz="1300" dirty="0">
                <a:latin typeface="+mn-lt"/>
              </a:rPr>
              <a:t>parity bits as well as updating the actual strip in question.</a:t>
            </a:r>
          </a:p>
          <a:p>
            <a:endParaRPr lang="en-US" sz="1300" b="1" dirty="0">
              <a:latin typeface="+mn-lt"/>
            </a:endParaRPr>
          </a:p>
          <a:p>
            <a:r>
              <a:rPr lang="en-US" sz="1300" b="1" dirty="0">
                <a:latin typeface="+mn-lt"/>
              </a:rPr>
              <a:t>3. Recovery from a failure is simple. When a drive fails, the data may still be</a:t>
            </a:r>
          </a:p>
          <a:p>
            <a:r>
              <a:rPr lang="en-US" sz="1300" dirty="0">
                <a:latin typeface="+mn-lt"/>
              </a:rPr>
              <a:t>accessed from the second drive.</a:t>
            </a:r>
          </a:p>
          <a:p>
            <a:endParaRPr lang="en-US" sz="1300" dirty="0">
              <a:latin typeface="+mn-lt"/>
            </a:endParaRPr>
          </a:p>
          <a:p>
            <a:r>
              <a:rPr lang="en-US" sz="1300" dirty="0">
                <a:latin typeface="+mn-lt"/>
              </a:rPr>
              <a:t>The principal disadvantage of RAID 1 is the cost; it requires twice the disk</a:t>
            </a:r>
          </a:p>
          <a:p>
            <a:r>
              <a:rPr lang="en-US" sz="1300" dirty="0">
                <a:latin typeface="+mn-lt"/>
              </a:rPr>
              <a:t>space of the logical disk that it supports. Because of that, a RAID 1 configuration</a:t>
            </a:r>
          </a:p>
          <a:p>
            <a:r>
              <a:rPr lang="en-US" sz="1300" dirty="0">
                <a:latin typeface="+mn-lt"/>
              </a:rPr>
              <a:t>is likely to be limited to drives that store system software and data and other highly</a:t>
            </a:r>
          </a:p>
          <a:p>
            <a:r>
              <a:rPr lang="en-US" sz="1300" dirty="0">
                <a:latin typeface="+mn-lt"/>
              </a:rPr>
              <a:t>critical files. In these cases, RAID 1 provides real-time backup of all data so that in</a:t>
            </a:r>
          </a:p>
          <a:p>
            <a:r>
              <a:rPr lang="en-US" sz="1300" dirty="0">
                <a:latin typeface="+mn-lt"/>
              </a:rPr>
              <a:t>the event of a disk failure, all of the critical data is still immediately available.</a:t>
            </a:r>
          </a:p>
          <a:p>
            <a:endParaRPr lang="en-US" sz="1300" dirty="0">
              <a:latin typeface="+mn-lt"/>
            </a:endParaRPr>
          </a:p>
          <a:p>
            <a:r>
              <a:rPr lang="en-US" sz="1300" dirty="0">
                <a:latin typeface="+mn-lt"/>
              </a:rPr>
              <a:t>In a transaction-oriented environment, RAID 1 can achieve high I/O request</a:t>
            </a:r>
          </a:p>
          <a:p>
            <a:r>
              <a:rPr lang="en-US" sz="1300" dirty="0">
                <a:latin typeface="+mn-lt"/>
              </a:rPr>
              <a:t>rates if the bulk of the requests are reads. In this situation, the performance of RAID</a:t>
            </a:r>
          </a:p>
          <a:p>
            <a:r>
              <a:rPr lang="en-US" sz="1300" dirty="0">
                <a:latin typeface="+mn-lt"/>
              </a:rPr>
              <a:t>1 can approach double of that of RAID 0. However, if a substantial fraction of the I/O</a:t>
            </a:r>
          </a:p>
          <a:p>
            <a:r>
              <a:rPr lang="en-US" sz="1300" dirty="0">
                <a:latin typeface="+mn-lt"/>
              </a:rPr>
              <a:t>requests are write requests, then there may be no significant performance gain over</a:t>
            </a:r>
          </a:p>
          <a:p>
            <a:r>
              <a:rPr lang="en-US" sz="1300" dirty="0">
                <a:latin typeface="+mn-lt"/>
              </a:rPr>
              <a:t>RAID 0. RAID 1 may also provide improved performance over RAID 0 for data</a:t>
            </a:r>
          </a:p>
          <a:p>
            <a:r>
              <a:rPr lang="en-US" sz="1300" dirty="0">
                <a:latin typeface="+mn-lt"/>
              </a:rPr>
              <a:t>transfer intensive applications with a high percentage of reads. Improvement occurs</a:t>
            </a:r>
          </a:p>
          <a:p>
            <a:r>
              <a:rPr lang="en-US" sz="1300" dirty="0">
                <a:latin typeface="+mn-lt"/>
              </a:rPr>
              <a:t>if the application can split each read request so that both disk members participate.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7351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8312" cy="3835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300" dirty="0">
                <a:latin typeface="+mn-lt"/>
              </a:rPr>
              <a:t>RAID levels 2 and 3 make use of a parallel access technique. In a parallel access</a:t>
            </a:r>
          </a:p>
          <a:p>
            <a:r>
              <a:rPr lang="en-US" sz="1300" dirty="0">
                <a:latin typeface="+mn-lt"/>
              </a:rPr>
              <a:t>array, all member disks participate in the execution of every I/O request. Typically,</a:t>
            </a:r>
          </a:p>
          <a:p>
            <a:r>
              <a:rPr lang="en-US" sz="1300" dirty="0">
                <a:latin typeface="+mn-lt"/>
              </a:rPr>
              <a:t>the spindles of the individual drives are synchronized so that each disk head is in the</a:t>
            </a:r>
          </a:p>
          <a:p>
            <a:r>
              <a:rPr lang="en-US" sz="1300" dirty="0">
                <a:latin typeface="+mn-lt"/>
              </a:rPr>
              <a:t>same position on each disk at any given time.</a:t>
            </a:r>
          </a:p>
          <a:p>
            <a:endParaRPr lang="en-US" sz="1300" dirty="0">
              <a:latin typeface="+mn-lt"/>
            </a:endParaRPr>
          </a:p>
          <a:p>
            <a:r>
              <a:rPr lang="en-US" sz="1300" dirty="0">
                <a:latin typeface="+mn-lt"/>
              </a:rPr>
              <a:t>As in the other RAID schemes, data striping is used. In the case of RAID 2</a:t>
            </a:r>
          </a:p>
          <a:p>
            <a:r>
              <a:rPr lang="en-US" sz="1300" dirty="0">
                <a:latin typeface="+mn-lt"/>
              </a:rPr>
              <a:t>and 3, the strips are very small, often as small as a single byte or word. With RAID 2,</a:t>
            </a:r>
          </a:p>
          <a:p>
            <a:r>
              <a:rPr lang="en-US" sz="1300" dirty="0">
                <a:latin typeface="+mn-lt"/>
              </a:rPr>
              <a:t>an error-correcting code is calculated across corresponding bits on each data disk,</a:t>
            </a:r>
          </a:p>
          <a:p>
            <a:r>
              <a:rPr lang="en-US" sz="1300" dirty="0">
                <a:latin typeface="+mn-lt"/>
              </a:rPr>
              <a:t>and the bits of the code are stored in the corresponding bit positions on multiple</a:t>
            </a:r>
          </a:p>
          <a:p>
            <a:r>
              <a:rPr lang="en-US" sz="1300" dirty="0">
                <a:latin typeface="+mn-lt"/>
              </a:rPr>
              <a:t>parity disks. Typically, a Hamming code is used, which is able to correct single-bit</a:t>
            </a:r>
          </a:p>
          <a:p>
            <a:r>
              <a:rPr lang="en-US" sz="1300" dirty="0">
                <a:latin typeface="+mn-lt"/>
              </a:rPr>
              <a:t>errors and detect double-bit errors.</a:t>
            </a:r>
          </a:p>
          <a:p>
            <a:endParaRPr lang="en-US" sz="1300" dirty="0">
              <a:latin typeface="+mn-lt"/>
            </a:endParaRPr>
          </a:p>
          <a:p>
            <a:r>
              <a:rPr lang="en-US" sz="1300" dirty="0">
                <a:latin typeface="+mn-lt"/>
              </a:rPr>
              <a:t>Although RAID 2 requires fewer disks than RAID 1, it is still rather costly.</a:t>
            </a:r>
          </a:p>
          <a:p>
            <a:r>
              <a:rPr lang="en-US" sz="1300" dirty="0">
                <a:latin typeface="+mn-lt"/>
              </a:rPr>
              <a:t>The number of redundant disks is proportional to the log of the number of data</a:t>
            </a:r>
          </a:p>
          <a:p>
            <a:r>
              <a:rPr lang="en-US" sz="1300" dirty="0">
                <a:latin typeface="+mn-lt"/>
              </a:rPr>
              <a:t>disks. On a single read, all disks are simultaneously accessed. The requested data</a:t>
            </a:r>
          </a:p>
          <a:p>
            <a:r>
              <a:rPr lang="en-US" sz="1300" dirty="0">
                <a:latin typeface="+mn-lt"/>
              </a:rPr>
              <a:t>and the associated error-correcting code are delivered to the array controller. If</a:t>
            </a:r>
          </a:p>
          <a:p>
            <a:r>
              <a:rPr lang="en-US" sz="1300" dirty="0">
                <a:latin typeface="+mn-lt"/>
              </a:rPr>
              <a:t>there is a single-bit error, the controller can recognize and correct the error instantly,</a:t>
            </a:r>
          </a:p>
          <a:p>
            <a:r>
              <a:rPr lang="en-US" sz="1300" dirty="0">
                <a:latin typeface="+mn-lt"/>
              </a:rPr>
              <a:t>so that the read access time is not slowed. On a single write, all data disks and parity</a:t>
            </a:r>
          </a:p>
          <a:p>
            <a:r>
              <a:rPr lang="en-US" sz="1300" dirty="0">
                <a:latin typeface="+mn-lt"/>
              </a:rPr>
              <a:t>disks must be accessed for the write operation.</a:t>
            </a:r>
          </a:p>
          <a:p>
            <a:endParaRPr lang="en-US" sz="1300" dirty="0">
              <a:latin typeface="+mn-lt"/>
            </a:endParaRPr>
          </a:p>
          <a:p>
            <a:r>
              <a:rPr lang="en-US" sz="1300" dirty="0">
                <a:latin typeface="+mn-lt"/>
              </a:rPr>
              <a:t>RAID 2 would only be an effective choice in an environment in which many</a:t>
            </a:r>
          </a:p>
          <a:p>
            <a:r>
              <a:rPr lang="en-US" sz="1300" dirty="0">
                <a:latin typeface="+mn-lt"/>
              </a:rPr>
              <a:t>disk errors occur. Given the high reliability of individual disks and disk drives,</a:t>
            </a:r>
          </a:p>
          <a:p>
            <a:r>
              <a:rPr lang="en-US" sz="1300" dirty="0">
                <a:latin typeface="+mn-lt"/>
              </a:rPr>
              <a:t>RAID 2 is overkill and is not implemented.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7594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8312" cy="3835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1300" dirty="0">
                <a:latin typeface="+mn-lt"/>
              </a:rPr>
              <a:t>RAID 3 is organized in a similar fashion to RAID 2. The difference is that RAID 3</a:t>
            </a:r>
          </a:p>
          <a:p>
            <a:r>
              <a:rPr lang="en-US" sz="1300" dirty="0">
                <a:latin typeface="+mn-lt"/>
              </a:rPr>
              <a:t>requires only a single redundant disk, no matter how large the disk array. RAID 3</a:t>
            </a:r>
          </a:p>
          <a:p>
            <a:r>
              <a:rPr lang="en-US" sz="1300" dirty="0">
                <a:latin typeface="+mn-lt"/>
              </a:rPr>
              <a:t>employs parallel access, with data distributed in small strips. Instead of an error correcting</a:t>
            </a:r>
          </a:p>
          <a:p>
            <a:r>
              <a:rPr lang="en-US" sz="1300" dirty="0">
                <a:latin typeface="+mn-lt"/>
              </a:rPr>
              <a:t>code, a simple parity bit is computed for the set of individual bits in the</a:t>
            </a:r>
          </a:p>
          <a:p>
            <a:r>
              <a:rPr lang="en-US" sz="1300" dirty="0">
                <a:latin typeface="+mn-lt"/>
              </a:rPr>
              <a:t>same position on all of the data disks.</a:t>
            </a:r>
          </a:p>
          <a:p>
            <a:endParaRPr lang="en-US" sz="1300" b="1" i="1" dirty="0">
              <a:latin typeface="+mn-lt"/>
            </a:endParaRPr>
          </a:p>
          <a:p>
            <a:r>
              <a:rPr lang="en-US" sz="1300" b="1" i="1" dirty="0">
                <a:latin typeface="+mn-lt"/>
              </a:rPr>
              <a:t>REDUNDANCY In the event of a drive failure, the parity drive is accessed and data</a:t>
            </a:r>
          </a:p>
          <a:p>
            <a:r>
              <a:rPr lang="en-US" sz="1300" dirty="0">
                <a:latin typeface="+mn-lt"/>
              </a:rPr>
              <a:t>is reconstructed from the remaining devices. Once the failed drive is replaced, the</a:t>
            </a:r>
          </a:p>
          <a:p>
            <a:r>
              <a:rPr lang="en-US" sz="1300" dirty="0">
                <a:latin typeface="+mn-lt"/>
              </a:rPr>
              <a:t>missing data can be restored on the new drive and operation resumed.</a:t>
            </a:r>
          </a:p>
          <a:p>
            <a:endParaRPr lang="en-US" sz="1300" dirty="0">
              <a:latin typeface="+mn-lt"/>
            </a:endParaRPr>
          </a:p>
          <a:p>
            <a:r>
              <a:rPr lang="en-US" sz="1300" dirty="0">
                <a:latin typeface="+mn-lt"/>
              </a:rPr>
              <a:t>Data reconstruction is simple. Consider an array of five drives in which X0</a:t>
            </a:r>
          </a:p>
          <a:p>
            <a:r>
              <a:rPr lang="en-US" sz="1300" dirty="0">
                <a:latin typeface="+mn-lt"/>
              </a:rPr>
              <a:t>through X3 contain data and X4 is the parity disk. The parity for the </a:t>
            </a:r>
            <a:r>
              <a:rPr lang="en-US" sz="1300" i="1" dirty="0">
                <a:latin typeface="+mn-lt"/>
              </a:rPr>
              <a:t>i th bit is</a:t>
            </a:r>
          </a:p>
          <a:p>
            <a:r>
              <a:rPr lang="en-US" sz="1300" dirty="0">
                <a:latin typeface="+mn-lt"/>
              </a:rPr>
              <a:t>calculated as follows:</a:t>
            </a:r>
          </a:p>
          <a:p>
            <a:r>
              <a:rPr lang="en-US" sz="1300" dirty="0">
                <a:latin typeface="+mn-lt"/>
              </a:rPr>
              <a:t>X4(</a:t>
            </a:r>
            <a:r>
              <a:rPr lang="en-US" sz="1300" i="1" dirty="0">
                <a:latin typeface="+mn-lt"/>
              </a:rPr>
              <a:t>i) = X3(i) X2(i) X1(i) X0(i)</a:t>
            </a:r>
          </a:p>
          <a:p>
            <a:r>
              <a:rPr lang="en-US" sz="1300" dirty="0">
                <a:latin typeface="+mn-lt"/>
              </a:rPr>
              <a:t>where  is exclusive-OR function.</a:t>
            </a:r>
          </a:p>
          <a:p>
            <a:endParaRPr lang="en-US" sz="1300" dirty="0">
              <a:latin typeface="+mn-lt"/>
            </a:endParaRPr>
          </a:p>
          <a:p>
            <a:r>
              <a:rPr lang="en-US" sz="1300" dirty="0">
                <a:latin typeface="+mn-lt"/>
              </a:rPr>
              <a:t>Suppose that drive X1 has failed. If we add X4(</a:t>
            </a:r>
            <a:r>
              <a:rPr lang="en-US" sz="1300" i="1" dirty="0">
                <a:latin typeface="+mn-lt"/>
              </a:rPr>
              <a:t>i) X1(i) to both sides of the</a:t>
            </a:r>
          </a:p>
          <a:p>
            <a:r>
              <a:rPr lang="en-US" sz="1300" dirty="0">
                <a:latin typeface="+mn-lt"/>
              </a:rPr>
              <a:t>preceding equation, we get</a:t>
            </a:r>
          </a:p>
          <a:p>
            <a:r>
              <a:rPr lang="en-US" sz="1300" dirty="0">
                <a:latin typeface="+mn-lt"/>
              </a:rPr>
              <a:t>X1(</a:t>
            </a:r>
            <a:r>
              <a:rPr lang="en-US" sz="1300" i="1" dirty="0">
                <a:latin typeface="+mn-lt"/>
              </a:rPr>
              <a:t>i) = X4(i) X3(i) X2(i) X0(i)</a:t>
            </a:r>
          </a:p>
          <a:p>
            <a:r>
              <a:rPr lang="en-US" sz="1300" dirty="0">
                <a:latin typeface="+mn-lt"/>
              </a:rPr>
              <a:t>Thus, the contents of each strip of data on X1 can be regenerated from the contents</a:t>
            </a:r>
          </a:p>
          <a:p>
            <a:r>
              <a:rPr lang="en-US" sz="1300" dirty="0">
                <a:latin typeface="+mn-lt"/>
              </a:rPr>
              <a:t>of the corresponding strips on the remaining disks in the array. This principle is true</a:t>
            </a:r>
          </a:p>
          <a:p>
            <a:r>
              <a:rPr lang="en-US" sz="1300" dirty="0">
                <a:latin typeface="+mn-lt"/>
              </a:rPr>
              <a:t>for RAID levels 3 through 6.</a:t>
            </a:r>
          </a:p>
          <a:p>
            <a:endParaRPr lang="en-US" sz="1300" dirty="0">
              <a:latin typeface="+mn-lt"/>
            </a:endParaRPr>
          </a:p>
          <a:p>
            <a:r>
              <a:rPr lang="en-US" sz="1300" dirty="0">
                <a:latin typeface="+mn-lt"/>
              </a:rPr>
              <a:t>In the event of a disk failure, all of the data are still available in what is referred</a:t>
            </a:r>
          </a:p>
          <a:p>
            <a:r>
              <a:rPr lang="en-US" sz="1300" dirty="0">
                <a:latin typeface="+mn-lt"/>
              </a:rPr>
              <a:t>to as reduced mode. In this mode, for reads, the missing data are regenerated on the</a:t>
            </a:r>
          </a:p>
          <a:p>
            <a:r>
              <a:rPr lang="en-US" sz="1300" dirty="0">
                <a:latin typeface="+mn-lt"/>
              </a:rPr>
              <a:t>fly using the exclusive-OR calculation. When data are written to a reduced RAID 3</a:t>
            </a:r>
          </a:p>
          <a:p>
            <a:r>
              <a:rPr lang="en-US" sz="1300" dirty="0">
                <a:latin typeface="+mn-lt"/>
              </a:rPr>
              <a:t>array, consistency of the parity must be maintained for later regeneration. Return to</a:t>
            </a:r>
          </a:p>
          <a:p>
            <a:r>
              <a:rPr lang="en-US" sz="1300" dirty="0">
                <a:latin typeface="+mn-lt"/>
              </a:rPr>
              <a:t>full operation requires that the failed disk be replaced and the entire contents of the</a:t>
            </a:r>
          </a:p>
          <a:p>
            <a:r>
              <a:rPr lang="en-US" sz="1300" dirty="0">
                <a:latin typeface="+mn-lt"/>
              </a:rPr>
              <a:t>failed disk be regenerated on the new disk.</a:t>
            </a:r>
          </a:p>
          <a:p>
            <a:endParaRPr lang="en-US" sz="1300" b="1" i="1" dirty="0">
              <a:latin typeface="+mn-lt"/>
            </a:endParaRPr>
          </a:p>
          <a:p>
            <a:r>
              <a:rPr lang="en-US" sz="1300" b="1" i="1" dirty="0">
                <a:latin typeface="+mn-lt"/>
              </a:rPr>
              <a:t>PERFORMANCE Because data are striped in very small strips, RAID 3 can achieve</a:t>
            </a:r>
          </a:p>
          <a:p>
            <a:r>
              <a:rPr lang="en-US" sz="1300" dirty="0">
                <a:latin typeface="+mn-lt"/>
              </a:rPr>
              <a:t>very high data transfer rates. Any I/O request will involve the parallel transfer of</a:t>
            </a:r>
          </a:p>
          <a:p>
            <a:r>
              <a:rPr lang="en-US" sz="1300" dirty="0">
                <a:latin typeface="+mn-lt"/>
              </a:rPr>
              <a:t>data from all of the data disks. For large transfers, the performance improvement is</a:t>
            </a:r>
          </a:p>
          <a:p>
            <a:r>
              <a:rPr lang="en-US" sz="1300" dirty="0">
                <a:latin typeface="+mn-lt"/>
              </a:rPr>
              <a:t>especially noticeable. On the other hand, only one I/O request can be executed at a</a:t>
            </a:r>
          </a:p>
          <a:p>
            <a:r>
              <a:rPr lang="en-US" sz="1300" dirty="0">
                <a:latin typeface="+mn-lt"/>
              </a:rPr>
              <a:t>time. Thus, in a transaction-oriented environment, performance suffers.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0008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8312" cy="3835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1300" dirty="0">
                <a:latin typeface="+mn-lt"/>
              </a:rPr>
              <a:t>RAID levels 4 through 6 make use of an independent access technique. In an independent</a:t>
            </a:r>
          </a:p>
          <a:p>
            <a:r>
              <a:rPr lang="en-US" sz="1300" dirty="0">
                <a:latin typeface="+mn-lt"/>
              </a:rPr>
              <a:t>access array, each member disk operates independently, so that separate</a:t>
            </a:r>
          </a:p>
          <a:p>
            <a:r>
              <a:rPr lang="en-US" sz="1300" dirty="0">
                <a:latin typeface="+mn-lt"/>
              </a:rPr>
              <a:t>I/O requests can be satisfied in parallel. Because of this, independent access arrays</a:t>
            </a:r>
          </a:p>
          <a:p>
            <a:r>
              <a:rPr lang="en-US" sz="1300" dirty="0">
                <a:latin typeface="+mn-lt"/>
              </a:rPr>
              <a:t>are more suitable for applications that require high I/O request rates and are relatively</a:t>
            </a:r>
          </a:p>
          <a:p>
            <a:r>
              <a:rPr lang="en-US" sz="1300" dirty="0">
                <a:latin typeface="+mn-lt"/>
              </a:rPr>
              <a:t>less suited for applications that require high data transfer rates.</a:t>
            </a:r>
          </a:p>
          <a:p>
            <a:endParaRPr lang="en-US" sz="1300" dirty="0">
              <a:latin typeface="+mn-lt"/>
            </a:endParaRPr>
          </a:p>
          <a:p>
            <a:r>
              <a:rPr lang="en-US" sz="1300" dirty="0">
                <a:latin typeface="+mn-lt"/>
              </a:rPr>
              <a:t>As in the other RAID schemes, data striping is used. In the case of RAID</a:t>
            </a:r>
          </a:p>
          <a:p>
            <a:r>
              <a:rPr lang="en-US" sz="1300" dirty="0">
                <a:latin typeface="+mn-lt"/>
              </a:rPr>
              <a:t>4 through 6, the strips are relatively large. With RAID 4, a bit-by-bit parity strip</a:t>
            </a:r>
          </a:p>
          <a:p>
            <a:r>
              <a:rPr lang="en-US" sz="1300" dirty="0">
                <a:latin typeface="+mn-lt"/>
              </a:rPr>
              <a:t>is calculated across corresponding strips on each data disk, and the parity bits are</a:t>
            </a:r>
          </a:p>
          <a:p>
            <a:r>
              <a:rPr lang="en-US" sz="1300" dirty="0">
                <a:latin typeface="+mn-lt"/>
              </a:rPr>
              <a:t>stored in the corresponding strip on the parity disk.</a:t>
            </a:r>
          </a:p>
          <a:p>
            <a:endParaRPr lang="en-US" sz="1300" dirty="0">
              <a:latin typeface="+mn-lt"/>
            </a:endParaRPr>
          </a:p>
          <a:p>
            <a:r>
              <a:rPr lang="en-US" sz="1300" dirty="0">
                <a:latin typeface="+mn-lt"/>
              </a:rPr>
              <a:t>RAID 4 involves a write penalty when an I/O write request of small size is performed.</a:t>
            </a:r>
          </a:p>
          <a:p>
            <a:r>
              <a:rPr lang="en-US" sz="1300" dirty="0">
                <a:latin typeface="+mn-lt"/>
              </a:rPr>
              <a:t>Each time that a write occurs, the array management software must update</a:t>
            </a:r>
          </a:p>
          <a:p>
            <a:r>
              <a:rPr lang="en-US" sz="1300" dirty="0">
                <a:latin typeface="+mn-lt"/>
              </a:rPr>
              <a:t>not only the user data but also the corresponding parity bits. Consider an array of</a:t>
            </a:r>
          </a:p>
          <a:p>
            <a:r>
              <a:rPr lang="en-US" sz="1300" dirty="0">
                <a:latin typeface="+mn-lt"/>
              </a:rPr>
              <a:t>five drives in which X0 through X3 contain data and X4 is the parity disk. Suppose</a:t>
            </a:r>
          </a:p>
          <a:p>
            <a:r>
              <a:rPr lang="en-US" sz="1300" dirty="0">
                <a:latin typeface="+mn-lt"/>
              </a:rPr>
              <a:t>that a write is performed that only involves a strip on disk X1. Initially, for each bit</a:t>
            </a:r>
          </a:p>
          <a:p>
            <a:r>
              <a:rPr lang="en-US" sz="1300" i="1" dirty="0">
                <a:latin typeface="+mn-lt"/>
              </a:rPr>
              <a:t>i , we have the following relationship:</a:t>
            </a:r>
          </a:p>
          <a:p>
            <a:r>
              <a:rPr lang="en-US" sz="1300" dirty="0">
                <a:latin typeface="+mn-lt"/>
              </a:rPr>
              <a:t>X4(</a:t>
            </a:r>
            <a:r>
              <a:rPr lang="en-US" sz="1300" i="1" dirty="0">
                <a:latin typeface="+mn-lt"/>
              </a:rPr>
              <a:t>i) = X3(i) X2(i) X1(i) X0(i) </a:t>
            </a:r>
            <a:r>
              <a:rPr lang="en-US" sz="1300" b="1" i="1" dirty="0">
                <a:latin typeface="+mn-lt"/>
              </a:rPr>
              <a:t>(11.1)</a:t>
            </a:r>
          </a:p>
          <a:p>
            <a:r>
              <a:rPr lang="en-US" sz="1300" dirty="0">
                <a:latin typeface="+mn-lt"/>
              </a:rPr>
              <a:t>After the update, with potentially altered bits indicated by a prime symbol:</a:t>
            </a:r>
          </a:p>
          <a:p>
            <a:r>
              <a:rPr lang="en-US" sz="1300" dirty="0">
                <a:latin typeface="+mn-lt"/>
              </a:rPr>
              <a:t>X4=(</a:t>
            </a:r>
            <a:r>
              <a:rPr lang="en-US" sz="1300" i="1" dirty="0">
                <a:latin typeface="+mn-lt"/>
              </a:rPr>
              <a:t>i) = X3(i) X2(i) X1=(i) X0(i)</a:t>
            </a:r>
          </a:p>
          <a:p>
            <a:r>
              <a:rPr lang="en-US" sz="1300" dirty="0">
                <a:latin typeface="+mn-lt"/>
              </a:rPr>
              <a:t>= X3(</a:t>
            </a:r>
            <a:r>
              <a:rPr lang="en-US" sz="1300" i="1" dirty="0">
                <a:latin typeface="+mn-lt"/>
              </a:rPr>
              <a:t>i) X2(i) X1=(i) X0(i) X1(i) X1(i)</a:t>
            </a:r>
          </a:p>
          <a:p>
            <a:r>
              <a:rPr lang="en-US" sz="1300" dirty="0">
                <a:latin typeface="+mn-lt"/>
              </a:rPr>
              <a:t>= X3(</a:t>
            </a:r>
            <a:r>
              <a:rPr lang="en-US" sz="1300" i="1" dirty="0">
                <a:latin typeface="+mn-lt"/>
              </a:rPr>
              <a:t>i) X2(i) X1 (i) X0(i) X1(i) X1=(i)</a:t>
            </a:r>
          </a:p>
          <a:p>
            <a:r>
              <a:rPr lang="en-US" sz="1300" dirty="0">
                <a:latin typeface="+mn-lt"/>
              </a:rPr>
              <a:t>= X4(</a:t>
            </a:r>
            <a:r>
              <a:rPr lang="en-US" sz="1300" i="1" dirty="0">
                <a:latin typeface="+mn-lt"/>
              </a:rPr>
              <a:t>i) X1(i) X1=(i)</a:t>
            </a:r>
          </a:p>
          <a:p>
            <a:endParaRPr lang="en-US" sz="1300" dirty="0">
              <a:latin typeface="+mn-lt"/>
            </a:endParaRPr>
          </a:p>
          <a:p>
            <a:r>
              <a:rPr lang="en-US" sz="1300" dirty="0">
                <a:latin typeface="+mn-lt"/>
              </a:rPr>
              <a:t>The preceding set of equations is derived as follows. The first line shows that</a:t>
            </a:r>
          </a:p>
          <a:p>
            <a:r>
              <a:rPr lang="en-US" sz="1300" dirty="0">
                <a:latin typeface="+mn-lt"/>
              </a:rPr>
              <a:t>a change in X1 will also affect the parity disk X4. In the second line, we add the</a:t>
            </a:r>
          </a:p>
          <a:p>
            <a:r>
              <a:rPr lang="en-US" sz="1300" dirty="0">
                <a:latin typeface="+mn-lt"/>
              </a:rPr>
              <a:t>terms [ X1(</a:t>
            </a:r>
            <a:r>
              <a:rPr lang="en-US" sz="1300" i="1" dirty="0">
                <a:latin typeface="+mn-lt"/>
              </a:rPr>
              <a:t>i) X1(i)] . Because the exclusive-OR of any quantity with itself</a:t>
            </a:r>
          </a:p>
          <a:p>
            <a:r>
              <a:rPr lang="en-US" sz="1300" dirty="0">
                <a:latin typeface="+mn-lt"/>
              </a:rPr>
              <a:t>is 0, this does not affect the equation. However, it is a convenience that is used to</a:t>
            </a:r>
          </a:p>
          <a:p>
            <a:r>
              <a:rPr lang="en-US" sz="1300" dirty="0">
                <a:latin typeface="+mn-lt"/>
              </a:rPr>
              <a:t>create the third line, by reordering. Finally, Equation ( 11.1 ) is used to replace the</a:t>
            </a:r>
          </a:p>
          <a:p>
            <a:r>
              <a:rPr lang="en-US" sz="1300" dirty="0">
                <a:latin typeface="+mn-lt"/>
              </a:rPr>
              <a:t>first four terms by X4( </a:t>
            </a:r>
            <a:r>
              <a:rPr lang="en-US" sz="1300" i="1" dirty="0">
                <a:latin typeface="+mn-lt"/>
              </a:rPr>
              <a:t>i ).</a:t>
            </a:r>
          </a:p>
          <a:p>
            <a:endParaRPr lang="en-US" sz="1300" dirty="0">
              <a:latin typeface="+mn-lt"/>
            </a:endParaRPr>
          </a:p>
          <a:p>
            <a:r>
              <a:rPr lang="en-US" sz="1300" dirty="0">
                <a:latin typeface="+mn-lt"/>
              </a:rPr>
              <a:t>To calculate the new parity, the array management software must read the old</a:t>
            </a:r>
          </a:p>
          <a:p>
            <a:r>
              <a:rPr lang="en-US" sz="1300" dirty="0">
                <a:latin typeface="+mn-lt"/>
              </a:rPr>
              <a:t>user strip and the old parity strip. Then it can update these two strips with the new</a:t>
            </a:r>
          </a:p>
          <a:p>
            <a:r>
              <a:rPr lang="en-US" sz="1300" dirty="0">
                <a:latin typeface="+mn-lt"/>
              </a:rPr>
              <a:t>data and the newly calculated parity. Thus, each strip write involves two reads and</a:t>
            </a:r>
          </a:p>
          <a:p>
            <a:r>
              <a:rPr lang="en-US" sz="1300" dirty="0">
                <a:latin typeface="+mn-lt"/>
              </a:rPr>
              <a:t>two writes.</a:t>
            </a:r>
          </a:p>
          <a:p>
            <a:endParaRPr lang="en-US" sz="1300" dirty="0">
              <a:latin typeface="+mn-lt"/>
            </a:endParaRPr>
          </a:p>
          <a:p>
            <a:r>
              <a:rPr lang="en-US" sz="1300" dirty="0">
                <a:latin typeface="+mn-lt"/>
              </a:rPr>
              <a:t>In the case of a larger size I/O write that involves strips on all disk drives, parity</a:t>
            </a:r>
          </a:p>
          <a:p>
            <a:r>
              <a:rPr lang="en-US" sz="1300" dirty="0">
                <a:latin typeface="+mn-lt"/>
              </a:rPr>
              <a:t>is easily computed by calculation using only the new data bits. Thus, the parity drive</a:t>
            </a:r>
          </a:p>
          <a:p>
            <a:r>
              <a:rPr lang="en-US" sz="1300" dirty="0">
                <a:latin typeface="+mn-lt"/>
              </a:rPr>
              <a:t>can be updated in parallel with the data drives and there are no extra reads or writes.</a:t>
            </a:r>
          </a:p>
          <a:p>
            <a:endParaRPr lang="en-US" sz="1300" dirty="0">
              <a:latin typeface="+mn-lt"/>
            </a:endParaRPr>
          </a:p>
          <a:p>
            <a:r>
              <a:rPr lang="en-US" sz="1300" dirty="0">
                <a:latin typeface="+mn-lt"/>
              </a:rPr>
              <a:t>In any case, every write operation must involve the parity disk, which therefore</a:t>
            </a:r>
          </a:p>
          <a:p>
            <a:r>
              <a:rPr lang="en-US" sz="1300" dirty="0">
                <a:latin typeface="+mn-lt"/>
              </a:rPr>
              <a:t>can become a bottleneck.</a:t>
            </a:r>
            <a:endParaRPr lang="en-NZ" dirty="0" smtClean="0"/>
          </a:p>
          <a:p>
            <a:pPr lvl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7274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8312" cy="3835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dirty="0">
                <a:latin typeface="+mn-lt"/>
              </a:rPr>
              <a:t>RAID 5 is organized in a similar fashion to RAID 4. The difference is that RAID</a:t>
            </a:r>
          </a:p>
          <a:p>
            <a:r>
              <a:rPr lang="en-US" sz="1300" dirty="0">
                <a:latin typeface="+mn-lt"/>
              </a:rPr>
              <a:t>5 distributes the parity strips across all disks. A typical allocation is a round-robin</a:t>
            </a:r>
          </a:p>
          <a:p>
            <a:r>
              <a:rPr lang="en-US" sz="1300" dirty="0">
                <a:latin typeface="+mn-lt"/>
              </a:rPr>
              <a:t>scheme, as illustrated in Figure 11.8f . For an </a:t>
            </a:r>
            <a:r>
              <a:rPr lang="en-US" sz="1300" i="1" dirty="0">
                <a:latin typeface="+mn-lt"/>
              </a:rPr>
              <a:t>n -disk array, the parity strip is on a</a:t>
            </a:r>
          </a:p>
          <a:p>
            <a:r>
              <a:rPr lang="en-US" sz="1300" dirty="0">
                <a:latin typeface="+mn-lt"/>
              </a:rPr>
              <a:t>different disk for the first </a:t>
            </a:r>
            <a:r>
              <a:rPr lang="en-US" sz="1300" i="1" dirty="0">
                <a:latin typeface="+mn-lt"/>
              </a:rPr>
              <a:t>n stripes, and the pattern then repeats.</a:t>
            </a:r>
          </a:p>
          <a:p>
            <a:endParaRPr lang="en-US" sz="1300" dirty="0">
              <a:latin typeface="+mn-lt"/>
            </a:endParaRPr>
          </a:p>
          <a:p>
            <a:r>
              <a:rPr lang="en-US" sz="1300" dirty="0">
                <a:latin typeface="+mn-lt"/>
              </a:rPr>
              <a:t>The distribution of parity strips across all drives avoids the potential I/O</a:t>
            </a:r>
          </a:p>
          <a:p>
            <a:r>
              <a:rPr lang="en-US" sz="1300" dirty="0">
                <a:latin typeface="+mn-lt"/>
              </a:rPr>
              <a:t>bottleneck of the single parity disk found in RAID 4. Further, RAID 5 has the</a:t>
            </a:r>
          </a:p>
          <a:p>
            <a:r>
              <a:rPr lang="en-US" sz="1300" dirty="0">
                <a:latin typeface="+mn-lt"/>
              </a:rPr>
              <a:t>characteristic that the loss of any one disk does not result in data loss.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074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98E41E-978D-4545-BD47-B72591311F7D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7526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8312" cy="3835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sz="1300" dirty="0">
                <a:latin typeface="+mn-lt"/>
              </a:rPr>
              <a:t>RAID 6 was introduced in a subsequent paper by the Berkeley researchers</a:t>
            </a:r>
          </a:p>
          <a:p>
            <a:r>
              <a:rPr lang="en-US" sz="1300" dirty="0">
                <a:latin typeface="+mn-lt"/>
              </a:rPr>
              <a:t>[KATZ89]. In the RAID 6 scheme, two different parity calculations are carried out</a:t>
            </a:r>
          </a:p>
          <a:p>
            <a:r>
              <a:rPr lang="en-US" sz="1300" dirty="0">
                <a:latin typeface="+mn-lt"/>
              </a:rPr>
              <a:t>and stored in separate blocks on different disks. Thus, a RAID 6 array whose user</a:t>
            </a:r>
          </a:p>
          <a:p>
            <a:r>
              <a:rPr lang="en-US" sz="1300" dirty="0">
                <a:latin typeface="+mn-lt"/>
              </a:rPr>
              <a:t>data require </a:t>
            </a:r>
            <a:r>
              <a:rPr lang="en-US" sz="1300" i="1" dirty="0">
                <a:latin typeface="+mn-lt"/>
              </a:rPr>
              <a:t>N disks consists of N + 2 disks.</a:t>
            </a:r>
          </a:p>
          <a:p>
            <a:endParaRPr lang="en-US" sz="1300" dirty="0">
              <a:latin typeface="+mn-lt"/>
            </a:endParaRPr>
          </a:p>
          <a:p>
            <a:r>
              <a:rPr lang="en-US" sz="1300" dirty="0">
                <a:latin typeface="+mn-lt"/>
              </a:rPr>
              <a:t>Figure 11.8g illustrates the scheme. P and Q are two different data check algorithms.</a:t>
            </a:r>
          </a:p>
          <a:p>
            <a:r>
              <a:rPr lang="en-US" sz="1300" dirty="0">
                <a:latin typeface="+mn-lt"/>
              </a:rPr>
              <a:t>One of the two is the exclusive-OR calculation used in RAID 4 and 5. But</a:t>
            </a:r>
          </a:p>
          <a:p>
            <a:r>
              <a:rPr lang="en-US" sz="1300" dirty="0">
                <a:latin typeface="+mn-lt"/>
              </a:rPr>
              <a:t>the other is an independent data check algorithm. This makes it possible to regenerate</a:t>
            </a:r>
          </a:p>
          <a:p>
            <a:r>
              <a:rPr lang="en-US" sz="1300" dirty="0">
                <a:latin typeface="+mn-lt"/>
              </a:rPr>
              <a:t>data even if two disks containing user data fail.</a:t>
            </a:r>
          </a:p>
          <a:p>
            <a:endParaRPr lang="en-US" sz="1300" dirty="0">
              <a:latin typeface="+mn-lt"/>
            </a:endParaRPr>
          </a:p>
          <a:p>
            <a:r>
              <a:rPr lang="en-US" sz="1300" dirty="0">
                <a:latin typeface="+mn-lt"/>
              </a:rPr>
              <a:t>The advantage of RAID 6 is that it provides extremely high data availability.</a:t>
            </a:r>
          </a:p>
          <a:p>
            <a:r>
              <a:rPr lang="en-US" sz="1300" dirty="0">
                <a:latin typeface="+mn-lt"/>
              </a:rPr>
              <a:t>Three disks would have to fail within the MTTR (mean time to repair) interval to</a:t>
            </a:r>
          </a:p>
          <a:p>
            <a:r>
              <a:rPr lang="en-US" sz="1300" dirty="0">
                <a:latin typeface="+mn-lt"/>
              </a:rPr>
              <a:t>cause data to be lost. On the other hand, RAID 6 incurs a substantial write penalty,</a:t>
            </a:r>
          </a:p>
          <a:p>
            <a:r>
              <a:rPr lang="en-US" sz="1300" dirty="0">
                <a:latin typeface="+mn-lt"/>
              </a:rPr>
              <a:t>because each write affects two parity blocks. Performance benchmarks [EISC07]</a:t>
            </a:r>
          </a:p>
          <a:p>
            <a:r>
              <a:rPr lang="en-US" sz="1300" dirty="0">
                <a:latin typeface="+mn-lt"/>
              </a:rPr>
              <a:t>show a RAID 6 controller can suffer more than a 30% drop in overall write performance</a:t>
            </a:r>
          </a:p>
          <a:p>
            <a:r>
              <a:rPr lang="en-US" sz="1300" dirty="0">
                <a:latin typeface="+mn-lt"/>
              </a:rPr>
              <a:t>compared with a RAID 5 implementation. RAID 5 and RAID 6 read</a:t>
            </a:r>
          </a:p>
          <a:p>
            <a:r>
              <a:rPr lang="en-US" sz="1300" dirty="0">
                <a:latin typeface="+mn-lt"/>
              </a:rPr>
              <a:t>performance is comparable.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878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2020EA-55DF-45C7-B152-6324DC989C0C}" type="slidenum">
              <a:rPr lang="de-DE" smtClean="0"/>
              <a:pPr>
                <a:defRPr/>
              </a:pPr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34802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98E41E-978D-4545-BD47-B72591311F7D}" type="slidenum">
              <a:rPr lang="de-DE" smtClean="0"/>
              <a:pPr>
                <a:defRPr/>
              </a:pPr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08885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8312" cy="3835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300" dirty="0">
                <a:latin typeface="+mn-lt"/>
              </a:rPr>
              <a:t>With respect to the first point, meeting user requirements, the extent of such</a:t>
            </a:r>
          </a:p>
          <a:p>
            <a:r>
              <a:rPr lang="en-US" sz="1300" dirty="0">
                <a:latin typeface="+mn-lt"/>
              </a:rPr>
              <a:t>requirements depends on the variety of applications and the environment in which</a:t>
            </a:r>
          </a:p>
          <a:p>
            <a:r>
              <a:rPr lang="en-US" sz="1300" dirty="0">
                <a:latin typeface="+mn-lt"/>
              </a:rPr>
              <a:t>the computer system will be used. For an interactive, general-purpose system, the</a:t>
            </a:r>
          </a:p>
          <a:p>
            <a:r>
              <a:rPr lang="en-US" sz="1300" dirty="0">
                <a:latin typeface="+mn-lt"/>
              </a:rPr>
              <a:t>following constitute a minimal set of requirements:</a:t>
            </a:r>
          </a:p>
          <a:p>
            <a:endParaRPr lang="en-US" sz="1300" b="1" dirty="0">
              <a:latin typeface="+mn-lt"/>
            </a:endParaRPr>
          </a:p>
          <a:p>
            <a:r>
              <a:rPr lang="en-US" sz="1300" b="1" dirty="0">
                <a:latin typeface="+mn-lt"/>
              </a:rPr>
              <a:t>1. Each user should be able to create, delete, read, write, and modify files.</a:t>
            </a:r>
          </a:p>
          <a:p>
            <a:endParaRPr lang="en-US" sz="1300" b="1" dirty="0">
              <a:latin typeface="+mn-lt"/>
            </a:endParaRPr>
          </a:p>
          <a:p>
            <a:r>
              <a:rPr lang="en-US" sz="1300" b="1" dirty="0">
                <a:latin typeface="+mn-lt"/>
              </a:rPr>
              <a:t>2. Each user may have controlled access to other users’ files.</a:t>
            </a:r>
          </a:p>
          <a:p>
            <a:endParaRPr lang="en-US" sz="1300" b="1" dirty="0">
              <a:latin typeface="+mn-lt"/>
            </a:endParaRPr>
          </a:p>
          <a:p>
            <a:r>
              <a:rPr lang="en-US" sz="1300" b="1" dirty="0">
                <a:latin typeface="+mn-lt"/>
              </a:rPr>
              <a:t>3. Each user may control what types of accesses are allowed to the user’s files.</a:t>
            </a:r>
          </a:p>
          <a:p>
            <a:endParaRPr lang="en-US" sz="1300" b="1" dirty="0">
              <a:latin typeface="+mn-lt"/>
            </a:endParaRPr>
          </a:p>
          <a:p>
            <a:r>
              <a:rPr lang="en-US" sz="1300" b="1" dirty="0">
                <a:latin typeface="+mn-lt"/>
              </a:rPr>
              <a:t>4. Each user should be able to restructure the user’s files in a form appropriate to</a:t>
            </a:r>
          </a:p>
          <a:p>
            <a:r>
              <a:rPr lang="en-US" sz="1300" dirty="0">
                <a:latin typeface="+mn-lt"/>
              </a:rPr>
              <a:t>the problem.</a:t>
            </a:r>
          </a:p>
          <a:p>
            <a:endParaRPr lang="en-US" sz="1300" dirty="0">
              <a:latin typeface="+mn-lt"/>
            </a:endParaRPr>
          </a:p>
          <a:p>
            <a:r>
              <a:rPr lang="en-US" sz="1300" dirty="0">
                <a:latin typeface="+mn-lt"/>
              </a:rPr>
              <a:t>5. Each user should be able to move data between files.</a:t>
            </a:r>
          </a:p>
          <a:p>
            <a:endParaRPr lang="en-US" sz="1300" b="1" dirty="0">
              <a:latin typeface="+mn-lt"/>
            </a:endParaRPr>
          </a:p>
          <a:p>
            <a:r>
              <a:rPr lang="en-US" sz="1300" b="1" dirty="0">
                <a:latin typeface="+mn-lt"/>
              </a:rPr>
              <a:t>6. Each user should be able to back up and recover the user’s files in case of</a:t>
            </a:r>
          </a:p>
          <a:p>
            <a:r>
              <a:rPr lang="en-US" sz="1300" dirty="0">
                <a:latin typeface="+mn-lt"/>
              </a:rPr>
              <a:t>damage.</a:t>
            </a:r>
          </a:p>
          <a:p>
            <a:endParaRPr lang="en-US" sz="1300" b="1" dirty="0">
              <a:latin typeface="+mn-lt"/>
            </a:endParaRPr>
          </a:p>
          <a:p>
            <a:r>
              <a:rPr lang="en-US" sz="1300" b="1" dirty="0">
                <a:latin typeface="+mn-lt"/>
              </a:rPr>
              <a:t>7. Each user should be able to access his or her files by name rather than by</a:t>
            </a:r>
          </a:p>
          <a:p>
            <a:r>
              <a:rPr lang="en-US" sz="1300" dirty="0">
                <a:latin typeface="+mn-lt"/>
              </a:rPr>
              <a:t>numeric identifier.</a:t>
            </a:r>
          </a:p>
          <a:p>
            <a:endParaRPr lang="en-US" sz="1300" dirty="0">
              <a:latin typeface="+mn-lt"/>
            </a:endParaRPr>
          </a:p>
          <a:p>
            <a:r>
              <a:rPr lang="en-US" sz="1300" dirty="0">
                <a:latin typeface="+mn-lt"/>
              </a:rPr>
              <a:t>These objectives and requirements should be kept in mind throughout our discussion</a:t>
            </a:r>
          </a:p>
          <a:p>
            <a:r>
              <a:rPr lang="en-US" sz="1300" dirty="0">
                <a:latin typeface="+mn-lt"/>
              </a:rPr>
              <a:t>of file management systems.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3357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8312" cy="3835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1300" dirty="0">
                <a:latin typeface="+mn-lt"/>
              </a:rPr>
              <a:t>Another way of viewing the functions of a file</a:t>
            </a:r>
          </a:p>
          <a:p>
            <a:r>
              <a:rPr lang="en-US" sz="1300" dirty="0">
                <a:latin typeface="+mn-lt"/>
              </a:rPr>
              <a:t>system is shown in Figure 12.2 . Let us follow this diagram from left to right. Users</a:t>
            </a:r>
          </a:p>
          <a:p>
            <a:r>
              <a:rPr lang="en-US" sz="1300" dirty="0">
                <a:latin typeface="+mn-lt"/>
              </a:rPr>
              <a:t>and application programs interact with the file system by means of commands for</a:t>
            </a:r>
          </a:p>
          <a:p>
            <a:r>
              <a:rPr lang="en-US" sz="1300" dirty="0">
                <a:latin typeface="+mn-lt"/>
              </a:rPr>
              <a:t>creating and deleting files and for performing operations on files. Before performing</a:t>
            </a:r>
          </a:p>
          <a:p>
            <a:r>
              <a:rPr lang="en-US" sz="1300" dirty="0">
                <a:latin typeface="+mn-lt"/>
              </a:rPr>
              <a:t>any operation, the file system must identify and locate the selected file. This requires</a:t>
            </a:r>
          </a:p>
          <a:p>
            <a:r>
              <a:rPr lang="en-US" sz="1300" dirty="0">
                <a:latin typeface="+mn-lt"/>
              </a:rPr>
              <a:t>the use of some sort of directory that serves to describe the location of all files, plus</a:t>
            </a:r>
          </a:p>
          <a:p>
            <a:r>
              <a:rPr lang="en-US" sz="1300" dirty="0">
                <a:latin typeface="+mn-lt"/>
              </a:rPr>
              <a:t>their attributes. In addition, most shared systems enforce user access control: Only</a:t>
            </a:r>
          </a:p>
          <a:p>
            <a:r>
              <a:rPr lang="en-US" sz="1300" dirty="0">
                <a:latin typeface="+mn-lt"/>
              </a:rPr>
              <a:t>authorized users are allowed to access particular files in particular ways. The basic</a:t>
            </a:r>
          </a:p>
          <a:p>
            <a:r>
              <a:rPr lang="en-US" sz="1300" dirty="0">
                <a:latin typeface="+mn-lt"/>
              </a:rPr>
              <a:t>operations that a user or application may perform on a file are performed at the</a:t>
            </a:r>
          </a:p>
          <a:p>
            <a:r>
              <a:rPr lang="en-US" sz="1300" dirty="0">
                <a:latin typeface="+mn-lt"/>
              </a:rPr>
              <a:t>record level. The user or application views the file as having some structure that</a:t>
            </a:r>
          </a:p>
          <a:p>
            <a:r>
              <a:rPr lang="en-US" sz="1300" dirty="0">
                <a:latin typeface="+mn-lt"/>
              </a:rPr>
              <a:t>organizes the records, such as a sequential structure (e.g., personnel records are</a:t>
            </a:r>
          </a:p>
          <a:p>
            <a:r>
              <a:rPr lang="en-US" sz="1300" dirty="0">
                <a:latin typeface="+mn-lt"/>
              </a:rPr>
              <a:t>stored alphabetically by last name). Thus, to translate user commands into specific</a:t>
            </a:r>
          </a:p>
          <a:p>
            <a:r>
              <a:rPr lang="en-US" sz="1300" dirty="0">
                <a:latin typeface="+mn-lt"/>
              </a:rPr>
              <a:t>file manipulation commands, the access method appropriate to this file structure</a:t>
            </a:r>
          </a:p>
          <a:p>
            <a:r>
              <a:rPr lang="en-US" sz="1300" dirty="0">
                <a:latin typeface="+mn-lt"/>
              </a:rPr>
              <a:t>must be employed.</a:t>
            </a:r>
          </a:p>
          <a:p>
            <a:endParaRPr lang="en-US" sz="1300" dirty="0">
              <a:latin typeface="+mn-lt"/>
            </a:endParaRPr>
          </a:p>
          <a:p>
            <a:r>
              <a:rPr lang="en-US" sz="1300" dirty="0">
                <a:latin typeface="+mn-lt"/>
              </a:rPr>
              <a:t>Whereas users and applications are concerned with records or fields, I/O is</a:t>
            </a:r>
          </a:p>
          <a:p>
            <a:r>
              <a:rPr lang="en-US" sz="1300" dirty="0">
                <a:latin typeface="+mn-lt"/>
              </a:rPr>
              <a:t>done on a block basis. Thus, the records or fields of a file must be organized as a</a:t>
            </a:r>
          </a:p>
          <a:p>
            <a:r>
              <a:rPr lang="en-US" sz="1300" dirty="0">
                <a:latin typeface="+mn-lt"/>
              </a:rPr>
              <a:t>sequence of blocks for output and unblocked after input. To support block I/O of</a:t>
            </a:r>
          </a:p>
          <a:p>
            <a:r>
              <a:rPr lang="en-US" sz="1300" dirty="0">
                <a:latin typeface="+mn-lt"/>
              </a:rPr>
              <a:t>files, several functions are needed. The secondary storage must be managed. This</a:t>
            </a:r>
          </a:p>
          <a:p>
            <a:r>
              <a:rPr lang="en-US" sz="1300" dirty="0">
                <a:latin typeface="+mn-lt"/>
              </a:rPr>
              <a:t>involves allocating files to free blocks on secondary storage and managing free storage</a:t>
            </a:r>
          </a:p>
          <a:p>
            <a:r>
              <a:rPr lang="en-US" sz="1300" dirty="0">
                <a:latin typeface="+mn-lt"/>
              </a:rPr>
              <a:t>so as to know what blocks are available for new files and growth in existing files.</a:t>
            </a:r>
          </a:p>
          <a:p>
            <a:r>
              <a:rPr lang="en-US" sz="1300" dirty="0">
                <a:latin typeface="+mn-lt"/>
              </a:rPr>
              <a:t>In addition, individual block I/O requests must be scheduled; this issue was dealt with</a:t>
            </a:r>
          </a:p>
          <a:p>
            <a:r>
              <a:rPr lang="en-US" sz="1300" dirty="0">
                <a:latin typeface="+mn-lt"/>
              </a:rPr>
              <a:t>in Chapter 11 . Both disk scheduling and file allocation are concerned with optimizing</a:t>
            </a:r>
          </a:p>
          <a:p>
            <a:r>
              <a:rPr lang="en-US" sz="1300" dirty="0">
                <a:latin typeface="+mn-lt"/>
              </a:rPr>
              <a:t>performance. As might be expected, these functions therefore need to be considered</a:t>
            </a:r>
          </a:p>
          <a:p>
            <a:r>
              <a:rPr lang="en-US" sz="1300" dirty="0">
                <a:latin typeface="+mn-lt"/>
              </a:rPr>
              <a:t>together. Furthermore, the optimization will depend on the structure of the files and</a:t>
            </a:r>
          </a:p>
          <a:p>
            <a:r>
              <a:rPr lang="en-US" sz="1300" dirty="0">
                <a:latin typeface="+mn-lt"/>
              </a:rPr>
              <a:t>the access patterns. Accordingly, developing an optimum file management system</a:t>
            </a:r>
          </a:p>
          <a:p>
            <a:r>
              <a:rPr lang="en-US" sz="1300" dirty="0">
                <a:latin typeface="+mn-lt"/>
              </a:rPr>
              <a:t>from the point of view of performance is an exceedingly complicated task.</a:t>
            </a:r>
          </a:p>
          <a:p>
            <a:endParaRPr lang="en-US" sz="1300" dirty="0">
              <a:latin typeface="+mn-lt"/>
            </a:endParaRPr>
          </a:p>
          <a:p>
            <a:r>
              <a:rPr lang="en-US" sz="1300" dirty="0">
                <a:latin typeface="+mn-lt"/>
              </a:rPr>
              <a:t>Figure 12.2 suggests a division between what might be considered the concerns</a:t>
            </a:r>
          </a:p>
          <a:p>
            <a:r>
              <a:rPr lang="en-US" sz="1300" dirty="0">
                <a:latin typeface="+mn-lt"/>
              </a:rPr>
              <a:t>of the file management system as a separate system utility and the concerns</a:t>
            </a:r>
          </a:p>
          <a:p>
            <a:r>
              <a:rPr lang="en-US" sz="1300" dirty="0">
                <a:latin typeface="+mn-lt"/>
              </a:rPr>
              <a:t>of the operating system, with the point of intersection being record processing. This</a:t>
            </a:r>
          </a:p>
          <a:p>
            <a:r>
              <a:rPr lang="en-US" sz="1300" dirty="0">
                <a:latin typeface="+mn-lt"/>
              </a:rPr>
              <a:t>division is arbitrary; various approaches are taken in various systems.</a:t>
            </a:r>
          </a:p>
          <a:p>
            <a:endParaRPr lang="en-US" sz="1300" dirty="0">
              <a:latin typeface="+mn-lt"/>
            </a:endParaRPr>
          </a:p>
          <a:p>
            <a:r>
              <a:rPr lang="en-US" sz="1300" dirty="0">
                <a:latin typeface="+mn-lt"/>
              </a:rPr>
              <a:t>In the remainder of this chapter, we look at some of the design issues suggested</a:t>
            </a:r>
          </a:p>
          <a:p>
            <a:r>
              <a:rPr lang="en-US" sz="1300" dirty="0">
                <a:latin typeface="+mn-lt"/>
              </a:rPr>
              <a:t>in Figure 12.2 . We begin with a discussion of file organizations and access</a:t>
            </a:r>
          </a:p>
          <a:p>
            <a:r>
              <a:rPr lang="en-US" sz="1300" dirty="0">
                <a:latin typeface="+mn-lt"/>
              </a:rPr>
              <a:t>methods. Although this topic is beyond the scope of what is usually considered the</a:t>
            </a:r>
          </a:p>
          <a:p>
            <a:r>
              <a:rPr lang="en-US" sz="1300" dirty="0">
                <a:latin typeface="+mn-lt"/>
              </a:rPr>
              <a:t>concerns of the operating system, it is impossible to assess the other file-related</a:t>
            </a:r>
          </a:p>
          <a:p>
            <a:r>
              <a:rPr lang="en-US" sz="1300" dirty="0">
                <a:latin typeface="+mn-lt"/>
              </a:rPr>
              <a:t>design issues without an appreciation of file organization and access. Next, we look</a:t>
            </a:r>
          </a:p>
          <a:p>
            <a:r>
              <a:rPr lang="en-US" sz="1300" dirty="0">
                <a:latin typeface="+mn-lt"/>
              </a:rPr>
              <a:t>at the concept of file directories. These are often managed by the operating system</a:t>
            </a:r>
          </a:p>
          <a:p>
            <a:r>
              <a:rPr lang="en-US" sz="1300" dirty="0">
                <a:latin typeface="+mn-lt"/>
              </a:rPr>
              <a:t>on behalf of the file management system. The remaining topics deal with the physical</a:t>
            </a:r>
          </a:p>
          <a:p>
            <a:r>
              <a:rPr lang="en-US" sz="1300" dirty="0">
                <a:latin typeface="+mn-lt"/>
              </a:rPr>
              <a:t>I/O aspects of file management and are properly treated as aspects of OS design.</a:t>
            </a:r>
          </a:p>
          <a:p>
            <a:r>
              <a:rPr lang="en-US" sz="1300" dirty="0">
                <a:latin typeface="+mn-lt"/>
              </a:rPr>
              <a:t>One such issue is the way in which logical records are organized into physical blocks.</a:t>
            </a:r>
          </a:p>
          <a:p>
            <a:r>
              <a:rPr lang="en-US" sz="1300" dirty="0">
                <a:latin typeface="+mn-lt"/>
              </a:rPr>
              <a:t>Finally, there are the related issues of file allocation on secondary storage and the</a:t>
            </a:r>
          </a:p>
          <a:p>
            <a:r>
              <a:rPr lang="en-US" sz="1300" dirty="0">
                <a:latin typeface="+mn-lt"/>
              </a:rPr>
              <a:t>management of free secondary storage.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6101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8312" cy="3835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dirty="0">
                <a:latin typeface="+mn-lt"/>
              </a:rPr>
              <a:t>The number of alternative file organizations that have been implemented or</a:t>
            </a:r>
          </a:p>
          <a:p>
            <a:r>
              <a:rPr lang="en-US" sz="1300" dirty="0">
                <a:latin typeface="+mn-lt"/>
              </a:rPr>
              <a:t>just proposed is unmanageably large, even for a book devoted to file systems. In this</a:t>
            </a:r>
          </a:p>
          <a:p>
            <a:r>
              <a:rPr lang="en-US" sz="1300" dirty="0">
                <a:latin typeface="+mn-lt"/>
              </a:rPr>
              <a:t>brief survey, we will outline five fundamental organizations. Most structures used in</a:t>
            </a:r>
          </a:p>
          <a:p>
            <a:r>
              <a:rPr lang="en-US" sz="1300" dirty="0">
                <a:latin typeface="+mn-lt"/>
              </a:rPr>
              <a:t>actual systems either fall into one of these categories or can be implemented with a</a:t>
            </a:r>
          </a:p>
          <a:p>
            <a:r>
              <a:rPr lang="en-US" sz="1300" dirty="0">
                <a:latin typeface="+mn-lt"/>
              </a:rPr>
              <a:t>combination of these organizations. The five organizations, the first four of which</a:t>
            </a:r>
          </a:p>
          <a:p>
            <a:r>
              <a:rPr lang="en-US" sz="1300" dirty="0">
                <a:latin typeface="+mn-lt"/>
              </a:rPr>
              <a:t>are depicted in Figure 12.3 , are as follows:</a:t>
            </a:r>
          </a:p>
          <a:p>
            <a:endParaRPr lang="en-US" sz="1300" dirty="0">
              <a:latin typeface="+mn-lt"/>
            </a:endParaRPr>
          </a:p>
          <a:p>
            <a:pPr algn="l" rtl="0" eaLnBrk="0" fontAlgn="base" hangingPunct="0">
              <a:spcBef>
                <a:spcPct val="30000"/>
              </a:spcBef>
              <a:spcAft>
                <a:spcPct val="0"/>
              </a:spcAft>
              <a:buFont typeface="Arial"/>
              <a:buChar char="•"/>
            </a:pPr>
            <a:r>
              <a:rPr lang="en-US" sz="1300" dirty="0">
                <a:latin typeface="+mn-lt"/>
              </a:rPr>
              <a:t>The pile</a:t>
            </a:r>
          </a:p>
          <a:p>
            <a:r>
              <a:rPr lang="en-US" sz="1300" dirty="0">
                <a:latin typeface="+mn-lt"/>
              </a:rPr>
              <a:t>• The sequential file</a:t>
            </a:r>
          </a:p>
          <a:p>
            <a:r>
              <a:rPr lang="en-US" sz="1300" dirty="0">
                <a:latin typeface="+mn-lt"/>
              </a:rPr>
              <a:t>• The indexed sequential file</a:t>
            </a:r>
          </a:p>
          <a:p>
            <a:r>
              <a:rPr lang="en-US" sz="1300" dirty="0">
                <a:latin typeface="+mn-lt"/>
              </a:rPr>
              <a:t>• The indexed file</a:t>
            </a:r>
          </a:p>
          <a:p>
            <a:r>
              <a:rPr lang="en-US" sz="1300" dirty="0">
                <a:latin typeface="+mn-lt"/>
              </a:rPr>
              <a:t>• The direct, or hashed, file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0849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8312" cy="3835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300" dirty="0">
                <a:latin typeface="+mn-lt"/>
              </a:rPr>
              <a:t>The least-complicated form of file organization may be termed the </a:t>
            </a:r>
            <a:r>
              <a:rPr lang="en-US" sz="1300" i="1" dirty="0">
                <a:latin typeface="+mn-lt"/>
              </a:rPr>
              <a:t>pile . Data are</a:t>
            </a:r>
          </a:p>
          <a:p>
            <a:r>
              <a:rPr lang="en-US" sz="1300" dirty="0">
                <a:latin typeface="+mn-lt"/>
              </a:rPr>
              <a:t>collected in the order in which they arrive. Each record consists of one burst of</a:t>
            </a:r>
          </a:p>
          <a:p>
            <a:r>
              <a:rPr lang="en-US" sz="1300" dirty="0">
                <a:latin typeface="+mn-lt"/>
              </a:rPr>
              <a:t>data. The purpose of the pile is simply to accumulate the mass of data and save it.</a:t>
            </a:r>
          </a:p>
          <a:p>
            <a:r>
              <a:rPr lang="en-US" sz="1300" dirty="0">
                <a:latin typeface="+mn-lt"/>
              </a:rPr>
              <a:t>Records may have different fields, or similar fields in different orders. Thus, each</a:t>
            </a:r>
          </a:p>
          <a:p>
            <a:r>
              <a:rPr lang="en-US" sz="1300" dirty="0">
                <a:latin typeface="+mn-lt"/>
              </a:rPr>
              <a:t>field should be self-describing, including a field name as well as a value. The length</a:t>
            </a:r>
          </a:p>
          <a:p>
            <a:r>
              <a:rPr lang="en-US" sz="1300" dirty="0">
                <a:latin typeface="+mn-lt"/>
              </a:rPr>
              <a:t>of each field must be implicitly indicated by delimiters, explicitly included as a subfield,</a:t>
            </a:r>
          </a:p>
          <a:p>
            <a:r>
              <a:rPr lang="en-US" sz="1300" dirty="0">
                <a:latin typeface="+mn-lt"/>
              </a:rPr>
              <a:t>or known as default for that field type.</a:t>
            </a:r>
          </a:p>
          <a:p>
            <a:endParaRPr lang="en-US" sz="1300" dirty="0">
              <a:latin typeface="+mn-lt"/>
            </a:endParaRPr>
          </a:p>
          <a:p>
            <a:r>
              <a:rPr lang="en-US" sz="1300" dirty="0">
                <a:latin typeface="+mn-lt"/>
              </a:rPr>
              <a:t>Because there is no structure to the pile file, record access is by exhaustive</a:t>
            </a:r>
          </a:p>
          <a:p>
            <a:r>
              <a:rPr lang="en-US" sz="1300" dirty="0">
                <a:latin typeface="+mn-lt"/>
              </a:rPr>
              <a:t>search. That is, if we wish to find a record that contains a particular field with a</a:t>
            </a:r>
          </a:p>
          <a:p>
            <a:r>
              <a:rPr lang="en-US" sz="1300" dirty="0">
                <a:latin typeface="+mn-lt"/>
              </a:rPr>
              <a:t>particular value, it is necessary to examine each record in the pile until the desired</a:t>
            </a:r>
          </a:p>
          <a:p>
            <a:r>
              <a:rPr lang="en-US" sz="1300" dirty="0">
                <a:latin typeface="+mn-lt"/>
              </a:rPr>
              <a:t>record is found or the entire file has been searched. If we wish to find all records</a:t>
            </a:r>
          </a:p>
          <a:p>
            <a:r>
              <a:rPr lang="en-US" sz="1300" dirty="0">
                <a:latin typeface="+mn-lt"/>
              </a:rPr>
              <a:t>that contain a particular field or contain that field with a particular value, then the</a:t>
            </a:r>
          </a:p>
          <a:p>
            <a:r>
              <a:rPr lang="en-US" sz="1300" dirty="0">
                <a:latin typeface="+mn-lt"/>
              </a:rPr>
              <a:t>entire file must be searched.</a:t>
            </a:r>
          </a:p>
          <a:p>
            <a:endParaRPr lang="en-US" sz="1300" dirty="0">
              <a:latin typeface="+mn-lt"/>
            </a:endParaRPr>
          </a:p>
          <a:p>
            <a:r>
              <a:rPr lang="en-US" sz="1300" dirty="0">
                <a:latin typeface="+mn-lt"/>
              </a:rPr>
              <a:t>Pile files are encountered when data are collected and stored prior to processing</a:t>
            </a:r>
          </a:p>
          <a:p>
            <a:r>
              <a:rPr lang="en-US" sz="1300" dirty="0">
                <a:latin typeface="+mn-lt"/>
              </a:rPr>
              <a:t>or when data are not easy to organize. This type of file uses space well when the</a:t>
            </a:r>
          </a:p>
          <a:p>
            <a:r>
              <a:rPr lang="en-US" sz="1300" dirty="0">
                <a:latin typeface="+mn-lt"/>
              </a:rPr>
              <a:t>stored data vary in size and structure, is perfectly adequate for exhaustive searches,</a:t>
            </a:r>
          </a:p>
          <a:p>
            <a:r>
              <a:rPr lang="en-US" sz="1300" dirty="0">
                <a:latin typeface="+mn-lt"/>
              </a:rPr>
              <a:t>and is easy to update. However, beyond these limited uses, this type of file is unsuitable</a:t>
            </a:r>
          </a:p>
          <a:p>
            <a:r>
              <a:rPr lang="en-US" sz="1300" dirty="0">
                <a:latin typeface="+mn-lt"/>
              </a:rPr>
              <a:t>for most applications.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5293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8312" cy="3835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1300" dirty="0">
                <a:latin typeface="+mn-lt"/>
              </a:rPr>
              <a:t>The most common form of file structure is the sequential file. In this type of file,</a:t>
            </a:r>
          </a:p>
          <a:p>
            <a:r>
              <a:rPr lang="en-US" sz="1300" dirty="0">
                <a:latin typeface="+mn-lt"/>
              </a:rPr>
              <a:t>a fixed format is used for records. All records are of the same length, consisting of</a:t>
            </a:r>
          </a:p>
          <a:p>
            <a:r>
              <a:rPr lang="en-US" sz="1300" dirty="0">
                <a:latin typeface="+mn-lt"/>
              </a:rPr>
              <a:t>the same number of fixed-length fields in a particular order. Because the length and</a:t>
            </a:r>
          </a:p>
          <a:p>
            <a:r>
              <a:rPr lang="en-US" sz="1300" dirty="0">
                <a:latin typeface="+mn-lt"/>
              </a:rPr>
              <a:t>position of each field are known, only the values of fields need to be stored; the field</a:t>
            </a:r>
          </a:p>
          <a:p>
            <a:r>
              <a:rPr lang="en-US" sz="1300" dirty="0">
                <a:latin typeface="+mn-lt"/>
              </a:rPr>
              <a:t>name and length for each field are attributes of the file structure.</a:t>
            </a:r>
          </a:p>
          <a:p>
            <a:endParaRPr lang="en-US" sz="1300" dirty="0">
              <a:latin typeface="+mn-lt"/>
            </a:endParaRPr>
          </a:p>
          <a:p>
            <a:r>
              <a:rPr lang="en-US" sz="1300" dirty="0">
                <a:latin typeface="+mn-lt"/>
              </a:rPr>
              <a:t>One particular field, usually the first field in each record, is referred to as the</a:t>
            </a:r>
          </a:p>
          <a:p>
            <a:r>
              <a:rPr lang="en-US" sz="1300" b="1" dirty="0">
                <a:latin typeface="+mn-lt"/>
              </a:rPr>
              <a:t>key </a:t>
            </a:r>
            <a:r>
              <a:rPr lang="en-US" sz="1300" b="1" dirty="0" smtClean="0">
                <a:latin typeface="+mn-lt"/>
              </a:rPr>
              <a:t>field. </a:t>
            </a:r>
            <a:r>
              <a:rPr lang="en-US" sz="1300" b="1" dirty="0">
                <a:latin typeface="+mn-lt"/>
              </a:rPr>
              <a:t>The key field uniquely identifies the record; thus key values for different</a:t>
            </a:r>
          </a:p>
          <a:p>
            <a:r>
              <a:rPr lang="en-US" sz="1300" dirty="0">
                <a:latin typeface="+mn-lt"/>
              </a:rPr>
              <a:t>records are always different. Further, the records are stored in key sequence: alphabetical</a:t>
            </a:r>
          </a:p>
          <a:p>
            <a:r>
              <a:rPr lang="en-US" sz="1300" dirty="0">
                <a:latin typeface="+mn-lt"/>
              </a:rPr>
              <a:t>order for a text key, and numerical order for a numerical key.</a:t>
            </a:r>
          </a:p>
          <a:p>
            <a:endParaRPr lang="en-US" sz="1300" dirty="0">
              <a:latin typeface="+mn-lt"/>
            </a:endParaRPr>
          </a:p>
          <a:p>
            <a:r>
              <a:rPr lang="en-US" sz="1300" dirty="0">
                <a:latin typeface="+mn-lt"/>
              </a:rPr>
              <a:t>Sequential files are typically used in batch applications and are generally</a:t>
            </a:r>
          </a:p>
          <a:p>
            <a:r>
              <a:rPr lang="en-US" sz="1300" dirty="0">
                <a:latin typeface="+mn-lt"/>
              </a:rPr>
              <a:t>optimum for such applications if they involve the processing of all the records (e.g.,</a:t>
            </a:r>
          </a:p>
          <a:p>
            <a:r>
              <a:rPr lang="en-US" sz="1300" dirty="0">
                <a:latin typeface="+mn-lt"/>
              </a:rPr>
              <a:t>a billing or payroll application). The sequential file organization is the only one that</a:t>
            </a:r>
          </a:p>
          <a:p>
            <a:r>
              <a:rPr lang="en-US" sz="1300" dirty="0">
                <a:latin typeface="+mn-lt"/>
              </a:rPr>
              <a:t>is easily stored on tape as well as disk.</a:t>
            </a:r>
          </a:p>
          <a:p>
            <a:endParaRPr lang="en-US" sz="1300" dirty="0">
              <a:latin typeface="+mn-lt"/>
            </a:endParaRPr>
          </a:p>
          <a:p>
            <a:r>
              <a:rPr lang="en-US" sz="1300" dirty="0">
                <a:latin typeface="+mn-lt"/>
              </a:rPr>
              <a:t>For interactive applications that involve queries and/or updates of individual</a:t>
            </a:r>
          </a:p>
          <a:p>
            <a:r>
              <a:rPr lang="en-US" sz="1300" dirty="0">
                <a:latin typeface="+mn-lt"/>
              </a:rPr>
              <a:t>records, the sequential file provides poor performance. Access requires the sequential</a:t>
            </a:r>
          </a:p>
          <a:p>
            <a:r>
              <a:rPr lang="en-US" sz="1300" dirty="0">
                <a:latin typeface="+mn-lt"/>
              </a:rPr>
              <a:t>search of the file for a key match. If the entire file, or a large portion of the</a:t>
            </a:r>
          </a:p>
          <a:p>
            <a:r>
              <a:rPr lang="en-US" sz="1300" dirty="0">
                <a:latin typeface="+mn-lt"/>
              </a:rPr>
              <a:t>file, can be brought into main memory at one time, more efficient search techniques</a:t>
            </a:r>
          </a:p>
          <a:p>
            <a:r>
              <a:rPr lang="en-US" sz="1300" dirty="0">
                <a:latin typeface="+mn-lt"/>
              </a:rPr>
              <a:t>are possible. Nevertheless, considerable processing and delay are encountered to</a:t>
            </a:r>
          </a:p>
          <a:p>
            <a:r>
              <a:rPr lang="en-US" sz="1300" dirty="0">
                <a:latin typeface="+mn-lt"/>
              </a:rPr>
              <a:t>access a record in a large sequential file. Additions to the file also present problems.</a:t>
            </a:r>
          </a:p>
          <a:p>
            <a:r>
              <a:rPr lang="en-US" sz="1300" dirty="0">
                <a:latin typeface="+mn-lt"/>
              </a:rPr>
              <a:t>Typically, a sequential file is stored in simple sequential ordering of the records within</a:t>
            </a:r>
          </a:p>
          <a:p>
            <a:r>
              <a:rPr lang="en-US" sz="1300" dirty="0">
                <a:latin typeface="+mn-lt"/>
              </a:rPr>
              <a:t>blocks. That is, the physical organization of the file on tape or disk directly matches</a:t>
            </a:r>
          </a:p>
          <a:p>
            <a:r>
              <a:rPr lang="en-US" sz="1300" dirty="0">
                <a:latin typeface="+mn-lt"/>
              </a:rPr>
              <a:t>the logical organization of the file. In this case, the usual procedure is to place new</a:t>
            </a:r>
          </a:p>
          <a:p>
            <a:r>
              <a:rPr lang="en-US" sz="1300" dirty="0">
                <a:latin typeface="+mn-lt"/>
              </a:rPr>
              <a:t>records in a separate pile file, called a log file or transaction file. Periodically, a batch</a:t>
            </a:r>
          </a:p>
          <a:p>
            <a:r>
              <a:rPr lang="en-US" sz="1300" dirty="0">
                <a:latin typeface="+mn-lt"/>
              </a:rPr>
              <a:t>update is performed that merges the log file with the master file to produce a new file</a:t>
            </a:r>
          </a:p>
          <a:p>
            <a:r>
              <a:rPr lang="en-US" sz="1300" dirty="0">
                <a:latin typeface="+mn-lt"/>
              </a:rPr>
              <a:t>in correct key sequence.</a:t>
            </a:r>
          </a:p>
          <a:p>
            <a:endParaRPr lang="en-US" sz="1300" dirty="0">
              <a:latin typeface="+mn-lt"/>
            </a:endParaRPr>
          </a:p>
          <a:p>
            <a:r>
              <a:rPr lang="en-US" sz="1300" dirty="0">
                <a:latin typeface="+mn-lt"/>
              </a:rPr>
              <a:t>An alternative is to organize the sequential file physically as a linked list. One</a:t>
            </a:r>
          </a:p>
          <a:p>
            <a:endParaRPr lang="en-US" sz="1300" dirty="0">
              <a:latin typeface="+mn-lt"/>
            </a:endParaRPr>
          </a:p>
          <a:p>
            <a:r>
              <a:rPr lang="en-US" sz="1300" dirty="0">
                <a:latin typeface="+mn-lt"/>
              </a:rPr>
              <a:t>or more records are stored in each physical block. Each block on disk contains a</a:t>
            </a:r>
          </a:p>
          <a:p>
            <a:r>
              <a:rPr lang="en-US" sz="1300" dirty="0">
                <a:latin typeface="+mn-lt"/>
              </a:rPr>
              <a:t>pointer to the next block. The insertion of new records involves pointer manipulation</a:t>
            </a:r>
          </a:p>
          <a:p>
            <a:r>
              <a:rPr lang="en-US" sz="1300" dirty="0">
                <a:latin typeface="+mn-lt"/>
              </a:rPr>
              <a:t>but does not require that the new records occupy a particular physical block</a:t>
            </a:r>
          </a:p>
          <a:p>
            <a:r>
              <a:rPr lang="en-US" sz="1300" dirty="0">
                <a:latin typeface="+mn-lt"/>
              </a:rPr>
              <a:t>position. Thus, some added convenience is obtained at the cost of additional</a:t>
            </a:r>
          </a:p>
          <a:p>
            <a:r>
              <a:rPr lang="en-US" sz="1300" dirty="0">
                <a:latin typeface="+mn-lt"/>
              </a:rPr>
              <a:t>processing and overhead.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7450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8312" cy="3835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sz="1300" dirty="0">
                <a:latin typeface="+mn-lt"/>
              </a:rPr>
              <a:t>A popular approach to overcoming the disadvantages of the sequential file is the</a:t>
            </a:r>
          </a:p>
          <a:p>
            <a:r>
              <a:rPr lang="en-US" sz="1300" dirty="0">
                <a:latin typeface="+mn-lt"/>
              </a:rPr>
              <a:t>indexed sequential file. The indexed sequential file maintains the key characteristic</a:t>
            </a:r>
          </a:p>
          <a:p>
            <a:r>
              <a:rPr lang="en-US" sz="1300" dirty="0">
                <a:latin typeface="+mn-lt"/>
              </a:rPr>
              <a:t>of the sequential file: </a:t>
            </a:r>
            <a:r>
              <a:rPr lang="en-US" sz="1300" b="1" dirty="0">
                <a:latin typeface="+mn-lt"/>
              </a:rPr>
              <a:t>Records are organized in sequence based on a key field</a:t>
            </a:r>
            <a:r>
              <a:rPr lang="en-US" sz="1300" dirty="0">
                <a:latin typeface="+mn-lt"/>
              </a:rPr>
              <a:t>. Two</a:t>
            </a:r>
          </a:p>
          <a:p>
            <a:r>
              <a:rPr lang="en-US" sz="1300" dirty="0">
                <a:latin typeface="+mn-lt"/>
              </a:rPr>
              <a:t>features are added: </a:t>
            </a:r>
            <a:endParaRPr lang="en-US" sz="1300" dirty="0" smtClean="0">
              <a:latin typeface="+mn-lt"/>
            </a:endParaRPr>
          </a:p>
          <a:p>
            <a:r>
              <a:rPr lang="en-US" sz="1300" baseline="0" dirty="0" smtClean="0">
                <a:latin typeface="+mn-lt"/>
              </a:rPr>
              <a:t>   </a:t>
            </a:r>
            <a:r>
              <a:rPr lang="en-US" sz="1300" dirty="0" err="1" smtClean="0">
                <a:latin typeface="+mn-lt"/>
              </a:rPr>
              <a:t>i</a:t>
            </a:r>
            <a:r>
              <a:rPr lang="en-US" sz="1300" dirty="0" smtClean="0">
                <a:latin typeface="+mn-lt"/>
              </a:rPr>
              <a:t>) an </a:t>
            </a:r>
            <a:r>
              <a:rPr lang="en-US" sz="1300" dirty="0">
                <a:latin typeface="+mn-lt"/>
              </a:rPr>
              <a:t>index to the file to support random access, and </a:t>
            </a:r>
            <a:r>
              <a:rPr lang="en-US" sz="1300" dirty="0" smtClean="0">
                <a:latin typeface="+mn-lt"/>
              </a:rPr>
              <a:t>ii) an overflow file</a:t>
            </a:r>
            <a:r>
              <a:rPr lang="en-US" sz="1300" dirty="0">
                <a:latin typeface="+mn-lt"/>
              </a:rPr>
              <a:t>. </a:t>
            </a:r>
            <a:endParaRPr lang="en-US" sz="1300" dirty="0" smtClean="0">
              <a:latin typeface="+mn-lt"/>
            </a:endParaRPr>
          </a:p>
          <a:p>
            <a:r>
              <a:rPr lang="en-US" sz="1300" dirty="0" smtClean="0">
                <a:latin typeface="+mn-lt"/>
              </a:rPr>
              <a:t>The </a:t>
            </a:r>
            <a:r>
              <a:rPr lang="en-US" sz="1300" dirty="0">
                <a:latin typeface="+mn-lt"/>
              </a:rPr>
              <a:t>index provides a lookup capability to reach quickly the vicinity of a desired</a:t>
            </a:r>
          </a:p>
          <a:p>
            <a:r>
              <a:rPr lang="en-US" sz="1300" dirty="0">
                <a:latin typeface="+mn-lt"/>
              </a:rPr>
              <a:t>record. The overflow file is similar to the log file used with a sequential file but is</a:t>
            </a:r>
          </a:p>
          <a:p>
            <a:r>
              <a:rPr lang="en-US" sz="1300" dirty="0">
                <a:latin typeface="+mn-lt"/>
              </a:rPr>
              <a:t>integrated so that a record in the overflow file is located by following a pointer from</a:t>
            </a:r>
          </a:p>
          <a:p>
            <a:r>
              <a:rPr lang="en-US" sz="1300" dirty="0">
                <a:latin typeface="+mn-lt"/>
              </a:rPr>
              <a:t>its predecessor record.</a:t>
            </a:r>
          </a:p>
          <a:p>
            <a:endParaRPr lang="en-US" sz="1300" dirty="0">
              <a:latin typeface="+mn-lt"/>
            </a:endParaRPr>
          </a:p>
          <a:p>
            <a:r>
              <a:rPr lang="en-US" sz="1300" dirty="0">
                <a:latin typeface="+mn-lt"/>
              </a:rPr>
              <a:t>In the simplest indexed sequential structure, a single level of indexing is</a:t>
            </a:r>
          </a:p>
          <a:p>
            <a:r>
              <a:rPr lang="en-US" sz="1300" dirty="0">
                <a:latin typeface="+mn-lt"/>
              </a:rPr>
              <a:t>used. The index in this case is a simple sequential file. Each record in the index file</a:t>
            </a:r>
          </a:p>
          <a:p>
            <a:r>
              <a:rPr lang="en-US" sz="1300" dirty="0">
                <a:latin typeface="+mn-lt"/>
              </a:rPr>
              <a:t>consists of two fields: a key field, which is the same as the key field in the main file,</a:t>
            </a:r>
          </a:p>
          <a:p>
            <a:r>
              <a:rPr lang="en-US" sz="1300" dirty="0">
                <a:latin typeface="+mn-lt"/>
              </a:rPr>
              <a:t>and a pointer into the main file. To find a specific field, the index is searched to find</a:t>
            </a:r>
          </a:p>
          <a:p>
            <a:r>
              <a:rPr lang="en-US" sz="1300" dirty="0">
                <a:latin typeface="+mn-lt"/>
              </a:rPr>
              <a:t>the highest key value that is equal to or precedes the desired key value. The search</a:t>
            </a:r>
          </a:p>
          <a:p>
            <a:r>
              <a:rPr lang="en-US" sz="1300" dirty="0">
                <a:latin typeface="+mn-lt"/>
              </a:rPr>
              <a:t>continues in the main file at the location indicated by the pointer.</a:t>
            </a:r>
          </a:p>
          <a:p>
            <a:endParaRPr lang="en-US" sz="1300" dirty="0">
              <a:latin typeface="+mn-lt"/>
            </a:endParaRPr>
          </a:p>
          <a:p>
            <a:r>
              <a:rPr lang="en-US" sz="1300" dirty="0">
                <a:latin typeface="+mn-lt"/>
              </a:rPr>
              <a:t>To see the effectiveness of this approach, consider a sequential file with</a:t>
            </a:r>
          </a:p>
          <a:p>
            <a:r>
              <a:rPr lang="en-US" sz="1300" dirty="0">
                <a:latin typeface="+mn-lt"/>
              </a:rPr>
              <a:t>1 million records. To search for a particular key value will require on average one-half</a:t>
            </a:r>
          </a:p>
          <a:p>
            <a:r>
              <a:rPr lang="en-US" sz="1300" dirty="0">
                <a:latin typeface="+mn-lt"/>
              </a:rPr>
              <a:t>million record accesses. Now suppose that an index containing 1,000 entries</a:t>
            </a:r>
          </a:p>
          <a:p>
            <a:r>
              <a:rPr lang="en-US" sz="1300" dirty="0">
                <a:latin typeface="+mn-lt"/>
              </a:rPr>
              <a:t>is constructed, with the keys in the index more or less evenly distributed over</a:t>
            </a:r>
          </a:p>
          <a:p>
            <a:r>
              <a:rPr lang="en-US" sz="1300" dirty="0">
                <a:latin typeface="+mn-lt"/>
              </a:rPr>
              <a:t>the main file. Now it will take on average 500 accesses to the index file followed</a:t>
            </a:r>
          </a:p>
          <a:p>
            <a:r>
              <a:rPr lang="en-US" sz="1300" dirty="0">
                <a:latin typeface="+mn-lt"/>
              </a:rPr>
              <a:t>by 500 accesses to the main file to find the record. The average search length is</a:t>
            </a:r>
          </a:p>
          <a:p>
            <a:r>
              <a:rPr lang="en-US" sz="1300" dirty="0">
                <a:latin typeface="+mn-lt"/>
              </a:rPr>
              <a:t>reduced from 500,000 to 1,000.</a:t>
            </a:r>
          </a:p>
          <a:p>
            <a:endParaRPr lang="en-US" sz="1300" dirty="0">
              <a:latin typeface="+mn-lt"/>
            </a:endParaRPr>
          </a:p>
          <a:p>
            <a:r>
              <a:rPr lang="en-US" sz="1300" dirty="0">
                <a:latin typeface="+mn-lt"/>
              </a:rPr>
              <a:t>Additions to the file are handled in the following manner: Each record in</a:t>
            </a:r>
          </a:p>
          <a:p>
            <a:r>
              <a:rPr lang="en-US" sz="1300" dirty="0">
                <a:latin typeface="+mn-lt"/>
              </a:rPr>
              <a:t>the main file contains an additional field not visible to the application, which is a</a:t>
            </a:r>
          </a:p>
          <a:p>
            <a:r>
              <a:rPr lang="en-US" sz="1300" dirty="0">
                <a:latin typeface="+mn-lt"/>
              </a:rPr>
              <a:t>pointer to the overflow file. When a new record is to be inserted into the file, it is</a:t>
            </a:r>
          </a:p>
          <a:p>
            <a:r>
              <a:rPr lang="en-US" sz="1300" dirty="0">
                <a:latin typeface="+mn-lt"/>
              </a:rPr>
              <a:t>added to the overflow file. The record in the main file that immediately precedes</a:t>
            </a:r>
          </a:p>
          <a:p>
            <a:r>
              <a:rPr lang="en-US" sz="1300" dirty="0">
                <a:latin typeface="+mn-lt"/>
              </a:rPr>
              <a:t>the new record in logical sequence is updated to contain a pointer to the new record</a:t>
            </a:r>
          </a:p>
          <a:p>
            <a:r>
              <a:rPr lang="en-US" sz="1300" dirty="0">
                <a:latin typeface="+mn-lt"/>
              </a:rPr>
              <a:t>in the overflow file. If the immediately preceding record is itself in the overflow file,</a:t>
            </a:r>
          </a:p>
          <a:p>
            <a:r>
              <a:rPr lang="en-US" sz="1300" dirty="0">
                <a:latin typeface="+mn-lt"/>
              </a:rPr>
              <a:t>then the pointer in that record is updated. As with the sequential file, the indexed</a:t>
            </a:r>
          </a:p>
          <a:p>
            <a:r>
              <a:rPr lang="en-US" sz="1300" dirty="0">
                <a:latin typeface="+mn-lt"/>
              </a:rPr>
              <a:t>sequential file is occasionally merged with the overflow file in batch mode.</a:t>
            </a:r>
          </a:p>
          <a:p>
            <a:endParaRPr lang="en-US" sz="1300" dirty="0">
              <a:latin typeface="+mn-lt"/>
            </a:endParaRPr>
          </a:p>
          <a:p>
            <a:r>
              <a:rPr lang="en-US" sz="1300" dirty="0">
                <a:latin typeface="+mn-lt"/>
              </a:rPr>
              <a:t>The indexed sequential file greatly reduces the time required to access a single</a:t>
            </a:r>
          </a:p>
          <a:p>
            <a:r>
              <a:rPr lang="en-US" sz="1300" dirty="0">
                <a:latin typeface="+mn-lt"/>
              </a:rPr>
              <a:t>record, without sacrificing the sequential nature of the file. To process the entire file</a:t>
            </a:r>
          </a:p>
          <a:p>
            <a:r>
              <a:rPr lang="en-US" sz="1300" dirty="0">
                <a:latin typeface="+mn-lt"/>
              </a:rPr>
              <a:t>sequentially, the records of the main file are processed in sequence until a pointer</a:t>
            </a:r>
          </a:p>
          <a:p>
            <a:r>
              <a:rPr lang="en-US" sz="1300" dirty="0">
                <a:latin typeface="+mn-lt"/>
              </a:rPr>
              <a:t>to the overflow file is found, then accessing continues in the overflow file until a null</a:t>
            </a:r>
          </a:p>
          <a:p>
            <a:r>
              <a:rPr lang="en-US" sz="1300" dirty="0">
                <a:latin typeface="+mn-lt"/>
              </a:rPr>
              <a:t>pointer is encountered, at which time accessing of the main file is resumed where it</a:t>
            </a:r>
          </a:p>
          <a:p>
            <a:r>
              <a:rPr lang="en-US" sz="1300" dirty="0">
                <a:latin typeface="+mn-lt"/>
              </a:rPr>
              <a:t>left off.</a:t>
            </a:r>
          </a:p>
          <a:p>
            <a:endParaRPr lang="en-US" sz="1300" dirty="0">
              <a:latin typeface="+mn-lt"/>
            </a:endParaRPr>
          </a:p>
          <a:p>
            <a:r>
              <a:rPr lang="en-US" sz="1300" dirty="0">
                <a:latin typeface="+mn-lt"/>
              </a:rPr>
              <a:t>To provide even greater efficiency in access, multiple levels of indexing can be</a:t>
            </a:r>
          </a:p>
          <a:p>
            <a:r>
              <a:rPr lang="en-US" sz="1300" dirty="0">
                <a:latin typeface="+mn-lt"/>
              </a:rPr>
              <a:t>used. Thus the lowest level of index file is treated as a sequential file and a higher level</a:t>
            </a:r>
          </a:p>
          <a:p>
            <a:r>
              <a:rPr lang="en-US" sz="1300" dirty="0">
                <a:latin typeface="+mn-lt"/>
              </a:rPr>
              <a:t>index file is created for that file. Consider again a file with 1 million records.</a:t>
            </a:r>
          </a:p>
          <a:p>
            <a:r>
              <a:rPr lang="en-US" sz="1300" dirty="0">
                <a:latin typeface="+mn-lt"/>
              </a:rPr>
              <a:t>A lower-level index with 10,000 entries is constructed. A higher-level index into</a:t>
            </a:r>
          </a:p>
          <a:p>
            <a:r>
              <a:rPr lang="en-US" sz="1300" dirty="0">
                <a:latin typeface="+mn-lt"/>
              </a:rPr>
              <a:t>the lower-level index of 100 entries can then be constructed. The search begins at</a:t>
            </a:r>
          </a:p>
          <a:p>
            <a:r>
              <a:rPr lang="en-US" sz="1300" dirty="0">
                <a:latin typeface="+mn-lt"/>
              </a:rPr>
              <a:t>the higher-level index (average length = 50 accesses) to find an entry point into the</a:t>
            </a:r>
          </a:p>
          <a:p>
            <a:r>
              <a:rPr lang="en-US" sz="1300" dirty="0">
                <a:latin typeface="+mn-lt"/>
              </a:rPr>
              <a:t>lower-level index. This index is then searched (average length = 50) to find an entry</a:t>
            </a:r>
          </a:p>
          <a:p>
            <a:r>
              <a:rPr lang="en-US" sz="1300" dirty="0">
                <a:latin typeface="+mn-lt"/>
              </a:rPr>
              <a:t>point into the main file, which is then searched (average length = 50). Thus the average</a:t>
            </a:r>
          </a:p>
          <a:p>
            <a:r>
              <a:rPr lang="en-US" sz="1300" dirty="0">
                <a:latin typeface="+mn-lt"/>
              </a:rPr>
              <a:t>length of search has been reduced from 500,000 to 1,000 to 150.</a:t>
            </a:r>
            <a:endParaRPr lang="en-NZ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2729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8312" cy="3835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300" dirty="0">
                <a:latin typeface="+mn-lt"/>
              </a:rPr>
              <a:t>The indexed sequential file retains one limitation of the sequential file: Effective</a:t>
            </a:r>
          </a:p>
          <a:p>
            <a:r>
              <a:rPr lang="en-US" sz="1300" dirty="0">
                <a:latin typeface="+mn-lt"/>
              </a:rPr>
              <a:t>processing is limited to that which is based on a single field of the file. For example,</a:t>
            </a:r>
          </a:p>
          <a:p>
            <a:r>
              <a:rPr lang="en-US" sz="1300" dirty="0">
                <a:latin typeface="+mn-lt"/>
              </a:rPr>
              <a:t>when it is necessary to search for a record on the basis of some other attribute than</a:t>
            </a:r>
          </a:p>
          <a:p>
            <a:r>
              <a:rPr lang="en-US" sz="1300" dirty="0">
                <a:latin typeface="+mn-lt"/>
              </a:rPr>
              <a:t>the key field, both forms of sequential file are inadequate. In some applications, the</a:t>
            </a:r>
          </a:p>
          <a:p>
            <a:r>
              <a:rPr lang="en-US" sz="1300" dirty="0">
                <a:latin typeface="+mn-lt"/>
              </a:rPr>
              <a:t>flexibility of efficiently searching by various attributes is desirable.</a:t>
            </a:r>
          </a:p>
          <a:p>
            <a:endParaRPr lang="en-US" sz="1300" dirty="0">
              <a:latin typeface="+mn-lt"/>
            </a:endParaRPr>
          </a:p>
          <a:p>
            <a:r>
              <a:rPr lang="en-US" sz="1300" dirty="0">
                <a:latin typeface="+mn-lt"/>
              </a:rPr>
              <a:t>To achieve this flexibility, a structure is needed that employs multiple indexes,</a:t>
            </a:r>
          </a:p>
          <a:p>
            <a:r>
              <a:rPr lang="en-US" sz="1300" dirty="0">
                <a:latin typeface="+mn-lt"/>
              </a:rPr>
              <a:t>one for each type of field that may be the subject of a search. In the general indexed</a:t>
            </a:r>
          </a:p>
          <a:p>
            <a:r>
              <a:rPr lang="en-US" sz="1300" dirty="0">
                <a:latin typeface="+mn-lt"/>
              </a:rPr>
              <a:t>file, the concept of sequentially and a single key are abandoned. Records are</a:t>
            </a:r>
          </a:p>
          <a:p>
            <a:r>
              <a:rPr lang="en-US" sz="1300" dirty="0">
                <a:latin typeface="+mn-lt"/>
              </a:rPr>
              <a:t>accessed only through their indexes. The result is that there is now no restriction</a:t>
            </a:r>
          </a:p>
          <a:p>
            <a:r>
              <a:rPr lang="en-US" sz="1300" dirty="0">
                <a:latin typeface="+mn-lt"/>
              </a:rPr>
              <a:t>on the placement of records as long as a pointer in at least one index refers to that</a:t>
            </a:r>
          </a:p>
          <a:p>
            <a:r>
              <a:rPr lang="en-US" sz="1300" dirty="0">
                <a:latin typeface="+mn-lt"/>
              </a:rPr>
              <a:t>record. Furthermore, variable-length records can be employed.</a:t>
            </a:r>
          </a:p>
          <a:p>
            <a:endParaRPr lang="en-US" sz="1300" dirty="0">
              <a:latin typeface="+mn-lt"/>
            </a:endParaRPr>
          </a:p>
          <a:p>
            <a:r>
              <a:rPr lang="en-US" sz="1300" dirty="0">
                <a:latin typeface="+mn-lt"/>
              </a:rPr>
              <a:t>Two types of indexes are used. An exhaustive index contains one entry for</a:t>
            </a:r>
          </a:p>
          <a:p>
            <a:r>
              <a:rPr lang="en-US" sz="1300" dirty="0">
                <a:latin typeface="+mn-lt"/>
              </a:rPr>
              <a:t>every record in the main file. The index itself is organized as a sequential file for</a:t>
            </a:r>
          </a:p>
          <a:p>
            <a:r>
              <a:rPr lang="en-US" sz="1300" dirty="0">
                <a:latin typeface="+mn-lt"/>
              </a:rPr>
              <a:t>ease of searching. A partial index contains entries to records where the field of</a:t>
            </a:r>
          </a:p>
          <a:p>
            <a:r>
              <a:rPr lang="en-US" sz="1300" dirty="0">
                <a:latin typeface="+mn-lt"/>
              </a:rPr>
              <a:t>interest exists. With variable-length records, some records will not contain all fields.</a:t>
            </a:r>
          </a:p>
          <a:p>
            <a:r>
              <a:rPr lang="en-US" sz="1300" dirty="0">
                <a:latin typeface="+mn-lt"/>
              </a:rPr>
              <a:t>When a new record is added to the main file, all of the index files must be updated.</a:t>
            </a:r>
          </a:p>
          <a:p>
            <a:endParaRPr lang="en-US" sz="1300" dirty="0">
              <a:latin typeface="+mn-lt"/>
            </a:endParaRPr>
          </a:p>
          <a:p>
            <a:r>
              <a:rPr lang="en-US" sz="1300" dirty="0">
                <a:latin typeface="+mn-lt"/>
              </a:rPr>
              <a:t>Indexed files are used mostly in applications where timeliness of information</a:t>
            </a:r>
          </a:p>
          <a:p>
            <a:r>
              <a:rPr lang="en-US" sz="1300" dirty="0">
                <a:latin typeface="+mn-lt"/>
              </a:rPr>
              <a:t>is critical and where data are rarely processed exhaustively. Examples are airline</a:t>
            </a:r>
          </a:p>
          <a:p>
            <a:r>
              <a:rPr lang="en-US" sz="1300" dirty="0">
                <a:latin typeface="+mn-lt"/>
              </a:rPr>
              <a:t>reservation systems and inventory control systems.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114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8312" cy="3835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sz="1300" dirty="0">
                <a:latin typeface="+mn-lt"/>
              </a:rPr>
              <a:t>As computer systems have evolved, there has been a pattern of increasing</a:t>
            </a:r>
          </a:p>
          <a:p>
            <a:r>
              <a:rPr lang="en-US" sz="1300" dirty="0">
                <a:latin typeface="+mn-lt"/>
              </a:rPr>
              <a:t>complexity and sophistication of individual components. Nowhere is this more</a:t>
            </a:r>
          </a:p>
          <a:p>
            <a:r>
              <a:rPr lang="en-US" sz="1300" dirty="0">
                <a:latin typeface="+mn-lt"/>
              </a:rPr>
              <a:t>evident than in the I/O function. The evolutionary steps can be summarized as</a:t>
            </a:r>
          </a:p>
          <a:p>
            <a:r>
              <a:rPr lang="en-US" sz="1300" dirty="0">
                <a:latin typeface="+mn-lt"/>
              </a:rPr>
              <a:t>Follows:</a:t>
            </a:r>
          </a:p>
          <a:p>
            <a:endParaRPr lang="en-US" sz="1300" dirty="0">
              <a:latin typeface="+mn-lt"/>
            </a:endParaRPr>
          </a:p>
          <a:p>
            <a:r>
              <a:rPr lang="en-US" sz="1300" b="1" dirty="0">
                <a:latin typeface="+mn-lt"/>
              </a:rPr>
              <a:t>1. The processor directly controls a peripheral device. This is seen in simple</a:t>
            </a:r>
          </a:p>
          <a:p>
            <a:r>
              <a:rPr lang="en-US" sz="1300" dirty="0">
                <a:latin typeface="+mn-lt"/>
              </a:rPr>
              <a:t>microprocessor-controlled devices.</a:t>
            </a:r>
          </a:p>
          <a:p>
            <a:endParaRPr lang="en-US" sz="1300" b="1" dirty="0">
              <a:latin typeface="+mn-lt"/>
            </a:endParaRPr>
          </a:p>
          <a:p>
            <a:r>
              <a:rPr lang="en-US" sz="1300" b="1" dirty="0">
                <a:latin typeface="+mn-lt"/>
              </a:rPr>
              <a:t>2. A controller or I/O module is added. The processor uses programmed I/O</a:t>
            </a:r>
          </a:p>
          <a:p>
            <a:r>
              <a:rPr lang="en-US" sz="1300" dirty="0">
                <a:latin typeface="+mn-lt"/>
              </a:rPr>
              <a:t>without interrupts. With this step, the processor becomes somewhat divorced</a:t>
            </a:r>
          </a:p>
          <a:p>
            <a:r>
              <a:rPr lang="en-US" sz="1300" dirty="0">
                <a:latin typeface="+mn-lt"/>
              </a:rPr>
              <a:t>from the specific details of external device interfaces.</a:t>
            </a:r>
          </a:p>
          <a:p>
            <a:endParaRPr lang="en-US" sz="1300" b="1" dirty="0">
              <a:latin typeface="+mn-lt"/>
            </a:endParaRPr>
          </a:p>
          <a:p>
            <a:r>
              <a:rPr lang="en-US" sz="1300" b="1" dirty="0">
                <a:latin typeface="+mn-lt"/>
              </a:rPr>
              <a:t>3. The same configuration as step 2 is used, but now interrupts are employed. The</a:t>
            </a:r>
          </a:p>
          <a:p>
            <a:r>
              <a:rPr lang="en-US" sz="1300" dirty="0">
                <a:latin typeface="+mn-lt"/>
              </a:rPr>
              <a:t>processor need not spend time waiting for an I/O operation to be performed,</a:t>
            </a:r>
          </a:p>
          <a:p>
            <a:r>
              <a:rPr lang="en-US" sz="1300" dirty="0">
                <a:latin typeface="+mn-lt"/>
              </a:rPr>
              <a:t>thus increasing efficiency.</a:t>
            </a:r>
          </a:p>
          <a:p>
            <a:endParaRPr lang="en-US" sz="1300" b="1" dirty="0">
              <a:latin typeface="+mn-lt"/>
            </a:endParaRPr>
          </a:p>
          <a:p>
            <a:r>
              <a:rPr lang="en-US" sz="1300" b="1" dirty="0">
                <a:latin typeface="+mn-lt"/>
              </a:rPr>
              <a:t>4. The I/O module is given direct control of memory via DMA. It can now move</a:t>
            </a:r>
          </a:p>
          <a:p>
            <a:r>
              <a:rPr lang="en-US" sz="1300" dirty="0">
                <a:latin typeface="+mn-lt"/>
              </a:rPr>
              <a:t>a block of data to or from memory without involving the processor, except at</a:t>
            </a:r>
          </a:p>
          <a:p>
            <a:r>
              <a:rPr lang="en-US" sz="1300" dirty="0">
                <a:latin typeface="+mn-lt"/>
              </a:rPr>
              <a:t>the beginning and end of the transfer.</a:t>
            </a:r>
          </a:p>
          <a:p>
            <a:endParaRPr lang="en-US" sz="1300" b="1" dirty="0">
              <a:latin typeface="+mn-lt"/>
            </a:endParaRPr>
          </a:p>
          <a:p>
            <a:r>
              <a:rPr lang="en-US" sz="1300" b="1" dirty="0">
                <a:latin typeface="+mn-lt"/>
              </a:rPr>
              <a:t>5. The I/O module is enhanced to become a separate processor, with a</a:t>
            </a:r>
          </a:p>
          <a:p>
            <a:r>
              <a:rPr lang="en-US" sz="1300" dirty="0">
                <a:latin typeface="+mn-lt"/>
              </a:rPr>
              <a:t>specialized instruction set tailored for I/O. The central processing unit</a:t>
            </a:r>
          </a:p>
          <a:p>
            <a:r>
              <a:rPr lang="en-US" sz="1300" dirty="0">
                <a:latin typeface="+mn-lt"/>
              </a:rPr>
              <a:t>(CPU) directs the I/O processor to execute an I/O program in main</a:t>
            </a:r>
          </a:p>
          <a:p>
            <a:r>
              <a:rPr lang="en-US" sz="1300" dirty="0">
                <a:latin typeface="+mn-lt"/>
              </a:rPr>
              <a:t>memory. The I/O processor fetches and executes these instructions without</a:t>
            </a:r>
          </a:p>
          <a:p>
            <a:r>
              <a:rPr lang="en-US" sz="1300" dirty="0">
                <a:latin typeface="+mn-lt"/>
              </a:rPr>
              <a:t>processor intervention. This allows the processor to specify a sequence of</a:t>
            </a:r>
          </a:p>
          <a:p>
            <a:r>
              <a:rPr lang="en-US" sz="1300" dirty="0">
                <a:latin typeface="+mn-lt"/>
              </a:rPr>
              <a:t>I/O activities and to be interrupted only when the entire sequence has been</a:t>
            </a:r>
          </a:p>
          <a:p>
            <a:r>
              <a:rPr lang="en-US" sz="1300" dirty="0">
                <a:latin typeface="+mn-lt"/>
              </a:rPr>
              <a:t>performed.</a:t>
            </a:r>
          </a:p>
          <a:p>
            <a:endParaRPr lang="en-US" sz="1300" b="1" dirty="0">
              <a:latin typeface="+mn-lt"/>
            </a:endParaRPr>
          </a:p>
          <a:p>
            <a:r>
              <a:rPr lang="en-US" sz="1300" b="1" dirty="0">
                <a:latin typeface="+mn-lt"/>
              </a:rPr>
              <a:t>6. The I/O module has a local memory of its own and is, in fact, a computer</a:t>
            </a:r>
          </a:p>
          <a:p>
            <a:r>
              <a:rPr lang="en-US" sz="1300" dirty="0">
                <a:latin typeface="+mn-lt"/>
              </a:rPr>
              <a:t>in its own right. With this architecture, a large set of I/O devices can be</a:t>
            </a:r>
          </a:p>
          <a:p>
            <a:r>
              <a:rPr lang="en-US" sz="1300" dirty="0">
                <a:latin typeface="+mn-lt"/>
              </a:rPr>
              <a:t>controlled, with minimal processor involvement. A common use for such an</a:t>
            </a:r>
          </a:p>
          <a:p>
            <a:r>
              <a:rPr lang="en-US" sz="1300" dirty="0">
                <a:latin typeface="+mn-lt"/>
              </a:rPr>
              <a:t>architecture has been to control communications with interactive terminals.</a:t>
            </a:r>
          </a:p>
          <a:p>
            <a:r>
              <a:rPr lang="en-US" sz="1300" dirty="0">
                <a:latin typeface="+mn-lt"/>
              </a:rPr>
              <a:t>The I/O processor takes care of most of the tasks involved in controlling the</a:t>
            </a:r>
          </a:p>
          <a:p>
            <a:r>
              <a:rPr lang="en-US" sz="1300" dirty="0">
                <a:latin typeface="+mn-lt"/>
              </a:rPr>
              <a:t>terminals.</a:t>
            </a:r>
          </a:p>
          <a:p>
            <a:endParaRPr lang="en-US" sz="1300" dirty="0">
              <a:latin typeface="+mn-lt"/>
            </a:endParaRPr>
          </a:p>
          <a:p>
            <a:r>
              <a:rPr lang="en-US" sz="1300" dirty="0">
                <a:latin typeface="+mn-lt"/>
              </a:rPr>
              <a:t>As one proceeds along this evolutionary path, more and more of the I/O</a:t>
            </a:r>
          </a:p>
          <a:p>
            <a:r>
              <a:rPr lang="en-US" sz="1300" dirty="0">
                <a:latin typeface="+mn-lt"/>
              </a:rPr>
              <a:t>function is performed without processor involvement. The central processor is</a:t>
            </a:r>
          </a:p>
          <a:p>
            <a:r>
              <a:rPr lang="en-US" sz="1300" dirty="0">
                <a:latin typeface="+mn-lt"/>
              </a:rPr>
              <a:t>increasingly relieved of I/O-related tasks, improving performance. With the last</a:t>
            </a:r>
          </a:p>
          <a:p>
            <a:r>
              <a:rPr lang="en-US" sz="1300" dirty="0">
                <a:latin typeface="+mn-lt"/>
              </a:rPr>
              <a:t>two steps (5 and 6), a major change occurs with the introduction of the concept of</a:t>
            </a:r>
          </a:p>
          <a:p>
            <a:r>
              <a:rPr lang="en-US" sz="1300" dirty="0">
                <a:latin typeface="+mn-lt"/>
              </a:rPr>
              <a:t>an I/O module capable of executing a program.</a:t>
            </a:r>
          </a:p>
          <a:p>
            <a:endParaRPr lang="en-US" sz="1300" dirty="0">
              <a:latin typeface="+mn-lt"/>
            </a:endParaRPr>
          </a:p>
          <a:p>
            <a:r>
              <a:rPr lang="en-US" sz="1300" dirty="0">
                <a:latin typeface="+mn-lt"/>
              </a:rPr>
              <a:t>A note about terminology: For all of the modules described in steps 4</a:t>
            </a:r>
          </a:p>
          <a:p>
            <a:r>
              <a:rPr lang="en-US" sz="1300" dirty="0">
                <a:latin typeface="+mn-lt"/>
              </a:rPr>
              <a:t>through 6, the term </a:t>
            </a:r>
            <a:r>
              <a:rPr lang="en-US" sz="1300" i="1" dirty="0">
                <a:latin typeface="+mn-lt"/>
              </a:rPr>
              <a:t>direct memory access is appropriate, because all of these</a:t>
            </a:r>
          </a:p>
          <a:p>
            <a:r>
              <a:rPr lang="en-US" sz="1300" dirty="0">
                <a:latin typeface="+mn-lt"/>
              </a:rPr>
              <a:t>types involve direct control of main memory by the I/O module. Also, the I/O</a:t>
            </a:r>
          </a:p>
          <a:p>
            <a:r>
              <a:rPr lang="en-US" sz="1300" dirty="0">
                <a:latin typeface="+mn-lt"/>
              </a:rPr>
              <a:t>module in step 5 is often referred to as an </a:t>
            </a:r>
            <a:r>
              <a:rPr lang="en-US" sz="1300" b="1" dirty="0">
                <a:latin typeface="+mn-lt"/>
              </a:rPr>
              <a:t>I/O channel , and that in step 6 as an</a:t>
            </a:r>
          </a:p>
          <a:p>
            <a:r>
              <a:rPr lang="en-US" sz="1300" b="1" dirty="0">
                <a:latin typeface="+mn-lt"/>
              </a:rPr>
              <a:t>I/O processor ; however, each term is, on occasion, applied to both situations. In</a:t>
            </a:r>
          </a:p>
          <a:p>
            <a:r>
              <a:rPr lang="en-US" sz="1300" dirty="0">
                <a:latin typeface="+mn-lt"/>
              </a:rPr>
              <a:t>the latter part of this section, we will use the term </a:t>
            </a:r>
            <a:r>
              <a:rPr lang="en-US" sz="1300" i="1" dirty="0">
                <a:latin typeface="+mn-lt"/>
              </a:rPr>
              <a:t>I/O channel to refer to both</a:t>
            </a:r>
          </a:p>
          <a:p>
            <a:r>
              <a:rPr lang="en-US" sz="1300" dirty="0">
                <a:latin typeface="+mn-lt"/>
              </a:rPr>
              <a:t>types of I/O modules.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1539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8312" cy="3835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dirty="0">
                <a:latin typeface="+mn-lt"/>
              </a:rPr>
              <a:t>The direct, or hashed, file exploits the capability found on disks to access directly any</a:t>
            </a:r>
          </a:p>
          <a:p>
            <a:r>
              <a:rPr lang="en-US" sz="1300" dirty="0">
                <a:latin typeface="+mn-lt"/>
              </a:rPr>
              <a:t>block of a known address. As with sequential and indexed sequential files, a key field</a:t>
            </a:r>
          </a:p>
          <a:p>
            <a:r>
              <a:rPr lang="en-US" sz="1300" dirty="0">
                <a:latin typeface="+mn-lt"/>
              </a:rPr>
              <a:t>is required in each record. However, there is no concept of sequential ordering here.</a:t>
            </a:r>
          </a:p>
          <a:p>
            <a:endParaRPr lang="en-US" sz="1300" dirty="0">
              <a:latin typeface="+mn-lt"/>
            </a:endParaRPr>
          </a:p>
          <a:p>
            <a:r>
              <a:rPr lang="en-US" sz="1300" dirty="0">
                <a:latin typeface="+mn-lt"/>
              </a:rPr>
              <a:t>The direct file makes use of hashing on the key value. This function is explained</a:t>
            </a:r>
          </a:p>
          <a:p>
            <a:r>
              <a:rPr lang="en-US" sz="1300" dirty="0">
                <a:latin typeface="+mn-lt"/>
              </a:rPr>
              <a:t>in Appendix F . Figure F.1b shows the type of hashing organization with an overflow</a:t>
            </a:r>
          </a:p>
          <a:p>
            <a:r>
              <a:rPr lang="en-US" sz="1300" dirty="0">
                <a:latin typeface="+mn-lt"/>
              </a:rPr>
              <a:t>file that is typically used in a hash file.</a:t>
            </a:r>
          </a:p>
          <a:p>
            <a:endParaRPr lang="en-US" sz="1300" dirty="0">
              <a:latin typeface="+mn-lt"/>
            </a:endParaRPr>
          </a:p>
          <a:p>
            <a:r>
              <a:rPr lang="en-US" sz="1300" dirty="0">
                <a:latin typeface="+mn-lt"/>
              </a:rPr>
              <a:t>Direct files are often used where very rapid access is required, where fixed length</a:t>
            </a:r>
          </a:p>
          <a:p>
            <a:r>
              <a:rPr lang="en-US" sz="1300" dirty="0">
                <a:latin typeface="+mn-lt"/>
              </a:rPr>
              <a:t>records are used, and where records are always accessed one at a time.</a:t>
            </a:r>
          </a:p>
          <a:p>
            <a:r>
              <a:rPr lang="en-US" sz="1300" dirty="0">
                <a:latin typeface="+mn-lt"/>
              </a:rPr>
              <a:t>Examples are directories, pricing tables, schedules, and name lists.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2900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8312" cy="3835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dirty="0">
                <a:latin typeface="+mn-lt"/>
              </a:rPr>
              <a:t>Table 12.1 summarizes relative performance aspects of these five organizations.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9161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8312" cy="3835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1300" dirty="0">
                <a:latin typeface="+mn-lt"/>
              </a:rPr>
              <a:t>To understand the requirements for a file structure, it is helpful to consider</a:t>
            </a:r>
          </a:p>
          <a:p>
            <a:r>
              <a:rPr lang="en-US" sz="1300" dirty="0">
                <a:latin typeface="+mn-lt"/>
              </a:rPr>
              <a:t>the types of operations that may be performed on the directory:</a:t>
            </a:r>
          </a:p>
          <a:p>
            <a:endParaRPr lang="en-US" sz="1300" dirty="0">
              <a:latin typeface="+mn-lt"/>
            </a:endParaRPr>
          </a:p>
          <a:p>
            <a:r>
              <a:rPr lang="en-US" sz="1300" dirty="0">
                <a:latin typeface="+mn-lt"/>
              </a:rPr>
              <a:t>• </a:t>
            </a:r>
            <a:r>
              <a:rPr lang="en-US" sz="1300" b="1" dirty="0">
                <a:latin typeface="+mn-lt"/>
              </a:rPr>
              <a:t>Search: When a user or application references a file, the directory must be</a:t>
            </a:r>
          </a:p>
          <a:p>
            <a:r>
              <a:rPr lang="en-US" sz="1300" dirty="0">
                <a:latin typeface="+mn-lt"/>
              </a:rPr>
              <a:t>searched to find the entry corresponding to that file.</a:t>
            </a:r>
          </a:p>
          <a:p>
            <a:endParaRPr lang="en-US" sz="1300" dirty="0">
              <a:latin typeface="+mn-lt"/>
            </a:endParaRPr>
          </a:p>
          <a:p>
            <a:r>
              <a:rPr lang="en-US" sz="1300" dirty="0">
                <a:latin typeface="+mn-lt"/>
              </a:rPr>
              <a:t>• </a:t>
            </a:r>
            <a:r>
              <a:rPr lang="en-US" sz="1300" b="1" dirty="0">
                <a:latin typeface="+mn-lt"/>
              </a:rPr>
              <a:t>Create file: When a new file is created, an entry must be added to the directory.</a:t>
            </a:r>
          </a:p>
          <a:p>
            <a:endParaRPr lang="en-US" sz="1300" dirty="0">
              <a:latin typeface="+mn-lt"/>
            </a:endParaRPr>
          </a:p>
          <a:p>
            <a:r>
              <a:rPr lang="en-US" sz="1300" dirty="0">
                <a:latin typeface="+mn-lt"/>
              </a:rPr>
              <a:t>• </a:t>
            </a:r>
            <a:r>
              <a:rPr lang="en-US" sz="1300" b="1" dirty="0">
                <a:latin typeface="+mn-lt"/>
              </a:rPr>
              <a:t>Delete file: When a file is deleted, an entry must be removed from the directory.</a:t>
            </a:r>
          </a:p>
          <a:p>
            <a:endParaRPr lang="en-US" sz="1300" dirty="0">
              <a:latin typeface="+mn-lt"/>
            </a:endParaRPr>
          </a:p>
          <a:p>
            <a:r>
              <a:rPr lang="en-US" sz="1300" dirty="0">
                <a:latin typeface="+mn-lt"/>
              </a:rPr>
              <a:t>• </a:t>
            </a:r>
            <a:r>
              <a:rPr lang="en-US" sz="1300" b="1" dirty="0">
                <a:latin typeface="+mn-lt"/>
              </a:rPr>
              <a:t>List directory: All or a portion of the directory may be requested. Generally,</a:t>
            </a:r>
          </a:p>
          <a:p>
            <a:r>
              <a:rPr lang="en-US" sz="1300" dirty="0">
                <a:latin typeface="+mn-lt"/>
              </a:rPr>
              <a:t>this request is made by a user and results in a listing of all files owned by that</a:t>
            </a:r>
          </a:p>
          <a:p>
            <a:r>
              <a:rPr lang="en-US" sz="1300" dirty="0">
                <a:latin typeface="+mn-lt"/>
              </a:rPr>
              <a:t>user, plus some of the attributes of each file (e.g., type, access control information,</a:t>
            </a:r>
          </a:p>
          <a:p>
            <a:r>
              <a:rPr lang="en-US" sz="1300" dirty="0">
                <a:latin typeface="+mn-lt"/>
              </a:rPr>
              <a:t>usage information).</a:t>
            </a:r>
          </a:p>
          <a:p>
            <a:endParaRPr lang="en-US" sz="1300" dirty="0">
              <a:latin typeface="+mn-lt"/>
            </a:endParaRPr>
          </a:p>
          <a:p>
            <a:r>
              <a:rPr lang="en-US" sz="1300" dirty="0">
                <a:latin typeface="+mn-lt"/>
              </a:rPr>
              <a:t>• </a:t>
            </a:r>
            <a:r>
              <a:rPr lang="en-US" sz="1300" b="1" dirty="0">
                <a:latin typeface="+mn-lt"/>
              </a:rPr>
              <a:t>Update directory: Because some file attributes are stored in the directory, a</a:t>
            </a:r>
          </a:p>
          <a:p>
            <a:r>
              <a:rPr lang="en-US" sz="1300" dirty="0">
                <a:latin typeface="+mn-lt"/>
              </a:rPr>
              <a:t>change in one of these attributes requires a change in the corresponding directory</a:t>
            </a:r>
          </a:p>
          <a:p>
            <a:r>
              <a:rPr lang="en-US" sz="1300" dirty="0">
                <a:latin typeface="+mn-lt"/>
              </a:rPr>
              <a:t>entry.</a:t>
            </a:r>
          </a:p>
          <a:p>
            <a:endParaRPr lang="en-US" sz="1300" dirty="0">
              <a:latin typeface="+mn-lt"/>
            </a:endParaRPr>
          </a:p>
          <a:p>
            <a:r>
              <a:rPr lang="en-US" sz="1300" dirty="0">
                <a:latin typeface="+mn-lt"/>
              </a:rPr>
              <a:t>The simple list is not suited to supporting these operations. Consider the needs</a:t>
            </a:r>
          </a:p>
          <a:p>
            <a:r>
              <a:rPr lang="en-US" sz="1300" dirty="0">
                <a:latin typeface="+mn-lt"/>
              </a:rPr>
              <a:t>of a single user. The user may have many types of files, including word-processing</a:t>
            </a:r>
          </a:p>
          <a:p>
            <a:r>
              <a:rPr lang="en-US" sz="1300" dirty="0">
                <a:latin typeface="+mn-lt"/>
              </a:rPr>
              <a:t>text files, graphic files, spreadsheets, and so on. The user may like to have these</a:t>
            </a:r>
          </a:p>
          <a:p>
            <a:r>
              <a:rPr lang="en-US" sz="1300" dirty="0">
                <a:latin typeface="+mn-lt"/>
              </a:rPr>
              <a:t>organized by project, by type, or in some other convenient way. If the directory is a</a:t>
            </a:r>
          </a:p>
          <a:p>
            <a:r>
              <a:rPr lang="en-US" sz="1300" dirty="0">
                <a:latin typeface="+mn-lt"/>
              </a:rPr>
              <a:t>simple sequential list, it provides no help in organizing the files and forces the user</a:t>
            </a:r>
          </a:p>
          <a:p>
            <a:r>
              <a:rPr lang="en-US" sz="1300" dirty="0">
                <a:latin typeface="+mn-lt"/>
              </a:rPr>
              <a:t>to be careful not to use the same name for two different types of files. The problem</a:t>
            </a:r>
          </a:p>
          <a:p>
            <a:r>
              <a:rPr lang="en-US" sz="1300" dirty="0">
                <a:latin typeface="+mn-lt"/>
              </a:rPr>
              <a:t>is much worse in a shared system. Unique naming becomes a serious problem.</a:t>
            </a:r>
          </a:p>
          <a:p>
            <a:r>
              <a:rPr lang="en-US" sz="1300" dirty="0">
                <a:latin typeface="+mn-lt"/>
              </a:rPr>
              <a:t>Furthermore, it is difficult to conceal portions of the overall directory from users</a:t>
            </a:r>
          </a:p>
          <a:p>
            <a:r>
              <a:rPr lang="en-US" sz="1300" dirty="0">
                <a:latin typeface="+mn-lt"/>
              </a:rPr>
              <a:t>when there is no inherent structure in the directory.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5939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8312" cy="3835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dirty="0">
                <a:latin typeface="+mn-lt"/>
              </a:rPr>
              <a:t>In a multiuser system, there is almost always a requirement for allowing files to be</a:t>
            </a:r>
          </a:p>
          <a:p>
            <a:r>
              <a:rPr lang="en-US" sz="1300" dirty="0">
                <a:latin typeface="+mn-lt"/>
              </a:rPr>
              <a:t>shared among a number of users. Two issues arise: </a:t>
            </a:r>
            <a:endParaRPr lang="en-US" sz="1300" dirty="0" smtClean="0">
              <a:latin typeface="+mn-lt"/>
            </a:endParaRPr>
          </a:p>
          <a:p>
            <a:pPr marL="400050" indent="-400050">
              <a:buAutoNum type="romanLcParenR"/>
            </a:pPr>
            <a:r>
              <a:rPr lang="en-US" sz="1300" dirty="0" smtClean="0">
                <a:latin typeface="+mn-lt"/>
              </a:rPr>
              <a:t>access </a:t>
            </a:r>
            <a:r>
              <a:rPr lang="en-US" sz="1300" dirty="0">
                <a:latin typeface="+mn-lt"/>
              </a:rPr>
              <a:t>rights and </a:t>
            </a:r>
            <a:endParaRPr lang="en-US" sz="1300" dirty="0" smtClean="0">
              <a:latin typeface="+mn-lt"/>
            </a:endParaRPr>
          </a:p>
          <a:p>
            <a:pPr marL="400050" indent="-400050">
              <a:buAutoNum type="romanLcParenR"/>
            </a:pPr>
            <a:r>
              <a:rPr lang="en-US" sz="1300" dirty="0" smtClean="0">
                <a:latin typeface="+mn-lt"/>
              </a:rPr>
              <a:t>the management of </a:t>
            </a:r>
            <a:r>
              <a:rPr lang="en-US" sz="1300" dirty="0">
                <a:latin typeface="+mn-lt"/>
              </a:rPr>
              <a:t>simultaneous access.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28414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8312" cy="3835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dirty="0">
                <a:latin typeface="+mn-lt"/>
              </a:rPr>
              <a:t>One user is designated as owner of a given file, usually the person who initially</a:t>
            </a:r>
          </a:p>
          <a:p>
            <a:r>
              <a:rPr lang="en-US" sz="1300" dirty="0">
                <a:latin typeface="+mn-lt"/>
              </a:rPr>
              <a:t>created a file. The owner has all of the access rights listed previously and may grant</a:t>
            </a:r>
          </a:p>
          <a:p>
            <a:r>
              <a:rPr lang="en-US" sz="1300" dirty="0">
                <a:latin typeface="+mn-lt"/>
              </a:rPr>
              <a:t>rights to others. Access can be provided to different classes of users:</a:t>
            </a:r>
          </a:p>
          <a:p>
            <a:endParaRPr lang="en-US" sz="1300" dirty="0">
              <a:latin typeface="+mn-lt"/>
            </a:endParaRPr>
          </a:p>
          <a:p>
            <a:r>
              <a:rPr lang="en-US" sz="1300" dirty="0">
                <a:latin typeface="+mn-lt"/>
              </a:rPr>
              <a:t>• </a:t>
            </a:r>
            <a:r>
              <a:rPr lang="en-US" sz="1300" b="1" dirty="0">
                <a:latin typeface="+mn-lt"/>
              </a:rPr>
              <a:t>Specific user: Individual users who are designated by user ID</a:t>
            </a:r>
          </a:p>
          <a:p>
            <a:endParaRPr lang="en-US" sz="1300" dirty="0">
              <a:latin typeface="+mn-lt"/>
            </a:endParaRPr>
          </a:p>
          <a:p>
            <a:r>
              <a:rPr lang="en-US" sz="1300" dirty="0">
                <a:latin typeface="+mn-lt"/>
              </a:rPr>
              <a:t>• </a:t>
            </a:r>
            <a:r>
              <a:rPr lang="en-US" sz="1300" b="1" dirty="0">
                <a:latin typeface="+mn-lt"/>
              </a:rPr>
              <a:t>User groups: A set of users who are not individually defined. The system must</a:t>
            </a:r>
          </a:p>
          <a:p>
            <a:r>
              <a:rPr lang="en-US" sz="1300" dirty="0">
                <a:latin typeface="+mn-lt"/>
              </a:rPr>
              <a:t>have some way of keeping track of the membership of user groups.</a:t>
            </a:r>
          </a:p>
          <a:p>
            <a:endParaRPr lang="en-US" sz="1300" dirty="0">
              <a:latin typeface="+mn-lt"/>
            </a:endParaRPr>
          </a:p>
          <a:p>
            <a:r>
              <a:rPr lang="en-US" sz="1300" dirty="0">
                <a:latin typeface="+mn-lt"/>
              </a:rPr>
              <a:t>• </a:t>
            </a:r>
            <a:r>
              <a:rPr lang="en-US" sz="1300" b="1" dirty="0">
                <a:latin typeface="+mn-lt"/>
              </a:rPr>
              <a:t>All: All users who have access to this system. These are public files.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496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8312" cy="3835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1300" dirty="0">
                <a:latin typeface="+mn-lt"/>
              </a:rPr>
              <a:t>Following successful logon, the user has been granted access to one or a set of hosts</a:t>
            </a:r>
          </a:p>
          <a:p>
            <a:r>
              <a:rPr lang="en-US" sz="1300" dirty="0">
                <a:latin typeface="+mn-lt"/>
              </a:rPr>
              <a:t>and applications. This is generally not sufficient for a system that includes sensitive</a:t>
            </a:r>
          </a:p>
          <a:p>
            <a:r>
              <a:rPr lang="en-US" sz="1300" dirty="0">
                <a:latin typeface="+mn-lt"/>
              </a:rPr>
              <a:t>data in its database. Through the user–access control procedure, a user can be</a:t>
            </a:r>
          </a:p>
          <a:p>
            <a:r>
              <a:rPr lang="en-US" sz="1300" dirty="0">
                <a:latin typeface="+mn-lt"/>
              </a:rPr>
              <a:t>identified to the system. Associated with each user, there can be a profile that specifies</a:t>
            </a:r>
          </a:p>
          <a:p>
            <a:r>
              <a:rPr lang="en-US" sz="1300" dirty="0">
                <a:latin typeface="+mn-lt"/>
              </a:rPr>
              <a:t>permissible operations and file accesses. The operating system can then enforce</a:t>
            </a:r>
          </a:p>
          <a:p>
            <a:r>
              <a:rPr lang="en-US" sz="1300" dirty="0">
                <a:latin typeface="+mn-lt"/>
              </a:rPr>
              <a:t>rules based on the user profile. The database management system, however, must</a:t>
            </a:r>
          </a:p>
          <a:p>
            <a:r>
              <a:rPr lang="en-US" sz="1300" dirty="0">
                <a:latin typeface="+mn-lt"/>
              </a:rPr>
              <a:t>control access to specific records or even portions of records. For example, it may</a:t>
            </a:r>
          </a:p>
          <a:p>
            <a:r>
              <a:rPr lang="en-US" sz="1300" dirty="0">
                <a:latin typeface="+mn-lt"/>
              </a:rPr>
              <a:t>be permissible for anyone in administration to obtain a list of company personnel,</a:t>
            </a:r>
          </a:p>
          <a:p>
            <a:r>
              <a:rPr lang="en-US" sz="1300" dirty="0">
                <a:latin typeface="+mn-lt"/>
              </a:rPr>
              <a:t>but only selected individuals may have access to salary information. The issue is</a:t>
            </a:r>
          </a:p>
          <a:p>
            <a:r>
              <a:rPr lang="en-US" sz="1300" dirty="0">
                <a:latin typeface="+mn-lt"/>
              </a:rPr>
              <a:t>more than just a matter of level of detail. Whereas the operating system may grant</a:t>
            </a:r>
          </a:p>
          <a:p>
            <a:r>
              <a:rPr lang="en-US" sz="1300" dirty="0">
                <a:latin typeface="+mn-lt"/>
              </a:rPr>
              <a:t>a user permission to access a file or use an application, following which there are</a:t>
            </a:r>
          </a:p>
          <a:p>
            <a:r>
              <a:rPr lang="en-US" sz="1300" dirty="0">
                <a:latin typeface="+mn-lt"/>
              </a:rPr>
              <a:t>no further security checks, the database management system must make a decision</a:t>
            </a:r>
          </a:p>
          <a:p>
            <a:r>
              <a:rPr lang="en-US" sz="1300" dirty="0">
                <a:latin typeface="+mn-lt"/>
              </a:rPr>
              <a:t>on each individual access attempt. That decision will depend not only on the user’s</a:t>
            </a:r>
          </a:p>
          <a:p>
            <a:r>
              <a:rPr lang="en-US" sz="1300" dirty="0">
                <a:latin typeface="+mn-lt"/>
              </a:rPr>
              <a:t>identity but also on the specific parts of the data being accessed and even on the</a:t>
            </a:r>
          </a:p>
          <a:p>
            <a:r>
              <a:rPr lang="en-US" sz="1300" dirty="0">
                <a:latin typeface="+mn-lt"/>
              </a:rPr>
              <a:t>information already divulged to the user.</a:t>
            </a:r>
          </a:p>
          <a:p>
            <a:endParaRPr lang="en-US" sz="1300" dirty="0">
              <a:latin typeface="+mn-lt"/>
            </a:endParaRPr>
          </a:p>
          <a:p>
            <a:r>
              <a:rPr lang="en-US" sz="1300" dirty="0">
                <a:latin typeface="+mn-lt"/>
              </a:rPr>
              <a:t>A general model of access control as exercised by a file or database management</a:t>
            </a:r>
          </a:p>
          <a:p>
            <a:r>
              <a:rPr lang="en-US" sz="1300" dirty="0">
                <a:latin typeface="+mn-lt"/>
              </a:rPr>
              <a:t>system is that of an </a:t>
            </a:r>
            <a:r>
              <a:rPr lang="en-US" sz="1300" b="1" dirty="0">
                <a:latin typeface="+mn-lt"/>
              </a:rPr>
              <a:t>access matrix </a:t>
            </a:r>
            <a:r>
              <a:rPr lang="en-US" sz="1300" b="1" dirty="0" smtClean="0">
                <a:latin typeface="+mn-lt"/>
              </a:rPr>
              <a:t>(Figure 12.15a, </a:t>
            </a:r>
            <a:r>
              <a:rPr lang="en-US" sz="1300" b="1" dirty="0">
                <a:latin typeface="+mn-lt"/>
              </a:rPr>
              <a:t>based on a figure in</a:t>
            </a:r>
          </a:p>
          <a:p>
            <a:r>
              <a:rPr lang="en-US" sz="1300" dirty="0">
                <a:latin typeface="+mn-lt"/>
              </a:rPr>
              <a:t>[SAND94]). The basic elements of the model are as follows:</a:t>
            </a:r>
          </a:p>
          <a:p>
            <a:endParaRPr lang="en-US" sz="1300" dirty="0">
              <a:latin typeface="+mn-lt"/>
            </a:endParaRPr>
          </a:p>
          <a:p>
            <a:r>
              <a:rPr lang="en-US" sz="1300" dirty="0">
                <a:latin typeface="+mn-lt"/>
              </a:rPr>
              <a:t>• </a:t>
            </a:r>
            <a:r>
              <a:rPr lang="en-US" sz="1300" b="1" dirty="0">
                <a:latin typeface="+mn-lt"/>
              </a:rPr>
              <a:t>Subject: An entity capable of accessing objects. Generally, the concept of subject</a:t>
            </a:r>
          </a:p>
          <a:p>
            <a:r>
              <a:rPr lang="en-US" sz="1300" dirty="0">
                <a:latin typeface="+mn-lt"/>
              </a:rPr>
              <a:t>equates with that of process. Any user or application actually gains access</a:t>
            </a:r>
          </a:p>
          <a:p>
            <a:r>
              <a:rPr lang="en-US" sz="1300" dirty="0">
                <a:latin typeface="+mn-lt"/>
              </a:rPr>
              <a:t>to an object by means of a process that represents that user or application.</a:t>
            </a:r>
          </a:p>
          <a:p>
            <a:endParaRPr lang="en-US" sz="1300" dirty="0">
              <a:latin typeface="+mn-lt"/>
            </a:endParaRPr>
          </a:p>
          <a:p>
            <a:r>
              <a:rPr lang="en-US" sz="1300" dirty="0">
                <a:latin typeface="+mn-lt"/>
              </a:rPr>
              <a:t>• </a:t>
            </a:r>
            <a:r>
              <a:rPr lang="en-US" sz="1300" b="1" dirty="0">
                <a:latin typeface="+mn-lt"/>
              </a:rPr>
              <a:t>Object: Anything to which access is controlled. Examples include files, portions</a:t>
            </a:r>
          </a:p>
          <a:p>
            <a:r>
              <a:rPr lang="en-US" sz="1300" dirty="0">
                <a:latin typeface="+mn-lt"/>
              </a:rPr>
              <a:t>of files, programs, segments of memory, and software objects (e.g., Java objects).</a:t>
            </a:r>
          </a:p>
          <a:p>
            <a:endParaRPr lang="en-US" sz="1300" dirty="0">
              <a:latin typeface="+mn-lt"/>
            </a:endParaRPr>
          </a:p>
          <a:p>
            <a:r>
              <a:rPr lang="en-US" sz="1300" dirty="0">
                <a:latin typeface="+mn-lt"/>
              </a:rPr>
              <a:t>• </a:t>
            </a:r>
            <a:r>
              <a:rPr lang="en-US" sz="1300" b="1" dirty="0">
                <a:latin typeface="+mn-lt"/>
              </a:rPr>
              <a:t>Access right: The way in which an object is accessed by a subject. Examples</a:t>
            </a:r>
          </a:p>
          <a:p>
            <a:r>
              <a:rPr lang="en-US" sz="1300" dirty="0">
                <a:latin typeface="+mn-lt"/>
              </a:rPr>
              <a:t>are read, write, execute, and functions in software objects.</a:t>
            </a:r>
          </a:p>
          <a:p>
            <a:endParaRPr lang="en-US" sz="1300" dirty="0">
              <a:latin typeface="+mn-lt"/>
            </a:endParaRPr>
          </a:p>
          <a:p>
            <a:r>
              <a:rPr lang="en-US" sz="1300" dirty="0">
                <a:latin typeface="+mn-lt"/>
              </a:rPr>
              <a:t>One dimension of the matrix consists of identified subjects that may attempt</a:t>
            </a:r>
          </a:p>
          <a:p>
            <a:r>
              <a:rPr lang="en-US" sz="1300" dirty="0">
                <a:latin typeface="+mn-lt"/>
              </a:rPr>
              <a:t>data access. Typically, this list will consist of individual users or user groups, although</a:t>
            </a:r>
          </a:p>
          <a:p>
            <a:r>
              <a:rPr lang="en-US" sz="1300" dirty="0">
                <a:latin typeface="+mn-lt"/>
              </a:rPr>
              <a:t>access could be controlled for terminals, hosts, or applications instead of or in addition</a:t>
            </a:r>
          </a:p>
          <a:p>
            <a:r>
              <a:rPr lang="en-US" sz="1300" dirty="0">
                <a:latin typeface="+mn-lt"/>
              </a:rPr>
              <a:t>to users. The other dimension lists the objects that may be accessed. At the greatest</a:t>
            </a:r>
          </a:p>
          <a:p>
            <a:r>
              <a:rPr lang="en-US" sz="1300" dirty="0">
                <a:latin typeface="+mn-lt"/>
              </a:rPr>
              <a:t>level of detail, objects may be individual data fields. More aggregate groupings,</a:t>
            </a:r>
          </a:p>
          <a:p>
            <a:r>
              <a:rPr lang="en-US" sz="1300" dirty="0">
                <a:latin typeface="+mn-lt"/>
              </a:rPr>
              <a:t>such as records, files, or even the entire database, may also be objects in the matrix.</a:t>
            </a:r>
          </a:p>
          <a:p>
            <a:r>
              <a:rPr lang="en-US" sz="1300" dirty="0">
                <a:latin typeface="+mn-lt"/>
              </a:rPr>
              <a:t>Each entry in the matrix indicates the access rights of that subject for that object.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29717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8312" cy="3835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dirty="0">
                <a:latin typeface="+mn-lt"/>
              </a:rPr>
              <a:t>In practice, an access matrix is usually sparse and is implemented by decomposition</a:t>
            </a:r>
          </a:p>
          <a:p>
            <a:r>
              <a:rPr lang="en-US" sz="1300" dirty="0">
                <a:latin typeface="+mn-lt"/>
              </a:rPr>
              <a:t>in one of two ways. The matrix may be decomposed by columns, yielding</a:t>
            </a:r>
          </a:p>
          <a:p>
            <a:r>
              <a:rPr lang="en-US" sz="1300" b="1" dirty="0">
                <a:latin typeface="+mn-lt"/>
              </a:rPr>
              <a:t>access control lists </a:t>
            </a:r>
            <a:r>
              <a:rPr lang="en-US" sz="1300" b="1" dirty="0" smtClean="0">
                <a:latin typeface="+mn-lt"/>
              </a:rPr>
              <a:t>(Figure 12.15b)</a:t>
            </a:r>
            <a:r>
              <a:rPr lang="en-US" sz="1300" b="1" dirty="0">
                <a:latin typeface="+mn-lt"/>
              </a:rPr>
              <a:t>. Thus for each object, an access control list lists</a:t>
            </a:r>
          </a:p>
          <a:p>
            <a:r>
              <a:rPr lang="en-US" sz="1300" dirty="0">
                <a:latin typeface="+mn-lt"/>
              </a:rPr>
              <a:t>users and their permitted access rights. The access control list may contain a default,</a:t>
            </a:r>
          </a:p>
          <a:p>
            <a:r>
              <a:rPr lang="en-US" sz="1300" dirty="0">
                <a:latin typeface="+mn-lt"/>
              </a:rPr>
              <a:t>or public, entry. This allows users that are not explicitly listed as having special rights</a:t>
            </a:r>
          </a:p>
          <a:p>
            <a:r>
              <a:rPr lang="en-US" sz="1300" dirty="0">
                <a:latin typeface="+mn-lt"/>
              </a:rPr>
              <a:t>to have a default set of rights. Elements of the list may include individual users as</a:t>
            </a:r>
          </a:p>
          <a:p>
            <a:r>
              <a:rPr lang="en-US" sz="1300" dirty="0">
                <a:latin typeface="+mn-lt"/>
              </a:rPr>
              <a:t>well as groups of users.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72611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8312" cy="3835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dirty="0">
                <a:latin typeface="+mn-lt"/>
              </a:rPr>
              <a:t>Decomposition by rows yields </a:t>
            </a:r>
            <a:r>
              <a:rPr lang="en-US" sz="1300" b="1" dirty="0">
                <a:latin typeface="+mn-lt"/>
              </a:rPr>
              <a:t>capability tickets </a:t>
            </a:r>
            <a:r>
              <a:rPr lang="en-US" sz="1300" b="1" dirty="0" smtClean="0">
                <a:latin typeface="+mn-lt"/>
              </a:rPr>
              <a:t>(Figure 12.15c)</a:t>
            </a:r>
            <a:r>
              <a:rPr lang="en-US" sz="1300" b="1" dirty="0">
                <a:latin typeface="+mn-lt"/>
              </a:rPr>
              <a:t>. A capability</a:t>
            </a:r>
          </a:p>
          <a:p>
            <a:r>
              <a:rPr lang="en-US" sz="1300" dirty="0">
                <a:latin typeface="+mn-lt"/>
              </a:rPr>
              <a:t>ticket specifies authorized objects and operations for a user. Each user has a</a:t>
            </a:r>
          </a:p>
          <a:p>
            <a:r>
              <a:rPr lang="en-US" sz="1300" dirty="0">
                <a:latin typeface="+mn-lt"/>
              </a:rPr>
              <a:t>number of tickets and may be authorized to loan or give them to others. Because</a:t>
            </a:r>
          </a:p>
          <a:p>
            <a:r>
              <a:rPr lang="en-US" sz="1300" dirty="0">
                <a:latin typeface="+mn-lt"/>
              </a:rPr>
              <a:t>tickets may be dispersed around the system, they present a greater security problem</a:t>
            </a:r>
          </a:p>
          <a:p>
            <a:r>
              <a:rPr lang="en-US" sz="1300" dirty="0">
                <a:latin typeface="+mn-lt"/>
              </a:rPr>
              <a:t>than access control lists. In particular, the ticket must be unforgeable. One way to</a:t>
            </a:r>
          </a:p>
          <a:p>
            <a:r>
              <a:rPr lang="en-US" sz="1300" dirty="0">
                <a:latin typeface="+mn-lt"/>
              </a:rPr>
              <a:t>accomplish this is to have the operating system hold all tickets on behalf of users.</a:t>
            </a:r>
          </a:p>
          <a:p>
            <a:r>
              <a:rPr lang="en-US" sz="1300" dirty="0">
                <a:latin typeface="+mn-lt"/>
              </a:rPr>
              <a:t>These tickets would have to be held in a region of memory inaccessible to users.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39925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8312" cy="3835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300" dirty="0">
                <a:latin typeface="+mn-lt"/>
              </a:rPr>
              <a:t>On secondary storage, a file consists of a collection of blocks. The operating system</a:t>
            </a:r>
          </a:p>
          <a:p>
            <a:r>
              <a:rPr lang="en-US" sz="1300" dirty="0">
                <a:latin typeface="+mn-lt"/>
              </a:rPr>
              <a:t>or file management system is responsible for allocating blocks to files. This raises</a:t>
            </a:r>
          </a:p>
          <a:p>
            <a:r>
              <a:rPr lang="en-US" sz="1300" dirty="0">
                <a:latin typeface="+mn-lt"/>
              </a:rPr>
              <a:t>two management issues. First, space on secondary storage must be allocated to files,</a:t>
            </a:r>
          </a:p>
          <a:p>
            <a:r>
              <a:rPr lang="en-US" sz="1300" dirty="0">
                <a:latin typeface="+mn-lt"/>
              </a:rPr>
              <a:t>and second, it is necessary to keep track of the space available for allocation. We</a:t>
            </a:r>
          </a:p>
          <a:p>
            <a:r>
              <a:rPr lang="en-US" sz="1300" dirty="0">
                <a:latin typeface="+mn-lt"/>
              </a:rPr>
              <a:t>will see that these two tasks are related; that is, the approach taken for file allocation</a:t>
            </a:r>
          </a:p>
          <a:p>
            <a:r>
              <a:rPr lang="en-US" sz="1300" dirty="0">
                <a:latin typeface="+mn-lt"/>
              </a:rPr>
              <a:t>may influence the approach taken for free space management. Further, we will</a:t>
            </a:r>
          </a:p>
          <a:p>
            <a:r>
              <a:rPr lang="en-US" sz="1300" dirty="0">
                <a:latin typeface="+mn-lt"/>
              </a:rPr>
              <a:t>see that there is an interaction between file structure and allocation policy.</a:t>
            </a:r>
          </a:p>
          <a:p>
            <a:endParaRPr lang="en-US" sz="1300" dirty="0">
              <a:latin typeface="+mn-lt"/>
            </a:endParaRPr>
          </a:p>
          <a:p>
            <a:r>
              <a:rPr lang="en-US" sz="1300" dirty="0">
                <a:latin typeface="+mn-lt"/>
              </a:rPr>
              <a:t>We begin this section by looking at alternatives for file allocation on a single</a:t>
            </a:r>
          </a:p>
          <a:p>
            <a:r>
              <a:rPr lang="en-US" sz="1300" dirty="0">
                <a:latin typeface="+mn-lt"/>
              </a:rPr>
              <a:t>disk. Then we look at the issue of free space management, and finally we discuss</a:t>
            </a:r>
          </a:p>
          <a:p>
            <a:r>
              <a:rPr lang="en-US" sz="1300" dirty="0">
                <a:latin typeface="+mn-lt"/>
              </a:rPr>
              <a:t>reliability.</a:t>
            </a:r>
          </a:p>
          <a:p>
            <a:endParaRPr lang="en-US" sz="1300" b="1" dirty="0">
              <a:latin typeface="+mn-lt"/>
            </a:endParaRPr>
          </a:p>
          <a:p>
            <a:r>
              <a:rPr lang="en-US" sz="1300" b="1" dirty="0">
                <a:latin typeface="+mn-lt"/>
              </a:rPr>
              <a:t>File Allocation</a:t>
            </a:r>
          </a:p>
          <a:p>
            <a:r>
              <a:rPr lang="en-US" sz="1300" dirty="0">
                <a:latin typeface="+mn-lt"/>
              </a:rPr>
              <a:t>Several issues are involved in file allocation:</a:t>
            </a:r>
          </a:p>
          <a:p>
            <a:endParaRPr lang="en-US" sz="1300" b="1" dirty="0">
              <a:latin typeface="+mn-lt"/>
            </a:endParaRPr>
          </a:p>
          <a:p>
            <a:r>
              <a:rPr lang="en-US" sz="1300" b="1" dirty="0">
                <a:latin typeface="+mn-lt"/>
              </a:rPr>
              <a:t>1. When a new file is created, is the maximum space required for the file allocated</a:t>
            </a:r>
          </a:p>
          <a:p>
            <a:r>
              <a:rPr lang="en-US" sz="1300" dirty="0">
                <a:latin typeface="+mn-lt"/>
              </a:rPr>
              <a:t>at once?</a:t>
            </a:r>
          </a:p>
          <a:p>
            <a:endParaRPr lang="en-US" sz="1300" b="1" dirty="0">
              <a:latin typeface="+mn-lt"/>
            </a:endParaRPr>
          </a:p>
          <a:p>
            <a:r>
              <a:rPr lang="en-US" sz="1300" b="1" dirty="0">
                <a:latin typeface="+mn-lt"/>
              </a:rPr>
              <a:t>2. Space is allocated to a file as one or more contiguous units, which we shall</a:t>
            </a:r>
          </a:p>
          <a:p>
            <a:r>
              <a:rPr lang="en-US" sz="1300" dirty="0">
                <a:latin typeface="+mn-lt"/>
              </a:rPr>
              <a:t>refer to as portions. That is, a </a:t>
            </a:r>
            <a:r>
              <a:rPr lang="en-US" sz="1300" b="1" dirty="0">
                <a:latin typeface="+mn-lt"/>
              </a:rPr>
              <a:t>portion is a contiguous set of allocated blocks.</a:t>
            </a:r>
          </a:p>
          <a:p>
            <a:r>
              <a:rPr lang="en-US" sz="1300" dirty="0">
                <a:latin typeface="+mn-lt"/>
              </a:rPr>
              <a:t>The size of a portion can range from a single block to the entire file. What size</a:t>
            </a:r>
          </a:p>
          <a:p>
            <a:r>
              <a:rPr lang="en-US" sz="1300" dirty="0">
                <a:latin typeface="+mn-lt"/>
              </a:rPr>
              <a:t>of portion should be used for file allocation?</a:t>
            </a:r>
          </a:p>
          <a:p>
            <a:endParaRPr lang="en-US" sz="1300" b="1" dirty="0">
              <a:latin typeface="+mn-lt"/>
            </a:endParaRPr>
          </a:p>
          <a:p>
            <a:r>
              <a:rPr lang="en-US" sz="1300" b="1" dirty="0">
                <a:latin typeface="+mn-lt"/>
              </a:rPr>
              <a:t>3. What sort of data structure or table is used to keep track of the portions</a:t>
            </a:r>
          </a:p>
          <a:p>
            <a:r>
              <a:rPr lang="en-US" sz="1300" dirty="0">
                <a:latin typeface="+mn-lt"/>
              </a:rPr>
              <a:t>assigned to a file? An example of such a structure is a </a:t>
            </a:r>
            <a:r>
              <a:rPr lang="en-US" sz="1300" b="1" dirty="0">
                <a:latin typeface="+mn-lt"/>
              </a:rPr>
              <a:t>file allocation table</a:t>
            </a:r>
          </a:p>
          <a:p>
            <a:r>
              <a:rPr lang="en-US" sz="1300" b="1" dirty="0">
                <a:latin typeface="+mn-lt"/>
              </a:rPr>
              <a:t>(FAT) , found on DOS and some other systems.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37617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8312" cy="3835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dirty="0">
                <a:latin typeface="+mn-lt"/>
              </a:rPr>
              <a:t>A preallocation policy requires</a:t>
            </a:r>
          </a:p>
          <a:p>
            <a:r>
              <a:rPr lang="en-US" sz="1300" dirty="0">
                <a:latin typeface="+mn-lt"/>
              </a:rPr>
              <a:t>that the maximum size of a file be declared at the time of the file creation request.</a:t>
            </a:r>
          </a:p>
          <a:p>
            <a:r>
              <a:rPr lang="en-US" sz="1300" dirty="0">
                <a:latin typeface="+mn-lt"/>
              </a:rPr>
              <a:t>In a number of cases, such as program compilations, the production of summary</a:t>
            </a:r>
          </a:p>
          <a:p>
            <a:r>
              <a:rPr lang="en-US" sz="1300" dirty="0">
                <a:latin typeface="+mn-lt"/>
              </a:rPr>
              <a:t>data files, or the transfer of a file from another system over a communications</a:t>
            </a:r>
          </a:p>
          <a:p>
            <a:r>
              <a:rPr lang="en-US" sz="1300" dirty="0">
                <a:latin typeface="+mn-lt"/>
              </a:rPr>
              <a:t>network, this value can be reliably estimated. However, for many applications, it</a:t>
            </a:r>
          </a:p>
          <a:p>
            <a:r>
              <a:rPr lang="en-US" sz="1300" dirty="0">
                <a:latin typeface="+mn-lt"/>
              </a:rPr>
              <a:t>is difficult if not impossible to estimate reliably the maximum potential size of the</a:t>
            </a:r>
          </a:p>
          <a:p>
            <a:r>
              <a:rPr lang="en-US" sz="1300" dirty="0">
                <a:latin typeface="+mn-lt"/>
              </a:rPr>
              <a:t>file. In those cases, users and application programmers would tend to overestimate</a:t>
            </a:r>
          </a:p>
          <a:p>
            <a:r>
              <a:rPr lang="en-US" sz="1300" dirty="0">
                <a:latin typeface="+mn-lt"/>
              </a:rPr>
              <a:t>file size so as not to run out of space. This clearly is wasteful from the point of view</a:t>
            </a:r>
          </a:p>
          <a:p>
            <a:r>
              <a:rPr lang="en-US" sz="1300" dirty="0">
                <a:latin typeface="+mn-lt"/>
              </a:rPr>
              <a:t>of secondary storage allocation. Thus, there are advantages to the use of dynamic</a:t>
            </a:r>
          </a:p>
          <a:p>
            <a:r>
              <a:rPr lang="en-US" sz="1300" dirty="0">
                <a:latin typeface="+mn-lt"/>
              </a:rPr>
              <a:t>allocation, which allocates space to a file in portions as needed.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741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8312" cy="3835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1300" dirty="0">
                <a:latin typeface="+mn-lt"/>
              </a:rPr>
              <a:t>When the disk drive is operating, the disk is rotating at constant speed. To</a:t>
            </a:r>
          </a:p>
          <a:p>
            <a:r>
              <a:rPr lang="en-US" sz="1300" dirty="0">
                <a:latin typeface="+mn-lt"/>
              </a:rPr>
              <a:t>read or write, the head must be positioned at the desired track and at the beginning</a:t>
            </a:r>
          </a:p>
          <a:p>
            <a:r>
              <a:rPr lang="en-US" sz="1300" dirty="0">
                <a:latin typeface="+mn-lt"/>
              </a:rPr>
              <a:t>of the desired sector on that track. 1 Track selection involves moving the head in a</a:t>
            </a:r>
          </a:p>
          <a:p>
            <a:r>
              <a:rPr lang="en-US" sz="1300" dirty="0">
                <a:latin typeface="+mn-lt"/>
              </a:rPr>
              <a:t>movable-head system or electronically selecting one head on a fixed-head system.</a:t>
            </a:r>
          </a:p>
          <a:p>
            <a:r>
              <a:rPr lang="en-US" sz="1300" dirty="0">
                <a:latin typeface="+mn-lt"/>
              </a:rPr>
              <a:t>On a movable-head system, the time it takes to position the head at the track is</a:t>
            </a:r>
          </a:p>
          <a:p>
            <a:r>
              <a:rPr lang="en-US" sz="1300" dirty="0">
                <a:latin typeface="+mn-lt"/>
              </a:rPr>
              <a:t>known as </a:t>
            </a:r>
            <a:r>
              <a:rPr lang="en-US" sz="1300" b="1" dirty="0">
                <a:latin typeface="+mn-lt"/>
              </a:rPr>
              <a:t>seek time . In either case, once the track is selected, the disk controller</a:t>
            </a:r>
          </a:p>
          <a:p>
            <a:r>
              <a:rPr lang="en-US" sz="1300" dirty="0">
                <a:latin typeface="+mn-lt"/>
              </a:rPr>
              <a:t>waits until the appropriate sector rotates to line up with the head. The time it takes</a:t>
            </a:r>
          </a:p>
          <a:p>
            <a:r>
              <a:rPr lang="en-US" sz="1300" dirty="0">
                <a:latin typeface="+mn-lt"/>
              </a:rPr>
              <a:t>for the beginning of the sector to reach the head is known as </a:t>
            </a:r>
            <a:r>
              <a:rPr lang="en-US" sz="1300" b="1" dirty="0">
                <a:latin typeface="+mn-lt"/>
              </a:rPr>
              <a:t>rotational delay , or</a:t>
            </a:r>
          </a:p>
          <a:p>
            <a:r>
              <a:rPr lang="en-US" sz="1300" dirty="0">
                <a:latin typeface="+mn-lt"/>
              </a:rPr>
              <a:t>rotational latency. The sum of the seek time, if any, and the rotational delay equals</a:t>
            </a:r>
          </a:p>
          <a:p>
            <a:r>
              <a:rPr lang="en-US" sz="1300" dirty="0">
                <a:latin typeface="+mn-lt"/>
              </a:rPr>
              <a:t>the </a:t>
            </a:r>
            <a:r>
              <a:rPr lang="en-US" sz="1300" b="1" dirty="0">
                <a:latin typeface="+mn-lt"/>
              </a:rPr>
              <a:t>access time , which is the time it takes to get into position to read or write. Once</a:t>
            </a:r>
          </a:p>
          <a:p>
            <a:r>
              <a:rPr lang="en-US" sz="1300" dirty="0">
                <a:latin typeface="+mn-lt"/>
              </a:rPr>
              <a:t>the head is in position, the read or write operation is then performed as the sector</a:t>
            </a:r>
          </a:p>
          <a:p>
            <a:r>
              <a:rPr lang="en-US" sz="1300" dirty="0">
                <a:latin typeface="+mn-lt"/>
              </a:rPr>
              <a:t>moves under the head; this is the data transfer portion of the operation; the time</a:t>
            </a:r>
          </a:p>
          <a:p>
            <a:r>
              <a:rPr lang="en-US" sz="1300" dirty="0">
                <a:latin typeface="+mn-lt"/>
              </a:rPr>
              <a:t>required for the transfer is the </a:t>
            </a:r>
            <a:r>
              <a:rPr lang="en-US" sz="1300" b="1" dirty="0">
                <a:latin typeface="+mn-lt"/>
              </a:rPr>
              <a:t>transfer time .</a:t>
            </a:r>
          </a:p>
          <a:p>
            <a:endParaRPr lang="en-US" sz="1300" b="1" dirty="0">
              <a:latin typeface="+mn-lt"/>
            </a:endParaRPr>
          </a:p>
          <a:p>
            <a:r>
              <a:rPr lang="en-US" sz="1300" dirty="0">
                <a:latin typeface="+mn-lt"/>
              </a:rPr>
              <a:t>In addition to the access time and transfer time, there are several queuing</a:t>
            </a:r>
          </a:p>
          <a:p>
            <a:r>
              <a:rPr lang="en-US" sz="1300" dirty="0">
                <a:latin typeface="+mn-lt"/>
              </a:rPr>
              <a:t>delays normally associated with a disk I/O operation. When a process issues an</a:t>
            </a:r>
          </a:p>
          <a:p>
            <a:r>
              <a:rPr lang="en-US" sz="1300" dirty="0">
                <a:latin typeface="+mn-lt"/>
              </a:rPr>
              <a:t>I/O request, it must first wait in a queue for the device to be available. At that</a:t>
            </a:r>
          </a:p>
          <a:p>
            <a:r>
              <a:rPr lang="en-US" sz="1300" dirty="0">
                <a:latin typeface="+mn-lt"/>
              </a:rPr>
              <a:t>time, the device is assigned to the process. If the device shares a single I/O channel</a:t>
            </a:r>
          </a:p>
          <a:p>
            <a:r>
              <a:rPr lang="en-US" sz="1300" dirty="0">
                <a:latin typeface="+mn-lt"/>
              </a:rPr>
              <a:t>or a set of I/O channels with other disk drives, then there may be an additional</a:t>
            </a:r>
          </a:p>
          <a:p>
            <a:r>
              <a:rPr lang="en-US" sz="1300" dirty="0">
                <a:latin typeface="+mn-lt"/>
              </a:rPr>
              <a:t>wait for the channel to be available. At that point, the seek is performed to begin</a:t>
            </a:r>
          </a:p>
          <a:p>
            <a:r>
              <a:rPr lang="en-US" sz="1300" dirty="0">
                <a:latin typeface="+mn-lt"/>
              </a:rPr>
              <a:t>disk access.</a:t>
            </a:r>
          </a:p>
          <a:p>
            <a:endParaRPr lang="en-US" sz="1300" dirty="0">
              <a:latin typeface="+mn-lt"/>
            </a:endParaRPr>
          </a:p>
          <a:p>
            <a:r>
              <a:rPr lang="en-US" sz="1300" dirty="0">
                <a:latin typeface="+mn-lt"/>
              </a:rPr>
              <a:t>In some high-end systems for servers, a technique known as rotational</a:t>
            </a:r>
          </a:p>
          <a:p>
            <a:r>
              <a:rPr lang="en-US" sz="1300" dirty="0">
                <a:latin typeface="+mn-lt"/>
              </a:rPr>
              <a:t>positional sensing (RPS) is used. This works as follows: When the seek command</a:t>
            </a:r>
          </a:p>
          <a:p>
            <a:r>
              <a:rPr lang="en-US" sz="1300" dirty="0">
                <a:latin typeface="+mn-lt"/>
              </a:rPr>
              <a:t>has been issued, the channel is released to handle other I/O operations. When</a:t>
            </a:r>
          </a:p>
          <a:p>
            <a:r>
              <a:rPr lang="en-US" sz="1300" dirty="0">
                <a:latin typeface="+mn-lt"/>
              </a:rPr>
              <a:t>the seek is completed, the device determines when the data will rotate under</a:t>
            </a:r>
          </a:p>
          <a:p>
            <a:r>
              <a:rPr lang="en-US" sz="1300" dirty="0">
                <a:latin typeface="+mn-lt"/>
              </a:rPr>
              <a:t>the head. As that sector approaches the head, the device tries to reestablish the</a:t>
            </a:r>
          </a:p>
          <a:p>
            <a:r>
              <a:rPr lang="en-US" sz="1300" dirty="0">
                <a:latin typeface="+mn-lt"/>
              </a:rPr>
              <a:t>communication path back to the host. If either the control unit or the channel is</a:t>
            </a:r>
          </a:p>
          <a:p>
            <a:r>
              <a:rPr lang="en-US" sz="1300" dirty="0">
                <a:latin typeface="+mn-lt"/>
              </a:rPr>
              <a:t>busy with another I/O, then the reconnection attempt fails and the device must</a:t>
            </a:r>
          </a:p>
          <a:p>
            <a:r>
              <a:rPr lang="en-US" sz="1300" dirty="0">
                <a:latin typeface="+mn-lt"/>
              </a:rPr>
              <a:t>rotate one whole revolution before it can attempt to reconnect, which is called</a:t>
            </a:r>
          </a:p>
          <a:p>
            <a:r>
              <a:rPr lang="en-US" sz="1300" dirty="0">
                <a:latin typeface="+mn-lt"/>
              </a:rPr>
              <a:t>an RPS miss. This is an extra delay element that must be </a:t>
            </a:r>
            <a:r>
              <a:rPr lang="en-US" sz="1300" dirty="0" smtClean="0">
                <a:latin typeface="+mn-lt"/>
              </a:rPr>
              <a:t>added.</a:t>
            </a:r>
            <a:endParaRPr lang="en-NZ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21044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8312" cy="3835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dirty="0">
                <a:latin typeface="+mn-lt"/>
              </a:rPr>
              <a:t>From time to time, it will be necessary to perform a compaction algorithm to free up additional</a:t>
            </a:r>
          </a:p>
          <a:p>
            <a:r>
              <a:rPr lang="en-US" sz="1300" dirty="0">
                <a:latin typeface="+mn-lt"/>
              </a:rPr>
              <a:t>space on the disk </a:t>
            </a:r>
            <a:r>
              <a:rPr lang="en-US" sz="1300" dirty="0" smtClean="0">
                <a:latin typeface="+mn-lt"/>
              </a:rPr>
              <a:t>(Figure 12.10)</a:t>
            </a:r>
            <a:r>
              <a:rPr lang="en-US" sz="1300" dirty="0">
                <a:latin typeface="+mn-lt"/>
              </a:rPr>
              <a:t>. Also, with preallocation, it is necessary to declare</a:t>
            </a:r>
          </a:p>
          <a:p>
            <a:r>
              <a:rPr lang="en-US" sz="1300" dirty="0">
                <a:latin typeface="+mn-lt"/>
              </a:rPr>
              <a:t>the size of the file at the time of creation, with the problems mentioned earlier.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21467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8312" cy="3835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dirty="0">
                <a:latin typeface="+mn-lt"/>
              </a:rPr>
              <a:t>One consequence of chaining, as described so far, is that there is no accommodation</a:t>
            </a:r>
          </a:p>
          <a:p>
            <a:r>
              <a:rPr lang="en-US" sz="1300" dirty="0">
                <a:latin typeface="+mn-lt"/>
              </a:rPr>
              <a:t>of the principle of locality. Thus, if it is necessary to bring in several blocks of</a:t>
            </a:r>
          </a:p>
          <a:p>
            <a:r>
              <a:rPr lang="en-US" sz="1300" dirty="0">
                <a:latin typeface="+mn-lt"/>
              </a:rPr>
              <a:t>a file at a time, as in sequential processing, then a series of accesses to different parts</a:t>
            </a:r>
          </a:p>
          <a:p>
            <a:r>
              <a:rPr lang="en-US" sz="1300" dirty="0">
                <a:latin typeface="+mn-lt"/>
              </a:rPr>
              <a:t>of the disk are required. This is perhaps a more significant effect on a single-user</a:t>
            </a:r>
          </a:p>
          <a:p>
            <a:r>
              <a:rPr lang="en-US" sz="1300" dirty="0">
                <a:latin typeface="+mn-lt"/>
              </a:rPr>
              <a:t>system but may also be of concern on a shared system. To overcome this problem,</a:t>
            </a:r>
          </a:p>
          <a:p>
            <a:r>
              <a:rPr lang="en-US" sz="1300" dirty="0">
                <a:latin typeface="+mn-lt"/>
              </a:rPr>
              <a:t>some systems periodically consolidate files ( Figure 12.12 ).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8525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8312" cy="3835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Table 12.3</a:t>
            </a:r>
            <a:r>
              <a:rPr lang="en-US" baseline="0" dirty="0" smtClean="0"/>
              <a:t>   File Allocation Methods</a:t>
            </a:r>
          </a:p>
          <a:p>
            <a:endParaRPr lang="en-US" baseline="0" dirty="0" smtClean="0"/>
          </a:p>
          <a:p>
            <a:r>
              <a:rPr lang="en-US" sz="1300" dirty="0">
                <a:latin typeface="+mn-lt"/>
              </a:rPr>
              <a:t>Having looked at the issues of preallocation versus</a:t>
            </a:r>
          </a:p>
          <a:p>
            <a:r>
              <a:rPr lang="en-US" sz="1300" dirty="0">
                <a:latin typeface="+mn-lt"/>
              </a:rPr>
              <a:t>dynamic allocation and portion size, we are in a position to consider specific file</a:t>
            </a:r>
          </a:p>
          <a:p>
            <a:r>
              <a:rPr lang="en-US" sz="1300" dirty="0">
                <a:latin typeface="+mn-lt"/>
              </a:rPr>
              <a:t>allocation methods. Three methods are in common use: contiguous, chained, and</a:t>
            </a:r>
          </a:p>
          <a:p>
            <a:r>
              <a:rPr lang="en-US" sz="1300" dirty="0">
                <a:latin typeface="+mn-lt"/>
              </a:rPr>
              <a:t>indexed. Table 12.3 summarizes some of the characteristics of each method.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0278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8312" cy="3835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dirty="0">
                <a:latin typeface="+mn-lt"/>
              </a:rPr>
              <a:t>Just as the space that is allocated to files must be managed, so the space that is not</a:t>
            </a:r>
          </a:p>
          <a:p>
            <a:r>
              <a:rPr lang="en-US" sz="1300" dirty="0">
                <a:latin typeface="+mn-lt"/>
              </a:rPr>
              <a:t>currently allocated to any file must be managed. To perform any of the file allocation</a:t>
            </a:r>
          </a:p>
          <a:p>
            <a:r>
              <a:rPr lang="en-US" sz="1300" dirty="0">
                <a:latin typeface="+mn-lt"/>
              </a:rPr>
              <a:t>techniques described previously, it is necessary to know what blocks on the disk</a:t>
            </a:r>
          </a:p>
          <a:p>
            <a:r>
              <a:rPr lang="en-US" sz="1300" dirty="0">
                <a:latin typeface="+mn-lt"/>
              </a:rPr>
              <a:t>are available. Thus we need a </a:t>
            </a:r>
            <a:r>
              <a:rPr lang="en-US" sz="1300" b="1" dirty="0">
                <a:latin typeface="+mn-lt"/>
              </a:rPr>
              <a:t>disk allocation table in addition to a file allocation</a:t>
            </a:r>
          </a:p>
          <a:p>
            <a:r>
              <a:rPr lang="en-US" sz="1300" dirty="0">
                <a:latin typeface="+mn-lt"/>
              </a:rPr>
              <a:t>table. We discuss here a number of techniques that have been implemented.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13897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8312" cy="3835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1300" dirty="0">
                <a:latin typeface="+mn-lt"/>
              </a:rPr>
              <a:t>This method uses a vector containing one bit for each block on the</a:t>
            </a:r>
          </a:p>
          <a:p>
            <a:r>
              <a:rPr lang="en-US" sz="1300" dirty="0">
                <a:latin typeface="+mn-lt"/>
              </a:rPr>
              <a:t>disk. Each entry of a 0 corresponds to a free block, and each 1 corresponds to a</a:t>
            </a:r>
          </a:p>
          <a:p>
            <a:r>
              <a:rPr lang="en-US" sz="1300" dirty="0">
                <a:latin typeface="+mn-lt"/>
              </a:rPr>
              <a:t>block in use. For example, for the disk layout of Figure 12.9 , a vector of length 35 is</a:t>
            </a:r>
          </a:p>
          <a:p>
            <a:r>
              <a:rPr lang="en-US" sz="1300" dirty="0">
                <a:latin typeface="+mn-lt"/>
              </a:rPr>
              <a:t>needed and would have the following value:</a:t>
            </a:r>
          </a:p>
          <a:p>
            <a:endParaRPr lang="en-US" sz="1300" dirty="0">
              <a:latin typeface="+mn-lt"/>
            </a:endParaRPr>
          </a:p>
          <a:p>
            <a:r>
              <a:rPr lang="en-US" sz="1300" dirty="0">
                <a:latin typeface="+mn-lt"/>
              </a:rPr>
              <a:t>00111000011111000011111111111011000</a:t>
            </a:r>
          </a:p>
          <a:p>
            <a:endParaRPr lang="en-US" sz="1300" dirty="0">
              <a:latin typeface="+mn-lt"/>
            </a:endParaRPr>
          </a:p>
          <a:p>
            <a:r>
              <a:rPr lang="en-US" sz="1300" dirty="0">
                <a:latin typeface="+mn-lt"/>
              </a:rPr>
              <a:t>A bit table has the advantage that it is relatively easy to find one or a contiguous</a:t>
            </a:r>
          </a:p>
          <a:p>
            <a:r>
              <a:rPr lang="en-US" sz="1300" dirty="0">
                <a:latin typeface="+mn-lt"/>
              </a:rPr>
              <a:t>group of free blocks. Thus, a bit table works well with any of the file</a:t>
            </a:r>
          </a:p>
          <a:p>
            <a:r>
              <a:rPr lang="en-US" sz="1300" dirty="0">
                <a:latin typeface="+mn-lt"/>
              </a:rPr>
              <a:t>allocation methods outlined. Another advantage is that it is as small as possible.</a:t>
            </a:r>
          </a:p>
          <a:p>
            <a:endParaRPr lang="en-US" sz="1300" dirty="0">
              <a:latin typeface="+mn-lt"/>
            </a:endParaRPr>
          </a:p>
          <a:p>
            <a:r>
              <a:rPr lang="en-US" sz="1300" dirty="0">
                <a:latin typeface="+mn-lt"/>
              </a:rPr>
              <a:t>However, it can still be sizable. The amount of memory (in bytes) required for a</a:t>
            </a:r>
          </a:p>
          <a:p>
            <a:r>
              <a:rPr lang="en-US" sz="1300" dirty="0">
                <a:latin typeface="+mn-lt"/>
              </a:rPr>
              <a:t>block bitmap is</a:t>
            </a:r>
          </a:p>
          <a:p>
            <a:endParaRPr lang="en-US" sz="1300" dirty="0">
              <a:latin typeface="+mn-lt"/>
            </a:endParaRPr>
          </a:p>
          <a:p>
            <a:r>
              <a:rPr lang="en-US" sz="1300" dirty="0">
                <a:latin typeface="+mn-lt"/>
              </a:rPr>
              <a:t>disk size in bytes/</a:t>
            </a:r>
          </a:p>
          <a:p>
            <a:r>
              <a:rPr lang="en-US" sz="1300" dirty="0">
                <a:latin typeface="+mn-lt"/>
              </a:rPr>
              <a:t>8 * file system block size</a:t>
            </a:r>
          </a:p>
          <a:p>
            <a:endParaRPr lang="en-US" sz="1300" dirty="0">
              <a:latin typeface="+mn-lt"/>
            </a:endParaRPr>
          </a:p>
          <a:p>
            <a:r>
              <a:rPr lang="en-US" sz="1300" dirty="0">
                <a:latin typeface="+mn-lt"/>
              </a:rPr>
              <a:t>Thus, for a 16-Gbyte disk with 512-byte blocks, the bit table occupies about</a:t>
            </a:r>
          </a:p>
          <a:p>
            <a:r>
              <a:rPr lang="en-US" sz="1300" dirty="0">
                <a:latin typeface="+mn-lt"/>
              </a:rPr>
              <a:t>4 Mbytes. Can we spare 4 Mbytes of main memory for the bit table? If so, then the</a:t>
            </a:r>
          </a:p>
          <a:p>
            <a:r>
              <a:rPr lang="en-US" sz="1300" dirty="0">
                <a:latin typeface="+mn-lt"/>
              </a:rPr>
              <a:t>bit table can be searched without the need for disk access. But even with today’s</a:t>
            </a:r>
          </a:p>
          <a:p>
            <a:r>
              <a:rPr lang="en-US" sz="1300" dirty="0">
                <a:latin typeface="+mn-lt"/>
              </a:rPr>
              <a:t>memory sizes, 4 Mbytes is a hefty chunk of main memory to devote to a single function.</a:t>
            </a:r>
          </a:p>
          <a:p>
            <a:r>
              <a:rPr lang="en-US" sz="1300" dirty="0">
                <a:latin typeface="+mn-lt"/>
              </a:rPr>
              <a:t>The alternative is to put the bit table on disk. But a 4-Mbyte bit table would</a:t>
            </a:r>
          </a:p>
          <a:p>
            <a:r>
              <a:rPr lang="en-US" sz="1300" dirty="0">
                <a:latin typeface="+mn-lt"/>
              </a:rPr>
              <a:t>require about 8,000 disk blocks. We can’t afford to search that amount of disk space</a:t>
            </a:r>
          </a:p>
          <a:p>
            <a:r>
              <a:rPr lang="en-US" sz="1300" dirty="0">
                <a:latin typeface="+mn-lt"/>
              </a:rPr>
              <a:t>every time a block is needed, so a bit table resident in memory is indicated.</a:t>
            </a:r>
          </a:p>
          <a:p>
            <a:endParaRPr lang="en-US" sz="1300" dirty="0">
              <a:latin typeface="+mn-lt"/>
            </a:endParaRPr>
          </a:p>
          <a:p>
            <a:r>
              <a:rPr lang="en-US" sz="1300" dirty="0">
                <a:latin typeface="+mn-lt"/>
              </a:rPr>
              <a:t>Even when the bit table is in main memory, an exhaustive search of the table</a:t>
            </a:r>
          </a:p>
          <a:p>
            <a:r>
              <a:rPr lang="en-US" sz="1300" dirty="0">
                <a:latin typeface="+mn-lt"/>
              </a:rPr>
              <a:t>can slow file system performance to an unacceptable degree. This is especially true</a:t>
            </a:r>
          </a:p>
          <a:p>
            <a:r>
              <a:rPr lang="en-US" sz="1300" dirty="0">
                <a:latin typeface="+mn-lt"/>
              </a:rPr>
              <a:t>when the disk is nearly full and there are few free blocks remaining. Accordingly,</a:t>
            </a:r>
          </a:p>
          <a:p>
            <a:r>
              <a:rPr lang="en-US" sz="1300" dirty="0">
                <a:latin typeface="+mn-lt"/>
              </a:rPr>
              <a:t>most file systems that use bit tables maintain auxiliary data structures that summarize</a:t>
            </a:r>
          </a:p>
          <a:p>
            <a:r>
              <a:rPr lang="en-US" sz="1300" dirty="0">
                <a:latin typeface="+mn-lt"/>
              </a:rPr>
              <a:t>the contents of subranges of the bit table. For example, the table could be</a:t>
            </a:r>
          </a:p>
          <a:p>
            <a:r>
              <a:rPr lang="en-US" sz="1300" dirty="0">
                <a:latin typeface="+mn-lt"/>
              </a:rPr>
              <a:t>divided logically into a number of equal-size subranges. A summary table could</a:t>
            </a:r>
          </a:p>
          <a:p>
            <a:r>
              <a:rPr lang="en-US" sz="1300" dirty="0">
                <a:latin typeface="+mn-lt"/>
              </a:rPr>
              <a:t>include, for each subrange, the number of free blocks and the maximum-sized contiguous</a:t>
            </a:r>
          </a:p>
          <a:p>
            <a:r>
              <a:rPr lang="en-US" sz="1300" dirty="0">
                <a:latin typeface="+mn-lt"/>
              </a:rPr>
              <a:t>number of free blocks. When the file system needs a number of contiguous</a:t>
            </a:r>
          </a:p>
          <a:p>
            <a:r>
              <a:rPr lang="en-US" sz="1300" dirty="0">
                <a:latin typeface="+mn-lt"/>
              </a:rPr>
              <a:t>blocks, it can scan the summary table to find an appropriate subrange and then</a:t>
            </a:r>
          </a:p>
          <a:p>
            <a:r>
              <a:rPr lang="en-US" sz="1300" dirty="0">
                <a:latin typeface="+mn-lt"/>
              </a:rPr>
              <a:t>search that subrange.</a:t>
            </a:r>
          </a:p>
          <a:p>
            <a:endParaRPr lang="en-US" sz="1300" dirty="0">
              <a:latin typeface="+mn-lt"/>
            </a:endParaRP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19981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8312" cy="3835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sz="1300" dirty="0">
                <a:latin typeface="+mn-lt"/>
              </a:rPr>
              <a:t>The free portions may be chained together by using</a:t>
            </a:r>
          </a:p>
          <a:p>
            <a:r>
              <a:rPr lang="en-US" sz="1300" dirty="0">
                <a:latin typeface="+mn-lt"/>
              </a:rPr>
              <a:t>a pointer and length value in each free portion. This method has negligible space</a:t>
            </a:r>
          </a:p>
          <a:p>
            <a:r>
              <a:rPr lang="en-US" sz="1300" dirty="0">
                <a:latin typeface="+mn-lt"/>
              </a:rPr>
              <a:t>overhead because there is no need for a disk allocation table, merely for a pointer to</a:t>
            </a:r>
          </a:p>
          <a:p>
            <a:r>
              <a:rPr lang="en-US" sz="1300" dirty="0">
                <a:latin typeface="+mn-lt"/>
              </a:rPr>
              <a:t>the beginning of the chain and the length of the first portion. This method is suited</a:t>
            </a:r>
          </a:p>
          <a:p>
            <a:r>
              <a:rPr lang="en-US" sz="1300" dirty="0">
                <a:latin typeface="+mn-lt"/>
              </a:rPr>
              <a:t>to all of the file allocation methods. If allocation is a block at a time, simply choose</a:t>
            </a:r>
          </a:p>
          <a:p>
            <a:r>
              <a:rPr lang="en-US" sz="1300" dirty="0">
                <a:latin typeface="+mn-lt"/>
              </a:rPr>
              <a:t>the free block at the head of the chain and adjust the first pointer or length value.</a:t>
            </a:r>
          </a:p>
          <a:p>
            <a:r>
              <a:rPr lang="en-US" sz="1300" dirty="0">
                <a:latin typeface="+mn-lt"/>
              </a:rPr>
              <a:t>If allocation is by variable-length portion, a first-fit algorithm may be used: The</a:t>
            </a:r>
          </a:p>
          <a:p>
            <a:r>
              <a:rPr lang="en-US" sz="1300" dirty="0">
                <a:latin typeface="+mn-lt"/>
              </a:rPr>
              <a:t>headers from the portions are fetched one at a time to determine the next suitable</a:t>
            </a:r>
          </a:p>
          <a:p>
            <a:r>
              <a:rPr lang="en-US" sz="1300" dirty="0">
                <a:latin typeface="+mn-lt"/>
              </a:rPr>
              <a:t>free portion in the chain. Again, pointer and length values are adjusted.</a:t>
            </a:r>
          </a:p>
          <a:p>
            <a:endParaRPr lang="en-US" sz="1300" dirty="0">
              <a:latin typeface="+mn-lt"/>
            </a:endParaRPr>
          </a:p>
          <a:p>
            <a:r>
              <a:rPr lang="en-US" sz="1300" dirty="0">
                <a:latin typeface="+mn-lt"/>
              </a:rPr>
              <a:t>This method has its own problems. After some use, the disk will become quite</a:t>
            </a:r>
          </a:p>
          <a:p>
            <a:r>
              <a:rPr lang="en-US" sz="1300" dirty="0">
                <a:latin typeface="+mn-lt"/>
              </a:rPr>
              <a:t>fragmented and many portions will be a single block long. Also note that every</a:t>
            </a:r>
          </a:p>
          <a:p>
            <a:r>
              <a:rPr lang="en-US" sz="1300" dirty="0">
                <a:latin typeface="+mn-lt"/>
              </a:rPr>
              <a:t>time you allocate a block, you need to read the block first to recover the pointer to</a:t>
            </a:r>
          </a:p>
          <a:p>
            <a:r>
              <a:rPr lang="en-US" sz="1300" dirty="0">
                <a:latin typeface="+mn-lt"/>
              </a:rPr>
              <a:t>the new first free block before writing data to that block. If many individual blocks</a:t>
            </a:r>
          </a:p>
          <a:p>
            <a:r>
              <a:rPr lang="en-US" sz="1300" dirty="0">
                <a:latin typeface="+mn-lt"/>
              </a:rPr>
              <a:t>need to be allocated at one time for a file operation, this greatly slows file creation.</a:t>
            </a:r>
          </a:p>
          <a:p>
            <a:r>
              <a:rPr lang="en-US" sz="1300" dirty="0">
                <a:latin typeface="+mn-lt"/>
              </a:rPr>
              <a:t>Similarly, deleting highly fragmented files is very time consuming.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57070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8312" cy="3835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dirty="0">
                <a:latin typeface="+mn-lt"/>
              </a:rPr>
              <a:t>The indexing approach treats free space as a file and uses an index table</a:t>
            </a:r>
          </a:p>
          <a:p>
            <a:r>
              <a:rPr lang="en-US" sz="1300" dirty="0">
                <a:latin typeface="+mn-lt"/>
              </a:rPr>
              <a:t>as described under file allocation. For efficiency, the index should be on the basis</a:t>
            </a:r>
          </a:p>
          <a:p>
            <a:r>
              <a:rPr lang="en-US" sz="1300" dirty="0">
                <a:latin typeface="+mn-lt"/>
              </a:rPr>
              <a:t>of variable-size portions rather than blocks. Thus, there is one entry in the table for</a:t>
            </a:r>
          </a:p>
          <a:p>
            <a:r>
              <a:rPr lang="en-US" sz="1300" dirty="0">
                <a:latin typeface="+mn-lt"/>
              </a:rPr>
              <a:t>every free portion on the disk. This approach provides efficient support for all of</a:t>
            </a:r>
          </a:p>
          <a:p>
            <a:r>
              <a:rPr lang="en-US" sz="1300" dirty="0">
                <a:latin typeface="+mn-lt"/>
              </a:rPr>
              <a:t>the file allocation methods.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7401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8312" cy="3835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1300" dirty="0">
                <a:latin typeface="+mn-lt"/>
              </a:rPr>
              <a:t>In this method, each block is assigned a number sequentially</a:t>
            </a:r>
          </a:p>
          <a:p>
            <a:r>
              <a:rPr lang="en-US" sz="1300" dirty="0">
                <a:latin typeface="+mn-lt"/>
              </a:rPr>
              <a:t>and the list of the numbers of all free blocks is maintained in a reserved portion of</a:t>
            </a:r>
          </a:p>
          <a:p>
            <a:r>
              <a:rPr lang="en-US" sz="1300" dirty="0">
                <a:latin typeface="+mn-lt"/>
              </a:rPr>
              <a:t>the disk. Depending on the size of the disk, either 24 or 32 bits will be needed to</a:t>
            </a:r>
          </a:p>
          <a:p>
            <a:r>
              <a:rPr lang="en-US" sz="1300" dirty="0">
                <a:latin typeface="+mn-lt"/>
              </a:rPr>
              <a:t>store a single block number, so the size of the free block list is 24 or 32 times the size</a:t>
            </a:r>
          </a:p>
          <a:p>
            <a:r>
              <a:rPr lang="en-US" sz="1300" dirty="0">
                <a:latin typeface="+mn-lt"/>
              </a:rPr>
              <a:t>of the corresponding bit table and thus must be stored on disk rather than in main</a:t>
            </a:r>
          </a:p>
          <a:p>
            <a:r>
              <a:rPr lang="en-US" sz="1300" dirty="0">
                <a:latin typeface="+mn-lt"/>
              </a:rPr>
              <a:t>memory. However, this is a satisfactory method.</a:t>
            </a:r>
          </a:p>
          <a:p>
            <a:endParaRPr lang="en-US" sz="1300" dirty="0">
              <a:latin typeface="+mn-lt"/>
            </a:endParaRPr>
          </a:p>
          <a:p>
            <a:r>
              <a:rPr lang="en-US" sz="1300" dirty="0">
                <a:latin typeface="+mn-lt"/>
              </a:rPr>
              <a:t>Consider the following points:</a:t>
            </a:r>
          </a:p>
          <a:p>
            <a:endParaRPr lang="en-US" sz="1300" b="1" dirty="0">
              <a:latin typeface="+mn-lt"/>
            </a:endParaRPr>
          </a:p>
          <a:p>
            <a:r>
              <a:rPr lang="en-US" sz="1300" b="1" dirty="0">
                <a:latin typeface="+mn-lt"/>
              </a:rPr>
              <a:t>1. The space on disk devoted to the free block list is less than 1% of the total disk</a:t>
            </a:r>
          </a:p>
          <a:p>
            <a:r>
              <a:rPr lang="en-US" sz="1300" dirty="0">
                <a:latin typeface="+mn-lt"/>
              </a:rPr>
              <a:t>space. If a 32-bit block number is used, then the space penalty is 4 bytes for</a:t>
            </a:r>
          </a:p>
          <a:p>
            <a:r>
              <a:rPr lang="en-US" sz="1300" dirty="0">
                <a:latin typeface="+mn-lt"/>
              </a:rPr>
              <a:t>every 512-byte block.</a:t>
            </a:r>
          </a:p>
          <a:p>
            <a:endParaRPr lang="en-US" sz="1300" b="1" dirty="0">
              <a:latin typeface="+mn-lt"/>
            </a:endParaRPr>
          </a:p>
          <a:p>
            <a:r>
              <a:rPr lang="en-US" sz="1300" b="1" dirty="0">
                <a:latin typeface="+mn-lt"/>
              </a:rPr>
              <a:t>2. Although the free block list is too large to store in main memory, there are</a:t>
            </a:r>
          </a:p>
          <a:p>
            <a:r>
              <a:rPr lang="en-US" sz="1300" dirty="0">
                <a:latin typeface="+mn-lt"/>
              </a:rPr>
              <a:t>two effective techniques for storing a small part of the list in main memory.</a:t>
            </a:r>
          </a:p>
          <a:p>
            <a:endParaRPr lang="en-US" sz="1300" b="1" dirty="0">
              <a:latin typeface="+mn-lt"/>
            </a:endParaRPr>
          </a:p>
          <a:p>
            <a:r>
              <a:rPr lang="en-US" sz="1300" b="1" dirty="0">
                <a:latin typeface="+mn-lt"/>
              </a:rPr>
              <a:t>a. The list can be treated as a push-down stack (Appendix 1B) with the first</a:t>
            </a:r>
          </a:p>
          <a:p>
            <a:r>
              <a:rPr lang="en-US" sz="1300" dirty="0">
                <a:latin typeface="+mn-lt"/>
              </a:rPr>
              <a:t>few thousand elements of the stack kept in main memory. When a new</a:t>
            </a:r>
          </a:p>
          <a:p>
            <a:r>
              <a:rPr lang="en-US" sz="1300" dirty="0">
                <a:latin typeface="+mn-lt"/>
              </a:rPr>
              <a:t>block is allocated, it is popped from the top of the stack, which is in main</a:t>
            </a:r>
          </a:p>
          <a:p>
            <a:r>
              <a:rPr lang="en-US" sz="1300" dirty="0">
                <a:latin typeface="+mn-lt"/>
              </a:rPr>
              <a:t>memory. Similarly, when a block is deallocated, it is pushed onto the stack.</a:t>
            </a:r>
          </a:p>
          <a:p>
            <a:r>
              <a:rPr lang="en-US" sz="1300" dirty="0">
                <a:latin typeface="+mn-lt"/>
              </a:rPr>
              <a:t>There only has to be a transfer between disk and main memory when the</a:t>
            </a:r>
          </a:p>
          <a:p>
            <a:r>
              <a:rPr lang="en-US" sz="1300" dirty="0">
                <a:latin typeface="+mn-lt"/>
              </a:rPr>
              <a:t>in-memory portion of the stack becomes either full or empty. Thus, this</a:t>
            </a:r>
          </a:p>
          <a:p>
            <a:r>
              <a:rPr lang="en-US" sz="1300" dirty="0">
                <a:latin typeface="+mn-lt"/>
              </a:rPr>
              <a:t>technique gives almost zero-time access most of the time.</a:t>
            </a:r>
          </a:p>
          <a:p>
            <a:endParaRPr lang="en-US" sz="1300" b="1" dirty="0">
              <a:latin typeface="+mn-lt"/>
            </a:endParaRPr>
          </a:p>
          <a:p>
            <a:r>
              <a:rPr lang="en-US" sz="1300" b="1" dirty="0">
                <a:latin typeface="+mn-lt"/>
              </a:rPr>
              <a:t>b. The list can be treated as a FIFO queue, with a few thousand entries from</a:t>
            </a:r>
          </a:p>
          <a:p>
            <a:r>
              <a:rPr lang="en-US" sz="1300" dirty="0">
                <a:latin typeface="+mn-lt"/>
              </a:rPr>
              <a:t>both the head and the tail of the queue in main memory. A block is allocated</a:t>
            </a:r>
          </a:p>
          <a:p>
            <a:r>
              <a:rPr lang="en-US" sz="1300" dirty="0">
                <a:latin typeface="+mn-lt"/>
              </a:rPr>
              <a:t>by taking the first entry from the head of the queue and deallocated</a:t>
            </a:r>
          </a:p>
          <a:p>
            <a:r>
              <a:rPr lang="en-US" sz="1300" dirty="0">
                <a:latin typeface="+mn-lt"/>
              </a:rPr>
              <a:t>by adding it to the end of the tail of the queue. There only has to be a transfer</a:t>
            </a:r>
          </a:p>
          <a:p>
            <a:r>
              <a:rPr lang="en-US" sz="1300" dirty="0">
                <a:latin typeface="+mn-lt"/>
              </a:rPr>
              <a:t>between disk and main memory when either the in-memory portion of</a:t>
            </a:r>
          </a:p>
          <a:p>
            <a:r>
              <a:rPr lang="en-US" sz="1300" dirty="0">
                <a:latin typeface="+mn-lt"/>
              </a:rPr>
              <a:t>the head of the queue becomes empty or the in-memory portion of the tail</a:t>
            </a:r>
          </a:p>
          <a:p>
            <a:r>
              <a:rPr lang="en-US" sz="1300" dirty="0">
                <a:latin typeface="+mn-lt"/>
              </a:rPr>
              <a:t>of the queue becomes full.</a:t>
            </a:r>
          </a:p>
          <a:p>
            <a:endParaRPr lang="en-US" sz="1300" dirty="0">
              <a:latin typeface="+mn-lt"/>
            </a:endParaRPr>
          </a:p>
          <a:p>
            <a:r>
              <a:rPr lang="en-US" sz="1300" dirty="0">
                <a:latin typeface="+mn-lt"/>
              </a:rPr>
              <a:t>In either of the strategies listed in the preceding point (stack or FIFO queue),</a:t>
            </a:r>
          </a:p>
          <a:p>
            <a:r>
              <a:rPr lang="en-US" sz="1300" dirty="0">
                <a:latin typeface="+mn-lt"/>
              </a:rPr>
              <a:t>a background thread can slowly sort the in-memory list or lists to facilitate contiguous</a:t>
            </a:r>
          </a:p>
          <a:p>
            <a:r>
              <a:rPr lang="en-US" sz="1300" dirty="0">
                <a:latin typeface="+mn-lt"/>
              </a:rPr>
              <a:t>allocation.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72391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8312" cy="3835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NZ" b="1" dirty="0" smtClean="0"/>
              <a:t>Regular, or ordinary: </a:t>
            </a:r>
            <a:r>
              <a:rPr lang="en-NZ" dirty="0" smtClean="0"/>
              <a:t>Contains arbitrary data in zero or more data blocks.</a:t>
            </a:r>
          </a:p>
          <a:p>
            <a:pPr lvl="1">
              <a:buFont typeface="Arial" pitchFamily="34" charset="0"/>
              <a:buChar char="•"/>
            </a:pPr>
            <a:r>
              <a:rPr lang="en-NZ" dirty="0" smtClean="0"/>
              <a:t> Regular files contain information entered in them by a user, an application program, or a system utility program. </a:t>
            </a:r>
          </a:p>
          <a:p>
            <a:pPr lvl="1">
              <a:buFont typeface="Arial" pitchFamily="34" charset="0"/>
              <a:buChar char="•"/>
            </a:pPr>
            <a:r>
              <a:rPr lang="en-NZ" dirty="0" smtClean="0"/>
              <a:t> The file system does not impose any internal structure to a regular file but treats it as a stream of bytes.</a:t>
            </a:r>
          </a:p>
          <a:p>
            <a:pPr lvl="0">
              <a:buFont typeface="Arial" pitchFamily="34" charset="0"/>
              <a:buNone/>
            </a:pPr>
            <a:endParaRPr lang="en-NZ" dirty="0" smtClean="0"/>
          </a:p>
          <a:p>
            <a:pPr lvl="0">
              <a:buFont typeface="Arial" pitchFamily="34" charset="0"/>
              <a:buNone/>
            </a:pPr>
            <a:r>
              <a:rPr lang="en-NZ" b="1" dirty="0" smtClean="0"/>
              <a:t>Directory: </a:t>
            </a:r>
            <a:r>
              <a:rPr lang="en-NZ" dirty="0" smtClean="0"/>
              <a:t>Contains a list of file names plus pointers to associated </a:t>
            </a:r>
            <a:r>
              <a:rPr lang="en-NZ" dirty="0" err="1" smtClean="0"/>
              <a:t>inodes</a:t>
            </a:r>
            <a:r>
              <a:rPr lang="en-NZ" dirty="0" smtClean="0"/>
              <a:t> (index nodes)</a:t>
            </a:r>
          </a:p>
          <a:p>
            <a:pPr lvl="1">
              <a:buFont typeface="Arial" pitchFamily="34" charset="0"/>
              <a:buChar char="•"/>
            </a:pPr>
            <a:r>
              <a:rPr lang="en-NZ" dirty="0" smtClean="0"/>
              <a:t> Directories are hierarchically organized </a:t>
            </a:r>
          </a:p>
          <a:p>
            <a:pPr lvl="1">
              <a:buFont typeface="Arial" pitchFamily="34" charset="0"/>
              <a:buChar char="•"/>
            </a:pPr>
            <a:r>
              <a:rPr lang="en-NZ" dirty="0" smtClean="0"/>
              <a:t> Directory files are actually ordinary files with special write protection privileges so that only the file system can write into them, while read access is available to user programs.</a:t>
            </a:r>
          </a:p>
          <a:p>
            <a:pPr lvl="1">
              <a:buFont typeface="Arial" pitchFamily="34" charset="0"/>
              <a:buChar char="•"/>
            </a:pPr>
            <a:endParaRPr lang="en-NZ" dirty="0" smtClean="0"/>
          </a:p>
          <a:p>
            <a:pPr lvl="0">
              <a:buFont typeface="Arial" pitchFamily="34" charset="0"/>
              <a:buNone/>
            </a:pPr>
            <a:r>
              <a:rPr lang="en-NZ" b="1" dirty="0" smtClean="0"/>
              <a:t>Special: </a:t>
            </a:r>
            <a:r>
              <a:rPr lang="en-NZ" dirty="0" smtClean="0"/>
              <a:t>Contains no data, but provides a mechanism to map physical devices to file names.</a:t>
            </a:r>
          </a:p>
          <a:p>
            <a:pPr lvl="1">
              <a:buFont typeface="Arial" pitchFamily="34" charset="0"/>
              <a:buChar char="•"/>
            </a:pPr>
            <a:r>
              <a:rPr lang="en-NZ" dirty="0" smtClean="0"/>
              <a:t> The file names are used to access peripheral devices, such as terminals and printers.</a:t>
            </a:r>
          </a:p>
          <a:p>
            <a:pPr lvl="1">
              <a:buFont typeface="Arial" pitchFamily="34" charset="0"/>
              <a:buChar char="•"/>
            </a:pPr>
            <a:r>
              <a:rPr lang="en-NZ" baseline="0" dirty="0" smtClean="0"/>
              <a:t> </a:t>
            </a:r>
            <a:r>
              <a:rPr lang="en-NZ" dirty="0" smtClean="0"/>
              <a:t>Each I/O device is associated with a special file.</a:t>
            </a:r>
          </a:p>
          <a:p>
            <a:pPr lvl="0">
              <a:buFont typeface="Arial" pitchFamily="34" charset="0"/>
              <a:buNone/>
            </a:pPr>
            <a:endParaRPr lang="en-NZ" dirty="0" smtClean="0"/>
          </a:p>
          <a:p>
            <a:pPr lvl="0">
              <a:buFont typeface="Arial" pitchFamily="34" charset="0"/>
              <a:buNone/>
            </a:pPr>
            <a:r>
              <a:rPr lang="en-NZ" b="1" dirty="0" smtClean="0"/>
              <a:t>Named pipes: </a:t>
            </a:r>
            <a:r>
              <a:rPr lang="en-NZ" b="0" dirty="0" smtClean="0"/>
              <a:t>A</a:t>
            </a:r>
            <a:r>
              <a:rPr lang="en-NZ" dirty="0" smtClean="0"/>
              <a:t> pipe is an </a:t>
            </a:r>
            <a:r>
              <a:rPr lang="en-NZ" dirty="0" err="1" smtClean="0"/>
              <a:t>interprocess</a:t>
            </a:r>
            <a:r>
              <a:rPr lang="en-NZ" dirty="0" smtClean="0"/>
              <a:t> communications facility.</a:t>
            </a:r>
          </a:p>
          <a:p>
            <a:pPr lvl="1">
              <a:buFont typeface="Arial" pitchFamily="34" charset="0"/>
              <a:buChar char="•"/>
            </a:pPr>
            <a:r>
              <a:rPr lang="en-NZ" dirty="0" smtClean="0"/>
              <a:t> A pipe file buffers data received in its input so that a process that reads from the pipe’s output receives the data on a first-in-first-out basis.</a:t>
            </a:r>
          </a:p>
          <a:p>
            <a:pPr lvl="1">
              <a:buFont typeface="Arial" pitchFamily="34" charset="0"/>
              <a:buChar char="•"/>
            </a:pPr>
            <a:endParaRPr lang="en-NZ" dirty="0" smtClean="0"/>
          </a:p>
          <a:p>
            <a:pPr lvl="0">
              <a:buFont typeface="Arial" pitchFamily="34" charset="0"/>
              <a:buNone/>
            </a:pPr>
            <a:r>
              <a:rPr lang="en-NZ" b="1" dirty="0" smtClean="0"/>
              <a:t>Links: </a:t>
            </a:r>
            <a:r>
              <a:rPr lang="en-NZ" dirty="0" smtClean="0"/>
              <a:t>A link is an alternative file name for an existing file.</a:t>
            </a:r>
          </a:p>
          <a:p>
            <a:pPr lvl="0">
              <a:buFont typeface="Arial" pitchFamily="34" charset="0"/>
              <a:buNone/>
            </a:pPr>
            <a:endParaRPr lang="en-NZ" dirty="0" smtClean="0"/>
          </a:p>
          <a:p>
            <a:pPr lvl="0">
              <a:buFont typeface="Arial" pitchFamily="34" charset="0"/>
              <a:buNone/>
            </a:pPr>
            <a:r>
              <a:rPr lang="en-NZ" b="1" dirty="0" smtClean="0"/>
              <a:t>Symbolic links: </a:t>
            </a:r>
            <a:r>
              <a:rPr lang="en-NZ" dirty="0" smtClean="0"/>
              <a:t>This is a data file that contains the name of the file it is linked to.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73762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8312" cy="3835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dirty="0">
                <a:latin typeface="+mn-lt"/>
              </a:rPr>
              <a:t>Modern UNIX operating systems support multiple file systems but map all of these</a:t>
            </a:r>
          </a:p>
          <a:p>
            <a:r>
              <a:rPr lang="en-US" sz="1300" dirty="0">
                <a:latin typeface="+mn-lt"/>
              </a:rPr>
              <a:t>into a uniform underlying system for supporting file systems and allocating disk</a:t>
            </a:r>
          </a:p>
          <a:p>
            <a:r>
              <a:rPr lang="en-US" sz="1300" dirty="0">
                <a:latin typeface="+mn-lt"/>
              </a:rPr>
              <a:t>space to files. All types of UNIX files are administered by the OS by means of</a:t>
            </a:r>
          </a:p>
          <a:p>
            <a:r>
              <a:rPr lang="en-US" sz="1300" dirty="0">
                <a:latin typeface="+mn-lt"/>
              </a:rPr>
              <a:t>inodes. An inode (index node) is a control structure that contains the key information</a:t>
            </a:r>
          </a:p>
          <a:p>
            <a:r>
              <a:rPr lang="en-US" sz="1300" dirty="0">
                <a:latin typeface="+mn-lt"/>
              </a:rPr>
              <a:t>needed by the operating system for a particular file. Several file names may be</a:t>
            </a:r>
          </a:p>
          <a:p>
            <a:r>
              <a:rPr lang="en-US" sz="1300" dirty="0">
                <a:latin typeface="+mn-lt"/>
              </a:rPr>
              <a:t>associated with a single inode, but an active inode is associated with exactly one file,</a:t>
            </a:r>
          </a:p>
          <a:p>
            <a:r>
              <a:rPr lang="en-US" sz="1300" dirty="0">
                <a:latin typeface="+mn-lt"/>
              </a:rPr>
              <a:t>and each file is controlled by exactly one inode.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760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8312" cy="3835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86025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8312" cy="3835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1300" dirty="0">
                <a:latin typeface="+mn-lt"/>
              </a:rPr>
              <a:t>The attributes of the file as well as its permissions and other control information</a:t>
            </a:r>
          </a:p>
          <a:p>
            <a:r>
              <a:rPr lang="en-US" sz="1300" dirty="0">
                <a:latin typeface="+mn-lt"/>
              </a:rPr>
              <a:t>are stored in the inode. The exact inode structure varies from one UNIX</a:t>
            </a:r>
          </a:p>
          <a:p>
            <a:r>
              <a:rPr lang="en-US" sz="1300" dirty="0">
                <a:latin typeface="+mn-lt"/>
              </a:rPr>
              <a:t>implementation to another. The FreeBSD inode structure, shown in Figure 12.16 ,</a:t>
            </a:r>
          </a:p>
          <a:p>
            <a:r>
              <a:rPr lang="en-US" sz="1300" dirty="0">
                <a:latin typeface="+mn-lt"/>
              </a:rPr>
              <a:t>includes the following data elements:</a:t>
            </a:r>
          </a:p>
          <a:p>
            <a:endParaRPr lang="en-US" sz="1300" dirty="0">
              <a:latin typeface="+mn-lt"/>
            </a:endParaRPr>
          </a:p>
          <a:p>
            <a:r>
              <a:rPr lang="en-US" sz="1300" dirty="0">
                <a:latin typeface="+mn-lt"/>
              </a:rPr>
              <a:t>• The type and access mode of the file</a:t>
            </a:r>
          </a:p>
          <a:p>
            <a:r>
              <a:rPr lang="en-US" sz="1300" dirty="0">
                <a:latin typeface="+mn-lt"/>
              </a:rPr>
              <a:t>• The file’s owner and group-access identifiers</a:t>
            </a:r>
          </a:p>
          <a:p>
            <a:r>
              <a:rPr lang="en-US" sz="1300" dirty="0">
                <a:latin typeface="+mn-lt"/>
              </a:rPr>
              <a:t>• The time that the file was created, when it was most recently read and written, and when its inode was most recently updated by the system</a:t>
            </a:r>
          </a:p>
          <a:p>
            <a:r>
              <a:rPr lang="en-US" sz="1300" dirty="0">
                <a:latin typeface="+mn-lt"/>
              </a:rPr>
              <a:t>• The size of the file in bytes</a:t>
            </a:r>
          </a:p>
          <a:p>
            <a:r>
              <a:rPr lang="en-US" sz="1300" dirty="0">
                <a:latin typeface="+mn-lt"/>
              </a:rPr>
              <a:t>• A sequence of block pointers, explained in the next subsection</a:t>
            </a:r>
          </a:p>
          <a:p>
            <a:r>
              <a:rPr lang="en-US" sz="1300" dirty="0">
                <a:latin typeface="+mn-lt"/>
              </a:rPr>
              <a:t>• The number of physical blocks used by the file, including blocks used to hold indirect pointers and attributes</a:t>
            </a:r>
          </a:p>
          <a:p>
            <a:r>
              <a:rPr lang="en-US" sz="1300" dirty="0">
                <a:latin typeface="+mn-lt"/>
              </a:rPr>
              <a:t>• The number of directory entries that reference the file</a:t>
            </a:r>
          </a:p>
          <a:p>
            <a:r>
              <a:rPr lang="en-US" sz="1300" dirty="0">
                <a:latin typeface="+mn-lt"/>
              </a:rPr>
              <a:t>• The kernel and user-settable flags that describe the characteristics of the file</a:t>
            </a:r>
          </a:p>
          <a:p>
            <a:r>
              <a:rPr lang="en-US" sz="1300" dirty="0">
                <a:latin typeface="+mn-lt"/>
              </a:rPr>
              <a:t>• The generation number of the file (a randomly selected number assigned to the inode each time that the latter is allocated to a new file; the generation number is used to detect    references to deleted files)</a:t>
            </a:r>
          </a:p>
          <a:p>
            <a:r>
              <a:rPr lang="en-US" sz="1300" dirty="0">
                <a:latin typeface="+mn-lt"/>
              </a:rPr>
              <a:t>• The blocksize of the data blocks referenced by the inode (typically the same as, but sometimes larger than, the file system blocksize)</a:t>
            </a:r>
          </a:p>
          <a:p>
            <a:r>
              <a:rPr lang="en-US" sz="1300" dirty="0">
                <a:latin typeface="+mn-lt"/>
              </a:rPr>
              <a:t>The size of the extended attribute information</a:t>
            </a:r>
          </a:p>
          <a:p>
            <a:r>
              <a:rPr lang="en-US" sz="1300" dirty="0">
                <a:latin typeface="+mn-lt"/>
              </a:rPr>
              <a:t>• Zero or more extended attribute entries</a:t>
            </a:r>
          </a:p>
          <a:p>
            <a:endParaRPr lang="en-US" sz="1300" dirty="0">
              <a:latin typeface="+mn-lt"/>
            </a:endParaRPr>
          </a:p>
          <a:p>
            <a:r>
              <a:rPr lang="en-US" sz="1300" dirty="0">
                <a:latin typeface="+mn-lt"/>
              </a:rPr>
              <a:t>The blocksize value is typically the same as, but sometimes larger than, the file</a:t>
            </a:r>
          </a:p>
          <a:p>
            <a:r>
              <a:rPr lang="en-US" sz="1300" dirty="0">
                <a:latin typeface="+mn-lt"/>
              </a:rPr>
              <a:t>system blocksize. On traditional UNIX systems, a fixed blocksize of 512 bytes was</a:t>
            </a:r>
          </a:p>
          <a:p>
            <a:r>
              <a:rPr lang="en-US" sz="1300" dirty="0">
                <a:latin typeface="+mn-lt"/>
              </a:rPr>
              <a:t>used. FreeBSD has a minimum blocksize of 4,096 bytes (4 Kbytes); the blocksize</a:t>
            </a:r>
          </a:p>
          <a:p>
            <a:r>
              <a:rPr lang="en-US" sz="1300" dirty="0">
                <a:latin typeface="+mn-lt"/>
              </a:rPr>
              <a:t>can be any power of 2 greater than or equal to 4,096. For typical file systems, the</a:t>
            </a:r>
          </a:p>
          <a:p>
            <a:r>
              <a:rPr lang="en-US" sz="1300" dirty="0">
                <a:latin typeface="+mn-lt"/>
              </a:rPr>
              <a:t>blocksize is 8 Kbytes or 16 Kbytes. The default FreeBSD blocksize is 16 Kbytes.</a:t>
            </a:r>
          </a:p>
          <a:p>
            <a:endParaRPr lang="en-US" sz="1300" dirty="0">
              <a:latin typeface="+mn-lt"/>
            </a:endParaRPr>
          </a:p>
          <a:p>
            <a:r>
              <a:rPr lang="en-US" sz="1300" dirty="0">
                <a:latin typeface="+mn-lt"/>
              </a:rPr>
              <a:t>Extended attribute entries are variable-length entries used to store auxiliary</a:t>
            </a:r>
          </a:p>
          <a:p>
            <a:r>
              <a:rPr lang="en-US" sz="1300" dirty="0">
                <a:latin typeface="+mn-lt"/>
              </a:rPr>
              <a:t>data that are separate from the contents of the file. The first two extended attributes</a:t>
            </a:r>
          </a:p>
          <a:p>
            <a:r>
              <a:rPr lang="en-US" sz="1300" dirty="0">
                <a:latin typeface="+mn-lt"/>
              </a:rPr>
              <a:t>defined for FreeBSD deal with security. The first of these support access control</a:t>
            </a:r>
          </a:p>
          <a:p>
            <a:r>
              <a:rPr lang="en-US" sz="1300" dirty="0">
                <a:latin typeface="+mn-lt"/>
              </a:rPr>
              <a:t>lists; this is described in Chapter 15 . The second defined extended attribute supports</a:t>
            </a:r>
          </a:p>
          <a:p>
            <a:r>
              <a:rPr lang="en-US" sz="1300" dirty="0">
                <a:latin typeface="+mn-lt"/>
              </a:rPr>
              <a:t>the use of security labels, which are part of what is known as a mandatory</a:t>
            </a:r>
          </a:p>
          <a:p>
            <a:r>
              <a:rPr lang="en-US" sz="1300" dirty="0">
                <a:latin typeface="+mn-lt"/>
              </a:rPr>
              <a:t>access control scheme, also defined in Chapter 15 .</a:t>
            </a:r>
          </a:p>
          <a:p>
            <a:endParaRPr lang="en-US" sz="1300" dirty="0">
              <a:latin typeface="+mn-lt"/>
            </a:endParaRPr>
          </a:p>
          <a:p>
            <a:r>
              <a:rPr lang="en-US" sz="1300" dirty="0">
                <a:latin typeface="+mn-lt"/>
              </a:rPr>
              <a:t>On the disk, there is an inode table, or inode list, that contains the inodes of</a:t>
            </a:r>
          </a:p>
          <a:p>
            <a:r>
              <a:rPr lang="en-US" sz="1300" dirty="0">
                <a:latin typeface="+mn-lt"/>
              </a:rPr>
              <a:t>all the files in the file system. When a file is opened, its inode is brought into main</a:t>
            </a:r>
          </a:p>
          <a:p>
            <a:r>
              <a:rPr lang="en-US" sz="1300" dirty="0">
                <a:latin typeface="+mn-lt"/>
              </a:rPr>
              <a:t>memory and stored in a memory-resident inode table.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88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361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8312" cy="3835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300" dirty="0">
                <a:latin typeface="+mn-lt"/>
              </a:rPr>
              <a:t>File allocation is done on a block basis. Allocation is dynamic, as needed, rather</a:t>
            </a:r>
          </a:p>
          <a:p>
            <a:r>
              <a:rPr lang="en-US" sz="1300" dirty="0">
                <a:latin typeface="+mn-lt"/>
              </a:rPr>
              <a:t>than using preallocation. Hence, the blocks of a file on disk are not necessarily contiguous.</a:t>
            </a:r>
          </a:p>
          <a:p>
            <a:r>
              <a:rPr lang="en-US" sz="1300" dirty="0">
                <a:latin typeface="+mn-lt"/>
              </a:rPr>
              <a:t>An indexed method is used to keep track of each file, with part of the index</a:t>
            </a:r>
          </a:p>
          <a:p>
            <a:r>
              <a:rPr lang="en-US" sz="1300" dirty="0">
                <a:latin typeface="+mn-lt"/>
              </a:rPr>
              <a:t>stored in the inode for the file. In all UNIX implementations, the inode includes a</a:t>
            </a:r>
          </a:p>
          <a:p>
            <a:r>
              <a:rPr lang="en-US" sz="1300" dirty="0">
                <a:latin typeface="+mn-lt"/>
              </a:rPr>
              <a:t>number of direct pointers and three indirect pointers (single, double, triple).</a:t>
            </a:r>
          </a:p>
          <a:p>
            <a:endParaRPr lang="en-US" sz="1300" dirty="0">
              <a:latin typeface="+mn-lt"/>
            </a:endParaRPr>
          </a:p>
          <a:p>
            <a:r>
              <a:rPr lang="en-US" sz="1300" dirty="0">
                <a:latin typeface="+mn-lt"/>
              </a:rPr>
              <a:t>The FreeBSD inode includes 120 bytes of address information that is organized</a:t>
            </a:r>
          </a:p>
          <a:p>
            <a:r>
              <a:rPr lang="en-US" sz="1300" dirty="0">
                <a:latin typeface="+mn-lt"/>
              </a:rPr>
              <a:t>as fifteen 64-bit addresses, or pointers. The first 12 addresses point to the first</a:t>
            </a:r>
          </a:p>
          <a:p>
            <a:r>
              <a:rPr lang="en-US" sz="1300" dirty="0">
                <a:latin typeface="+mn-lt"/>
              </a:rPr>
              <a:t>12 data blocks of the file. If the file requires more than 12 data blocks, one or more</a:t>
            </a:r>
          </a:p>
          <a:p>
            <a:r>
              <a:rPr lang="en-US" sz="1300" dirty="0">
                <a:latin typeface="+mn-lt"/>
              </a:rPr>
              <a:t>levels of indirection is used as follows:</a:t>
            </a:r>
          </a:p>
          <a:p>
            <a:endParaRPr lang="en-US" sz="1300" dirty="0">
              <a:latin typeface="+mn-lt"/>
            </a:endParaRPr>
          </a:p>
          <a:p>
            <a:r>
              <a:rPr lang="en-US" sz="1300" dirty="0">
                <a:latin typeface="+mn-lt"/>
              </a:rPr>
              <a:t>• The thirteenth address in the inode points to a block on disk that contains the</a:t>
            </a:r>
          </a:p>
          <a:p>
            <a:r>
              <a:rPr lang="en-US" sz="1300" dirty="0">
                <a:latin typeface="+mn-lt"/>
              </a:rPr>
              <a:t>next portion of the index. This is referred to as the single indirect block. This</a:t>
            </a:r>
          </a:p>
          <a:p>
            <a:r>
              <a:rPr lang="en-US" sz="1300" dirty="0">
                <a:latin typeface="+mn-lt"/>
              </a:rPr>
              <a:t>block contains the pointers to succeeding blocks in the file.</a:t>
            </a:r>
          </a:p>
          <a:p>
            <a:endParaRPr lang="en-US" sz="1300" dirty="0">
              <a:latin typeface="+mn-lt"/>
            </a:endParaRPr>
          </a:p>
          <a:p>
            <a:r>
              <a:rPr lang="en-US" sz="1300" dirty="0">
                <a:latin typeface="+mn-lt"/>
              </a:rPr>
              <a:t>• If the file contains more blocks, the fourteenth address in the inode points to</a:t>
            </a:r>
          </a:p>
          <a:p>
            <a:r>
              <a:rPr lang="en-US" sz="1300" dirty="0">
                <a:latin typeface="+mn-lt"/>
              </a:rPr>
              <a:t>a double indirect block. This block contains a list of addresses of additional</a:t>
            </a:r>
          </a:p>
          <a:p>
            <a:r>
              <a:rPr lang="en-US" sz="1300" dirty="0">
                <a:latin typeface="+mn-lt"/>
              </a:rPr>
              <a:t>single indirect blocks. Each of single indirect blocks, in turn, contains pointers</a:t>
            </a:r>
          </a:p>
          <a:p>
            <a:r>
              <a:rPr lang="en-US" sz="1300" dirty="0">
                <a:latin typeface="+mn-lt"/>
              </a:rPr>
              <a:t>to file blocks.</a:t>
            </a:r>
          </a:p>
          <a:p>
            <a:endParaRPr lang="en-US" sz="1300" dirty="0">
              <a:latin typeface="+mn-lt"/>
            </a:endParaRPr>
          </a:p>
          <a:p>
            <a:r>
              <a:rPr lang="en-US" sz="1300" dirty="0">
                <a:latin typeface="+mn-lt"/>
              </a:rPr>
              <a:t>• If the file contains still more blocks, the fifteenth address in the inode points</a:t>
            </a:r>
          </a:p>
          <a:p>
            <a:r>
              <a:rPr lang="en-US" sz="1300" dirty="0">
                <a:latin typeface="+mn-lt"/>
              </a:rPr>
              <a:t>to a triple indirect block that is a third level of indexing. This block points to</a:t>
            </a:r>
          </a:p>
          <a:p>
            <a:r>
              <a:rPr lang="en-US" sz="1300" dirty="0">
                <a:latin typeface="+mn-lt"/>
              </a:rPr>
              <a:t>additional double indirect blocks.</a:t>
            </a:r>
          </a:p>
          <a:p>
            <a:endParaRPr lang="en-US" sz="1300" dirty="0">
              <a:latin typeface="+mn-lt"/>
            </a:endParaRPr>
          </a:p>
          <a:p>
            <a:r>
              <a:rPr lang="en-US" sz="1300" dirty="0">
                <a:latin typeface="+mn-lt"/>
              </a:rPr>
              <a:t>All of this is illustrated in Figure 12.16 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89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30082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8312" cy="3835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dirty="0">
                <a:latin typeface="+mn-lt"/>
              </a:rPr>
              <a:t>Directories are structured in a hierarchical tree. Each directory can contain files</a:t>
            </a:r>
          </a:p>
          <a:p>
            <a:r>
              <a:rPr lang="en-US" sz="1300" dirty="0">
                <a:latin typeface="+mn-lt"/>
              </a:rPr>
              <a:t>and/or other directories. A directory that is inside another directory is referred to</a:t>
            </a:r>
          </a:p>
          <a:p>
            <a:r>
              <a:rPr lang="en-US" sz="1300" dirty="0">
                <a:latin typeface="+mn-lt"/>
              </a:rPr>
              <a:t>as a subdirectory. As was mentioned, a directory is simply a file that contains a</a:t>
            </a:r>
          </a:p>
          <a:p>
            <a:r>
              <a:rPr lang="en-US" sz="1300" dirty="0">
                <a:latin typeface="+mn-lt"/>
              </a:rPr>
              <a:t>list of file names plus pointers to associated inodes. Figure 12.17 shows the overall</a:t>
            </a:r>
          </a:p>
          <a:p>
            <a:r>
              <a:rPr lang="en-US" sz="1300" dirty="0">
                <a:latin typeface="+mn-lt"/>
              </a:rPr>
              <a:t>structure. Each directory entry (dentry) contains a name for the associated file or</a:t>
            </a:r>
          </a:p>
          <a:p>
            <a:r>
              <a:rPr lang="en-US" sz="1300" dirty="0">
                <a:latin typeface="+mn-lt"/>
              </a:rPr>
              <a:t>subdirectory plus an integer called the i-number (index number). When the file or</a:t>
            </a:r>
          </a:p>
          <a:p>
            <a:r>
              <a:rPr lang="en-US" sz="1300" dirty="0">
                <a:latin typeface="+mn-lt"/>
              </a:rPr>
              <a:t>directory is accessed, its i-number is used as an index into the inode table.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90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93832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8312" cy="3835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dirty="0">
                <a:latin typeface="+mn-lt"/>
              </a:rPr>
              <a:t>A UNIX file system resides on a single logical disk or disk partition and is laid out</a:t>
            </a:r>
          </a:p>
          <a:p>
            <a:r>
              <a:rPr lang="en-US" sz="1300" dirty="0">
                <a:latin typeface="+mn-lt"/>
              </a:rPr>
              <a:t>with the following elements:</a:t>
            </a:r>
          </a:p>
          <a:p>
            <a:endParaRPr lang="en-US" sz="1300" dirty="0">
              <a:latin typeface="+mn-lt"/>
            </a:endParaRPr>
          </a:p>
          <a:p>
            <a:r>
              <a:rPr lang="en-US" sz="1300" dirty="0">
                <a:latin typeface="+mn-lt"/>
              </a:rPr>
              <a:t>• </a:t>
            </a:r>
            <a:r>
              <a:rPr lang="en-US" sz="1300" b="1" dirty="0">
                <a:latin typeface="+mn-lt"/>
              </a:rPr>
              <a:t>Boot block: Contains code required to boot the operating system</a:t>
            </a:r>
          </a:p>
          <a:p>
            <a:endParaRPr lang="en-US" sz="1300" dirty="0">
              <a:latin typeface="+mn-lt"/>
            </a:endParaRPr>
          </a:p>
          <a:p>
            <a:r>
              <a:rPr lang="en-US" sz="1300" dirty="0">
                <a:latin typeface="+mn-lt"/>
              </a:rPr>
              <a:t>• </a:t>
            </a:r>
            <a:r>
              <a:rPr lang="en-US" sz="1300" b="1" dirty="0">
                <a:latin typeface="+mn-lt"/>
              </a:rPr>
              <a:t>Superblock: Contains attributes and information about the file system, such as</a:t>
            </a:r>
          </a:p>
          <a:p>
            <a:r>
              <a:rPr lang="en-US" sz="1300" dirty="0">
                <a:latin typeface="+mn-lt"/>
              </a:rPr>
              <a:t>partition size, and inode table size</a:t>
            </a:r>
          </a:p>
          <a:p>
            <a:endParaRPr lang="en-US" sz="1300" dirty="0">
              <a:latin typeface="+mn-lt"/>
            </a:endParaRPr>
          </a:p>
          <a:p>
            <a:r>
              <a:rPr lang="en-US" sz="1300" dirty="0">
                <a:latin typeface="+mn-lt"/>
              </a:rPr>
              <a:t>• </a:t>
            </a:r>
            <a:r>
              <a:rPr lang="en-US" sz="1300" b="1" dirty="0">
                <a:latin typeface="+mn-lt"/>
              </a:rPr>
              <a:t>Inode table: The collection of inodes for each file</a:t>
            </a:r>
          </a:p>
          <a:p>
            <a:endParaRPr lang="en-US" sz="1300" dirty="0">
              <a:latin typeface="+mn-lt"/>
            </a:endParaRPr>
          </a:p>
          <a:p>
            <a:r>
              <a:rPr lang="en-US" sz="1300" dirty="0">
                <a:latin typeface="+mn-lt"/>
              </a:rPr>
              <a:t>• </a:t>
            </a:r>
            <a:r>
              <a:rPr lang="en-US" sz="1300" b="1" dirty="0">
                <a:latin typeface="+mn-lt"/>
              </a:rPr>
              <a:t>Data blocks: Storage space available for data files and subdirectories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91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93295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8312" cy="3835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sz="1300" dirty="0">
                <a:latin typeface="+mn-lt"/>
              </a:rPr>
              <a:t>Most UNIX systems depend on, or at least are based on, the file access control</a:t>
            </a:r>
          </a:p>
          <a:p>
            <a:r>
              <a:rPr lang="en-US" sz="1300" dirty="0">
                <a:latin typeface="+mn-lt"/>
              </a:rPr>
              <a:t>scheme introduced with the early versions of UNIX. Each UNIX user is assigned a</a:t>
            </a:r>
          </a:p>
          <a:p>
            <a:r>
              <a:rPr lang="en-US" sz="1300" dirty="0">
                <a:latin typeface="+mn-lt"/>
              </a:rPr>
              <a:t>unique user identification number (user ID). A user is also a member of a primary</a:t>
            </a:r>
          </a:p>
          <a:p>
            <a:r>
              <a:rPr lang="en-US" sz="1300" dirty="0">
                <a:latin typeface="+mn-lt"/>
              </a:rPr>
              <a:t>group, and possibly a number of other groups, each identified by a group ID. When</a:t>
            </a:r>
          </a:p>
          <a:p>
            <a:r>
              <a:rPr lang="en-US" sz="1300" dirty="0">
                <a:latin typeface="+mn-lt"/>
              </a:rPr>
              <a:t>a file is created, it is designated as owned by a particular user and marked with that</a:t>
            </a:r>
          </a:p>
          <a:p>
            <a:r>
              <a:rPr lang="en-US" sz="1300" dirty="0">
                <a:latin typeface="+mn-lt"/>
              </a:rPr>
              <a:t>user’s ID. It also belongs to a specific group, which initially is either its creator’s</a:t>
            </a:r>
          </a:p>
          <a:p>
            <a:r>
              <a:rPr lang="en-US" sz="1300" dirty="0">
                <a:latin typeface="+mn-lt"/>
              </a:rPr>
              <a:t>primary group, or the group of its parent directory if that directory has SetGID</a:t>
            </a:r>
          </a:p>
          <a:p>
            <a:r>
              <a:rPr lang="en-US" sz="1300" dirty="0">
                <a:latin typeface="+mn-lt"/>
              </a:rPr>
              <a:t>permission set. Associated with each file is a set of 12 protection bits. The owner ID,</a:t>
            </a:r>
          </a:p>
          <a:p>
            <a:r>
              <a:rPr lang="en-US" sz="1300" dirty="0">
                <a:latin typeface="+mn-lt"/>
              </a:rPr>
              <a:t>group ID, and protection bits are part of the file’s inode.</a:t>
            </a:r>
          </a:p>
          <a:p>
            <a:endParaRPr lang="en-US" sz="1300" dirty="0">
              <a:latin typeface="+mn-lt"/>
            </a:endParaRPr>
          </a:p>
          <a:p>
            <a:r>
              <a:rPr lang="en-US" sz="1300" dirty="0">
                <a:latin typeface="+mn-lt"/>
              </a:rPr>
              <a:t>Nine of the protection bits specify read, write, and execute permission for the</a:t>
            </a:r>
          </a:p>
          <a:p>
            <a:r>
              <a:rPr lang="en-US" sz="1300" dirty="0">
                <a:latin typeface="+mn-lt"/>
              </a:rPr>
              <a:t>owner of the file, other members of the group to which this file belongs, and all</a:t>
            </a:r>
          </a:p>
          <a:p>
            <a:r>
              <a:rPr lang="en-US" sz="1300" dirty="0">
                <a:latin typeface="+mn-lt"/>
              </a:rPr>
              <a:t>other users. These form a hierarchy of owner, group, and all others, with the highest</a:t>
            </a:r>
          </a:p>
          <a:p>
            <a:r>
              <a:rPr lang="en-US" sz="1300" dirty="0">
                <a:latin typeface="+mn-lt"/>
              </a:rPr>
              <a:t>relevant set of permissions being used. Figure 12.18a shows an example in which the</a:t>
            </a:r>
          </a:p>
          <a:p>
            <a:r>
              <a:rPr lang="en-US" sz="1300" dirty="0">
                <a:latin typeface="+mn-lt"/>
              </a:rPr>
              <a:t>file owner has read and write access; all other members of the file’s group have read</a:t>
            </a:r>
          </a:p>
          <a:p>
            <a:r>
              <a:rPr lang="en-US" sz="1300" dirty="0">
                <a:latin typeface="+mn-lt"/>
              </a:rPr>
              <a:t>access, and users outside the group have no access rights to the file. When applied to</a:t>
            </a:r>
          </a:p>
          <a:p>
            <a:r>
              <a:rPr lang="en-US" sz="1300" dirty="0">
                <a:latin typeface="+mn-lt"/>
              </a:rPr>
              <a:t>a directory, the read and write bits grant the right to list and to create/rename/delete</a:t>
            </a:r>
          </a:p>
          <a:p>
            <a:r>
              <a:rPr lang="en-US" sz="1300" dirty="0">
                <a:latin typeface="+mn-lt"/>
              </a:rPr>
              <a:t>files in the directory.  The execute bit grants the right to search the directory for a</a:t>
            </a:r>
          </a:p>
          <a:p>
            <a:r>
              <a:rPr lang="en-US" sz="1300" dirty="0">
                <a:latin typeface="+mn-lt"/>
              </a:rPr>
              <a:t>component of a filename.</a:t>
            </a:r>
          </a:p>
          <a:p>
            <a:endParaRPr lang="en-US" sz="1300" dirty="0">
              <a:latin typeface="+mn-lt"/>
            </a:endParaRPr>
          </a:p>
          <a:p>
            <a:r>
              <a:rPr lang="en-US" sz="1300" dirty="0">
                <a:latin typeface="+mn-lt"/>
              </a:rPr>
              <a:t>The remaining three bits define special additional behavior for files or directories.</a:t>
            </a:r>
          </a:p>
          <a:p>
            <a:r>
              <a:rPr lang="en-US" sz="1300" dirty="0">
                <a:latin typeface="+mn-lt"/>
              </a:rPr>
              <a:t>Two of these are the “set user ID” (SetUID) and “set group ID” (SetGID)</a:t>
            </a:r>
          </a:p>
          <a:p>
            <a:r>
              <a:rPr lang="en-US" sz="1300" dirty="0">
                <a:latin typeface="+mn-lt"/>
              </a:rPr>
              <a:t>permissions. If these are set on an executable file, the operating system functions as</a:t>
            </a:r>
          </a:p>
          <a:p>
            <a:r>
              <a:rPr lang="en-US" sz="1300" dirty="0">
                <a:latin typeface="+mn-lt"/>
              </a:rPr>
              <a:t>follows. When a user (with execute privileges for this file) executes the file, the system</a:t>
            </a:r>
          </a:p>
          <a:p>
            <a:r>
              <a:rPr lang="en-US" sz="1300" dirty="0">
                <a:latin typeface="+mn-lt"/>
              </a:rPr>
              <a:t>temporarily allocates the rights of the user’s ID of the file creator, or the file’s</a:t>
            </a:r>
          </a:p>
          <a:p>
            <a:r>
              <a:rPr lang="en-US" sz="1300" dirty="0">
                <a:latin typeface="+mn-lt"/>
              </a:rPr>
              <a:t>group, respectively, to those of the user executing the file. These are known as the</a:t>
            </a:r>
          </a:p>
          <a:p>
            <a:r>
              <a:rPr lang="en-US" sz="1300" dirty="0">
                <a:latin typeface="+mn-lt"/>
              </a:rPr>
              <a:t>“effective user ID” and “effective group ID” and are used in addition to the “real</a:t>
            </a:r>
          </a:p>
          <a:p>
            <a:r>
              <a:rPr lang="en-US" sz="1300" dirty="0">
                <a:latin typeface="+mn-lt"/>
              </a:rPr>
              <a:t>user ID” and “real group ID” of the executing user when making access control</a:t>
            </a:r>
          </a:p>
          <a:p>
            <a:r>
              <a:rPr lang="en-US" sz="1300" dirty="0">
                <a:latin typeface="+mn-lt"/>
              </a:rPr>
              <a:t>decisions for this program. This change is only effective while the program is being</a:t>
            </a:r>
          </a:p>
          <a:p>
            <a:r>
              <a:rPr lang="en-US" sz="1300" dirty="0">
                <a:latin typeface="+mn-lt"/>
              </a:rPr>
              <a:t>executed. This feature enables the creation and use of privileged programs that may</a:t>
            </a:r>
          </a:p>
          <a:p>
            <a:r>
              <a:rPr lang="en-US" sz="1300" dirty="0">
                <a:latin typeface="+mn-lt"/>
              </a:rPr>
              <a:t>use files normally inaccessible to other users. It enables users to access certain files</a:t>
            </a:r>
          </a:p>
          <a:p>
            <a:r>
              <a:rPr lang="en-US" sz="1300" dirty="0">
                <a:latin typeface="+mn-lt"/>
              </a:rPr>
              <a:t>in a controlled fashion. Alternatively, when applied to a directory, the SetGID permission</a:t>
            </a:r>
          </a:p>
          <a:p>
            <a:r>
              <a:rPr lang="en-US" sz="1300" dirty="0">
                <a:latin typeface="+mn-lt"/>
              </a:rPr>
              <a:t>indicates that newly created files will inherit the group of this directory. The</a:t>
            </a:r>
          </a:p>
          <a:p>
            <a:r>
              <a:rPr lang="en-US" sz="1300" dirty="0">
                <a:latin typeface="+mn-lt"/>
              </a:rPr>
              <a:t>SetUID permission is ignored.</a:t>
            </a:r>
          </a:p>
          <a:p>
            <a:endParaRPr lang="en-US" sz="1300" dirty="0">
              <a:latin typeface="+mn-lt"/>
            </a:endParaRPr>
          </a:p>
          <a:p>
            <a:r>
              <a:rPr lang="en-US" sz="1300" dirty="0">
                <a:latin typeface="+mn-lt"/>
              </a:rPr>
              <a:t>The final permission bit is the “Sticky” bit. When set on a file, this originally</a:t>
            </a:r>
          </a:p>
          <a:p>
            <a:r>
              <a:rPr lang="en-US" sz="1300" dirty="0">
                <a:latin typeface="+mn-lt"/>
              </a:rPr>
              <a:t>indicated that the system should retain the file contents in memory following execution.</a:t>
            </a:r>
          </a:p>
          <a:p>
            <a:r>
              <a:rPr lang="en-US" sz="1300" dirty="0">
                <a:latin typeface="+mn-lt"/>
              </a:rPr>
              <a:t>This is no longer used. When applied to a directory, though, it specifies that</a:t>
            </a:r>
          </a:p>
          <a:p>
            <a:r>
              <a:rPr lang="en-US" sz="1300" dirty="0">
                <a:latin typeface="+mn-lt"/>
              </a:rPr>
              <a:t>only the owner of any file in the directory can rename, move, or delete that file. This</a:t>
            </a:r>
          </a:p>
          <a:p>
            <a:r>
              <a:rPr lang="en-US" sz="1300" dirty="0">
                <a:latin typeface="+mn-lt"/>
              </a:rPr>
              <a:t>is useful for managing files in shared temporary directories.</a:t>
            </a:r>
          </a:p>
          <a:p>
            <a:endParaRPr lang="en-US" sz="1300" dirty="0">
              <a:latin typeface="+mn-lt"/>
            </a:endParaRPr>
          </a:p>
          <a:p>
            <a:r>
              <a:rPr lang="en-US" sz="1300" dirty="0">
                <a:latin typeface="+mn-lt"/>
              </a:rPr>
              <a:t>One particular user ID is designated as “superuser.” The superuser is exempt</a:t>
            </a:r>
          </a:p>
          <a:p>
            <a:r>
              <a:rPr lang="en-US" sz="1300" dirty="0">
                <a:latin typeface="+mn-lt"/>
              </a:rPr>
              <a:t>from the usual file access control constraints and has systemwide access. Any</a:t>
            </a:r>
          </a:p>
          <a:p>
            <a:r>
              <a:rPr lang="en-US" sz="1300" dirty="0">
                <a:latin typeface="+mn-lt"/>
              </a:rPr>
              <a:t>program that is owned by, and SetUID to, the “superuser” potentially grants unrestricted</a:t>
            </a:r>
          </a:p>
          <a:p>
            <a:r>
              <a:rPr lang="en-US" sz="1300" dirty="0">
                <a:latin typeface="+mn-lt"/>
              </a:rPr>
              <a:t>access to the system to any user executing that program. Hence, great care</a:t>
            </a:r>
          </a:p>
          <a:p>
            <a:r>
              <a:rPr lang="en-US" sz="1300" dirty="0">
                <a:latin typeface="+mn-lt"/>
              </a:rPr>
              <a:t>is needed when writing such programs.</a:t>
            </a:r>
          </a:p>
          <a:p>
            <a:endParaRPr lang="en-US" sz="1300" dirty="0">
              <a:latin typeface="+mn-lt"/>
            </a:endParaRPr>
          </a:p>
          <a:p>
            <a:r>
              <a:rPr lang="en-US" sz="1300" dirty="0">
                <a:latin typeface="+mn-lt"/>
              </a:rPr>
              <a:t>This access scheme is adequate when file access requirements align with users</a:t>
            </a:r>
          </a:p>
          <a:p>
            <a:r>
              <a:rPr lang="en-US" sz="1300" dirty="0">
                <a:latin typeface="+mn-lt"/>
              </a:rPr>
              <a:t>and a modest number of groups of users. For example, suppose a user wants to give</a:t>
            </a:r>
          </a:p>
          <a:p>
            <a:r>
              <a:rPr lang="en-US" sz="1300" dirty="0">
                <a:latin typeface="+mn-lt"/>
              </a:rPr>
              <a:t>read access for file X to users A and B and read access for file Y to users B and C.</a:t>
            </a:r>
          </a:p>
          <a:p>
            <a:r>
              <a:rPr lang="en-US" sz="1300" dirty="0">
                <a:latin typeface="+mn-lt"/>
              </a:rPr>
              <a:t>We would need at least two user groups, and user B would need to belong to both</a:t>
            </a:r>
          </a:p>
          <a:p>
            <a:r>
              <a:rPr lang="en-US" sz="1300" dirty="0">
                <a:latin typeface="+mn-lt"/>
              </a:rPr>
              <a:t>groups in order to access the two files. However, if there are a large number of</a:t>
            </a:r>
          </a:p>
          <a:p>
            <a:r>
              <a:rPr lang="en-US" sz="1300" dirty="0">
                <a:latin typeface="+mn-lt"/>
              </a:rPr>
              <a:t>different groupings of users requiring a range of access rights to different files, then</a:t>
            </a:r>
          </a:p>
          <a:p>
            <a:r>
              <a:rPr lang="en-US" sz="1300" dirty="0">
                <a:latin typeface="+mn-lt"/>
              </a:rPr>
              <a:t>a very large number of groups may be needed to provide this. This rapidly becomes</a:t>
            </a:r>
          </a:p>
          <a:p>
            <a:r>
              <a:rPr lang="en-US" sz="1300" dirty="0">
                <a:latin typeface="+mn-lt"/>
              </a:rPr>
              <a:t>unwieldy and difficult to manage, even if possible at all. 6 One way to overcome this</a:t>
            </a:r>
          </a:p>
          <a:p>
            <a:r>
              <a:rPr lang="en-US" sz="1300" dirty="0">
                <a:latin typeface="+mn-lt"/>
              </a:rPr>
              <a:t>problem is to use access control lists, which are provided in most modern UNIX</a:t>
            </a:r>
          </a:p>
          <a:p>
            <a:r>
              <a:rPr lang="en-US" sz="1300" dirty="0">
                <a:latin typeface="+mn-lt"/>
              </a:rPr>
              <a:t>systems.</a:t>
            </a:r>
          </a:p>
          <a:p>
            <a:endParaRPr lang="en-US" sz="1300" dirty="0">
              <a:latin typeface="+mn-lt"/>
            </a:endParaRPr>
          </a:p>
          <a:p>
            <a:r>
              <a:rPr lang="en-US" sz="1300" dirty="0">
                <a:latin typeface="+mn-lt"/>
              </a:rPr>
              <a:t>A final point to note is that the traditional UNIX file access control scheme</a:t>
            </a:r>
          </a:p>
          <a:p>
            <a:r>
              <a:rPr lang="en-US" sz="1300" dirty="0">
                <a:latin typeface="+mn-lt"/>
              </a:rPr>
              <a:t>implements a simple protection domain structure. A domain is associated with the</a:t>
            </a:r>
          </a:p>
          <a:p>
            <a:r>
              <a:rPr lang="en-US" sz="1300" dirty="0">
                <a:latin typeface="+mn-lt"/>
              </a:rPr>
              <a:t>user, and switching the domain corresponds to changing the user ID temporarily.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92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536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8312" cy="3835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1300" dirty="0">
                <a:latin typeface="+mn-lt"/>
              </a:rPr>
              <a:t>Many modern UNIX and UNIX-based operating systems support access control</a:t>
            </a:r>
          </a:p>
          <a:p>
            <a:r>
              <a:rPr lang="en-US" sz="1300" dirty="0">
                <a:latin typeface="+mn-lt"/>
              </a:rPr>
              <a:t>lists, including FreeBSD, OpenBSD, Linux, and Solaris. In this section, we describe</a:t>
            </a:r>
          </a:p>
          <a:p>
            <a:r>
              <a:rPr lang="en-US" sz="1300" dirty="0">
                <a:latin typeface="+mn-lt"/>
              </a:rPr>
              <a:t>the FreeBSD approach, but other implementations have essentially the same features</a:t>
            </a:r>
          </a:p>
          <a:p>
            <a:r>
              <a:rPr lang="en-US" sz="1300" dirty="0">
                <a:latin typeface="+mn-lt"/>
              </a:rPr>
              <a:t>and interface. The feature is referred to as extended access control list, while</a:t>
            </a:r>
          </a:p>
          <a:p>
            <a:r>
              <a:rPr lang="en-US" sz="1300" dirty="0">
                <a:latin typeface="+mn-lt"/>
              </a:rPr>
              <a:t>the traditional UNIX approach is referred to as minimal access control list.</a:t>
            </a:r>
          </a:p>
          <a:p>
            <a:endParaRPr lang="en-US" sz="1300" dirty="0">
              <a:latin typeface="+mn-lt"/>
            </a:endParaRPr>
          </a:p>
          <a:p>
            <a:r>
              <a:rPr lang="en-US" sz="1300" dirty="0">
                <a:latin typeface="+mn-lt"/>
              </a:rPr>
              <a:t>FreeBSD allows the administrator to assign a list of UNIX user IDs and</a:t>
            </a:r>
          </a:p>
          <a:p>
            <a:r>
              <a:rPr lang="en-US" sz="1300" dirty="0">
                <a:latin typeface="+mn-lt"/>
              </a:rPr>
              <a:t>groups to a file by using the setfacl command. Any number of users and groups</a:t>
            </a:r>
          </a:p>
          <a:p>
            <a:r>
              <a:rPr lang="en-US" sz="1300" dirty="0">
                <a:latin typeface="+mn-lt"/>
              </a:rPr>
              <a:t>can be associated with a file, each with three protection bits (read, write, execute),</a:t>
            </a:r>
          </a:p>
          <a:p>
            <a:r>
              <a:rPr lang="en-US" sz="1300" dirty="0">
                <a:latin typeface="+mn-lt"/>
              </a:rPr>
              <a:t>offering a flexible mechanism for assigning access rights. A file need not have an</a:t>
            </a:r>
          </a:p>
          <a:p>
            <a:r>
              <a:rPr lang="en-US" sz="1300" dirty="0">
                <a:latin typeface="+mn-lt"/>
              </a:rPr>
              <a:t>ACL but may be protected solely by the traditional UNIX file access mechanism.</a:t>
            </a:r>
          </a:p>
          <a:p>
            <a:r>
              <a:rPr lang="en-US" sz="1300" dirty="0">
                <a:latin typeface="+mn-lt"/>
              </a:rPr>
              <a:t>FreeBSD files include an additional protection bit that indicates whether the file</a:t>
            </a:r>
          </a:p>
          <a:p>
            <a:r>
              <a:rPr lang="en-US" sz="1300" dirty="0">
                <a:latin typeface="+mn-lt"/>
              </a:rPr>
              <a:t>has an extended ACL.</a:t>
            </a:r>
          </a:p>
          <a:p>
            <a:endParaRPr lang="en-US" sz="1300" dirty="0">
              <a:latin typeface="+mn-lt"/>
            </a:endParaRPr>
          </a:p>
          <a:p>
            <a:r>
              <a:rPr lang="en-US" sz="1300" dirty="0">
                <a:latin typeface="+mn-lt"/>
              </a:rPr>
              <a:t>FreeBSD and most UNIX implementations that support extended ACLs use</a:t>
            </a:r>
          </a:p>
          <a:p>
            <a:r>
              <a:rPr lang="en-US" sz="1300" dirty="0">
                <a:latin typeface="+mn-lt"/>
              </a:rPr>
              <a:t>the following strategy (e.g., Figure 12.18b ):</a:t>
            </a:r>
          </a:p>
          <a:p>
            <a:endParaRPr lang="en-US" sz="1300" b="1" dirty="0">
              <a:latin typeface="+mn-lt"/>
            </a:endParaRPr>
          </a:p>
          <a:p>
            <a:r>
              <a:rPr lang="en-US" sz="1300" b="1" dirty="0">
                <a:latin typeface="+mn-lt"/>
              </a:rPr>
              <a:t>1. The owner class and other class entries in the nine-bit permission field have</a:t>
            </a:r>
          </a:p>
          <a:p>
            <a:r>
              <a:rPr lang="en-US" sz="1300" dirty="0">
                <a:latin typeface="+mn-lt"/>
              </a:rPr>
              <a:t>the same meaning as in the minimal ACL case.</a:t>
            </a:r>
          </a:p>
          <a:p>
            <a:endParaRPr lang="en-US" sz="1300" b="1" dirty="0">
              <a:latin typeface="+mn-lt"/>
            </a:endParaRPr>
          </a:p>
          <a:p>
            <a:r>
              <a:rPr lang="en-US" sz="1300" b="1" dirty="0">
                <a:latin typeface="+mn-lt"/>
              </a:rPr>
              <a:t>2. The group class entry specifies the permissions for the owner group for this</a:t>
            </a:r>
          </a:p>
          <a:p>
            <a:r>
              <a:rPr lang="en-US" sz="1300" dirty="0">
                <a:latin typeface="+mn-lt"/>
              </a:rPr>
              <a:t>file. These permissions represent the maximum permissions that can be</a:t>
            </a:r>
          </a:p>
          <a:p>
            <a:r>
              <a:rPr lang="en-US" sz="1300" dirty="0">
                <a:latin typeface="+mn-lt"/>
              </a:rPr>
              <a:t>assigned to named users or named groups, other than the owning user. In this</a:t>
            </a:r>
          </a:p>
          <a:p>
            <a:r>
              <a:rPr lang="en-US" sz="1300" dirty="0">
                <a:latin typeface="+mn-lt"/>
              </a:rPr>
              <a:t>latter role, the group class entry functions as a mask.</a:t>
            </a:r>
          </a:p>
          <a:p>
            <a:endParaRPr lang="en-US" sz="1300" b="1" dirty="0">
              <a:latin typeface="+mn-lt"/>
            </a:endParaRPr>
          </a:p>
          <a:p>
            <a:r>
              <a:rPr lang="en-US" sz="1300" b="1" dirty="0">
                <a:latin typeface="+mn-lt"/>
              </a:rPr>
              <a:t>3. Additional named users and named groups may be associated with the file,</a:t>
            </a:r>
          </a:p>
          <a:p>
            <a:r>
              <a:rPr lang="en-US" sz="1300" dirty="0">
                <a:latin typeface="+mn-lt"/>
              </a:rPr>
              <a:t>each with a three-bit permission field. The permissions listed for a named</a:t>
            </a:r>
          </a:p>
          <a:p>
            <a:r>
              <a:rPr lang="en-US" sz="1300" dirty="0">
                <a:latin typeface="+mn-lt"/>
              </a:rPr>
              <a:t>user or named group are compared to the mask field. Any permission</a:t>
            </a:r>
          </a:p>
          <a:p>
            <a:r>
              <a:rPr lang="en-US" sz="1300" dirty="0">
                <a:latin typeface="+mn-lt"/>
              </a:rPr>
              <a:t>for the named user or named group that is not present in the mask field is</a:t>
            </a:r>
          </a:p>
          <a:p>
            <a:r>
              <a:rPr lang="en-US" sz="1300" dirty="0">
                <a:latin typeface="+mn-lt"/>
              </a:rPr>
              <a:t>disallowed.</a:t>
            </a:r>
          </a:p>
          <a:p>
            <a:endParaRPr lang="en-US" sz="1300" dirty="0">
              <a:latin typeface="+mn-lt"/>
            </a:endParaRPr>
          </a:p>
          <a:p>
            <a:r>
              <a:rPr lang="en-US" sz="1300" dirty="0">
                <a:latin typeface="+mn-lt"/>
              </a:rPr>
              <a:t>When a process requests access to a file system object, two steps are performed.</a:t>
            </a:r>
          </a:p>
          <a:p>
            <a:r>
              <a:rPr lang="en-US" sz="1300" dirty="0">
                <a:latin typeface="+mn-lt"/>
              </a:rPr>
              <a:t>Step 1 selects the ACL entry that most closely matches the requesting process. The</a:t>
            </a:r>
          </a:p>
          <a:p>
            <a:r>
              <a:rPr lang="en-US" sz="1300" dirty="0">
                <a:latin typeface="+mn-lt"/>
              </a:rPr>
              <a:t>ACL entries are looked at in the following order: owner, named users, (owning or</a:t>
            </a:r>
          </a:p>
          <a:p>
            <a:r>
              <a:rPr lang="en-US" sz="1300" dirty="0">
                <a:latin typeface="+mn-lt"/>
              </a:rPr>
              <a:t>named) groups, and others. Only a single entry determines access. Step 2 checks</a:t>
            </a:r>
          </a:p>
          <a:p>
            <a:r>
              <a:rPr lang="en-US" sz="1300" dirty="0">
                <a:latin typeface="+mn-lt"/>
              </a:rPr>
              <a:t>if the matching entry contains sufficient permissions. A process can be a member</a:t>
            </a:r>
          </a:p>
          <a:p>
            <a:r>
              <a:rPr lang="en-US" sz="1300" dirty="0">
                <a:latin typeface="+mn-lt"/>
              </a:rPr>
              <a:t>in more than one group; so more than one group entry can match. If any of these</a:t>
            </a:r>
          </a:p>
          <a:p>
            <a:r>
              <a:rPr lang="en-US" sz="1300" dirty="0">
                <a:latin typeface="+mn-lt"/>
              </a:rPr>
              <a:t>matching group entries contain the requested permissions, one that contains the</a:t>
            </a:r>
          </a:p>
          <a:p>
            <a:r>
              <a:rPr lang="en-US" sz="1300" dirty="0">
                <a:latin typeface="+mn-lt"/>
              </a:rPr>
              <a:t>requested permissions is picked (the result is the same no matter which entry is</a:t>
            </a:r>
          </a:p>
          <a:p>
            <a:r>
              <a:rPr lang="en-US" sz="1300" dirty="0">
                <a:latin typeface="+mn-lt"/>
              </a:rPr>
              <a:t>picked). If none of the matching group entries contains the requested permissions,</a:t>
            </a:r>
          </a:p>
          <a:p>
            <a:r>
              <a:rPr lang="en-US" sz="1300" dirty="0">
                <a:latin typeface="+mn-lt"/>
              </a:rPr>
              <a:t>access will be denied no matter which entry is picked.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94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34410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8312" cy="3835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1300" dirty="0">
                <a:latin typeface="+mn-lt"/>
              </a:rPr>
              <a:t>Linux includes a versatile and powerful file-handling facility, designed to support a</a:t>
            </a:r>
          </a:p>
          <a:p>
            <a:r>
              <a:rPr lang="en-US" sz="1300" dirty="0">
                <a:latin typeface="+mn-lt"/>
              </a:rPr>
              <a:t>wide variety of file management systems and file structures. The approach taken in</a:t>
            </a:r>
          </a:p>
          <a:p>
            <a:r>
              <a:rPr lang="en-US" sz="1300" dirty="0">
                <a:latin typeface="+mn-lt"/>
              </a:rPr>
              <a:t>Linux is to make use of a </a:t>
            </a:r>
            <a:r>
              <a:rPr lang="en-US" sz="1300" b="1" dirty="0">
                <a:latin typeface="+mn-lt"/>
              </a:rPr>
              <a:t>virtual file system (VFS) , which presents a single, uniform</a:t>
            </a:r>
          </a:p>
          <a:p>
            <a:r>
              <a:rPr lang="en-US" sz="1300" dirty="0">
                <a:latin typeface="+mn-lt"/>
              </a:rPr>
              <a:t>file system interface to user processes. The VFS defines a common file model that is</a:t>
            </a:r>
          </a:p>
          <a:p>
            <a:r>
              <a:rPr lang="en-US" sz="1300" dirty="0">
                <a:latin typeface="+mn-lt"/>
              </a:rPr>
              <a:t>capable of representing any conceivable file system’s general feature and behavior.</a:t>
            </a:r>
          </a:p>
          <a:p>
            <a:r>
              <a:rPr lang="en-US" sz="1300" dirty="0">
                <a:latin typeface="+mn-lt"/>
              </a:rPr>
              <a:t>The VFS assumes that files are objects in a computer’s mass storage memory that</a:t>
            </a:r>
          </a:p>
          <a:p>
            <a:r>
              <a:rPr lang="en-US" sz="1300" dirty="0">
                <a:latin typeface="+mn-lt"/>
              </a:rPr>
              <a:t>share basic properties regardless of the target file system or the underlying processor</a:t>
            </a:r>
          </a:p>
          <a:p>
            <a:r>
              <a:rPr lang="en-US" sz="1300" dirty="0">
                <a:latin typeface="+mn-lt"/>
              </a:rPr>
              <a:t>hardware. Files have symbolic names that allow them to be uniquely identified</a:t>
            </a:r>
          </a:p>
          <a:p>
            <a:r>
              <a:rPr lang="en-US" sz="1300" dirty="0">
                <a:latin typeface="+mn-lt"/>
              </a:rPr>
              <a:t>within a specific directory within the file system. A file has an owner, protection</a:t>
            </a:r>
          </a:p>
          <a:p>
            <a:r>
              <a:rPr lang="en-US" sz="1300" dirty="0">
                <a:latin typeface="+mn-lt"/>
              </a:rPr>
              <a:t>against unauthorized access or modification, and a variety of other properties. A</a:t>
            </a:r>
          </a:p>
          <a:p>
            <a:r>
              <a:rPr lang="en-US" sz="1300" dirty="0">
                <a:latin typeface="+mn-lt"/>
              </a:rPr>
              <a:t>file may be created, read from, written to, or deleted. For any specific file system, a</a:t>
            </a:r>
          </a:p>
          <a:p>
            <a:r>
              <a:rPr lang="en-US" sz="1300" dirty="0">
                <a:latin typeface="+mn-lt"/>
              </a:rPr>
              <a:t>mapping module is needed to transform the characteristics of the real file system to</a:t>
            </a:r>
          </a:p>
          <a:p>
            <a:r>
              <a:rPr lang="en-US" sz="1300" dirty="0">
                <a:latin typeface="+mn-lt"/>
              </a:rPr>
              <a:t>the characteristics expected by the virtual file system.</a:t>
            </a:r>
          </a:p>
          <a:p>
            <a:endParaRPr lang="en-US" sz="1300" dirty="0">
              <a:latin typeface="+mn-lt"/>
            </a:endParaRPr>
          </a:p>
          <a:p>
            <a:r>
              <a:rPr lang="en-US" sz="1300" dirty="0">
                <a:latin typeface="+mn-lt"/>
              </a:rPr>
              <a:t>Figure 12.19 indicates the key ingredients of the Linux file system strategy. A</a:t>
            </a:r>
          </a:p>
          <a:p>
            <a:r>
              <a:rPr lang="en-US" sz="1300" dirty="0">
                <a:latin typeface="+mn-lt"/>
              </a:rPr>
              <a:t>user process issues a file system call (e.g., read) using the VFS file scheme. The VFS</a:t>
            </a:r>
          </a:p>
          <a:p>
            <a:r>
              <a:rPr lang="en-US" sz="1300" dirty="0">
                <a:latin typeface="+mn-lt"/>
              </a:rPr>
              <a:t>converts this into an internal (to the kernel) file system call that is passed to a mapping</a:t>
            </a:r>
          </a:p>
          <a:p>
            <a:r>
              <a:rPr lang="en-US" sz="1300" dirty="0">
                <a:latin typeface="+mn-lt"/>
              </a:rPr>
              <a:t>function for a specific file system [e.g., IBM’s Journaling File System (JFS)]. In</a:t>
            </a:r>
          </a:p>
          <a:p>
            <a:r>
              <a:rPr lang="en-US" sz="1300" dirty="0">
                <a:latin typeface="+mn-lt"/>
              </a:rPr>
              <a:t>most cases, the mapping function is simply a mapping of file system functional calls</a:t>
            </a:r>
          </a:p>
          <a:p>
            <a:r>
              <a:rPr lang="en-US" sz="1300" dirty="0">
                <a:latin typeface="+mn-lt"/>
              </a:rPr>
              <a:t>from one scheme to another. In some cases, the mapping function is more complex.</a:t>
            </a:r>
          </a:p>
          <a:p>
            <a:r>
              <a:rPr lang="en-US" sz="1300" dirty="0">
                <a:latin typeface="+mn-lt"/>
              </a:rPr>
              <a:t>For example, some file systems use a file allocation table (FAT), which stores the</a:t>
            </a:r>
          </a:p>
          <a:p>
            <a:r>
              <a:rPr lang="en-US" sz="1300" dirty="0">
                <a:latin typeface="+mn-lt"/>
              </a:rPr>
              <a:t>position of each file in the directory tree. In these file systems, directories are not</a:t>
            </a:r>
          </a:p>
          <a:p>
            <a:r>
              <a:rPr lang="en-US" sz="1300" dirty="0">
                <a:latin typeface="+mn-lt"/>
              </a:rPr>
              <a:t>files. For such file systems, the mapping function must be able to construct dynamically,</a:t>
            </a:r>
          </a:p>
          <a:p>
            <a:r>
              <a:rPr lang="en-US" sz="1300" dirty="0">
                <a:latin typeface="+mn-lt"/>
              </a:rPr>
              <a:t>and when needed, the files corresponding to the directories. In any case, the</a:t>
            </a:r>
          </a:p>
          <a:p>
            <a:r>
              <a:rPr lang="en-US" sz="1300" dirty="0">
                <a:latin typeface="+mn-lt"/>
              </a:rPr>
              <a:t>original user file system call is translated into a call that is native to the target file</a:t>
            </a:r>
          </a:p>
          <a:p>
            <a:r>
              <a:rPr lang="en-US" sz="1300" dirty="0">
                <a:latin typeface="+mn-lt"/>
              </a:rPr>
              <a:t>system. The target file system software is then invoked to perform the requested</a:t>
            </a:r>
          </a:p>
          <a:p>
            <a:r>
              <a:rPr lang="en-US" sz="1300" dirty="0">
                <a:latin typeface="+mn-lt"/>
              </a:rPr>
              <a:t>function on a file or directory under its control and secondary storage. The results</a:t>
            </a:r>
          </a:p>
          <a:p>
            <a:r>
              <a:rPr lang="en-US" sz="1300" dirty="0">
                <a:latin typeface="+mn-lt"/>
              </a:rPr>
              <a:t>of the operation are then communicated back to the user in a similar fashion.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95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93656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8312" cy="3835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dirty="0">
                <a:latin typeface="+mn-lt"/>
              </a:rPr>
              <a:t>Figure 12.20 indicates the role that VFS plays within the Linux kernel. When</a:t>
            </a:r>
          </a:p>
          <a:p>
            <a:r>
              <a:rPr lang="en-US" sz="1300" dirty="0">
                <a:latin typeface="+mn-lt"/>
              </a:rPr>
              <a:t>a process initiates a file-oriented system call (e.g., read), the kernel calls a function</a:t>
            </a:r>
          </a:p>
          <a:p>
            <a:r>
              <a:rPr lang="en-US" sz="1300" dirty="0">
                <a:latin typeface="+mn-lt"/>
              </a:rPr>
              <a:t>in the VFS. This function handles the file-system-independent manipulations and</a:t>
            </a:r>
          </a:p>
          <a:p>
            <a:r>
              <a:rPr lang="en-US" sz="1300" dirty="0">
                <a:latin typeface="+mn-lt"/>
              </a:rPr>
              <a:t>initiates a call to a function in the target file system code. This call passes through</a:t>
            </a:r>
          </a:p>
          <a:p>
            <a:r>
              <a:rPr lang="en-US" sz="1300" dirty="0">
                <a:latin typeface="+mn-lt"/>
              </a:rPr>
              <a:t>a mapping function that converts the call from the VFS into a call to the target file</a:t>
            </a:r>
          </a:p>
          <a:p>
            <a:r>
              <a:rPr lang="en-US" sz="1300" dirty="0">
                <a:latin typeface="+mn-lt"/>
              </a:rPr>
              <a:t>system. The VFS is independent of any file system, so the implementation of a mapping</a:t>
            </a:r>
          </a:p>
          <a:p>
            <a:r>
              <a:rPr lang="en-US" sz="1300" dirty="0">
                <a:latin typeface="+mn-lt"/>
              </a:rPr>
              <a:t>function must be part of the implementation of a file system on Linux. The</a:t>
            </a:r>
          </a:p>
          <a:p>
            <a:r>
              <a:rPr lang="en-US" sz="1300" dirty="0">
                <a:latin typeface="+mn-lt"/>
              </a:rPr>
              <a:t>target file system converts the file system request into device-oriented instructions</a:t>
            </a:r>
          </a:p>
          <a:p>
            <a:r>
              <a:rPr lang="en-US" sz="1300" dirty="0">
                <a:latin typeface="+mn-lt"/>
              </a:rPr>
              <a:t>that are passed to a device driver by means of page cache functions.</a:t>
            </a:r>
          </a:p>
          <a:p>
            <a:endParaRPr lang="en-US" sz="1300" dirty="0">
              <a:latin typeface="+mn-lt"/>
            </a:endParaRPr>
          </a:p>
          <a:p>
            <a:r>
              <a:rPr lang="en-US" sz="1300" dirty="0">
                <a:latin typeface="+mn-lt"/>
              </a:rPr>
              <a:t>VFS is an object-oriented scheme. Because it is written in C, rather than a</a:t>
            </a:r>
          </a:p>
          <a:p>
            <a:r>
              <a:rPr lang="en-US" sz="1300" dirty="0">
                <a:latin typeface="+mn-lt"/>
              </a:rPr>
              <a:t>language that supports object programming (such as C++ or Java), VFS objects are</a:t>
            </a:r>
          </a:p>
          <a:p>
            <a:r>
              <a:rPr lang="en-US" sz="1300" dirty="0">
                <a:latin typeface="+mn-lt"/>
              </a:rPr>
              <a:t>implemented simply as C data structures. Each object contains both data and pointers</a:t>
            </a:r>
          </a:p>
          <a:p>
            <a:r>
              <a:rPr lang="en-US" sz="1300" dirty="0">
                <a:latin typeface="+mn-lt"/>
              </a:rPr>
              <a:t>to file-system-implemented functions that operate on data.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96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11556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98E41E-978D-4545-BD47-B72591311F7D}" type="slidenum">
              <a:rPr lang="de-DE" smtClean="0"/>
              <a:pPr>
                <a:defRPr/>
              </a:pPr>
              <a:t>104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4897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8312" cy="3835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dirty="0">
                <a:latin typeface="+mn-lt"/>
              </a:rPr>
              <a:t>The simplest form of scheduling is first-in-first-out (FIFO)</a:t>
            </a:r>
          </a:p>
          <a:p>
            <a:r>
              <a:rPr lang="en-US" sz="1300" dirty="0">
                <a:latin typeface="+mn-lt"/>
              </a:rPr>
              <a:t>scheduling, which processes items from the queue in sequential order. This strategy</a:t>
            </a:r>
          </a:p>
          <a:p>
            <a:r>
              <a:rPr lang="en-US" sz="1300" dirty="0">
                <a:latin typeface="+mn-lt"/>
              </a:rPr>
              <a:t>has the advantage of being fair, because every request is honored and the requests are</a:t>
            </a:r>
          </a:p>
          <a:p>
            <a:r>
              <a:rPr lang="en-US" sz="1300" dirty="0">
                <a:latin typeface="+mn-lt"/>
              </a:rPr>
              <a:t>honored in the order received. Figure 11.7a illustrates the disk arm movement with</a:t>
            </a:r>
          </a:p>
          <a:p>
            <a:r>
              <a:rPr lang="en-US" sz="1300" dirty="0">
                <a:latin typeface="+mn-lt"/>
              </a:rPr>
              <a:t>FIFO. This graph is generated directly from the data in Table 11.2a . As can be seen,</a:t>
            </a:r>
          </a:p>
          <a:p>
            <a:r>
              <a:rPr lang="en-US" sz="1300" dirty="0">
                <a:latin typeface="+mn-lt"/>
              </a:rPr>
              <a:t>the disk accesses are in the same order as the requests were originally received.</a:t>
            </a:r>
          </a:p>
          <a:p>
            <a:endParaRPr lang="en-US" sz="1300" dirty="0">
              <a:latin typeface="+mn-lt"/>
            </a:endParaRPr>
          </a:p>
          <a:p>
            <a:r>
              <a:rPr lang="en-US" sz="1300" dirty="0">
                <a:latin typeface="+mn-lt"/>
              </a:rPr>
              <a:t>With FIFO, if there are only a few processes that require access and if many</a:t>
            </a:r>
          </a:p>
          <a:p>
            <a:r>
              <a:rPr lang="en-US" sz="1300" dirty="0">
                <a:latin typeface="+mn-lt"/>
              </a:rPr>
              <a:t>of the requests are to clustered file sectors, then we can hope for good performance.</a:t>
            </a:r>
          </a:p>
          <a:p>
            <a:r>
              <a:rPr lang="en-US" sz="1300" dirty="0">
                <a:latin typeface="+mn-lt"/>
              </a:rPr>
              <a:t>However, this technique will often approximate random scheduling in performance,</a:t>
            </a:r>
          </a:p>
          <a:p>
            <a:r>
              <a:rPr lang="en-US" sz="1300" dirty="0">
                <a:latin typeface="+mn-lt"/>
              </a:rPr>
              <a:t>if there are many processes competing for the disk. Thus, it may be profitable to</a:t>
            </a:r>
          </a:p>
          <a:p>
            <a:r>
              <a:rPr lang="en-US" sz="1300" dirty="0">
                <a:latin typeface="+mn-lt"/>
              </a:rPr>
              <a:t>consider a more sophisticated scheduling policy. A number of these are listed in</a:t>
            </a:r>
          </a:p>
          <a:p>
            <a:r>
              <a:rPr lang="en-US" sz="1300" dirty="0">
                <a:latin typeface="+mn-lt"/>
              </a:rPr>
              <a:t>Table 11.3 and will now be considered.</a:t>
            </a:r>
            <a:endParaRPr lang="en-NZ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88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8312" cy="3835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dirty="0">
                <a:latin typeface="+mn-lt"/>
              </a:rPr>
              <a:t>The shortest-service-time-first (SSTF) policy</a:t>
            </a:r>
          </a:p>
          <a:p>
            <a:r>
              <a:rPr lang="en-US" sz="1300" dirty="0">
                <a:latin typeface="+mn-lt"/>
              </a:rPr>
              <a:t>is to select the disk I/O request that requires the least movement of the disk arm</a:t>
            </a:r>
          </a:p>
          <a:p>
            <a:r>
              <a:rPr lang="en-US" sz="1300" dirty="0">
                <a:latin typeface="+mn-lt"/>
              </a:rPr>
              <a:t>from its current position. Thus, we always choose to incur the minimum seek time.</a:t>
            </a:r>
          </a:p>
          <a:p>
            <a:r>
              <a:rPr lang="en-US" sz="1300" dirty="0">
                <a:latin typeface="+mn-lt"/>
              </a:rPr>
              <a:t>Of course, always choosing the minimum seek time does not guarantee that the</a:t>
            </a:r>
          </a:p>
          <a:p>
            <a:r>
              <a:rPr lang="en-US" sz="1300" dirty="0">
                <a:latin typeface="+mn-lt"/>
              </a:rPr>
              <a:t>average seek time over a number of arm movements will be minimum. However,</a:t>
            </a:r>
          </a:p>
          <a:p>
            <a:r>
              <a:rPr lang="en-US" sz="1300" dirty="0">
                <a:latin typeface="+mn-lt"/>
              </a:rPr>
              <a:t>this should provide better performance than FIFO. Because the arm can move in</a:t>
            </a:r>
          </a:p>
          <a:p>
            <a:r>
              <a:rPr lang="en-US" sz="1300" dirty="0">
                <a:latin typeface="+mn-lt"/>
              </a:rPr>
              <a:t>two directions, a random tie-breaking algorithm may be used to resolve cases of</a:t>
            </a:r>
          </a:p>
          <a:p>
            <a:r>
              <a:rPr lang="en-US" sz="1300" dirty="0">
                <a:latin typeface="+mn-lt"/>
              </a:rPr>
              <a:t>equal distances.</a:t>
            </a:r>
          </a:p>
          <a:p>
            <a:endParaRPr lang="en-US" sz="1300" dirty="0">
              <a:latin typeface="+mn-lt"/>
            </a:endParaRPr>
          </a:p>
          <a:p>
            <a:r>
              <a:rPr lang="en-US" sz="1300" dirty="0">
                <a:latin typeface="+mn-lt"/>
              </a:rPr>
              <a:t>Figure 11.7b and Table 11.2b show the performance of SSTF on the same</a:t>
            </a:r>
          </a:p>
          <a:p>
            <a:r>
              <a:rPr lang="en-US" sz="1300" dirty="0">
                <a:latin typeface="+mn-lt"/>
              </a:rPr>
              <a:t>example as was used for FIFO. The first track accessed is 90, because this is the</a:t>
            </a:r>
          </a:p>
          <a:p>
            <a:r>
              <a:rPr lang="en-US" sz="1300" dirty="0">
                <a:latin typeface="+mn-lt"/>
              </a:rPr>
              <a:t>closest requested track to the starting position. The next track accessed is 58 because</a:t>
            </a:r>
          </a:p>
          <a:p>
            <a:r>
              <a:rPr lang="en-US" sz="1300" dirty="0">
                <a:latin typeface="+mn-lt"/>
              </a:rPr>
              <a:t>this is the closest of the remaining requested tracks to the current position of 90.</a:t>
            </a:r>
          </a:p>
          <a:p>
            <a:r>
              <a:rPr lang="en-US" sz="1300" dirty="0">
                <a:latin typeface="+mn-lt"/>
              </a:rPr>
              <a:t>Subsequent tracks are selected accordingly.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150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8312" cy="3835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1300" dirty="0">
                <a:latin typeface="+mn-lt"/>
              </a:rPr>
              <a:t>With the exception of FIFO, all of the policies described so far can leave</a:t>
            </a:r>
          </a:p>
          <a:p>
            <a:r>
              <a:rPr lang="en-US" sz="1300" dirty="0">
                <a:latin typeface="+mn-lt"/>
              </a:rPr>
              <a:t>some request unfulfilled until the entire queue is emptied. That is, there may always</a:t>
            </a:r>
          </a:p>
          <a:p>
            <a:r>
              <a:rPr lang="en-US" sz="1300" dirty="0">
                <a:latin typeface="+mn-lt"/>
              </a:rPr>
              <a:t>be new requests arriving that will be chosen before an existing request. A simple</a:t>
            </a:r>
          </a:p>
          <a:p>
            <a:r>
              <a:rPr lang="en-US" sz="1300" dirty="0">
                <a:latin typeface="+mn-lt"/>
              </a:rPr>
              <a:t>alternative that prevents this sort of starvation is the SCAN algorithm, also known</a:t>
            </a:r>
          </a:p>
          <a:p>
            <a:r>
              <a:rPr lang="en-US" sz="1300" dirty="0">
                <a:latin typeface="+mn-lt"/>
              </a:rPr>
              <a:t>as the elevator algorithm because it operates much the way an elevator does.</a:t>
            </a:r>
          </a:p>
          <a:p>
            <a:endParaRPr lang="en-US" sz="1300" dirty="0">
              <a:latin typeface="+mn-lt"/>
            </a:endParaRPr>
          </a:p>
          <a:p>
            <a:r>
              <a:rPr lang="en-US" sz="1300" dirty="0">
                <a:latin typeface="+mn-lt"/>
              </a:rPr>
              <a:t>With SCAN, the arm is required to move in one direction only, satisfying all</a:t>
            </a:r>
          </a:p>
          <a:p>
            <a:r>
              <a:rPr lang="en-US" sz="1300" dirty="0">
                <a:latin typeface="+mn-lt"/>
              </a:rPr>
              <a:t>outstanding requests en route, until it reaches the last track in that direction or until</a:t>
            </a:r>
          </a:p>
          <a:p>
            <a:r>
              <a:rPr lang="en-US" sz="1300" dirty="0">
                <a:latin typeface="+mn-lt"/>
              </a:rPr>
              <a:t>there are no more requests in that direction. This latter refinement is sometimes</a:t>
            </a:r>
          </a:p>
          <a:p>
            <a:r>
              <a:rPr lang="en-US" sz="1300" dirty="0">
                <a:latin typeface="+mn-lt"/>
              </a:rPr>
              <a:t>referred to as the LOOK policy. The service direction is then reversed and the scan</a:t>
            </a:r>
          </a:p>
          <a:p>
            <a:r>
              <a:rPr lang="en-US" sz="1300" dirty="0">
                <a:latin typeface="+mn-lt"/>
              </a:rPr>
              <a:t>proceeds in the opposite direction, again picking up all requests in order.</a:t>
            </a:r>
          </a:p>
          <a:p>
            <a:endParaRPr lang="en-US" sz="1300" dirty="0">
              <a:latin typeface="+mn-lt"/>
            </a:endParaRPr>
          </a:p>
          <a:p>
            <a:r>
              <a:rPr lang="en-US" sz="1300" dirty="0">
                <a:latin typeface="+mn-lt"/>
              </a:rPr>
              <a:t>Figure 11.7c and Table 11.2c illustrate the SCAN policy. Assuming that the</a:t>
            </a:r>
          </a:p>
          <a:p>
            <a:r>
              <a:rPr lang="en-US" sz="1300" dirty="0">
                <a:latin typeface="+mn-lt"/>
              </a:rPr>
              <a:t>initial direction is of increasing track number, then the first track selected is 150,</a:t>
            </a:r>
          </a:p>
          <a:p>
            <a:r>
              <a:rPr lang="en-US" sz="1300" dirty="0">
                <a:latin typeface="+mn-lt"/>
              </a:rPr>
              <a:t>since this is the closest track to the starting track of 100 in the increasing direction.</a:t>
            </a:r>
          </a:p>
          <a:p>
            <a:endParaRPr lang="en-US" sz="1300" dirty="0">
              <a:latin typeface="+mn-lt"/>
            </a:endParaRPr>
          </a:p>
          <a:p>
            <a:r>
              <a:rPr lang="en-US" sz="1300" dirty="0">
                <a:latin typeface="+mn-lt"/>
              </a:rPr>
              <a:t>As can be seen, the SCAN policy behaves almost identically with the SSTF</a:t>
            </a:r>
          </a:p>
          <a:p>
            <a:r>
              <a:rPr lang="en-US" sz="1300" dirty="0">
                <a:latin typeface="+mn-lt"/>
              </a:rPr>
              <a:t>policy. Indeed, if we had assumed that the arm was moving in the direction of lower</a:t>
            </a:r>
          </a:p>
          <a:p>
            <a:r>
              <a:rPr lang="en-US" sz="1300" dirty="0">
                <a:latin typeface="+mn-lt"/>
              </a:rPr>
              <a:t>track numbers at the beginning of the example, then the scheduling pattern would</a:t>
            </a:r>
          </a:p>
          <a:p>
            <a:r>
              <a:rPr lang="en-US" sz="1300" dirty="0">
                <a:latin typeface="+mn-lt"/>
              </a:rPr>
              <a:t>have been identical for SSTF and SCAN. However, this is a static example in which</a:t>
            </a:r>
          </a:p>
          <a:p>
            <a:r>
              <a:rPr lang="en-US" sz="1300" dirty="0">
                <a:latin typeface="+mn-lt"/>
              </a:rPr>
              <a:t>no new items are added to the queue. Even when the queue is dynamically changing,</a:t>
            </a:r>
          </a:p>
          <a:p>
            <a:r>
              <a:rPr lang="en-US" sz="1300" dirty="0">
                <a:latin typeface="+mn-lt"/>
              </a:rPr>
              <a:t>SCAN will be similar to SSTF unless the request pattern is unusual.</a:t>
            </a:r>
          </a:p>
          <a:p>
            <a:endParaRPr lang="en-US" sz="1300" dirty="0">
              <a:latin typeface="+mn-lt"/>
            </a:endParaRPr>
          </a:p>
          <a:p>
            <a:r>
              <a:rPr lang="en-US" sz="1300" dirty="0">
                <a:latin typeface="+mn-lt"/>
              </a:rPr>
              <a:t>Note that the SCAN policy is biased against the area most recently traversed.</a:t>
            </a:r>
          </a:p>
          <a:p>
            <a:r>
              <a:rPr lang="en-US" sz="1300" dirty="0">
                <a:latin typeface="+mn-lt"/>
              </a:rPr>
              <a:t>Thus it does not exploit locality as well as SSTF.</a:t>
            </a:r>
          </a:p>
          <a:p>
            <a:endParaRPr lang="en-US" sz="1300" dirty="0">
              <a:latin typeface="+mn-lt"/>
            </a:endParaRPr>
          </a:p>
          <a:p>
            <a:r>
              <a:rPr lang="en-US" sz="1300" dirty="0">
                <a:latin typeface="+mn-lt"/>
              </a:rPr>
              <a:t>It is not difficult to see that the SCAN policy favors jobs whose requests are</a:t>
            </a:r>
          </a:p>
          <a:p>
            <a:r>
              <a:rPr lang="en-US" sz="1300" dirty="0">
                <a:latin typeface="+mn-lt"/>
              </a:rPr>
              <a:t>for tracks nearest to both innermost and outermost tracks and favors the latest arriving</a:t>
            </a:r>
          </a:p>
          <a:p>
            <a:r>
              <a:rPr lang="en-US" sz="1300" dirty="0">
                <a:latin typeface="+mn-lt"/>
              </a:rPr>
              <a:t>jobs. The first problem can be avoided via the C-SCAN policy, while the</a:t>
            </a:r>
          </a:p>
          <a:p>
            <a:r>
              <a:rPr lang="en-US" sz="1300" dirty="0">
                <a:latin typeface="+mn-lt"/>
              </a:rPr>
              <a:t>second problem is addressed by the N-step-SCAN policy.</a:t>
            </a:r>
            <a:endParaRPr lang="en-NZ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1822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8312" cy="3835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dirty="0">
                <a:latin typeface="+mn-lt"/>
              </a:rPr>
              <a:t>The C-SCAN (circular SCAN) policy restricts scanning to one direction</a:t>
            </a:r>
          </a:p>
          <a:p>
            <a:r>
              <a:rPr lang="en-US" sz="1300" dirty="0">
                <a:latin typeface="+mn-lt"/>
              </a:rPr>
              <a:t>only. Thus, when the last track has been visited in one direction, the arm is returned</a:t>
            </a:r>
          </a:p>
          <a:p>
            <a:r>
              <a:rPr lang="en-US" sz="1300" dirty="0">
                <a:latin typeface="+mn-lt"/>
              </a:rPr>
              <a:t>to the opposite end of the disk and the scan begins again. This reduces the maximum</a:t>
            </a:r>
          </a:p>
          <a:p>
            <a:r>
              <a:rPr lang="en-US" sz="1300" dirty="0">
                <a:latin typeface="+mn-lt"/>
              </a:rPr>
              <a:t>delay experienced by new requests. With SCAN, if the expected time for a scan</a:t>
            </a:r>
          </a:p>
          <a:p>
            <a:r>
              <a:rPr lang="en-US" sz="1300" dirty="0">
                <a:latin typeface="+mn-lt"/>
              </a:rPr>
              <a:t>from inner track to outer track is </a:t>
            </a:r>
            <a:r>
              <a:rPr lang="en-US" sz="1300" i="1" dirty="0">
                <a:latin typeface="+mn-lt"/>
              </a:rPr>
              <a:t>t , then the expected service interval for sectors at</a:t>
            </a:r>
          </a:p>
          <a:p>
            <a:r>
              <a:rPr lang="en-US" sz="1300" dirty="0">
                <a:latin typeface="+mn-lt"/>
              </a:rPr>
              <a:t>the periphery is 2 </a:t>
            </a:r>
            <a:r>
              <a:rPr lang="en-US" sz="1300" i="1" dirty="0">
                <a:latin typeface="+mn-lt"/>
              </a:rPr>
              <a:t>t. With C-SCAN, the interval is on the order of t + s max , where</a:t>
            </a:r>
          </a:p>
          <a:p>
            <a:r>
              <a:rPr lang="en-US" sz="1300" i="1" dirty="0">
                <a:latin typeface="+mn-lt"/>
              </a:rPr>
              <a:t>s max is the maximum seek time.</a:t>
            </a:r>
          </a:p>
          <a:p>
            <a:endParaRPr lang="en-US" sz="1300" i="1" dirty="0">
              <a:latin typeface="+mn-lt"/>
            </a:endParaRPr>
          </a:p>
          <a:p>
            <a:r>
              <a:rPr lang="en-US" sz="1300" dirty="0">
                <a:latin typeface="+mn-lt"/>
              </a:rPr>
              <a:t>Figure 11.7d and Table 11.2d illustrate C-SCAN behavior. In this case the first</a:t>
            </a:r>
          </a:p>
          <a:p>
            <a:r>
              <a:rPr lang="en-US" sz="1300" dirty="0">
                <a:latin typeface="+mn-lt"/>
              </a:rPr>
              <a:t>three requested tracks encountered are 150, 160, and 184. Then the scan begins</a:t>
            </a:r>
          </a:p>
          <a:p>
            <a:r>
              <a:rPr lang="en-US" sz="1300" dirty="0">
                <a:latin typeface="+mn-lt"/>
              </a:rPr>
              <a:t>starting at the lowest track number, and the next requested track encountered is 18.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999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213103" y="4616455"/>
            <a:ext cx="8623300" cy="1057275"/>
          </a:xfrm>
        </p:spPr>
        <p:txBody>
          <a:bodyPr lIns="360000"/>
          <a:lstStyle>
            <a:lvl1pPr>
              <a:defRPr sz="1500" b="1" smtClean="0">
                <a:solidFill>
                  <a:srgbClr val="0066CC"/>
                </a:solidFill>
              </a:defRPr>
            </a:lvl1pPr>
          </a:lstStyle>
          <a:p>
            <a:r>
              <a:rPr lang="de-DE" smtClean="0"/>
              <a:t>Formatvorlage des Untertitelmasters durch Klicken bearbeiten</a:t>
            </a:r>
          </a:p>
        </p:txBody>
      </p:sp>
      <p:sp>
        <p:nvSpPr>
          <p:cNvPr id="45060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213100" y="2579693"/>
            <a:ext cx="8636000" cy="1470025"/>
          </a:xfrm>
        </p:spPr>
        <p:txBody>
          <a:bodyPr lIns="360000" anchor="t"/>
          <a:lstStyle>
            <a:lvl1pPr>
              <a:lnSpc>
                <a:spcPct val="100000"/>
              </a:lnSpc>
              <a:defRPr sz="2700" smtClean="0"/>
            </a:lvl1pPr>
          </a:lstStyle>
          <a:p>
            <a:r>
              <a:rPr lang="de-DE" smtClean="0"/>
              <a:t>Titelmasterformat durch Klicken bearbeiten</a:t>
            </a: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0" y="6665918"/>
            <a:ext cx="12192000" cy="1920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de-DE">
              <a:latin typeface="Verdana" pitchFamily="34" charset="0"/>
            </a:endParaRPr>
          </a:p>
        </p:txBody>
      </p:sp>
      <p:pic>
        <p:nvPicPr>
          <p:cNvPr id="8" name="Picture 24" descr="Logo_RGB_300dp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45121" y="60522"/>
            <a:ext cx="2138363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6"/>
          <p:cNvSpPr>
            <a:spLocks noChangeArrowheads="1"/>
          </p:cNvSpPr>
          <p:nvPr userDrawn="1"/>
        </p:nvSpPr>
        <p:spPr bwMode="auto">
          <a:xfrm>
            <a:off x="10147300" y="6656397"/>
            <a:ext cx="1636184" cy="211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de-DE" sz="750" b="1" dirty="0" smtClean="0">
                <a:solidFill>
                  <a:srgbClr val="5F5F5F"/>
                </a:solidFill>
              </a:rPr>
              <a:t>6.</a:t>
            </a:r>
            <a:fld id="{53965218-A59B-4292-9C98-79B58A46A890}" type="slidenum">
              <a:rPr lang="de-DE" sz="750" b="1" smtClean="0">
                <a:solidFill>
                  <a:srgbClr val="5F5F5F"/>
                </a:solidFill>
              </a:rPr>
              <a:pPr algn="r">
                <a:defRPr/>
              </a:pPr>
              <a:t>‹#›</a:t>
            </a:fld>
            <a:endParaRPr lang="de-DE" sz="750" b="1" dirty="0">
              <a:solidFill>
                <a:srgbClr val="5F5F5F"/>
              </a:solidFill>
            </a:endParaRPr>
          </a:p>
        </p:txBody>
      </p:sp>
      <p:sp>
        <p:nvSpPr>
          <p:cNvPr id="1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4433" y="6656398"/>
            <a:ext cx="7969251" cy="201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>
              <a:defRPr sz="750" b="0">
                <a:solidFill>
                  <a:srgbClr val="5F5F5F"/>
                </a:solidFill>
              </a:defRPr>
            </a:lvl1pPr>
          </a:lstStyle>
          <a:p>
            <a:pPr>
              <a:defRPr/>
            </a:pPr>
            <a:r>
              <a:rPr lang="de-DE" smtClean="0"/>
              <a:t>TI 3: Operating Systems and Computer Networks</a:t>
            </a:r>
            <a:endParaRPr lang="en-US" dirty="0"/>
          </a:p>
        </p:txBody>
      </p:sp>
      <p:sp>
        <p:nvSpPr>
          <p:cNvPr id="9" name="Text Box 8"/>
          <p:cNvSpPr txBox="1">
            <a:spLocks noChangeArrowheads="1"/>
          </p:cNvSpPr>
          <p:nvPr userDrawn="1"/>
        </p:nvSpPr>
        <p:spPr bwMode="auto">
          <a:xfrm>
            <a:off x="347138" y="295280"/>
            <a:ext cx="5761567" cy="16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eaLnBrk="0" hangingPunct="0">
              <a:lnSpc>
                <a:spcPct val="65000"/>
              </a:lnSpc>
              <a:spcBef>
                <a:spcPct val="50000"/>
              </a:spcBef>
            </a:pPr>
            <a:r>
              <a:rPr lang="de-DE" sz="600" b="1" dirty="0" smtClean="0">
                <a:solidFill>
                  <a:srgbClr val="5F5F5F"/>
                </a:solidFill>
                <a:cs typeface="Arial" charset="0"/>
              </a:rPr>
              <a:t>Prof. Dr.-Ing. Jochen Schiller</a:t>
            </a:r>
          </a:p>
          <a:p>
            <a:pPr algn="l" eaLnBrk="0" hangingPunct="0">
              <a:lnSpc>
                <a:spcPct val="65000"/>
              </a:lnSpc>
              <a:spcBef>
                <a:spcPct val="50000"/>
              </a:spcBef>
            </a:pPr>
            <a:r>
              <a:rPr lang="de-DE" sz="600" b="1" dirty="0" smtClean="0">
                <a:solidFill>
                  <a:srgbClr val="5F5F5F"/>
                </a:solidFill>
                <a:cs typeface="Arial" charset="0"/>
              </a:rPr>
              <a:t>Computer</a:t>
            </a:r>
            <a:r>
              <a:rPr lang="de-DE" sz="600" b="1" baseline="0" dirty="0" smtClean="0">
                <a:solidFill>
                  <a:srgbClr val="5F5F5F"/>
                </a:solidFill>
                <a:cs typeface="Arial" charset="0"/>
              </a:rPr>
              <a:t> Systems &amp; </a:t>
            </a:r>
            <a:r>
              <a:rPr lang="de-DE" sz="600" b="1" baseline="0" dirty="0" err="1" smtClean="0">
                <a:solidFill>
                  <a:srgbClr val="5F5F5F"/>
                </a:solidFill>
                <a:cs typeface="Arial" charset="0"/>
              </a:rPr>
              <a:t>Telematics</a:t>
            </a:r>
            <a:endParaRPr lang="de-DE" sz="600" b="1" dirty="0" smtClean="0">
              <a:solidFill>
                <a:srgbClr val="5F5F5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5146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TI 3: Operating Systems and Computer Networks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336061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976787" y="838200"/>
            <a:ext cx="2880783" cy="54784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34437" y="838200"/>
            <a:ext cx="8439151" cy="5478463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TI 3: Operating Systems and Computer Networks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852480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239184" y="981075"/>
            <a:ext cx="5755216" cy="5348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TI 3: Operating Systems and Computer Networks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11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TI 3: Operating Systems and Computer Networks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995146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TI 3: Operating Systems and Computer Networks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297232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34437" y="1808163"/>
            <a:ext cx="5659967" cy="45085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3" y="1808163"/>
            <a:ext cx="5659967" cy="45085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TI 3: Operating Systems and Computer Networks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074845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TI 3: Operating Systems and Computer Networks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138201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TI 3: Operating Systems and Computer Networks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295947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TI 3: Operating Systems and Computer Networks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086126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TI 3: Operating Systems and Computer Networks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1959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de-DE" noProof="0" smtClean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TI 3: Operating Systems and Computer Networks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719125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0" y="6665918"/>
            <a:ext cx="12192000" cy="1920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de-DE">
              <a:latin typeface="Verdana" pitchFamily="34" charset="0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436" y="1232355"/>
            <a:ext cx="11523133" cy="524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205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34436" y="715494"/>
            <a:ext cx="1152313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327686" name="Rectangle 6"/>
          <p:cNvSpPr>
            <a:spLocks noChangeArrowheads="1"/>
          </p:cNvSpPr>
          <p:nvPr/>
        </p:nvSpPr>
        <p:spPr bwMode="auto">
          <a:xfrm>
            <a:off x="10147300" y="6656397"/>
            <a:ext cx="1636184" cy="211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de-DE" sz="750" b="1" dirty="0" smtClean="0">
                <a:solidFill>
                  <a:srgbClr val="5F5F5F"/>
                </a:solidFill>
              </a:rPr>
              <a:t>6.</a:t>
            </a:r>
            <a:fld id="{53965218-A59B-4292-9C98-79B58A46A890}" type="slidenum">
              <a:rPr lang="de-DE" sz="750" b="1" smtClean="0">
                <a:solidFill>
                  <a:srgbClr val="5F5F5F"/>
                </a:solidFill>
              </a:rPr>
              <a:pPr algn="r">
                <a:defRPr/>
              </a:pPr>
              <a:t>‹#›</a:t>
            </a:fld>
            <a:endParaRPr lang="de-DE" sz="750" b="1" dirty="0">
              <a:solidFill>
                <a:srgbClr val="5F5F5F"/>
              </a:solidFill>
            </a:endParaRPr>
          </a:p>
        </p:txBody>
      </p:sp>
      <p:sp>
        <p:nvSpPr>
          <p:cNvPr id="32768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4433" y="6656398"/>
            <a:ext cx="7969251" cy="201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>
              <a:defRPr sz="750" b="0">
                <a:solidFill>
                  <a:srgbClr val="5F5F5F"/>
                </a:solidFill>
              </a:defRPr>
            </a:lvl1pPr>
          </a:lstStyle>
          <a:p>
            <a:pPr>
              <a:defRPr/>
            </a:pPr>
            <a:r>
              <a:rPr lang="de-DE" smtClean="0"/>
              <a:t>TI 3: Operating Systems and Computer Networks</a:t>
            </a:r>
            <a:endParaRPr lang="en-US" dirty="0"/>
          </a:p>
        </p:txBody>
      </p:sp>
      <p:pic>
        <p:nvPicPr>
          <p:cNvPr id="8" name="Picture 24" descr="Logo_RGB_300dpi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645121" y="60522"/>
            <a:ext cx="2138363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70445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</p:sldLayoutIdLst>
  <p:transition spd="slow"/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 b="1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 b="1">
          <a:solidFill>
            <a:srgbClr val="003366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 b="1">
          <a:solidFill>
            <a:srgbClr val="003366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 b="1">
          <a:solidFill>
            <a:srgbClr val="003366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 b="1">
          <a:solidFill>
            <a:srgbClr val="003366"/>
          </a:solidFill>
          <a:latin typeface="Arial" charset="0"/>
        </a:defRPr>
      </a:lvl5pPr>
      <a:lvl6pPr marL="3429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 b="1">
          <a:solidFill>
            <a:srgbClr val="003366"/>
          </a:solidFill>
          <a:latin typeface="Arial" charset="0"/>
        </a:defRPr>
      </a:lvl6pPr>
      <a:lvl7pPr marL="685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 b="1">
          <a:solidFill>
            <a:srgbClr val="003366"/>
          </a:solidFill>
          <a:latin typeface="Arial" charset="0"/>
        </a:defRPr>
      </a:lvl7pPr>
      <a:lvl8pPr marL="10287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 b="1">
          <a:solidFill>
            <a:srgbClr val="003366"/>
          </a:solidFill>
          <a:latin typeface="Arial" charset="0"/>
        </a:defRPr>
      </a:lvl8pPr>
      <a:lvl9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 b="1">
          <a:solidFill>
            <a:srgbClr val="003366"/>
          </a:solidFill>
          <a:latin typeface="Arial" charset="0"/>
        </a:defRPr>
      </a:lvl9pPr>
    </p:titleStyle>
    <p:bodyStyle>
      <a:lvl1pPr algn="l" rtl="0" eaLnBrk="1" fontAlgn="base" hangingPunct="1">
        <a:lnSpc>
          <a:spcPct val="102000"/>
        </a:lnSpc>
        <a:spcBef>
          <a:spcPts val="375"/>
        </a:spcBef>
        <a:spcAft>
          <a:spcPct val="0"/>
        </a:spcAft>
        <a:buClr>
          <a:srgbClr val="000000"/>
        </a:buClr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266700" indent="-132160" algn="l" rtl="0" eaLnBrk="1" fontAlgn="base" hangingPunct="1">
        <a:lnSpc>
          <a:spcPct val="102000"/>
        </a:lnSpc>
        <a:spcBef>
          <a:spcPts val="375"/>
        </a:spcBef>
        <a:spcAft>
          <a:spcPct val="0"/>
        </a:spcAft>
        <a:buClr>
          <a:srgbClr val="000000"/>
        </a:buClr>
        <a:buChar char="-"/>
        <a:defRPr>
          <a:solidFill>
            <a:srgbClr val="000000"/>
          </a:solidFill>
          <a:latin typeface="+mn-lt"/>
        </a:defRPr>
      </a:lvl2pPr>
      <a:lvl3pPr marL="542925" indent="-141685" algn="l" rtl="0" eaLnBrk="1" fontAlgn="base" hangingPunct="1">
        <a:lnSpc>
          <a:spcPct val="102000"/>
        </a:lnSpc>
        <a:spcBef>
          <a:spcPts val="375"/>
        </a:spcBef>
        <a:spcAft>
          <a:spcPct val="0"/>
        </a:spcAft>
        <a:buClr>
          <a:srgbClr val="000000"/>
        </a:buClr>
        <a:buChar char="-"/>
        <a:defRPr>
          <a:solidFill>
            <a:srgbClr val="000000"/>
          </a:solidFill>
          <a:latin typeface="+mn-lt"/>
        </a:defRPr>
      </a:lvl3pPr>
      <a:lvl4pPr marL="809625" indent="-132160" algn="l" rtl="0" eaLnBrk="1" fontAlgn="base" hangingPunct="1">
        <a:lnSpc>
          <a:spcPct val="102000"/>
        </a:lnSpc>
        <a:spcBef>
          <a:spcPts val="375"/>
        </a:spcBef>
        <a:spcAft>
          <a:spcPct val="0"/>
        </a:spcAft>
        <a:buClr>
          <a:srgbClr val="000000"/>
        </a:buClr>
        <a:buChar char="-"/>
        <a:defRPr>
          <a:solidFill>
            <a:srgbClr val="000000"/>
          </a:solidFill>
          <a:latin typeface="+mn-lt"/>
        </a:defRPr>
      </a:lvl4pPr>
      <a:lvl5pPr marL="1076325" indent="-132160" algn="l" rtl="0" eaLnBrk="1" fontAlgn="base" hangingPunct="1">
        <a:lnSpc>
          <a:spcPct val="102000"/>
        </a:lnSpc>
        <a:spcBef>
          <a:spcPts val="375"/>
        </a:spcBef>
        <a:spcAft>
          <a:spcPct val="0"/>
        </a:spcAft>
        <a:buClr>
          <a:srgbClr val="000000"/>
        </a:buClr>
        <a:buChar char="-"/>
        <a:defRPr>
          <a:solidFill>
            <a:srgbClr val="000000"/>
          </a:solidFill>
          <a:latin typeface="+mn-lt"/>
        </a:defRPr>
      </a:lvl5pPr>
      <a:lvl6pPr marL="1419225" indent="-132160" algn="l" rtl="0" eaLnBrk="1" fontAlgn="base" hangingPunct="1">
        <a:lnSpc>
          <a:spcPct val="102000"/>
        </a:lnSpc>
        <a:spcBef>
          <a:spcPts val="375"/>
        </a:spcBef>
        <a:spcAft>
          <a:spcPct val="0"/>
        </a:spcAft>
        <a:buClr>
          <a:schemeClr val="tx1"/>
        </a:buClr>
        <a:buSzPct val="90000"/>
        <a:buChar char="-"/>
        <a:defRPr>
          <a:solidFill>
            <a:schemeClr val="tx1"/>
          </a:solidFill>
          <a:latin typeface="+mn-lt"/>
        </a:defRPr>
      </a:lvl6pPr>
      <a:lvl7pPr marL="1762125" indent="-132160" algn="l" rtl="0" eaLnBrk="1" fontAlgn="base" hangingPunct="1">
        <a:lnSpc>
          <a:spcPct val="102000"/>
        </a:lnSpc>
        <a:spcBef>
          <a:spcPts val="375"/>
        </a:spcBef>
        <a:spcAft>
          <a:spcPct val="0"/>
        </a:spcAft>
        <a:buClr>
          <a:schemeClr val="tx1"/>
        </a:buClr>
        <a:buSzPct val="90000"/>
        <a:buChar char="-"/>
        <a:defRPr>
          <a:solidFill>
            <a:schemeClr val="tx1"/>
          </a:solidFill>
          <a:latin typeface="+mn-lt"/>
        </a:defRPr>
      </a:lvl7pPr>
      <a:lvl8pPr marL="2105025" indent="-132160" algn="l" rtl="0" eaLnBrk="1" fontAlgn="base" hangingPunct="1">
        <a:lnSpc>
          <a:spcPct val="102000"/>
        </a:lnSpc>
        <a:spcBef>
          <a:spcPts val="375"/>
        </a:spcBef>
        <a:spcAft>
          <a:spcPct val="0"/>
        </a:spcAft>
        <a:buClr>
          <a:schemeClr val="tx1"/>
        </a:buClr>
        <a:buSzPct val="90000"/>
        <a:buChar char="-"/>
        <a:defRPr>
          <a:solidFill>
            <a:schemeClr val="tx1"/>
          </a:solidFill>
          <a:latin typeface="+mn-lt"/>
        </a:defRPr>
      </a:lvl8pPr>
      <a:lvl9pPr marL="2447925" indent="-132160" algn="l" rtl="0" eaLnBrk="1" fontAlgn="base" hangingPunct="1">
        <a:lnSpc>
          <a:spcPct val="102000"/>
        </a:lnSpc>
        <a:spcBef>
          <a:spcPts val="375"/>
        </a:spcBef>
        <a:spcAft>
          <a:spcPct val="0"/>
        </a:spcAft>
        <a:buClr>
          <a:schemeClr val="tx1"/>
        </a:buClr>
        <a:buSzPct val="90000"/>
        <a:buChar char="-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4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png"/><Relationship Id="rId4" Type="http://schemas.openxmlformats.org/officeDocument/2006/relationships/package" Target="../embeddings/Microsoft_Word_Document.docx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44.emf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8.png"/><Relationship Id="rId4" Type="http://schemas.openxmlformats.org/officeDocument/2006/relationships/package" Target="../embeddings/Microsoft_Word_Document1.docx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wmf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gi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gi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gif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gi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gi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5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TI III: Operating Systems &amp; Computer Networks </a:t>
            </a:r>
            <a:br>
              <a:rPr lang="en-US" dirty="0" smtClean="0"/>
            </a:br>
            <a:r>
              <a:rPr lang="en-US" b="0" dirty="0" smtClean="0"/>
              <a:t>I/O and File System</a:t>
            </a:r>
          </a:p>
        </p:txBody>
      </p:sp>
      <p:sp>
        <p:nvSpPr>
          <p:cNvPr id="4098" name="Rectangle 8"/>
          <p:cNvSpPr>
            <a:spLocks noGrp="1" noChangeArrowheads="1"/>
          </p:cNvSpPr>
          <p:nvPr>
            <p:ph type="ftr" sz="quarter" idx="3"/>
          </p:nvPr>
        </p:nvSpPr>
        <p:spPr>
          <a:noFill/>
        </p:spPr>
        <p:txBody>
          <a:bodyPr/>
          <a:lstStyle/>
          <a:p>
            <a:r>
              <a:rPr lang="de-DE" smtClean="0"/>
              <a:t>TI 3: Operating Systems and Computer Networks</a:t>
            </a:r>
            <a:endParaRPr lang="en-US" smtClean="0"/>
          </a:p>
        </p:txBody>
      </p:sp>
      <p:pic>
        <p:nvPicPr>
          <p:cNvPr id="4101" name="Picture 77"/>
          <p:cNvPicPr>
            <a:picLocks noChangeAspect="1" noChangeArrowheads="1"/>
          </p:cNvPicPr>
          <p:nvPr/>
        </p:nvPicPr>
        <p:blipFill>
          <a:blip r:embed="rId3" cstate="print"/>
          <a:srcRect b="11104"/>
          <a:stretch>
            <a:fillRect/>
          </a:stretch>
        </p:blipFill>
        <p:spPr bwMode="auto">
          <a:xfrm>
            <a:off x="7248128" y="2996952"/>
            <a:ext cx="4248273" cy="2922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53"/>
          <p:cNvSpPr>
            <a:spLocks noGrp="1" noChangeArrowheads="1"/>
          </p:cNvSpPr>
          <p:nvPr>
            <p:ph type="subTitle" idx="1"/>
          </p:nvPr>
        </p:nvSpPr>
        <p:spPr>
          <a:xfrm>
            <a:off x="3213103" y="4616457"/>
            <a:ext cx="8623300" cy="1057275"/>
          </a:xfrm>
        </p:spPr>
        <p:txBody>
          <a:bodyPr/>
          <a:lstStyle/>
          <a:p>
            <a:pPr>
              <a:spcBef>
                <a:spcPts val="375"/>
              </a:spcBef>
            </a:pPr>
            <a:r>
              <a:rPr lang="de-DE" sz="1600" dirty="0"/>
              <a:t>Prof. Dr.-Ing. Jochen Schiller</a:t>
            </a:r>
          </a:p>
          <a:p>
            <a:pPr>
              <a:spcBef>
                <a:spcPts val="375"/>
              </a:spcBef>
            </a:pPr>
            <a:r>
              <a:rPr lang="de-DE" sz="1600" dirty="0"/>
              <a:t>Computer Systems &amp; </a:t>
            </a:r>
            <a:r>
              <a:rPr lang="de-DE" sz="1600" dirty="0" err="1"/>
              <a:t>Telematics</a:t>
            </a:r>
            <a:endParaRPr lang="de-DE" sz="1600" dirty="0"/>
          </a:p>
          <a:p>
            <a:pPr>
              <a:spcBef>
                <a:spcPts val="375"/>
              </a:spcBef>
            </a:pPr>
            <a:r>
              <a:rPr lang="de-DE" sz="1600" dirty="0"/>
              <a:t>Freie Universität Berlin, Germany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Direct Memory Access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Moving </a:t>
            </a:r>
            <a:r>
              <a:rPr lang="en-US" sz="2000" dirty="0"/>
              <a:t>data between main memory and peripherals is a simple operation, but keeps CPU busy</a:t>
            </a:r>
          </a:p>
          <a:p>
            <a:pPr eaLnBrk="1" hangingPunct="1">
              <a:lnSpc>
                <a:spcPct val="90000"/>
              </a:lnSpc>
            </a:pPr>
            <a:endParaRPr lang="en-US" sz="20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 dirty="0" smtClean="0"/>
              <a:t>Delegate </a:t>
            </a:r>
            <a:r>
              <a:rPr lang="en-US" sz="2000" dirty="0"/>
              <a:t>I/O operation to extra hardware: DMA module</a:t>
            </a:r>
          </a:p>
          <a:p>
            <a:pPr eaLnBrk="1" hangingPunct="1">
              <a:lnSpc>
                <a:spcPct val="90000"/>
              </a:lnSpc>
            </a:pP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DMA module transfers data directly to or from memory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“For-loop in hardware”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/>
              <a:t>Continuous memory regions</a:t>
            </a:r>
          </a:p>
          <a:p>
            <a:pPr eaLnBrk="1" hangingPunct="1">
              <a:lnSpc>
                <a:spcPct val="90000"/>
              </a:lnSpc>
            </a:pP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When complete, DMA module sends interrupt signal to CPU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266" name="Fußzeilenplatzhalt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TI 3: Operating Systems and Computer Networks</a:t>
            </a:r>
            <a:endParaRPr lang="en-US" smtClean="0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 cstate="print"/>
          <a:srcRect r="14427" b="15366"/>
          <a:stretch>
            <a:fillRect/>
          </a:stretch>
        </p:blipFill>
        <p:spPr bwMode="auto">
          <a:xfrm>
            <a:off x="5999163" y="1268414"/>
            <a:ext cx="46101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Ext2: Blocks and Block Groups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sz="2000" dirty="0"/>
              <a:t>A block </a:t>
            </a:r>
            <a:r>
              <a:rPr lang="de-DE" sz="2000" dirty="0" err="1"/>
              <a:t>is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smallest</a:t>
            </a:r>
            <a:r>
              <a:rPr lang="de-DE" sz="2000" dirty="0"/>
              <a:t> </a:t>
            </a:r>
            <a:r>
              <a:rPr lang="de-DE" sz="2000" dirty="0" err="1"/>
              <a:t>unit</a:t>
            </a:r>
            <a:r>
              <a:rPr lang="de-DE" sz="2000" dirty="0"/>
              <a:t> </a:t>
            </a:r>
            <a:r>
              <a:rPr lang="de-DE" sz="2000" dirty="0" err="1"/>
              <a:t>that</a:t>
            </a:r>
            <a:r>
              <a:rPr lang="de-DE" sz="2000" dirty="0"/>
              <a:t> </a:t>
            </a:r>
            <a:r>
              <a:rPr lang="de-DE" sz="2000" dirty="0" err="1"/>
              <a:t>can</a:t>
            </a:r>
            <a:r>
              <a:rPr lang="de-DE" sz="2000" dirty="0"/>
              <a:t> </a:t>
            </a:r>
            <a:r>
              <a:rPr lang="de-DE" sz="2000" dirty="0" err="1"/>
              <a:t>be</a:t>
            </a:r>
            <a:r>
              <a:rPr lang="de-DE" sz="2000" dirty="0"/>
              <a:t> </a:t>
            </a:r>
            <a:r>
              <a:rPr lang="de-DE" sz="2000" dirty="0" err="1"/>
              <a:t>allocated</a:t>
            </a:r>
            <a:r>
              <a:rPr lang="de-DE" sz="2000" dirty="0"/>
              <a:t> on an Ext2 </a:t>
            </a:r>
            <a:r>
              <a:rPr lang="de-DE" sz="2000" dirty="0" err="1"/>
              <a:t>partition</a:t>
            </a:r>
            <a:endParaRPr lang="de-DE" sz="2000" dirty="0"/>
          </a:p>
          <a:p>
            <a:pPr eaLnBrk="1" hangingPunct="1"/>
            <a:endParaRPr lang="de-DE" sz="800" dirty="0"/>
          </a:p>
          <a:p>
            <a:pPr eaLnBrk="1" hangingPunct="1"/>
            <a:r>
              <a:rPr lang="en-US" sz="2000" dirty="0"/>
              <a:t>The blocks are grouped into block groups of the same size</a:t>
            </a:r>
          </a:p>
          <a:p>
            <a:pPr eaLnBrk="1" hangingPunct="1"/>
            <a:endParaRPr lang="en-US" sz="2000" dirty="0"/>
          </a:p>
          <a:p>
            <a:pPr eaLnBrk="1" hangingPunct="1">
              <a:buFontTx/>
              <a:buNone/>
            </a:pPr>
            <a:endParaRPr lang="de-DE" sz="2000" dirty="0"/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/>
              <a:t>If possible, data blocks for a file are allocated in the same group as its </a:t>
            </a:r>
            <a:r>
              <a:rPr lang="en-US" sz="2000" dirty="0" err="1"/>
              <a:t>inode</a:t>
            </a:r>
            <a:endParaRPr lang="en-US" sz="2000" dirty="0"/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1600" dirty="0"/>
              <a:t>Related data is kept physically close, seek time is reduced </a:t>
            </a:r>
            <a:endParaRPr lang="en-US" sz="1600" dirty="0" smtClean="0"/>
          </a:p>
          <a:p>
            <a:pPr lvl="1" eaLnBrk="1" hangingPunct="1">
              <a:buFont typeface="Wingdings" pitchFamily="2" charset="2"/>
              <a:buChar char="Ø"/>
            </a:pPr>
            <a:endParaRPr lang="en-US" sz="2000" dirty="0"/>
          </a:p>
          <a:p>
            <a:pPr eaLnBrk="1" hangingPunct="1"/>
            <a:r>
              <a:rPr lang="en-US" sz="2000" dirty="0"/>
              <a:t>Each group stores a copy of critical administrative information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de-DE" sz="1600" dirty="0"/>
              <a:t>Data </a:t>
            </a:r>
            <a:r>
              <a:rPr lang="de-DE" sz="1600" dirty="0" err="1"/>
              <a:t>security</a:t>
            </a:r>
            <a:r>
              <a:rPr lang="de-DE" sz="1600" dirty="0"/>
              <a:t> </a:t>
            </a:r>
            <a:r>
              <a:rPr lang="de-DE" sz="1600" dirty="0" err="1"/>
              <a:t>is</a:t>
            </a:r>
            <a:r>
              <a:rPr lang="de-DE" sz="1600" dirty="0"/>
              <a:t> </a:t>
            </a:r>
            <a:r>
              <a:rPr lang="de-DE" sz="1600" dirty="0" err="1" smtClean="0"/>
              <a:t>increased</a:t>
            </a:r>
            <a:endParaRPr lang="de-DE" sz="1600" dirty="0" smtClean="0"/>
          </a:p>
          <a:p>
            <a:pPr lvl="1" eaLnBrk="1" hangingPunct="1">
              <a:buFont typeface="Wingdings" pitchFamily="2" charset="2"/>
              <a:buChar char="Ø"/>
            </a:pPr>
            <a:endParaRPr lang="de-DE" sz="1600" dirty="0"/>
          </a:p>
          <a:p>
            <a:pPr eaLnBrk="1" hangingPunct="1"/>
            <a:r>
              <a:rPr lang="en-US" sz="2000" dirty="0"/>
              <a:t>All block groups have the same size and are stored sequentially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1600" dirty="0"/>
              <a:t>The location of a block group can be derived from its index</a:t>
            </a:r>
            <a:endParaRPr lang="de-DE" sz="1600" dirty="0"/>
          </a:p>
        </p:txBody>
      </p:sp>
      <p:sp>
        <p:nvSpPr>
          <p:cNvPr id="34818" name="Fußzeilenplatzhalt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TI 3: Operating Systems and Computer Networks</a:t>
            </a:r>
            <a:endParaRPr lang="en-US" smtClean="0"/>
          </a:p>
        </p:txBody>
      </p:sp>
      <p:pic>
        <p:nvPicPr>
          <p:cNvPr id="34821" name="Picture 7" descr="groupsExt2_1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276475"/>
            <a:ext cx="79248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7" descr="groupsExt2_2a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1544" y="5085184"/>
            <a:ext cx="8485187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Ext2: Block Groups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fontAlgn="t"/>
            <a:r>
              <a:rPr lang="en-US" sz="2000" dirty="0"/>
              <a:t>Super block</a:t>
            </a:r>
          </a:p>
          <a:p>
            <a:pPr lvl="1" fontAlgn="t"/>
            <a:r>
              <a:rPr lang="en-US" sz="2000" dirty="0"/>
              <a:t>Description of basic size and shape of the file system</a:t>
            </a:r>
          </a:p>
          <a:p>
            <a:pPr lvl="2" fontAlgn="t"/>
            <a:r>
              <a:rPr lang="en-US" sz="2000" dirty="0" smtClean="0"/>
              <a:t>information </a:t>
            </a:r>
            <a:r>
              <a:rPr lang="en-US" sz="2000" dirty="0"/>
              <a:t>that allows to use and maintain the </a:t>
            </a:r>
            <a:r>
              <a:rPr lang="en-US" sz="2000" dirty="0" smtClean="0"/>
              <a:t>system</a:t>
            </a:r>
          </a:p>
          <a:p>
            <a:pPr fontAlgn="t"/>
            <a:endParaRPr lang="en-US" sz="2000" dirty="0" smtClean="0"/>
          </a:p>
          <a:p>
            <a:pPr fontAlgn="t"/>
            <a:r>
              <a:rPr lang="en-US" sz="2000" dirty="0" smtClean="0"/>
              <a:t>Group </a:t>
            </a:r>
            <a:r>
              <a:rPr lang="en-US" sz="2000" dirty="0"/>
              <a:t>descriptors</a:t>
            </a:r>
          </a:p>
          <a:p>
            <a:pPr lvl="1" fontAlgn="t"/>
            <a:r>
              <a:rPr lang="en-US" sz="2000" dirty="0"/>
              <a:t>Position of block bitmap, </a:t>
            </a:r>
            <a:r>
              <a:rPr lang="en-US" sz="2000" dirty="0" err="1"/>
              <a:t>inode</a:t>
            </a:r>
            <a:r>
              <a:rPr lang="en-US" sz="2000" dirty="0"/>
              <a:t> bitmap and </a:t>
            </a:r>
            <a:r>
              <a:rPr lang="en-US" sz="2000" dirty="0" err="1"/>
              <a:t>inode</a:t>
            </a:r>
            <a:r>
              <a:rPr lang="en-US" sz="2000" dirty="0"/>
              <a:t> table, </a:t>
            </a:r>
            <a:r>
              <a:rPr lang="en-US" sz="2000" dirty="0" smtClean="0"/>
              <a:t>number </a:t>
            </a:r>
            <a:r>
              <a:rPr lang="en-US" sz="2000" dirty="0"/>
              <a:t>of free data blocks, </a:t>
            </a:r>
            <a:r>
              <a:rPr lang="en-US" sz="2000" dirty="0" err="1"/>
              <a:t>inodes</a:t>
            </a:r>
            <a:r>
              <a:rPr lang="en-US" sz="2000" dirty="0"/>
              <a:t> and directories</a:t>
            </a:r>
          </a:p>
          <a:p>
            <a:pPr lvl="2" fontAlgn="t"/>
            <a:r>
              <a:rPr lang="en-US" sz="2000" dirty="0" smtClean="0"/>
              <a:t>information </a:t>
            </a:r>
            <a:r>
              <a:rPr lang="en-US" sz="2000" dirty="0"/>
              <a:t>used when new data blocks are </a:t>
            </a:r>
            <a:r>
              <a:rPr lang="en-US" sz="2000" dirty="0" smtClean="0"/>
              <a:t>allocated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000" dirty="0" smtClean="0"/>
              <a:t>Copies </a:t>
            </a:r>
            <a:r>
              <a:rPr lang="en-US" sz="2000" dirty="0"/>
              <a:t>in all block groups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1600" dirty="0"/>
              <a:t>Only super block and group descriptors in block group 0 are actually used, the remaining copies are only used in case of file system corruption</a:t>
            </a:r>
          </a:p>
        </p:txBody>
      </p:sp>
      <p:sp>
        <p:nvSpPr>
          <p:cNvPr id="35843" name="Fußzeilenplatzhalt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TI 3: Operating Systems and Computer Networks</a:t>
            </a:r>
            <a:endParaRPr lang="en-US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5" descr="groupsExt2_2b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8464" y="1079501"/>
            <a:ext cx="8485187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Ext2: Block Groups</a:t>
            </a:r>
          </a:p>
        </p:txBody>
      </p:sp>
      <p:sp>
        <p:nvSpPr>
          <p:cNvPr id="36867" name="Fußzeilenplatzhalt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TI 3: Operating Systems and Computer Networks</a:t>
            </a:r>
            <a:endParaRPr lang="en-US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703388" y="3079750"/>
          <a:ext cx="8892480" cy="3085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88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57696">
                <a:tc>
                  <a:txBody>
                    <a:bodyPr/>
                    <a:lstStyle/>
                    <a:p>
                      <a:pPr eaLnBrk="1" hangingPunct="1"/>
                      <a:r>
                        <a:rPr lang="en-US" sz="2000" b="0" noProof="0" dirty="0" smtClean="0">
                          <a:solidFill>
                            <a:schemeClr val="tx1"/>
                          </a:solidFill>
                        </a:rPr>
                        <a:t>Block bitmap/</a:t>
                      </a:r>
                      <a:r>
                        <a:rPr lang="en-US" sz="2000" b="0" baseline="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0" baseline="0" noProof="0" dirty="0" err="1" smtClean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US" sz="2000" b="0" noProof="0" dirty="0" err="1" smtClean="0">
                          <a:solidFill>
                            <a:schemeClr val="tx1"/>
                          </a:solidFill>
                        </a:rPr>
                        <a:t>node</a:t>
                      </a:r>
                      <a:r>
                        <a:rPr lang="en-US" sz="2000" b="0" noProof="0" dirty="0" smtClean="0">
                          <a:solidFill>
                            <a:schemeClr val="tx1"/>
                          </a:solidFill>
                        </a:rPr>
                        <a:t> bitmap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 eaLnBrk="1" hangingPunct="1"/>
                      <a:r>
                        <a:rPr lang="en-US" sz="1600" b="0" noProof="0" smtClean="0">
                          <a:solidFill>
                            <a:schemeClr val="tx2"/>
                          </a:solidFill>
                        </a:rPr>
                        <a:t>One bit per block/inode, indicates whether</a:t>
                      </a:r>
                      <a:r>
                        <a:rPr lang="en-US" sz="1600" b="0" baseline="0" noProof="0" smtClean="0">
                          <a:solidFill>
                            <a:schemeClr val="tx2"/>
                          </a:solidFill>
                        </a:rPr>
                        <a:t> the </a:t>
                      </a:r>
                      <a:r>
                        <a:rPr lang="en-US" sz="1600" b="0" noProof="0" smtClean="0">
                          <a:solidFill>
                            <a:schemeClr val="tx1"/>
                          </a:solidFill>
                        </a:rPr>
                        <a:t>block/inode is used or free</a:t>
                      </a:r>
                    </a:p>
                    <a:p>
                      <a:pPr lvl="0" eaLnBrk="1" hangingPunct="1"/>
                      <a:endParaRPr lang="en-US" sz="800" b="0" noProof="0" smtClean="0">
                        <a:solidFill>
                          <a:schemeClr val="tx1"/>
                        </a:solidFill>
                      </a:endParaRPr>
                    </a:p>
                    <a:p>
                      <a:pPr lvl="1" eaLnBrk="1" hangingPunct="1">
                        <a:buFont typeface="Wingdings" pitchFamily="2" charset="2"/>
                        <a:buChar char="Ø"/>
                      </a:pPr>
                      <a:r>
                        <a:rPr lang="en-US" sz="1600" b="0" noProof="0" smtClean="0">
                          <a:solidFill>
                            <a:schemeClr val="tx1"/>
                          </a:solidFill>
                        </a:rPr>
                        <a:t> to keep track of allocated blocks and inodes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5980">
                <a:tc>
                  <a:txBody>
                    <a:bodyPr/>
                    <a:lstStyle/>
                    <a:p>
                      <a:pPr eaLnBrk="1" hangingPunct="1"/>
                      <a:r>
                        <a:rPr lang="en-US" sz="2000" b="0" noProof="0" smtClean="0"/>
                        <a:t>Inode table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 eaLnBrk="1" hangingPunct="1"/>
                      <a:r>
                        <a:rPr lang="en-US" sz="1600" noProof="0" smtClean="0"/>
                        <a:t>A predefined number of inodes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15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noProof="0" smtClean="0"/>
                        <a:t>Data blocks</a:t>
                      </a:r>
                    </a:p>
                    <a:p>
                      <a:pPr eaLnBrk="1" hangingPunct="1"/>
                      <a:endParaRPr lang="en-US" sz="2000" b="0" noProof="0" smtClean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 eaLnBrk="1" hangingPunct="1"/>
                      <a:r>
                        <a:rPr lang="en-US" sz="1600" noProof="0" dirty="0" smtClean="0"/>
                        <a:t>Blocks storing</a:t>
                      </a:r>
                      <a:r>
                        <a:rPr lang="en-US" sz="1600" baseline="0" noProof="0" dirty="0" smtClean="0"/>
                        <a:t> the actual data</a:t>
                      </a:r>
                      <a:endParaRPr lang="en-US" sz="1600" noProof="0" dirty="0" smtClean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Related System Calls (Linux)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 </a:t>
            </a:r>
            <a:r>
              <a:rPr lang="en-US" sz="2000" b="1">
                <a:latin typeface="Courier New" pitchFamily="49" charset="0"/>
              </a:rPr>
              <a:t>int </a:t>
            </a:r>
            <a:r>
              <a:rPr lang="fr-FR" sz="2000" b="1">
                <a:latin typeface="Courier New" pitchFamily="49" charset="0"/>
              </a:rPr>
              <a:t>open(const char *pathname, int flags)</a:t>
            </a:r>
            <a:endParaRPr lang="en-US" sz="2000" b="1">
              <a:latin typeface="Courier New" pitchFamily="49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600"/>
              <a:t>Open file at </a:t>
            </a:r>
            <a:r>
              <a:rPr lang="fr-FR" b="1">
                <a:latin typeface="Courier New" pitchFamily="49" charset="0"/>
              </a:rPr>
              <a:t>pathname</a:t>
            </a:r>
            <a:r>
              <a:rPr lang="en-US" sz="1600"/>
              <a:t> with options </a:t>
            </a:r>
            <a:r>
              <a:rPr lang="fr-FR" b="1">
                <a:latin typeface="Courier New" pitchFamily="49" charset="0"/>
              </a:rPr>
              <a:t>flags</a:t>
            </a:r>
            <a:r>
              <a:rPr lang="en-US" sz="1600"/>
              <a:t> and return file descriptor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 </a:t>
            </a:r>
            <a:r>
              <a:rPr lang="en-US" sz="2000" b="1">
                <a:latin typeface="Courier New" pitchFamily="49" charset="0"/>
              </a:rPr>
              <a:t>int close</a:t>
            </a:r>
            <a:r>
              <a:rPr lang="fr-FR" sz="2000" b="1">
                <a:latin typeface="Courier New" pitchFamily="49" charset="0"/>
              </a:rPr>
              <a:t>(int fd)</a:t>
            </a:r>
            <a:endParaRPr lang="en-US" sz="2000" b="1">
              <a:latin typeface="Courier New" pitchFamily="49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600"/>
              <a:t>Close file desciptor </a:t>
            </a:r>
            <a:r>
              <a:rPr lang="fr-FR" b="1">
                <a:latin typeface="Courier New" pitchFamily="49" charset="0"/>
              </a:rPr>
              <a:t>fd</a:t>
            </a:r>
            <a:endParaRPr lang="en-US" sz="1600"/>
          </a:p>
          <a:p>
            <a:pPr eaLnBrk="1" hangingPunct="1">
              <a:lnSpc>
                <a:spcPct val="80000"/>
              </a:lnSpc>
            </a:pPr>
            <a:endParaRPr lang="en-US"/>
          </a:p>
          <a:p>
            <a:pPr eaLnBrk="1" hangingPunct="1">
              <a:lnSpc>
                <a:spcPct val="80000"/>
              </a:lnSpc>
            </a:pPr>
            <a:r>
              <a:rPr lang="en-US" sz="2000"/>
              <a:t> </a:t>
            </a:r>
            <a:r>
              <a:rPr lang="en-US" sz="2000" b="1">
                <a:latin typeface="Courier New" pitchFamily="49" charset="0"/>
              </a:rPr>
              <a:t>ssize_t read(int fd, void *buf, size_t count)</a:t>
            </a:r>
          </a:p>
          <a:p>
            <a:pPr eaLnBrk="1" hangingPunct="1">
              <a:lnSpc>
                <a:spcPct val="80000"/>
              </a:lnSpc>
            </a:pPr>
            <a:r>
              <a:rPr lang="en-US" sz="2000"/>
              <a:t> </a:t>
            </a:r>
            <a:r>
              <a:rPr lang="en-US" sz="2000" b="1">
                <a:latin typeface="Courier New" pitchFamily="49" charset="0"/>
              </a:rPr>
              <a:t>ssize_t write(int fd, const void *buf, size_t count)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/>
              <a:t>Read/write data at </a:t>
            </a:r>
            <a:r>
              <a:rPr lang="fr-FR" b="1">
                <a:latin typeface="Courier New" pitchFamily="49" charset="0"/>
              </a:rPr>
              <a:t>buf</a:t>
            </a:r>
            <a:r>
              <a:rPr lang="en-US" sz="1600"/>
              <a:t> with </a:t>
            </a:r>
            <a:r>
              <a:rPr lang="fr-FR" b="1">
                <a:latin typeface="Courier New" pitchFamily="49" charset="0"/>
              </a:rPr>
              <a:t>count</a:t>
            </a:r>
            <a:r>
              <a:rPr lang="en-US" sz="1600"/>
              <a:t> bytes from/to file descriptor </a:t>
            </a:r>
            <a:r>
              <a:rPr lang="fr-FR" b="1">
                <a:latin typeface="Courier New" pitchFamily="49" charset="0"/>
              </a:rPr>
              <a:t>fd</a:t>
            </a:r>
            <a:endParaRPr lang="en-US"/>
          </a:p>
          <a:p>
            <a:pPr eaLnBrk="1" hangingPunct="1">
              <a:lnSpc>
                <a:spcPct val="80000"/>
              </a:lnSpc>
            </a:pPr>
            <a:r>
              <a:rPr lang="en-US" sz="2000"/>
              <a:t> </a:t>
            </a:r>
            <a:r>
              <a:rPr lang="en-US" sz="2000" b="1">
                <a:latin typeface="Courier New" pitchFamily="49" charset="0"/>
              </a:rPr>
              <a:t>off_t lseek(int fd, off_t offset, int whence)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/>
              <a:t>Seek, i.e. change current “cursor position”, in file descriptor </a:t>
            </a:r>
            <a:r>
              <a:rPr lang="en-US" b="1">
                <a:latin typeface="Courier New" pitchFamily="49" charset="0"/>
              </a:rPr>
              <a:t>fd</a:t>
            </a:r>
            <a:r>
              <a:rPr lang="en-US" sz="1600"/>
              <a:t> by </a:t>
            </a:r>
            <a:r>
              <a:rPr lang="en-US" b="1">
                <a:latin typeface="Courier New" pitchFamily="49" charset="0"/>
              </a:rPr>
              <a:t>offset</a:t>
            </a:r>
            <a:r>
              <a:rPr lang="en-US" sz="1600"/>
              <a:t> bytes in relation to </a:t>
            </a:r>
            <a:r>
              <a:rPr lang="en-US" b="1">
                <a:latin typeface="Courier New" pitchFamily="49" charset="0"/>
              </a:rPr>
              <a:t>whence </a:t>
            </a:r>
            <a:r>
              <a:rPr lang="en-US" sz="1600"/>
              <a:t>(</a:t>
            </a:r>
            <a:r>
              <a:rPr lang="en-US" b="1">
                <a:latin typeface="Courier New" pitchFamily="49" charset="0"/>
              </a:rPr>
              <a:t>SEEK_SET</a:t>
            </a:r>
            <a:r>
              <a:rPr lang="en-US" sz="1600"/>
              <a:t>, </a:t>
            </a:r>
            <a:r>
              <a:rPr lang="en-US" b="1">
                <a:latin typeface="Courier New" pitchFamily="49" charset="0"/>
              </a:rPr>
              <a:t>SEEK_CUR</a:t>
            </a:r>
            <a:r>
              <a:rPr lang="en-US" sz="1600"/>
              <a:t>, </a:t>
            </a:r>
            <a:r>
              <a:rPr lang="en-US" b="1">
                <a:latin typeface="Courier New" pitchFamily="49" charset="0"/>
              </a:rPr>
              <a:t>SEEK_END</a:t>
            </a:r>
            <a:r>
              <a:rPr lang="en-US" sz="1600"/>
              <a:t>)</a:t>
            </a:r>
          </a:p>
          <a:p>
            <a:pPr eaLnBrk="1" hangingPunct="1">
              <a:lnSpc>
                <a:spcPct val="80000"/>
              </a:lnSpc>
            </a:pPr>
            <a:endParaRPr lang="en-US" sz="2000"/>
          </a:p>
          <a:p>
            <a:pPr eaLnBrk="1" hangingPunct="1">
              <a:lnSpc>
                <a:spcPct val="80000"/>
              </a:lnSpc>
            </a:pPr>
            <a:r>
              <a:rPr lang="en-US" sz="2000"/>
              <a:t> </a:t>
            </a:r>
            <a:r>
              <a:rPr lang="en-US" sz="2000" b="1">
                <a:latin typeface="Courier New" pitchFamily="49" charset="0"/>
              </a:rPr>
              <a:t>int fcntl(int fd, int cmd)</a:t>
            </a:r>
          </a:p>
          <a:p>
            <a:pPr eaLnBrk="1" hangingPunct="1">
              <a:lnSpc>
                <a:spcPct val="80000"/>
              </a:lnSpc>
            </a:pPr>
            <a:r>
              <a:rPr lang="en-US" sz="2000"/>
              <a:t> </a:t>
            </a:r>
            <a:r>
              <a:rPr lang="en-US" sz="2000" b="1">
                <a:latin typeface="Courier New" pitchFamily="49" charset="0"/>
              </a:rPr>
              <a:t>int fcntl(int fd, int cmd, long arg)</a:t>
            </a:r>
          </a:p>
          <a:p>
            <a:pPr eaLnBrk="1" hangingPunct="1">
              <a:lnSpc>
                <a:spcPct val="80000"/>
              </a:lnSpc>
            </a:pPr>
            <a:r>
              <a:rPr lang="en-US" sz="2000"/>
              <a:t> </a:t>
            </a:r>
            <a:r>
              <a:rPr lang="en-US" sz="2000" b="1">
                <a:latin typeface="Courier New" pitchFamily="49" charset="0"/>
              </a:rPr>
              <a:t>int fcntl(int fd, int cmd, struct flock *lock)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/>
              <a:t>Performs operation </a:t>
            </a:r>
            <a:r>
              <a:rPr lang="en-US" b="1">
                <a:latin typeface="Courier New" pitchFamily="49" charset="0"/>
              </a:rPr>
              <a:t>cmd</a:t>
            </a:r>
            <a:r>
              <a:rPr lang="en-US" sz="1600"/>
              <a:t> on file descriptor </a:t>
            </a:r>
            <a:r>
              <a:rPr lang="en-US" b="1">
                <a:latin typeface="Courier New" pitchFamily="49" charset="0"/>
              </a:rPr>
              <a:t>fd</a:t>
            </a:r>
            <a:r>
              <a:rPr lang="en-US" sz="1600"/>
              <a:t>, e.g. locking to protects against concurrent access, signaling on I/O, ...</a:t>
            </a:r>
          </a:p>
          <a:p>
            <a:pPr lvl="2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400"/>
              <a:t>Is this a well-designed interface?</a:t>
            </a:r>
          </a:p>
        </p:txBody>
      </p:sp>
      <p:sp>
        <p:nvSpPr>
          <p:cNvPr id="37890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TI 3: Operating Systems and Computer Networks</a:t>
            </a:r>
            <a:endParaRPr lang="en-US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Content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noProof="0" dirty="0" smtClean="0"/>
              <a:t>Introduction and Motivation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noProof="0" dirty="0" smtClean="0"/>
              <a:t>Subsystems, Interrupts and System Calls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noProof="0" dirty="0" smtClean="0"/>
              <a:t>Processes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noProof="0" dirty="0" smtClean="0"/>
              <a:t>Memory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noProof="0" dirty="0" smtClean="0"/>
              <a:t>Scheduling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b="1" noProof="0" dirty="0" smtClean="0"/>
              <a:t>I/O and File System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noProof="0" dirty="0" smtClean="0"/>
              <a:t>Booting, Services, and Security</a:t>
            </a:r>
          </a:p>
        </p:txBody>
      </p:sp>
      <p:sp>
        <p:nvSpPr>
          <p:cNvPr id="5122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 dirty="0" smtClean="0"/>
              <a:t>TI 3: Operating Systems </a:t>
            </a:r>
            <a:r>
              <a:rPr lang="de-DE" dirty="0" err="1" smtClean="0"/>
              <a:t>and</a:t>
            </a:r>
            <a:r>
              <a:rPr lang="de-DE" dirty="0" smtClean="0"/>
              <a:t> Computer Networks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667051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DMA Configurations</a:t>
            </a:r>
          </a:p>
        </p:txBody>
      </p:sp>
      <p:sp>
        <p:nvSpPr>
          <p:cNvPr id="12292" name="Rectangle 6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ClrTx/>
              <a:buSzPct val="100000"/>
              <a:buFont typeface="+mj-lt"/>
              <a:buAutoNum type="alphaLcParenR"/>
            </a:pPr>
            <a:r>
              <a:rPr lang="en-US" dirty="0"/>
              <a:t>Single-bus, detached DMA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dirty="0"/>
              <a:t>Simple, but inefficient 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dirty="0"/>
              <a:t>Requires multiple I/O requests to device</a:t>
            </a:r>
          </a:p>
          <a:p>
            <a:pPr marL="457200" indent="-457200">
              <a:buClrTx/>
              <a:buSzPct val="100000"/>
              <a:buFont typeface="+mj-lt"/>
              <a:buAutoNum type="alphaLcParenR"/>
            </a:pPr>
            <a:endParaRPr lang="en-US" dirty="0"/>
          </a:p>
          <a:p>
            <a:pPr marL="457200" indent="-457200">
              <a:buClrTx/>
              <a:buSzPct val="100000"/>
              <a:buFont typeface="+mj-lt"/>
              <a:buAutoNum type="alphaLcParenR"/>
            </a:pPr>
            <a:r>
              <a:rPr lang="en-US" dirty="0"/>
              <a:t>Single-bus, integrated DMA-I/O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dirty="0"/>
              <a:t>Efficient, but expensive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dirty="0"/>
              <a:t>One controller per device (group)</a:t>
            </a:r>
          </a:p>
          <a:p>
            <a:pPr marL="457200" indent="-457200">
              <a:buClrTx/>
              <a:buSzPct val="100000"/>
              <a:buFont typeface="+mj-lt"/>
              <a:buAutoNum type="alphaLcParenR"/>
            </a:pPr>
            <a:endParaRPr lang="en-US" dirty="0"/>
          </a:p>
          <a:p>
            <a:pPr marL="457200" indent="-457200">
              <a:buClrTx/>
              <a:buSzPct val="100000"/>
              <a:buFont typeface="+mj-lt"/>
              <a:buAutoNum type="alphaLcParenR"/>
            </a:pPr>
            <a:r>
              <a:rPr lang="en-US" dirty="0"/>
              <a:t>I/O bus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dirty="0"/>
              <a:t>Efficient and less expensive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dirty="0"/>
              <a:t>Separate bus, one controller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290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TI 3: Operating Systems and Computer Networks</a:t>
            </a:r>
            <a:endParaRPr lang="en-US" smtClean="0"/>
          </a:p>
        </p:txBody>
      </p:sp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88496" y="1052736"/>
            <a:ext cx="45720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5"/>
          <p:cNvPicPr>
            <a:picLocks noChangeAspect="1" noChangeArrowheads="1"/>
          </p:cNvPicPr>
          <p:nvPr/>
        </p:nvPicPr>
        <p:blipFill rotWithShape="1">
          <a:blip r:embed="rId3" cstate="print"/>
          <a:srcRect b="27662"/>
          <a:stretch/>
        </p:blipFill>
        <p:spPr bwMode="auto">
          <a:xfrm>
            <a:off x="6258372" y="4331358"/>
            <a:ext cx="4302125" cy="1833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11905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I/O Buffering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Main memory used to temporarily store data</a:t>
            </a:r>
          </a:p>
          <a:p>
            <a:pPr lvl="1"/>
            <a:r>
              <a:rPr lang="en-US" dirty="0" smtClean="0"/>
              <a:t>Mitigates differences in data processing speeds</a:t>
            </a:r>
          </a:p>
          <a:p>
            <a:pPr lvl="2"/>
            <a:r>
              <a:rPr lang="en-US" dirty="0" smtClean="0"/>
              <a:t>Processes must wait for I/O to complete before proceeding</a:t>
            </a:r>
          </a:p>
          <a:p>
            <a:pPr lvl="1"/>
            <a:r>
              <a:rPr lang="en-US" dirty="0" smtClean="0"/>
              <a:t>Manage pages that must remain in main memory during I/O</a:t>
            </a:r>
          </a:p>
          <a:p>
            <a:pPr lvl="2"/>
            <a:r>
              <a:rPr lang="en-US" dirty="0" smtClean="0"/>
              <a:t>Buffer must be accessible to low-level drivers and hardware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Approaches (with different buffering strategies)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Block-oriented</a:t>
            </a:r>
          </a:p>
          <a:p>
            <a:pPr lvl="2"/>
            <a:r>
              <a:rPr lang="en-US" dirty="0" smtClean="0"/>
              <a:t>Information is stored in fixed sized blocks</a:t>
            </a:r>
          </a:p>
          <a:p>
            <a:pPr lvl="2"/>
            <a:r>
              <a:rPr lang="en-US" dirty="0" smtClean="0"/>
              <a:t>Transfers are made one block at a time</a:t>
            </a:r>
          </a:p>
          <a:p>
            <a:pPr lvl="2"/>
            <a:r>
              <a:rPr lang="en-US" dirty="0" smtClean="0"/>
              <a:t>Used for disks and tapes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Stream-oriented (stream of characters)</a:t>
            </a:r>
          </a:p>
          <a:p>
            <a:pPr lvl="2"/>
            <a:r>
              <a:rPr lang="en-US" dirty="0" smtClean="0"/>
              <a:t>Transfer information as a stream of bytes</a:t>
            </a:r>
          </a:p>
          <a:p>
            <a:pPr lvl="2"/>
            <a:r>
              <a:rPr lang="en-US" dirty="0" smtClean="0"/>
              <a:t>Used for terminals, printers, communication ports, mouse and other pointing devices, and most other devices that are not secondary storage</a:t>
            </a:r>
          </a:p>
          <a:p>
            <a:pPr lvl="2"/>
            <a:endParaRPr lang="en-US" dirty="0" smtClean="0"/>
          </a:p>
        </p:txBody>
      </p:sp>
      <p:sp>
        <p:nvSpPr>
          <p:cNvPr id="1331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TI 3: Operating Systems and Computer Networks</a:t>
            </a:r>
            <a:endParaRPr lang="en-US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I/O Buffering Implementations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No buffering</a:t>
            </a:r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endParaRPr lang="en-US" dirty="0"/>
          </a:p>
        </p:txBody>
      </p:sp>
      <p:sp>
        <p:nvSpPr>
          <p:cNvPr id="14338" name="Fußzeilenplatzhalt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TI 3: Operating Systems and Computer Networks</a:t>
            </a:r>
            <a:endParaRPr lang="en-US" smtClean="0"/>
          </a:p>
        </p:txBody>
      </p:sp>
      <p:pic>
        <p:nvPicPr>
          <p:cNvPr id="14341" name="Picture 6"/>
          <p:cNvPicPr>
            <a:picLocks noChangeAspect="1" noChangeArrowheads="1"/>
          </p:cNvPicPr>
          <p:nvPr/>
        </p:nvPicPr>
        <p:blipFill rotWithShape="1">
          <a:blip r:embed="rId2" cstate="print"/>
          <a:srcRect b="48814"/>
          <a:stretch/>
        </p:blipFill>
        <p:spPr bwMode="auto">
          <a:xfrm>
            <a:off x="1703512" y="2492896"/>
            <a:ext cx="8002587" cy="2597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I/O Buffering Implementations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Single buffering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/>
              <a:t>Block-oriented: User process can process one </a:t>
            </a:r>
            <a:r>
              <a:rPr lang="en-US" sz="1600" i="1" dirty="0"/>
              <a:t>fixed-sized</a:t>
            </a:r>
            <a:r>
              <a:rPr lang="en-US" sz="1600" dirty="0"/>
              <a:t> block of data while next block is read 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/>
              <a:t>Stream-oriented: Process one </a:t>
            </a:r>
            <a:r>
              <a:rPr lang="en-US" sz="1600" i="1" dirty="0"/>
              <a:t>variable-sized and delimited</a:t>
            </a:r>
            <a:r>
              <a:rPr lang="en-US" sz="1600" dirty="0"/>
              <a:t> line at time</a:t>
            </a:r>
          </a:p>
        </p:txBody>
      </p:sp>
      <p:sp>
        <p:nvSpPr>
          <p:cNvPr id="14338" name="Fußzeilenplatzhalt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TI 3: Operating Systems and Computer Networks</a:t>
            </a:r>
            <a:endParaRPr lang="en-US" smtClean="0"/>
          </a:p>
        </p:txBody>
      </p:sp>
      <p:pic>
        <p:nvPicPr>
          <p:cNvPr id="14341" name="Picture 6"/>
          <p:cNvPicPr>
            <a:picLocks noChangeAspect="1" noChangeArrowheads="1"/>
          </p:cNvPicPr>
          <p:nvPr/>
        </p:nvPicPr>
        <p:blipFill rotWithShape="1">
          <a:blip r:embed="rId2" cstate="print"/>
          <a:srcRect t="54006"/>
          <a:stretch/>
        </p:blipFill>
        <p:spPr bwMode="auto">
          <a:xfrm>
            <a:off x="1631504" y="2924944"/>
            <a:ext cx="7405929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07215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I/O Buffering Implementations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Double buffering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1600" dirty="0"/>
              <a:t>Process can transfer data to or from one buffer while OS empties or fills other buffer</a:t>
            </a:r>
          </a:p>
        </p:txBody>
      </p:sp>
      <p:sp>
        <p:nvSpPr>
          <p:cNvPr id="14338" name="Fußzeilenplatzhalt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TI 3: Operating Systems and Computer Networks</a:t>
            </a:r>
            <a:endParaRPr lang="en-US" smtClean="0"/>
          </a:p>
        </p:txBody>
      </p:sp>
      <p:pic>
        <p:nvPicPr>
          <p:cNvPr id="14342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7488" y="2780928"/>
            <a:ext cx="806527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330679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I/O Buffering Implementations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Circular/ring buffering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/>
              <a:t>Each individual buffer is one unit in circular buffer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1600" dirty="0"/>
              <a:t>Used when I/O operation must keep up with process</a:t>
            </a:r>
          </a:p>
        </p:txBody>
      </p:sp>
      <p:sp>
        <p:nvSpPr>
          <p:cNvPr id="14338" name="Fußzeilenplatzhalt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TI 3: Operating Systems and Computer Networks</a:t>
            </a:r>
            <a:endParaRPr lang="en-US" smtClean="0"/>
          </a:p>
        </p:txBody>
      </p:sp>
      <p:pic>
        <p:nvPicPr>
          <p:cNvPr id="14343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9536" y="2996952"/>
            <a:ext cx="7920880" cy="2251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429557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Questions &amp; Tasks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If you want to learn more, please check the hidden slides (i.e. slides not covered in the video/lecture but available via the PDF)!</a:t>
            </a:r>
          </a:p>
          <a:p>
            <a:pPr lvl="1"/>
            <a:r>
              <a:rPr lang="en-US" dirty="0" smtClean="0"/>
              <a:t>Programmed I/O (PIO) looks pretty inefficient – but are there also situations where PIO has advantages over DMA?</a:t>
            </a:r>
          </a:p>
          <a:p>
            <a:pPr lvl="1"/>
            <a:r>
              <a:rPr lang="en-US" dirty="0" smtClean="0"/>
              <a:t>Point out bottlenecks in the DMA configurations! Are you aware of more efficient solutions? (Hint: check current PC architectures, </a:t>
            </a:r>
            <a:r>
              <a:rPr lang="en-US" dirty="0" err="1" smtClean="0"/>
              <a:t>PCIe</a:t>
            </a:r>
            <a:r>
              <a:rPr lang="en-US" dirty="0" smtClean="0"/>
              <a:t> etc.)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 III - Operating Systems and Computer Networks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8632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Disk Drive as Mass Storage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TI 3: Operating Systems and Computer Networks</a:t>
            </a:r>
            <a:endParaRPr lang="en-US"/>
          </a:p>
        </p:txBody>
      </p:sp>
      <p:pic>
        <p:nvPicPr>
          <p:cNvPr id="4" name="Bild 3" descr="disk-drive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946" t="12096" r="18995" b="29248"/>
          <a:stretch/>
        </p:blipFill>
        <p:spPr>
          <a:xfrm>
            <a:off x="6162034" y="980727"/>
            <a:ext cx="4326455" cy="5292000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3552" y="2366252"/>
            <a:ext cx="2370138" cy="25209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47026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Disk Drive as Mass Storage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TI 3: Operating Systems and Computer Networks</a:t>
            </a:r>
            <a:endParaRPr lang="en-US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 rotWithShape="1">
          <a:blip r:embed="rId2"/>
          <a:srcRect l="3356" t="6836"/>
          <a:stretch/>
        </p:blipFill>
        <p:spPr>
          <a:xfrm>
            <a:off x="3355618" y="1124744"/>
            <a:ext cx="5480767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0643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Content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noProof="0" dirty="0" smtClean="0"/>
              <a:t>Introduction and Motivation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noProof="0" dirty="0" smtClean="0"/>
              <a:t>Subsystems, Interrupts and System Calls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noProof="0" dirty="0" smtClean="0"/>
              <a:t>Processes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noProof="0" dirty="0" smtClean="0"/>
              <a:t>Memory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noProof="0" dirty="0" smtClean="0"/>
              <a:t>Scheduling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b="1" noProof="0" dirty="0" smtClean="0"/>
              <a:t>I/O</a:t>
            </a:r>
            <a:r>
              <a:rPr lang="en-US" noProof="0" dirty="0" smtClean="0"/>
              <a:t> and File System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noProof="0" dirty="0" smtClean="0"/>
              <a:t>Booting, Services, and Security</a:t>
            </a:r>
          </a:p>
        </p:txBody>
      </p:sp>
      <p:sp>
        <p:nvSpPr>
          <p:cNvPr id="5122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 dirty="0" smtClean="0"/>
              <a:t>TI 3: Operating Systems </a:t>
            </a:r>
            <a:r>
              <a:rPr lang="de-DE" dirty="0" err="1" smtClean="0"/>
              <a:t>and</a:t>
            </a:r>
            <a:r>
              <a:rPr lang="de-DE" dirty="0" smtClean="0"/>
              <a:t> Computer Networks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185850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I/O Scheduling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/>
              <a:t>For a single resource there will be a number of I/O requests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From </a:t>
            </a:r>
            <a:r>
              <a:rPr lang="en-US" i="1" dirty="0"/>
              <a:t>one or several</a:t>
            </a:r>
            <a:r>
              <a:rPr lang="en-US" dirty="0"/>
              <a:t> processes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Some devices keep internal state, so ordering of I/O requests matters</a:t>
            </a:r>
          </a:p>
          <a:p>
            <a:pPr eaLnBrk="1" hangingPunct="1">
              <a:lnSpc>
                <a:spcPct val="90000"/>
              </a:lnSpc>
            </a:pP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Example: Disk access</a:t>
            </a:r>
          </a:p>
          <a:p>
            <a:pPr lvl="1"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endParaRPr lang="en-US" sz="2000" dirty="0"/>
          </a:p>
          <a:p>
            <a:pPr eaLnBrk="1" hangingPunct="1">
              <a:lnSpc>
                <a:spcPct val="90000"/>
              </a:lnSpc>
            </a:pPr>
            <a:endParaRPr lang="en-US" sz="2000" dirty="0"/>
          </a:p>
          <a:p>
            <a:pPr eaLnBrk="1" hangingPunct="1">
              <a:lnSpc>
                <a:spcPct val="90000"/>
              </a:lnSpc>
            </a:pPr>
            <a:endParaRPr lang="en-US" sz="2000" dirty="0"/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endParaRPr lang="en-US" sz="2000" dirty="0"/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Access time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/>
              <a:t>Sum of seek time and rotational delay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400" dirty="0"/>
              <a:t>Time it takes to get in position to read or write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1600" dirty="0"/>
              <a:t>Seek time is the reason for differences in performance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Data transfer occurs as the sector moves under the head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/>
              <a:t>Reorder I/O requests according to current state of disk</a:t>
            </a:r>
          </a:p>
        </p:txBody>
      </p:sp>
      <p:sp>
        <p:nvSpPr>
          <p:cNvPr id="15362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TI 3: Operating Systems and Computer Networks</a:t>
            </a:r>
            <a:endParaRPr lang="en-US" smtClean="0"/>
          </a:p>
        </p:txBody>
      </p:sp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2" cstate="print"/>
          <a:srcRect b="36316"/>
          <a:stretch>
            <a:fillRect/>
          </a:stretch>
        </p:blipFill>
        <p:spPr bwMode="auto">
          <a:xfrm>
            <a:off x="2063750" y="3067051"/>
            <a:ext cx="61912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99245" y="2492896"/>
            <a:ext cx="2370138" cy="25209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Positioning the Read/Write Heads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When the disk drive is operating, the disk is rotating at constant speed</a:t>
            </a:r>
          </a:p>
          <a:p>
            <a:endParaRPr lang="en-NZ" dirty="0" smtClean="0"/>
          </a:p>
          <a:p>
            <a:r>
              <a:rPr lang="en-NZ" dirty="0" smtClean="0"/>
              <a:t>To read or write the head must be positioned at the desired track and at the beginning of the desired sector on that track</a:t>
            </a:r>
          </a:p>
          <a:p>
            <a:endParaRPr lang="en-NZ" dirty="0" smtClean="0"/>
          </a:p>
          <a:p>
            <a:r>
              <a:rPr lang="en-NZ" dirty="0" smtClean="0"/>
              <a:t>Track selection involves moving the head in a movable-head system or electronically selecting one head on a fixed-head system</a:t>
            </a:r>
          </a:p>
          <a:p>
            <a:endParaRPr lang="en-NZ" dirty="0" smtClean="0"/>
          </a:p>
          <a:p>
            <a:r>
              <a:rPr lang="en-NZ" dirty="0" smtClean="0"/>
              <a:t>On a movable-head system the time it takes to position the head at the track is known as seek time</a:t>
            </a:r>
          </a:p>
          <a:p>
            <a:endParaRPr lang="en-NZ" dirty="0" smtClean="0"/>
          </a:p>
          <a:p>
            <a:r>
              <a:rPr lang="en-NZ" dirty="0" smtClean="0"/>
              <a:t>The time it takes for the beginning of the sector to reach the head is known as rotational delay</a:t>
            </a:r>
          </a:p>
          <a:p>
            <a:endParaRPr lang="en-NZ" dirty="0" smtClean="0"/>
          </a:p>
          <a:p>
            <a:r>
              <a:rPr lang="en-NZ" dirty="0" smtClean="0"/>
              <a:t>The sum of the seek time and the rotational delay equals the access time</a:t>
            </a:r>
          </a:p>
          <a:p>
            <a:endParaRPr lang="en-NZ" dirty="0" smtClean="0"/>
          </a:p>
          <a:p>
            <a:endParaRPr lang="en-NZ" dirty="0" smtClean="0"/>
          </a:p>
          <a:p>
            <a:endParaRPr lang="en-US" dirty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TI 3: Operating Systems and Computer Networks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4463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87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8457912"/>
              </p:ext>
            </p:extLst>
          </p:nvPr>
        </p:nvGraphicFramePr>
        <p:xfrm>
          <a:off x="2063552" y="1313297"/>
          <a:ext cx="7727928" cy="51739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" name="Dokument" r:id="rId4" imgW="5956300" imgH="3987800" progId="Word.Document.12">
                  <p:embed/>
                </p:oleObj>
              </mc:Choice>
              <mc:Fallback>
                <p:oleObj name="Dokument" r:id="rId4" imgW="5956300" imgH="398780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552" y="1313297"/>
                        <a:ext cx="7727928" cy="51739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Disk Scheduling Algorithms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TI 3: Operating Systems and Computer Networks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3325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Disk I/O Scheduling </a:t>
            </a:r>
            <a:r>
              <a:rPr lang="en-US" dirty="0" smtClean="0"/>
              <a:t>Policies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</a:p>
          <a:p>
            <a:pPr lvl="1"/>
            <a:r>
              <a:rPr lang="en-US" dirty="0" smtClean="0"/>
              <a:t>Disk with 200 tracks</a:t>
            </a:r>
          </a:p>
          <a:p>
            <a:pPr lvl="1"/>
            <a:r>
              <a:rPr lang="en-US" dirty="0" smtClean="0"/>
              <a:t>Disk request queue has random requests</a:t>
            </a:r>
          </a:p>
          <a:p>
            <a:pPr lvl="1"/>
            <a:r>
              <a:rPr lang="en-US" dirty="0" smtClean="0"/>
              <a:t>Order of requests</a:t>
            </a:r>
          </a:p>
          <a:p>
            <a:pPr lvl="1"/>
            <a:endParaRPr lang="en-US" dirty="0" smtClean="0"/>
          </a:p>
          <a:p>
            <a:pPr marL="457200" lvl="1" indent="0" algn="ctr">
              <a:buNone/>
            </a:pPr>
            <a:r>
              <a:rPr lang="en-US" dirty="0" smtClean="0"/>
              <a:t>55, 58, 39, 18, 90, 160, 150, 38, 184</a:t>
            </a:r>
          </a:p>
          <a:p>
            <a:pPr lvl="1"/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TI 3: Operating Systems and Computer Networks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7860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First-In, First-Out (FIFO)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Processes in sequential order</a:t>
            </a:r>
          </a:p>
          <a:p>
            <a:r>
              <a:rPr lang="en-US" smtClean="0"/>
              <a:t>Fair to all processes</a:t>
            </a:r>
          </a:p>
          <a:p>
            <a:r>
              <a:rPr lang="en-US" smtClean="0"/>
              <a:t>Approximates random scheduling in performance if there are many processes competing for the disk</a:t>
            </a:r>
          </a:p>
          <a:p>
            <a:endParaRPr lang="en-US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TI 3: Operating Systems and Computer Networks</a:t>
            </a:r>
            <a:endParaRPr lang="en-US"/>
          </a:p>
        </p:txBody>
      </p:sp>
      <p:pic>
        <p:nvPicPr>
          <p:cNvPr id="4" name="Picture 3" descr="Fig11_07a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3140969"/>
            <a:ext cx="8229600" cy="2651191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2855640" y="2852936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l"/>
            <a:r>
              <a:rPr lang="en-US" dirty="0" smtClean="0"/>
              <a:t>Requests: 55</a:t>
            </a:r>
            <a:r>
              <a:rPr lang="en-US" dirty="0"/>
              <a:t>, 58, 39, 18, 90, 160, 150, 38, 184</a:t>
            </a:r>
          </a:p>
        </p:txBody>
      </p:sp>
    </p:spTree>
    <p:extLst>
      <p:ext uri="{BB962C8B-B14F-4D97-AF65-F5344CB8AC3E}">
        <p14:creationId xmlns:p14="http://schemas.microsoft.com/office/powerpoint/2010/main" val="33418333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Shortest Service Time First (SSTF)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Select the disk I/O request that requires the least movement of the disk arm from its current position</a:t>
            </a:r>
          </a:p>
          <a:p>
            <a:r>
              <a:rPr lang="en-US" smtClean="0"/>
              <a:t>Always choose the minimum seek time</a:t>
            </a:r>
          </a:p>
          <a:p>
            <a:endParaRPr lang="en-US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TI 3: Operating Systems and Computer Networks</a:t>
            </a:r>
            <a:endParaRPr lang="en-US"/>
          </a:p>
        </p:txBody>
      </p:sp>
      <p:pic>
        <p:nvPicPr>
          <p:cNvPr id="4" name="Picture 3" descr="Fig11_07b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3284985"/>
            <a:ext cx="8229600" cy="2743201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2855640" y="2420888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l"/>
            <a:r>
              <a:rPr lang="en-US" dirty="0" smtClean="0"/>
              <a:t>Requests: 55</a:t>
            </a:r>
            <a:r>
              <a:rPr lang="en-US" dirty="0"/>
              <a:t>, 58, 39, 18, 90, 160, 150, 38, 184</a:t>
            </a:r>
          </a:p>
        </p:txBody>
      </p:sp>
      <p:sp>
        <p:nvSpPr>
          <p:cNvPr id="8" name="Rechteck 7"/>
          <p:cNvSpPr/>
          <p:nvPr/>
        </p:nvSpPr>
        <p:spPr>
          <a:xfrm>
            <a:off x="2855640" y="2852936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l"/>
            <a:r>
              <a:rPr lang="en-US" dirty="0" smtClean="0"/>
              <a:t>Service order: 90, 58, 55, 39, 38, 18, 150, 160, 184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1955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SCAN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Also known as the elevator algorithm</a:t>
            </a:r>
          </a:p>
          <a:p>
            <a:r>
              <a:rPr lang="en-US" dirty="0" smtClean="0"/>
              <a:t>Arm moves in one direction only</a:t>
            </a:r>
          </a:p>
          <a:p>
            <a:pPr lvl="1"/>
            <a:r>
              <a:rPr lang="en-US" dirty="0" smtClean="0"/>
              <a:t>satisfies all outstanding requests until it reaches the last track in that direction then the direction is reversed</a:t>
            </a:r>
          </a:p>
          <a:p>
            <a:r>
              <a:rPr lang="en-US" dirty="0" smtClean="0"/>
              <a:t>Favors jobs whose requests are for tracks nearest to both innermost and outermost tracks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TI 3: Operating Systems and Computer Networks</a:t>
            </a:r>
            <a:endParaRPr lang="en-US"/>
          </a:p>
        </p:txBody>
      </p:sp>
      <p:pic>
        <p:nvPicPr>
          <p:cNvPr id="4" name="Picture 3" descr="Fig11_07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1" y="3561928"/>
            <a:ext cx="8229600" cy="281940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2855640" y="2780928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l"/>
            <a:r>
              <a:rPr lang="en-US" dirty="0" smtClean="0"/>
              <a:t>Requests: 55</a:t>
            </a:r>
            <a:r>
              <a:rPr lang="en-US" dirty="0"/>
              <a:t>, 58, 39, 18, 90, 160, 150, 38, 184</a:t>
            </a:r>
          </a:p>
        </p:txBody>
      </p:sp>
      <p:sp>
        <p:nvSpPr>
          <p:cNvPr id="8" name="Rechteck 7"/>
          <p:cNvSpPr/>
          <p:nvPr/>
        </p:nvSpPr>
        <p:spPr>
          <a:xfrm>
            <a:off x="2855640" y="3212976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l"/>
            <a:r>
              <a:rPr lang="en-US" dirty="0" smtClean="0"/>
              <a:t>Service order: 150, 160, 184, 90, 58, 55, 39, 38, 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1551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C-SCAN (Circular SCAN)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Restricts scanning to one direction only</a:t>
            </a:r>
          </a:p>
          <a:p>
            <a:r>
              <a:rPr lang="en-US" dirty="0" smtClean="0"/>
              <a:t>When the last track has been visited in one direction, the arm is returned to the opposite end of the disk and the scan begins again</a:t>
            </a:r>
            <a:endParaRPr lang="en-US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TI 3: Operating Systems and Computer Networks</a:t>
            </a:r>
            <a:endParaRPr lang="en-US"/>
          </a:p>
        </p:txBody>
      </p:sp>
      <p:pic>
        <p:nvPicPr>
          <p:cNvPr id="4" name="Picture 3" descr="Fig11_07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3501008"/>
            <a:ext cx="8236050" cy="281940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2855640" y="2780928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l"/>
            <a:r>
              <a:rPr lang="en-US" dirty="0" smtClean="0"/>
              <a:t>Requests: 55</a:t>
            </a:r>
            <a:r>
              <a:rPr lang="en-US" dirty="0"/>
              <a:t>, 58, 39, 18, 90, 160, 150, 38, 184</a:t>
            </a:r>
          </a:p>
        </p:txBody>
      </p:sp>
      <p:sp>
        <p:nvSpPr>
          <p:cNvPr id="7" name="Rechteck 6"/>
          <p:cNvSpPr/>
          <p:nvPr/>
        </p:nvSpPr>
        <p:spPr>
          <a:xfrm>
            <a:off x="2855640" y="3212976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l"/>
            <a:r>
              <a:rPr lang="en-US" dirty="0" smtClean="0"/>
              <a:t>Service order: 150, 160, 184, 18, 38, 39, 55, 58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4912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N-Step-SCAN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Segments the disk request queue into subqueues of length N</a:t>
            </a:r>
          </a:p>
          <a:p>
            <a:r>
              <a:rPr lang="en-US" smtClean="0"/>
              <a:t>Subqueues are processed one at a time, using SCAN</a:t>
            </a:r>
          </a:p>
          <a:p>
            <a:r>
              <a:rPr lang="en-US" smtClean="0"/>
              <a:t>While a queue is being processed new requests must be added to some other queue</a:t>
            </a:r>
          </a:p>
          <a:p>
            <a:r>
              <a:rPr lang="en-US" smtClean="0"/>
              <a:t>If fewer than N requests are available at the end of a scan, all of them are processed with the next scan</a:t>
            </a:r>
            <a:endParaRPr lang="en-US" dirty="0" smtClean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TI 3: Operating Systems and Computer Networks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0377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FSCAN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Uses two subqueues</a:t>
            </a:r>
          </a:p>
          <a:p>
            <a:r>
              <a:rPr lang="en-NZ" smtClean="0"/>
              <a:t>When a scan begins, all of the requests are in one of the queues, with the other empty</a:t>
            </a:r>
          </a:p>
          <a:p>
            <a:r>
              <a:rPr lang="en-NZ" smtClean="0"/>
              <a:t>During scan, all new requests are put into the other queue</a:t>
            </a:r>
          </a:p>
          <a:p>
            <a:r>
              <a:rPr lang="en-NZ" smtClean="0"/>
              <a:t>Service of new requests is deferred until all of the old requests have been processed</a:t>
            </a:r>
            <a:endParaRPr lang="en-US" smtClean="0"/>
          </a:p>
          <a:p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TI 3: Operating Systems and Computer Networks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0951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System Design and I/O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TI 3: Operating Systems and Computer Networks</a:t>
            </a:r>
            <a:endParaRPr lang="en-US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952" y="1052736"/>
            <a:ext cx="3885008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2146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1" y="6019801"/>
            <a:ext cx="7524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Disk Scheduling Algorithms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TI 3: Operating Systems and Computer Networks</a:t>
            </a:r>
            <a:endParaRPr lang="en-US"/>
          </a:p>
        </p:txBody>
      </p:sp>
      <p:pic>
        <p:nvPicPr>
          <p:cNvPr id="5" name="Bild 4" descr="Table-11.2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65982" y="1268760"/>
            <a:ext cx="7902426" cy="5194231"/>
          </a:xfrm>
          <a:prstGeom prst="rect">
            <a:avLst/>
          </a:prstGeom>
          <a:ln w="38100" cmpd="sng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4140810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Disk Cache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 smtClean="0"/>
              <a:t>Main memory buffer for disk sectors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Contains copy of subset of sectors on disk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dirty="0"/>
              <a:t>Speeds up I/O requests to these sectors</a:t>
            </a:r>
          </a:p>
          <a:p>
            <a:pPr eaLnBrk="1" hangingPunct="1">
              <a:lnSpc>
                <a:spcPct val="80000"/>
              </a:lnSpc>
            </a:pPr>
            <a:endParaRPr lang="en-US" dirty="0" smtClean="0"/>
          </a:p>
          <a:p>
            <a:pPr eaLnBrk="1" hangingPunct="1">
              <a:lnSpc>
                <a:spcPct val="80000"/>
              </a:lnSpc>
            </a:pPr>
            <a:endParaRPr lang="en-US" dirty="0" smtClean="0"/>
          </a:p>
          <a:p>
            <a:pPr eaLnBrk="1" hangingPunct="1">
              <a:lnSpc>
                <a:spcPct val="80000"/>
              </a:lnSpc>
            </a:pPr>
            <a:endParaRPr lang="en-US" dirty="0" smtClean="0"/>
          </a:p>
          <a:p>
            <a:pPr eaLnBrk="1" hangingPunct="1">
              <a:lnSpc>
                <a:spcPct val="80000"/>
              </a:lnSpc>
            </a:pPr>
            <a:endParaRPr lang="en-US" dirty="0" smtClean="0"/>
          </a:p>
          <a:p>
            <a:pPr eaLnBrk="1" hangingPunct="1">
              <a:lnSpc>
                <a:spcPct val="80000"/>
              </a:lnSpc>
            </a:pPr>
            <a:endParaRPr lang="en-US" dirty="0" smtClean="0"/>
          </a:p>
          <a:p>
            <a:pPr eaLnBrk="1" hangingPunct="1">
              <a:lnSpc>
                <a:spcPct val="80000"/>
              </a:lnSpc>
            </a:pPr>
            <a:endParaRPr lang="en-US" dirty="0" smtClean="0"/>
          </a:p>
          <a:p>
            <a:pPr eaLnBrk="1" hangingPunct="1">
              <a:lnSpc>
                <a:spcPct val="80000"/>
              </a:lnSpc>
            </a:pPr>
            <a:endParaRPr lang="en-US" dirty="0" smtClean="0"/>
          </a:p>
          <a:p>
            <a:pPr eaLnBrk="1" hangingPunct="1">
              <a:lnSpc>
                <a:spcPct val="80000"/>
              </a:lnSpc>
            </a:pPr>
            <a:endParaRPr lang="en-US" dirty="0"/>
          </a:p>
          <a:p>
            <a:pPr eaLnBrk="1" hangingPunct="1">
              <a:lnSpc>
                <a:spcPct val="80000"/>
              </a:lnSpc>
            </a:pPr>
            <a:endParaRPr lang="en-US" dirty="0" smtClean="0"/>
          </a:p>
          <a:p>
            <a:pPr eaLnBrk="1" hangingPunct="1">
              <a:lnSpc>
                <a:spcPct val="80000"/>
              </a:lnSpc>
            </a:pPr>
            <a:endParaRPr lang="en-US" dirty="0" smtClean="0"/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Policies: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Least Recently Used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dirty="0"/>
              <a:t>Block longest in cache with no reference to it is replaced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Least Frequently Used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dirty="0"/>
              <a:t>Block with fewest references is replaced</a:t>
            </a:r>
          </a:p>
          <a:p>
            <a:pPr lvl="2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600" dirty="0"/>
              <a:t>Reference count is misleading for </a:t>
            </a:r>
            <a:r>
              <a:rPr lang="en-US" sz="1600" dirty="0" err="1"/>
              <a:t>bursty</a:t>
            </a:r>
            <a:r>
              <a:rPr lang="en-US" sz="1600" dirty="0"/>
              <a:t> access patterns</a:t>
            </a:r>
          </a:p>
        </p:txBody>
      </p:sp>
      <p:sp>
        <p:nvSpPr>
          <p:cNvPr id="18434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TI 3: Operating Systems and Computer Networks</a:t>
            </a:r>
            <a:endParaRPr lang="en-US" smtClean="0"/>
          </a:p>
        </p:txBody>
      </p:sp>
      <p:pic>
        <p:nvPicPr>
          <p:cNvPr id="18437" name="Picture 4" descr="snapshot2"/>
          <p:cNvPicPr>
            <a:picLocks noChangeAspect="1" noChangeArrowheads="1"/>
          </p:cNvPicPr>
          <p:nvPr/>
        </p:nvPicPr>
        <p:blipFill>
          <a:blip r:embed="rId2" cstate="print"/>
          <a:srcRect l="26393" t="53473" r="2756" b="8655"/>
          <a:stretch>
            <a:fillRect/>
          </a:stretch>
        </p:blipFill>
        <p:spPr bwMode="auto">
          <a:xfrm>
            <a:off x="4319058" y="2276872"/>
            <a:ext cx="6264275" cy="259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RAID</a:t>
            </a:r>
            <a:endParaRPr lang="en-US"/>
          </a:p>
        </p:txBody>
      </p:sp>
      <p:sp>
        <p:nvSpPr>
          <p:cNvPr id="45060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Redundant Array of Independent Disks</a:t>
            </a:r>
          </a:p>
          <a:p>
            <a:endParaRPr lang="en-US" dirty="0" smtClean="0"/>
          </a:p>
          <a:p>
            <a:r>
              <a:rPr lang="en-US" dirty="0" smtClean="0"/>
              <a:t>Set of physical disk drives viewed by the operating system as a single logical drive</a:t>
            </a:r>
          </a:p>
          <a:p>
            <a:endParaRPr lang="en-US" dirty="0" smtClean="0"/>
          </a:p>
          <a:p>
            <a:r>
              <a:rPr lang="en-US" dirty="0" smtClean="0"/>
              <a:t>Data are distributed across the physical drives of an array</a:t>
            </a:r>
          </a:p>
          <a:p>
            <a:endParaRPr lang="en-US" dirty="0" smtClean="0"/>
          </a:p>
          <a:p>
            <a:r>
              <a:rPr lang="en-US" dirty="0" smtClean="0"/>
              <a:t>Redundant disk capacity is used to store parity information</a:t>
            </a:r>
            <a:endParaRPr lang="en-US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TI 3: Operating Systems and Computer Networks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1528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RAID Levels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TI 3: Operating Systems and Computer Networks</a:t>
            </a:r>
            <a:endParaRPr lang="en-US"/>
          </a:p>
        </p:txBody>
      </p:sp>
      <p:pic>
        <p:nvPicPr>
          <p:cNvPr id="2" name="Bild 1" descr="Table-11.4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2"/>
          <a:stretch/>
        </p:blipFill>
        <p:spPr>
          <a:xfrm>
            <a:off x="1775520" y="1216478"/>
            <a:ext cx="8136904" cy="523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0144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RAID Level 0</a:t>
            </a:r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NZ" dirty="0" smtClean="0"/>
              <a:t>Not a true RAID because it does not include redundancy to improve performance or provide data protection</a:t>
            </a:r>
          </a:p>
          <a:p>
            <a:pPr lvl="0"/>
            <a:r>
              <a:rPr lang="en-NZ" dirty="0" smtClean="0"/>
              <a:t>User and system data are distributed across all of the disks in the array</a:t>
            </a:r>
          </a:p>
          <a:p>
            <a:pPr lvl="0"/>
            <a:r>
              <a:rPr lang="en-NZ" dirty="0" smtClean="0"/>
              <a:t>Logical disk is divided into strips</a:t>
            </a:r>
          </a:p>
          <a:p>
            <a:pPr lvl="0"/>
            <a:endParaRPr lang="en-NZ" dirty="0" smtClean="0"/>
          </a:p>
          <a:p>
            <a:endParaRPr lang="en-US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TI 3: Operating Systems and Computer Networks</a:t>
            </a:r>
            <a:endParaRPr lang="en-US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003" y="3933061"/>
            <a:ext cx="4679997" cy="2045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79738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RAID Level 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smtClean="0"/>
              <a:t>Redundancy is achieved by the simple expedient of duplicating all the data</a:t>
            </a:r>
          </a:p>
          <a:p>
            <a:r>
              <a:rPr lang="en-NZ" smtClean="0"/>
              <a:t>There is no “write penalty”</a:t>
            </a:r>
          </a:p>
          <a:p>
            <a:r>
              <a:rPr lang="en-NZ" smtClean="0"/>
              <a:t>When a drive fails the data may still be accessed from the second drive</a:t>
            </a:r>
          </a:p>
          <a:p>
            <a:r>
              <a:rPr lang="en-NZ" smtClean="0"/>
              <a:t>Principal disadvantage is the cost</a:t>
            </a:r>
            <a:endParaRPr lang="en-NZ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TI 3: Operating Systems and Computer Networks</a:t>
            </a:r>
            <a:endParaRPr lang="en-US"/>
          </a:p>
        </p:txBody>
      </p:sp>
      <p:pic>
        <p:nvPicPr>
          <p:cNvPr id="7" name="Content Placeholder 3" descr="Fig11_08b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971874" y="3962400"/>
            <a:ext cx="8248255" cy="20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89652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RAID Level 2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smtClean="0"/>
              <a:t>Makes use of a parallel access technique</a:t>
            </a:r>
          </a:p>
          <a:p>
            <a:r>
              <a:rPr lang="en-NZ" smtClean="0"/>
              <a:t>Data striping is used</a:t>
            </a:r>
          </a:p>
          <a:p>
            <a:r>
              <a:rPr lang="en-NZ" smtClean="0"/>
              <a:t>Typically a Hamming code is used</a:t>
            </a:r>
          </a:p>
          <a:p>
            <a:r>
              <a:rPr lang="en-NZ" smtClean="0"/>
              <a:t>Effective choice in an environment in which many disk errors occur</a:t>
            </a:r>
            <a:endParaRPr lang="en-NZ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TI 3: Operating Systems and Computer Networks</a:t>
            </a:r>
            <a:endParaRPr lang="en-US"/>
          </a:p>
        </p:txBody>
      </p:sp>
      <p:pic>
        <p:nvPicPr>
          <p:cNvPr id="6" name="Content Placeholder 3" descr="Fig11_08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971821" y="3886200"/>
            <a:ext cx="8248361" cy="2207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112214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RAID Level 3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smtClean="0"/>
              <a:t>Requires only a single redundant disk, no matter how large the disk array</a:t>
            </a:r>
          </a:p>
          <a:p>
            <a:r>
              <a:rPr lang="en-NZ" smtClean="0"/>
              <a:t>Employs parallel access, with data distributed in small strips</a:t>
            </a:r>
          </a:p>
          <a:p>
            <a:r>
              <a:rPr lang="en-NZ" smtClean="0"/>
              <a:t>Can achieve very high data transfer rates</a:t>
            </a:r>
            <a:endParaRPr lang="en-NZ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TI 3: Operating Systems and Computer Networks</a:t>
            </a:r>
            <a:endParaRPr lang="en-US"/>
          </a:p>
        </p:txBody>
      </p:sp>
      <p:pic>
        <p:nvPicPr>
          <p:cNvPr id="6" name="Content Placeholder 3" descr="Fig11_08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922476" y="3717033"/>
            <a:ext cx="6347048" cy="2276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204093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RAID Level 4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smtClean="0"/>
              <a:t>Makes use of an independent access technique</a:t>
            </a:r>
          </a:p>
          <a:p>
            <a:r>
              <a:rPr lang="en-NZ" smtClean="0"/>
              <a:t>A bit-by-bit parity strip is calculated across corresponding strips on each data disk, and the parity bits are stored in the corresponding strip on the parity disk</a:t>
            </a:r>
          </a:p>
          <a:p>
            <a:r>
              <a:rPr lang="en-NZ" smtClean="0"/>
              <a:t>Involves a write penalty when an I/O write request of small size is performed</a:t>
            </a:r>
            <a:endParaRPr lang="en-NZ" dirty="0" smtClean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TI 3: Operating Systems and Computer Networks</a:t>
            </a:r>
            <a:endParaRPr lang="en-US"/>
          </a:p>
        </p:txBody>
      </p:sp>
      <p:pic>
        <p:nvPicPr>
          <p:cNvPr id="6" name="Content Placeholder 3" descr="Fig11_08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881942" y="3789040"/>
            <a:ext cx="6428116" cy="2305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31929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RAID Level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smtClean="0"/>
              <a:t>Similar to RAID-4 but distributes the parity bits across all disks</a:t>
            </a:r>
          </a:p>
          <a:p>
            <a:r>
              <a:rPr lang="en-NZ" smtClean="0"/>
              <a:t>Typical allocation is a round-robin scheme</a:t>
            </a:r>
          </a:p>
          <a:p>
            <a:r>
              <a:rPr lang="en-NZ" smtClean="0"/>
              <a:t>Has the characteristic that the loss of any one disk does not result in data loss</a:t>
            </a:r>
            <a:endParaRPr lang="en-NZ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TI 3: Operating Systems and Computer Networks</a:t>
            </a:r>
            <a:endParaRPr lang="en-US"/>
          </a:p>
        </p:txBody>
      </p:sp>
      <p:pic>
        <p:nvPicPr>
          <p:cNvPr id="6" name="Content Placeholder 3" descr="Fig11_08f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068588" y="3645025"/>
            <a:ext cx="6054824" cy="2459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58259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Operating System Design and I/O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Efficiency Problems</a:t>
            </a:r>
          </a:p>
          <a:p>
            <a:pPr lvl="1" eaLnBrk="1" hangingPunct="1"/>
            <a:r>
              <a:rPr lang="en-US" dirty="0" smtClean="0"/>
              <a:t>I/O (usually) cannot keep up with processor speed</a:t>
            </a:r>
          </a:p>
          <a:p>
            <a:pPr lvl="1" eaLnBrk="1" hangingPunct="1"/>
            <a:r>
              <a:rPr lang="en-US" dirty="0" smtClean="0"/>
              <a:t>Use of multiprogramming allows for some processes to be waiting on I/O while another process executes</a:t>
            </a:r>
          </a:p>
          <a:p>
            <a:pPr lvl="1" eaLnBrk="1" hangingPunct="1"/>
            <a:r>
              <a:rPr lang="en-US" dirty="0" smtClean="0"/>
              <a:t>Most I/O devices extremely slow compared to main memory</a:t>
            </a:r>
          </a:p>
          <a:p>
            <a:pPr lvl="1" eaLnBrk="1" hangingPunct="1"/>
            <a:r>
              <a:rPr lang="en-US" dirty="0" smtClean="0"/>
              <a:t>Swapping is used to bring in additional Ready processes (requires I/O operations)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Generality</a:t>
            </a:r>
          </a:p>
          <a:p>
            <a:pPr lvl="1" eaLnBrk="1" hangingPunct="1"/>
            <a:r>
              <a:rPr lang="en-US" dirty="0" smtClean="0"/>
              <a:t>Desirable to handle all I/O devices in a uniform manner, i.e., provide good abstraction to application programmer</a:t>
            </a:r>
          </a:p>
          <a:p>
            <a:pPr lvl="1" eaLnBrk="1" hangingPunct="1"/>
            <a:r>
              <a:rPr lang="en-US" dirty="0" smtClean="0"/>
              <a:t>Hide most of details of device I/O in lower-level routines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en-US" dirty="0" smtClean="0"/>
              <a:t>Processes and upper levels see devices in general terms, e.g., read, write, open, close, lock, unlock</a:t>
            </a:r>
          </a:p>
          <a:p>
            <a:pPr lvl="2" eaLnBrk="1" hangingPunct="1">
              <a:buFont typeface="Wingdings" pitchFamily="2" charset="2"/>
              <a:buChar char="Ø"/>
            </a:pPr>
            <a:endParaRPr lang="en-US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dirty="0" smtClean="0"/>
              <a:t>Conflicting goals motivate focus on API design</a:t>
            </a:r>
          </a:p>
        </p:txBody>
      </p:sp>
      <p:sp>
        <p:nvSpPr>
          <p:cNvPr id="6146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TI 3: Operating Systems and Computer Networks</a:t>
            </a:r>
            <a:endParaRPr lang="en-US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RAID Level 6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smtClean="0"/>
              <a:t>Two different parity calculations are carried out and stored in separate blocks on different disks</a:t>
            </a:r>
          </a:p>
          <a:p>
            <a:r>
              <a:rPr lang="en-NZ" smtClean="0"/>
              <a:t>Provides extremely high data availability</a:t>
            </a:r>
          </a:p>
          <a:p>
            <a:r>
              <a:rPr lang="en-NZ" smtClean="0"/>
              <a:t>Incurs a substantial write penalty because each write affects two parity blocks</a:t>
            </a:r>
            <a:endParaRPr lang="en-NZ" dirty="0" smtClean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TI 3: Operating Systems and Computer Networks</a:t>
            </a:r>
            <a:endParaRPr lang="en-US"/>
          </a:p>
        </p:txBody>
      </p:sp>
      <p:pic>
        <p:nvPicPr>
          <p:cNvPr id="6" name="Content Placeholder 3" descr="Fig11_08g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780871" y="3501008"/>
            <a:ext cx="6630261" cy="2395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42695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UNIX SVR4 I/O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/>
              <a:t>Each individual device is associated with a special file:</a:t>
            </a:r>
          </a:p>
          <a:p>
            <a:pPr lvl="1" eaLnBrk="1" hangingPunct="1"/>
            <a:r>
              <a:rPr lang="en-US" dirty="0"/>
              <a:t>/</a:t>
            </a:r>
            <a:r>
              <a:rPr lang="en-US" dirty="0" err="1"/>
              <a:t>dev</a:t>
            </a:r>
            <a:r>
              <a:rPr lang="en-US" dirty="0"/>
              <a:t>/dsp0: First sound card</a:t>
            </a:r>
          </a:p>
          <a:p>
            <a:pPr lvl="1" eaLnBrk="1" hangingPunct="1"/>
            <a:r>
              <a:rPr lang="en-US" dirty="0"/>
              <a:t>/</a:t>
            </a:r>
            <a:r>
              <a:rPr lang="en-US" dirty="0" err="1"/>
              <a:t>dev</a:t>
            </a:r>
            <a:r>
              <a:rPr lang="en-US" dirty="0"/>
              <a:t>/</a:t>
            </a:r>
            <a:r>
              <a:rPr lang="en-US" dirty="0" err="1"/>
              <a:t>hda</a:t>
            </a:r>
            <a:r>
              <a:rPr lang="en-US" dirty="0"/>
              <a:t>: IDE, primary master</a:t>
            </a:r>
          </a:p>
          <a:p>
            <a:pPr lvl="1" eaLnBrk="1" hangingPunct="1"/>
            <a:r>
              <a:rPr lang="en-US" dirty="0"/>
              <a:t>/</a:t>
            </a:r>
            <a:r>
              <a:rPr lang="en-US" dirty="0" err="1"/>
              <a:t>dev</a:t>
            </a:r>
            <a:r>
              <a:rPr lang="en-US" dirty="0"/>
              <a:t>/hda1: First partition on </a:t>
            </a:r>
            <a:br>
              <a:rPr lang="en-US" dirty="0"/>
            </a:br>
            <a:r>
              <a:rPr lang="en-US" dirty="0"/>
              <a:t>/</a:t>
            </a:r>
            <a:r>
              <a:rPr lang="en-US" dirty="0" err="1"/>
              <a:t>dev</a:t>
            </a:r>
            <a:r>
              <a:rPr lang="en-US" dirty="0"/>
              <a:t>/</a:t>
            </a:r>
            <a:r>
              <a:rPr lang="en-US" dirty="0" err="1"/>
              <a:t>hda</a:t>
            </a:r>
            <a:endParaRPr lang="en-US" dirty="0"/>
          </a:p>
          <a:p>
            <a:pPr lvl="1" eaLnBrk="1" hangingPunct="1"/>
            <a:r>
              <a:rPr lang="en-US" dirty="0"/>
              <a:t>/</a:t>
            </a:r>
            <a:r>
              <a:rPr lang="en-US" dirty="0" err="1"/>
              <a:t>dev</a:t>
            </a:r>
            <a:r>
              <a:rPr lang="en-US" dirty="0"/>
              <a:t>/</a:t>
            </a:r>
            <a:r>
              <a:rPr lang="en-US" dirty="0" err="1"/>
              <a:t>tty</a:t>
            </a:r>
            <a:r>
              <a:rPr lang="en-US" dirty="0"/>
              <a:t>: Controlling terminal</a:t>
            </a:r>
          </a:p>
          <a:p>
            <a:pPr lvl="1" eaLnBrk="1" hangingPunct="1"/>
            <a:r>
              <a:rPr lang="en-US" dirty="0"/>
              <a:t>...</a:t>
            </a:r>
          </a:p>
          <a:p>
            <a:pPr lvl="1" eaLnBrk="1" hangingPunct="1"/>
            <a:endParaRPr lang="en-US" dirty="0"/>
          </a:p>
          <a:p>
            <a:pPr eaLnBrk="1" hangingPunct="1"/>
            <a:r>
              <a:rPr lang="en-US" sz="2000" dirty="0"/>
              <a:t>Two types of I/O:</a:t>
            </a:r>
          </a:p>
          <a:p>
            <a:pPr lvl="1" eaLnBrk="1" hangingPunct="1"/>
            <a:r>
              <a:rPr lang="en-US" dirty="0"/>
              <a:t>Buffered (default)</a:t>
            </a:r>
          </a:p>
          <a:p>
            <a:pPr lvl="1" eaLnBrk="1" hangingPunct="1"/>
            <a:r>
              <a:rPr lang="en-US" dirty="0" err="1"/>
              <a:t>Unbuffered</a:t>
            </a:r>
            <a:r>
              <a:rPr lang="en-US" dirty="0"/>
              <a:t> (raw)</a:t>
            </a:r>
          </a:p>
          <a:p>
            <a:pPr eaLnBrk="1" hangingPunct="1"/>
            <a:endParaRPr lang="en-US" sz="20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9458" name="Fußzeilenplatzhalt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TI 3: Operating Systems and Computer Networks</a:t>
            </a:r>
            <a:endParaRPr lang="en-US" smtClean="0"/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 cstate="print"/>
          <a:srcRect b="19066"/>
          <a:stretch>
            <a:fillRect/>
          </a:stretch>
        </p:blipFill>
        <p:spPr bwMode="auto">
          <a:xfrm>
            <a:off x="6744072" y="2276872"/>
            <a:ext cx="3717925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7086971" y="3800872"/>
            <a:ext cx="563562" cy="3667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/>
              <a:t>I/O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Questions &amp; Tasks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Compare an SSD with an HD when it comes to I/O scheduling. What are the differences?</a:t>
            </a:r>
          </a:p>
          <a:p>
            <a:pPr lvl="1"/>
            <a:r>
              <a:rPr lang="en-US" dirty="0" smtClean="0"/>
              <a:t>What determines the performance of the different disk scheduling algorithms?</a:t>
            </a:r>
          </a:p>
          <a:p>
            <a:pPr lvl="1"/>
            <a:r>
              <a:rPr lang="en-US" dirty="0" smtClean="0"/>
              <a:t>What are disadvantages of RAID-systems? Where do they have their single point of failure? 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 III - Operating Systems and Computer Networks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2835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Content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noProof="0" dirty="0" smtClean="0"/>
              <a:t>Introduction and Motivation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noProof="0" dirty="0" smtClean="0"/>
              <a:t>Subsystems, Interrupts and System Calls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noProof="0" dirty="0" smtClean="0"/>
              <a:t>Processes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noProof="0" dirty="0" smtClean="0"/>
              <a:t>Memory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noProof="0" dirty="0" smtClean="0"/>
              <a:t>Scheduling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noProof="0" dirty="0" smtClean="0"/>
              <a:t>I/O and </a:t>
            </a:r>
            <a:r>
              <a:rPr lang="en-US" b="1" noProof="0" dirty="0" smtClean="0"/>
              <a:t>File System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noProof="0" dirty="0" smtClean="0"/>
              <a:t>Booting, Services, and Security</a:t>
            </a:r>
          </a:p>
        </p:txBody>
      </p:sp>
      <p:sp>
        <p:nvSpPr>
          <p:cNvPr id="5122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 dirty="0" smtClean="0"/>
              <a:t>TI 3: Operating Systems </a:t>
            </a:r>
            <a:r>
              <a:rPr lang="de-DE" dirty="0" err="1" smtClean="0"/>
              <a:t>and</a:t>
            </a:r>
            <a:r>
              <a:rPr lang="de-DE" dirty="0" smtClean="0"/>
              <a:t> Computer Networks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555225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System Overview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TI 3: Operating Systems and Computer Networks</a:t>
            </a:r>
            <a:endParaRPr lang="en-US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3992" y="1257532"/>
            <a:ext cx="3708680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Bild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6749" y="3933336"/>
            <a:ext cx="3532709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Bild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3992" y="3861048"/>
            <a:ext cx="4039598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6749" y="1260723"/>
            <a:ext cx="3548063" cy="2600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51263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System Overview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Goals</a:t>
            </a:r>
          </a:p>
          <a:p>
            <a:pPr lvl="1"/>
            <a:r>
              <a:rPr lang="en-US" dirty="0" smtClean="0"/>
              <a:t>Meet data management needs and requirements of user</a:t>
            </a:r>
          </a:p>
          <a:p>
            <a:pPr lvl="1"/>
            <a:r>
              <a:rPr lang="en-US" dirty="0" smtClean="0"/>
              <a:t>Guarantee that data in file is valid (over time)</a:t>
            </a:r>
          </a:p>
          <a:p>
            <a:pPr lvl="1"/>
            <a:r>
              <a:rPr lang="en-US" dirty="0" smtClean="0"/>
              <a:t>Optimize performance</a:t>
            </a:r>
          </a:p>
          <a:p>
            <a:pPr lvl="1"/>
            <a:r>
              <a:rPr lang="en-US" dirty="0" smtClean="0"/>
              <a:t>Provide I/O support for variety of storage device types</a:t>
            </a:r>
          </a:p>
          <a:p>
            <a:pPr lvl="1"/>
            <a:r>
              <a:rPr lang="en-US" dirty="0" smtClean="0"/>
              <a:t>Minimize or eliminate the potential for lost or destroyed data (redundancy)</a:t>
            </a:r>
          </a:p>
          <a:p>
            <a:pPr lvl="1"/>
            <a:r>
              <a:rPr lang="en-US" dirty="0" smtClean="0"/>
              <a:t>Provide a standardized set of I/O interface routines</a:t>
            </a:r>
          </a:p>
          <a:p>
            <a:pPr lvl="1"/>
            <a:r>
              <a:rPr lang="en-US" dirty="0" smtClean="0"/>
              <a:t>Provide I/O support for multiple users </a:t>
            </a:r>
          </a:p>
          <a:p>
            <a:pPr lvl="2"/>
            <a:r>
              <a:rPr lang="en-US" dirty="0" smtClean="0"/>
              <a:t>Concurrency, access control, etc.</a:t>
            </a:r>
          </a:p>
        </p:txBody>
      </p:sp>
      <p:sp>
        <p:nvSpPr>
          <p:cNvPr id="21506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TI 3: Operating Systems and Computer Networks</a:t>
            </a:r>
            <a:endParaRPr lang="en-US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File System Overview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Types of File Systems</a:t>
            </a:r>
          </a:p>
          <a:p>
            <a:endParaRPr lang="en-US" dirty="0" smtClean="0"/>
          </a:p>
          <a:p>
            <a:r>
              <a:rPr lang="en-US" dirty="0" smtClean="0"/>
              <a:t>Disk File Systems</a:t>
            </a:r>
          </a:p>
          <a:p>
            <a:pPr lvl="1"/>
            <a:r>
              <a:rPr lang="en-US" dirty="0" smtClean="0"/>
              <a:t>Windows: FAT, FAT16, FAT32, NTFS</a:t>
            </a:r>
          </a:p>
          <a:p>
            <a:pPr lvl="1"/>
            <a:r>
              <a:rPr lang="en-US" dirty="0" smtClean="0"/>
              <a:t>Linux: </a:t>
            </a:r>
            <a:r>
              <a:rPr lang="en-US" dirty="0" err="1" smtClean="0"/>
              <a:t>ext</a:t>
            </a:r>
            <a:r>
              <a:rPr lang="en-US" dirty="0" smtClean="0"/>
              <a:t>, ext2, ext3</a:t>
            </a:r>
          </a:p>
          <a:p>
            <a:pPr lvl="1"/>
            <a:r>
              <a:rPr lang="en-US" dirty="0" smtClean="0"/>
              <a:t>UNIX: UFS, …</a:t>
            </a:r>
          </a:p>
          <a:p>
            <a:pPr lvl="1"/>
            <a:r>
              <a:rPr lang="en-US" dirty="0" smtClean="0"/>
              <a:t>MAC OS X: HFS, HFS+</a:t>
            </a:r>
          </a:p>
          <a:p>
            <a:endParaRPr lang="en-US" dirty="0" smtClean="0"/>
          </a:p>
          <a:p>
            <a:r>
              <a:rPr lang="en-US" dirty="0" smtClean="0"/>
              <a:t>Distributed File Systems</a:t>
            </a:r>
          </a:p>
          <a:p>
            <a:pPr lvl="1"/>
            <a:r>
              <a:rPr lang="en-US" dirty="0" smtClean="0"/>
              <a:t>NFS, AFS, SMB</a:t>
            </a:r>
          </a:p>
          <a:p>
            <a:endParaRPr lang="en-US" dirty="0" smtClean="0"/>
          </a:p>
          <a:p>
            <a:r>
              <a:rPr lang="en-US" dirty="0" smtClean="0"/>
              <a:t>Special Purpose File Systems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TI 3: Operating Systems and Computer Networks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9080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File System Overview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Properties</a:t>
            </a:r>
          </a:p>
          <a:p>
            <a:pPr lvl="1"/>
            <a:r>
              <a:rPr lang="en-US" dirty="0" smtClean="0"/>
              <a:t>Long-term existence</a:t>
            </a:r>
          </a:p>
          <a:p>
            <a:pPr lvl="1"/>
            <a:r>
              <a:rPr lang="en-US" dirty="0" smtClean="0"/>
              <a:t>Sharable between processes</a:t>
            </a:r>
          </a:p>
          <a:p>
            <a:pPr lvl="1"/>
            <a:r>
              <a:rPr lang="en-US" dirty="0" smtClean="0"/>
              <a:t>Structure (internal /organizational)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Typical File Operations</a:t>
            </a:r>
          </a:p>
          <a:p>
            <a:pPr lvl="1"/>
            <a:r>
              <a:rPr lang="en-US" dirty="0" smtClean="0"/>
              <a:t>Create	Create new file</a:t>
            </a:r>
          </a:p>
          <a:p>
            <a:pPr lvl="1"/>
            <a:r>
              <a:rPr lang="en-US" dirty="0" smtClean="0"/>
              <a:t>Delete	Delete existing file</a:t>
            </a:r>
          </a:p>
          <a:p>
            <a:pPr lvl="1"/>
            <a:r>
              <a:rPr lang="en-US" dirty="0" smtClean="0"/>
              <a:t>Open		Open new/existing file</a:t>
            </a:r>
          </a:p>
          <a:p>
            <a:pPr lvl="1"/>
            <a:r>
              <a:rPr lang="en-US" dirty="0" smtClean="0"/>
              <a:t>Close		Close open file</a:t>
            </a:r>
          </a:p>
          <a:p>
            <a:pPr lvl="1"/>
            <a:r>
              <a:rPr lang="en-US" dirty="0" smtClean="0"/>
              <a:t>Read		Read data from open file</a:t>
            </a:r>
          </a:p>
          <a:p>
            <a:pPr lvl="1"/>
            <a:r>
              <a:rPr lang="en-US" dirty="0" smtClean="0"/>
              <a:t>Write		Write data to open file</a:t>
            </a:r>
          </a:p>
        </p:txBody>
      </p:sp>
      <p:sp>
        <p:nvSpPr>
          <p:cNvPr id="21506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TI 3: Operating Systems and Computer Networks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681452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mtClean="0"/>
              <a:t>Minimal User Requirements</a:t>
            </a:r>
            <a:endParaRPr lang="en-NZ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user ...</a:t>
            </a: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TI 3: Operating Systems and Computer Networks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33600" y="2743200"/>
            <a:ext cx="80772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9500" indent="-444500">
              <a:spcBef>
                <a:spcPts val="600"/>
              </a:spcBef>
              <a:buClr>
                <a:schemeClr val="accent1"/>
              </a:buClr>
              <a:buSzPct val="100000"/>
              <a:buFont typeface="+mj-lt"/>
              <a:buAutoNum type="arabicPeriod"/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1079500" indent="-444500">
              <a:spcBef>
                <a:spcPts val="600"/>
              </a:spcBef>
              <a:buClr>
                <a:schemeClr val="accent1"/>
              </a:buClr>
              <a:buSzPct val="100000"/>
              <a:buFont typeface="+mj-lt"/>
              <a:buAutoNum type="arabicPeriod"/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45432861"/>
              </p:ext>
            </p:extLst>
          </p:nvPr>
        </p:nvGraphicFramePr>
        <p:xfrm>
          <a:off x="2135560" y="1484784"/>
          <a:ext cx="8208912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496666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File System Architecture</a:t>
            </a:r>
          </a:p>
        </p:txBody>
      </p:sp>
      <p:sp>
        <p:nvSpPr>
          <p:cNvPr id="22532" name="Rectangle 7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600" dirty="0"/>
              <a:t>Access Method (API)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400" dirty="0"/>
              <a:t>Reflect different file structures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400" dirty="0"/>
              <a:t>Different ways to access data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/>
              <a:t>Logical I/O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400" dirty="0"/>
              <a:t>Enables users to access records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400" dirty="0"/>
              <a:t>General-purpose record I/O capability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400" dirty="0"/>
              <a:t>Maintains basic data about file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/>
              <a:t>Basic I/O Supervisor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400" dirty="0"/>
              <a:t>I/O initiation and termination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400" dirty="0"/>
              <a:t>Selection of the I/O device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400" dirty="0"/>
              <a:t>Scheduling to optimize performance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/>
              <a:t>Basic File System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400" dirty="0"/>
              <a:t>Physical I/O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400" dirty="0"/>
              <a:t>Placement of blocks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400" dirty="0"/>
              <a:t>Buffers blocks in main memory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/>
              <a:t>Device Drivers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400" dirty="0"/>
              <a:t>Communicate with peripheral devices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400" dirty="0"/>
              <a:t>Responsible for starting I/O operations on a device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400" dirty="0"/>
              <a:t>Processes completion of I/O request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2530" name="Fußzeilenplatzhalt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TI 3: Operating Systems and Computer Networks</a:t>
            </a:r>
            <a:endParaRPr lang="en-US" smtClean="0"/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 rotWithShape="1">
          <a:blip r:embed="rId2" cstate="print"/>
          <a:srcRect l="8105" r="1599" b="8068"/>
          <a:stretch/>
        </p:blipFill>
        <p:spPr bwMode="auto">
          <a:xfrm>
            <a:off x="6197603" y="1721975"/>
            <a:ext cx="5587029" cy="4611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Types of I/O Devices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Wide variety of I/O devices</a:t>
            </a:r>
          </a:p>
          <a:p>
            <a:pPr lvl="1"/>
            <a:r>
              <a:rPr lang="en-US" dirty="0" smtClean="0"/>
              <a:t>Human readable, e.g., display, keyboard, mouse</a:t>
            </a:r>
          </a:p>
          <a:p>
            <a:pPr lvl="1"/>
            <a:r>
              <a:rPr lang="en-US" dirty="0" smtClean="0"/>
              <a:t>Machine readable, e.g., disk and tape drives, sensors, controllers, actuators</a:t>
            </a:r>
          </a:p>
          <a:p>
            <a:pPr lvl="1"/>
            <a:r>
              <a:rPr lang="en-US" dirty="0" smtClean="0"/>
              <a:t>Communication, e.g., digital line drivers, modems</a:t>
            </a:r>
          </a:p>
          <a:p>
            <a:endParaRPr lang="en-US" dirty="0" smtClean="0"/>
          </a:p>
          <a:p>
            <a:r>
              <a:rPr lang="en-US" dirty="0" smtClean="0"/>
              <a:t>Data </a:t>
            </a:r>
            <a:r>
              <a:rPr lang="en-US" dirty="0"/>
              <a:t>rate</a:t>
            </a:r>
          </a:p>
          <a:p>
            <a:pPr lvl="1"/>
            <a:r>
              <a:rPr lang="en-US" dirty="0"/>
              <a:t>Application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software support, priority)</a:t>
            </a:r>
          </a:p>
          <a:p>
            <a:pPr lvl="1"/>
            <a:r>
              <a:rPr lang="en-US" dirty="0"/>
              <a:t>Complexity of control</a:t>
            </a:r>
          </a:p>
          <a:p>
            <a:pPr lvl="1"/>
            <a:r>
              <a:rPr lang="en-US" dirty="0"/>
              <a:t>Unit of transfer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stream, blocks, characters)</a:t>
            </a:r>
          </a:p>
          <a:p>
            <a:pPr lvl="1"/>
            <a:r>
              <a:rPr lang="en-US" dirty="0"/>
              <a:t>Data representation</a:t>
            </a:r>
          </a:p>
          <a:p>
            <a:pPr lvl="1"/>
            <a:r>
              <a:rPr lang="en-US" dirty="0"/>
              <a:t>Encoding schemes</a:t>
            </a:r>
          </a:p>
          <a:p>
            <a:pPr lvl="1"/>
            <a:r>
              <a:rPr lang="en-US" dirty="0"/>
              <a:t>Error </a:t>
            </a:r>
            <a:r>
              <a:rPr lang="en-US" dirty="0" smtClean="0"/>
              <a:t>conditions</a:t>
            </a:r>
            <a:endParaRPr lang="en-US" dirty="0"/>
          </a:p>
        </p:txBody>
      </p:sp>
      <p:sp>
        <p:nvSpPr>
          <p:cNvPr id="819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TI 3: Operating Systems and Computer Networks</a:t>
            </a:r>
            <a:endParaRPr lang="en-US" smtClean="0"/>
          </a:p>
        </p:txBody>
      </p:sp>
      <p:pic>
        <p:nvPicPr>
          <p:cNvPr id="9" name="Bild 8" descr="f1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4" t="12251" r="6472" b="13980"/>
          <a:stretch/>
        </p:blipFill>
        <p:spPr>
          <a:xfrm>
            <a:off x="4583832" y="2599368"/>
            <a:ext cx="6264696" cy="402761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Elements of File Management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TI 3: Operating Systems and Computer Networks</a:t>
            </a:r>
            <a:endParaRPr lang="en-US"/>
          </a:p>
        </p:txBody>
      </p:sp>
      <p:pic>
        <p:nvPicPr>
          <p:cNvPr id="4" name="Content Placeholder 3" descr="Fig12_02.gif"/>
          <p:cNvPicPr>
            <a:picLocks noGrp="1" noChangeAspect="1"/>
          </p:cNvPicPr>
          <p:nvPr>
            <p:ph idx="4294967295"/>
          </p:nvPr>
        </p:nvPicPr>
        <p:blipFill rotWithShape="1">
          <a:blip r:embed="rId3"/>
          <a:srcRect l="3034" t="8911" r="507" b="6389"/>
          <a:stretch/>
        </p:blipFill>
        <p:spPr>
          <a:xfrm>
            <a:off x="1055440" y="1196821"/>
            <a:ext cx="9217024" cy="5406874"/>
          </a:xfrm>
        </p:spPr>
      </p:pic>
    </p:spTree>
    <p:extLst>
      <p:ext uri="{BB962C8B-B14F-4D97-AF65-F5344CB8AC3E}">
        <p14:creationId xmlns:p14="http://schemas.microsoft.com/office/powerpoint/2010/main" val="37523599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mtClean="0"/>
              <a:t>File Organization Types</a:t>
            </a:r>
            <a:endParaRPr lang="en-NZ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TI 3: Operating Systems and Computer Networks</a:t>
            </a:r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95846956"/>
              </p:ext>
            </p:extLst>
          </p:nvPr>
        </p:nvGraphicFramePr>
        <p:xfrm>
          <a:off x="1524001" y="1052514"/>
          <a:ext cx="8321675" cy="5113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549402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Pile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Least complicated form of file organization</a:t>
            </a:r>
          </a:p>
          <a:p>
            <a:r>
              <a:rPr lang="en-US" dirty="0" smtClean="0"/>
              <a:t>Data are collected in the order they arrive</a:t>
            </a:r>
          </a:p>
          <a:p>
            <a:r>
              <a:rPr lang="en-US" dirty="0" smtClean="0"/>
              <a:t>Each record consists of one burst of data</a:t>
            </a:r>
          </a:p>
          <a:p>
            <a:r>
              <a:rPr lang="en-US" dirty="0" smtClean="0"/>
              <a:t>Purpose is simply to accumulate the mass of data and save it</a:t>
            </a:r>
          </a:p>
          <a:p>
            <a:r>
              <a:rPr lang="en-US" dirty="0" smtClean="0"/>
              <a:t>Record access is by exhaustive search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TI 3: Operating Systems and Computer Networks</a:t>
            </a:r>
            <a:endParaRPr lang="en-US"/>
          </a:p>
        </p:txBody>
      </p:sp>
      <p:pic>
        <p:nvPicPr>
          <p:cNvPr id="4" name="Content Placeholder 3" descr="Fig12_03a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960096" y="1716369"/>
            <a:ext cx="3528705" cy="4367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512679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Sequential File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Most common form of file structure</a:t>
            </a:r>
          </a:p>
          <a:p>
            <a:r>
              <a:rPr lang="en-US" smtClean="0"/>
              <a:t>A fixed format is used for records</a:t>
            </a:r>
          </a:p>
          <a:p>
            <a:r>
              <a:rPr lang="en-US" smtClean="0"/>
              <a:t>Key field uniquely identifies the record</a:t>
            </a:r>
          </a:p>
          <a:p>
            <a:r>
              <a:rPr lang="en-US" smtClean="0"/>
              <a:t>Typically used in batch applications</a:t>
            </a:r>
          </a:p>
          <a:p>
            <a:r>
              <a:rPr lang="en-US" smtClean="0"/>
              <a:t>Only organization that is easily stored on tape as well as disk</a:t>
            </a: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TI 3: Operating Systems and Computer Networks</a:t>
            </a:r>
            <a:endParaRPr lang="en-US"/>
          </a:p>
        </p:txBody>
      </p:sp>
      <p:pic>
        <p:nvPicPr>
          <p:cNvPr id="4" name="Content Placeholder 3" descr="Fig12_03b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816080" y="1507940"/>
            <a:ext cx="3668574" cy="4479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47737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Indexed Sequential File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Adds an index to the file to support random access</a:t>
            </a:r>
          </a:p>
          <a:p>
            <a:r>
              <a:rPr lang="en-US" dirty="0" smtClean="0"/>
              <a:t>Adds an overflow file</a:t>
            </a:r>
          </a:p>
          <a:p>
            <a:r>
              <a:rPr lang="en-US" dirty="0" smtClean="0"/>
              <a:t>Greatly reduces the time required to access a single record</a:t>
            </a:r>
          </a:p>
          <a:p>
            <a:r>
              <a:rPr lang="en-US" dirty="0" smtClean="0"/>
              <a:t>Multiple levels of indexing can be used to provide greater efficiency in access</a:t>
            </a:r>
          </a:p>
          <a:p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TI 3: Operating Systems and Computer Networks</a:t>
            </a:r>
            <a:endParaRPr lang="en-US"/>
          </a:p>
        </p:txBody>
      </p:sp>
      <p:pic>
        <p:nvPicPr>
          <p:cNvPr id="4" name="Content Placeholder 3" descr="Fig12_03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312024" y="1287388"/>
            <a:ext cx="4143216" cy="458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05101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Indexed File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Records are accessed only through their indexes </a:t>
            </a:r>
          </a:p>
          <a:p>
            <a:r>
              <a:rPr lang="en-US" smtClean="0"/>
              <a:t>Variable-length records can be employed</a:t>
            </a:r>
          </a:p>
          <a:p>
            <a:r>
              <a:rPr lang="en-US" smtClean="0"/>
              <a:t>Exhaustive index contains one entry for every record in the main file</a:t>
            </a:r>
          </a:p>
          <a:p>
            <a:r>
              <a:rPr lang="en-US" smtClean="0"/>
              <a:t>Partial index contains entries to records where the field of interest exists</a:t>
            </a:r>
          </a:p>
          <a:p>
            <a:r>
              <a:rPr lang="en-US" smtClean="0"/>
              <a:t>Used mostly in applications where timeliness of information is critical</a:t>
            </a:r>
          </a:p>
          <a:p>
            <a:r>
              <a:rPr lang="en-US" smtClean="0"/>
              <a:t>Examples would be airline reservation systems and inventory control systems</a:t>
            </a:r>
            <a:endParaRPr lang="en-NZ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TI 3: Operating Systems and Computer Networks</a:t>
            </a:r>
            <a:endParaRPr lang="en-US"/>
          </a:p>
        </p:txBody>
      </p:sp>
      <p:pic>
        <p:nvPicPr>
          <p:cNvPr id="4" name="Content Placeholder 3" descr="Fig12_03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634938" y="1065424"/>
            <a:ext cx="3781543" cy="509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961928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Direct or Hashed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NZ" dirty="0" smtClean="0"/>
              <a:t>Access directly any block of a known address</a:t>
            </a:r>
          </a:p>
          <a:p>
            <a:r>
              <a:rPr lang="en-NZ" dirty="0" smtClean="0"/>
              <a:t>Makes use of hashing on the key value</a:t>
            </a:r>
          </a:p>
          <a:p>
            <a:r>
              <a:rPr lang="en-NZ" dirty="0" smtClean="0"/>
              <a:t>Often used where:</a:t>
            </a:r>
          </a:p>
          <a:p>
            <a:pPr lvl="1"/>
            <a:r>
              <a:rPr lang="en-NZ" dirty="0" smtClean="0"/>
              <a:t>very rapid access is required</a:t>
            </a:r>
          </a:p>
          <a:p>
            <a:pPr lvl="1"/>
            <a:r>
              <a:rPr lang="en-NZ" dirty="0" smtClean="0"/>
              <a:t>fixed-length records are used</a:t>
            </a:r>
          </a:p>
          <a:p>
            <a:pPr lvl="1"/>
            <a:r>
              <a:rPr lang="en-NZ" dirty="0" smtClean="0"/>
              <a:t>records are always accessed one at a time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TI 3: Operating Systems and Computer Networks</a:t>
            </a:r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47740679"/>
              </p:ext>
            </p:extLst>
          </p:nvPr>
        </p:nvGraphicFramePr>
        <p:xfrm>
          <a:off x="7309048" y="1844824"/>
          <a:ext cx="2819400" cy="243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670658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Grades of Performance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TI 3: Operating Systems and Computer Networks</a:t>
            </a:r>
            <a:endParaRPr lang="en-US"/>
          </a:p>
        </p:txBody>
      </p:sp>
      <p:pic>
        <p:nvPicPr>
          <p:cNvPr id="4" name="Content Placeholder 3" descr="Table12_01.gif"/>
          <p:cNvPicPr>
            <a:picLocks noGrp="1" noChangeAspect="1"/>
          </p:cNvPicPr>
          <p:nvPr>
            <p:ph idx="4294967295"/>
          </p:nvPr>
        </p:nvPicPr>
        <p:blipFill rotWithShape="1">
          <a:blip r:embed="rId3"/>
          <a:srcRect t="722" b="674"/>
          <a:stretch/>
        </p:blipFill>
        <p:spPr>
          <a:xfrm>
            <a:off x="1703512" y="1458786"/>
            <a:ext cx="6781800" cy="4938713"/>
          </a:xfrm>
        </p:spPr>
      </p:pic>
    </p:spTree>
    <p:extLst>
      <p:ext uri="{BB962C8B-B14F-4D97-AF65-F5344CB8AC3E}">
        <p14:creationId xmlns:p14="http://schemas.microsoft.com/office/powerpoint/2010/main" val="4572070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Operations Performed on a Directory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smtClean="0"/>
              <a:t>To understand the requirements for a file structure, it is helpful to consider the types of operations that may be performed on the directory:</a:t>
            </a:r>
            <a:endParaRPr lang="en-NZ" dirty="0" smtClean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TI 3: Operating Systems and Computer Networks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177" y="4134956"/>
            <a:ext cx="1738313" cy="2030349"/>
          </a:xfrm>
          <a:prstGeom prst="rect">
            <a:avLst/>
          </a:prstGeom>
          <a:effectLst>
            <a:glow rad="101600">
              <a:schemeClr val="bg1">
                <a:alpha val="75000"/>
              </a:schemeClr>
            </a:glow>
          </a:effec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98001802"/>
              </p:ext>
            </p:extLst>
          </p:nvPr>
        </p:nvGraphicFramePr>
        <p:xfrm>
          <a:off x="2019300" y="2492896"/>
          <a:ext cx="8153400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259071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File Directories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000" dirty="0"/>
              <a:t>Contains information about files</a:t>
            </a:r>
          </a:p>
          <a:p>
            <a:pPr lvl="1" eaLnBrk="1" hangingPunct="1"/>
            <a:r>
              <a:rPr lang="en-US" dirty="0"/>
              <a:t>Attributes, e.g., read/write/executable bits, access time</a:t>
            </a:r>
          </a:p>
          <a:p>
            <a:pPr lvl="1" eaLnBrk="1" hangingPunct="1"/>
            <a:r>
              <a:rPr lang="en-US" dirty="0"/>
              <a:t>Ownership, e.g., user/group or Access Control List (ACL)</a:t>
            </a:r>
          </a:p>
          <a:p>
            <a:pPr lvl="1" eaLnBrk="1" hangingPunct="1"/>
            <a:r>
              <a:rPr lang="en-US" dirty="0"/>
              <a:t>Location with regard to logical structure of </a:t>
            </a:r>
            <a:r>
              <a:rPr lang="en-US" dirty="0" smtClean="0"/>
              <a:t>medium</a:t>
            </a:r>
          </a:p>
          <a:p>
            <a:pPr lvl="1" eaLnBrk="1" hangingPunct="1"/>
            <a:endParaRPr lang="en-US" dirty="0"/>
          </a:p>
          <a:p>
            <a:pPr eaLnBrk="1" hangingPunct="1"/>
            <a:r>
              <a:rPr lang="en-US" sz="2000" dirty="0"/>
              <a:t>Directory itself may be implemented as file owned by operating </a:t>
            </a:r>
            <a:r>
              <a:rPr lang="en-US" sz="2000" dirty="0" smtClean="0"/>
              <a:t>system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/>
              <a:t>Provides mapping between file names and files themselves</a:t>
            </a:r>
          </a:p>
          <a:p>
            <a:pPr lvl="1" eaLnBrk="1" hangingPunct="1"/>
            <a:r>
              <a:rPr lang="en-US" dirty="0"/>
              <a:t>“</a:t>
            </a:r>
            <a:r>
              <a:rPr lang="en-US" dirty="0" err="1"/>
              <a:t>inodes</a:t>
            </a:r>
            <a:r>
              <a:rPr lang="en-US" dirty="0"/>
              <a:t>” in Unix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dirty="0"/>
              <a:t>One file can have multiple names (“hard links</a:t>
            </a:r>
            <a:r>
              <a:rPr lang="en-US" dirty="0" smtClean="0"/>
              <a:t>”)</a:t>
            </a:r>
          </a:p>
          <a:p>
            <a:pPr lvl="1" eaLnBrk="1" hangingPunct="1">
              <a:buFont typeface="Wingdings" pitchFamily="2" charset="2"/>
              <a:buChar char="Ø"/>
            </a:pPr>
            <a:endParaRPr lang="en-US" dirty="0"/>
          </a:p>
          <a:p>
            <a:pPr eaLnBrk="1" hangingPunct="1"/>
            <a:r>
              <a:rPr lang="en-US" sz="2000" dirty="0"/>
              <a:t>Structure</a:t>
            </a:r>
          </a:p>
          <a:p>
            <a:pPr lvl="1" eaLnBrk="1" hangingPunct="1"/>
            <a:r>
              <a:rPr lang="en-US" dirty="0"/>
              <a:t>List of entries, one for each file</a:t>
            </a:r>
          </a:p>
          <a:p>
            <a:pPr lvl="1" eaLnBrk="1" hangingPunct="1"/>
            <a:r>
              <a:rPr lang="en-US" dirty="0"/>
              <a:t>Sequential file with name of file serving as key</a:t>
            </a:r>
          </a:p>
          <a:p>
            <a:pPr lvl="1" eaLnBrk="1" hangingPunct="1"/>
            <a:r>
              <a:rPr lang="en-US" dirty="0"/>
              <a:t>Initially no support for organizing files (except for naming)</a:t>
            </a:r>
          </a:p>
          <a:p>
            <a:pPr lvl="2" eaLnBrk="1" hangingPunct="1"/>
            <a:r>
              <a:rPr lang="en-US" dirty="0" smtClean="0"/>
              <a:t>Forces user to be careful not to use the same name for two different files</a:t>
            </a:r>
          </a:p>
        </p:txBody>
      </p:sp>
      <p:sp>
        <p:nvSpPr>
          <p:cNvPr id="23554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TI 3: Operating Systems and Computer Networks</a:t>
            </a:r>
            <a:endParaRPr lang="en-US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Alternatives for I/O Organization</a:t>
            </a:r>
          </a:p>
        </p:txBody>
      </p:sp>
      <p:sp>
        <p:nvSpPr>
          <p:cNvPr id="7172" name="Rectangle 6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/>
              <a:t>Device abstraction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Character-based I/O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/>
              <a:t>E.g. input devices like keyboard or mouse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Block-based I/O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/>
              <a:t>E.g. data storage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/>
              <a:t>Not necessarily related to implementation, e.g. USB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Communication </a:t>
            </a:r>
            <a:r>
              <a:rPr lang="en-US" sz="2000" dirty="0"/>
              <a:t>endpoint (socket) abstraction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Used for networking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/>
              <a:t>Second part of this lecture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File </a:t>
            </a:r>
            <a:r>
              <a:rPr lang="en-US" sz="2000" dirty="0"/>
              <a:t>abstraction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Structured, persistent storage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Sometimes with additional semantics, e.g., locking, transaction support, etc.</a:t>
            </a:r>
          </a:p>
        </p:txBody>
      </p:sp>
      <p:sp>
        <p:nvSpPr>
          <p:cNvPr id="7170" name="Fußzeilenplatzhalt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TI 3: Operating Systems and Computer Networks</a:t>
            </a:r>
            <a:endParaRPr lang="en-US" smtClean="0"/>
          </a:p>
        </p:txBody>
      </p:sp>
      <p:pic>
        <p:nvPicPr>
          <p:cNvPr id="2" name="Bild 1" descr="f4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3" t="8266" r="15695" b="28065"/>
          <a:stretch/>
        </p:blipFill>
        <p:spPr>
          <a:xfrm>
            <a:off x="6672064" y="1076629"/>
            <a:ext cx="4571998" cy="5240034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Multi-Level Directories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/>
              <a:t>Two-level Scheme (</a:t>
            </a:r>
            <a:r>
              <a:rPr lang="en-US" sz="2000" dirty="0" smtClean="0"/>
              <a:t>historical)</a:t>
            </a:r>
            <a:endParaRPr lang="en-US" sz="2000" dirty="0"/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One directory for each user and a master directory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Master directory contains entry for each user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Each user directory is a simple list of files for that user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 Provides </a:t>
            </a:r>
            <a:r>
              <a:rPr lang="en-US" dirty="0"/>
              <a:t>no help in structuring collections of files</a:t>
            </a:r>
          </a:p>
        </p:txBody>
      </p:sp>
      <p:sp>
        <p:nvSpPr>
          <p:cNvPr id="24578" name="Fußzeilenplatzhalt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TI 3: Operating Systems and Computer Networks</a:t>
            </a:r>
            <a:endParaRPr lang="en-US" smtClean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24" b="67586"/>
          <a:stretch/>
        </p:blipFill>
        <p:spPr bwMode="auto">
          <a:xfrm>
            <a:off x="2495600" y="3789040"/>
            <a:ext cx="6852984" cy="1977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Multi-Level Directories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/>
              <a:t>Hierarchical / Tree-Structure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Master directory with user directories underneath it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Each user directory may have subdirectories and files as entries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Some </a:t>
            </a:r>
            <a:r>
              <a:rPr lang="en-US" dirty="0" smtClean="0"/>
              <a:t>operating systems </a:t>
            </a:r>
            <a:r>
              <a:rPr lang="en-US" dirty="0"/>
              <a:t>use multiple trees with own identifiers, e.g., drive letters (A:, C:)</a:t>
            </a:r>
          </a:p>
        </p:txBody>
      </p:sp>
      <p:sp>
        <p:nvSpPr>
          <p:cNvPr id="24578" name="Fußzeilenplatzhalt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TI 3: Operating Systems and Computer Networks</a:t>
            </a:r>
            <a:endParaRPr lang="en-US" smtClean="0"/>
          </a:p>
        </p:txBody>
      </p:sp>
      <p:pic>
        <p:nvPicPr>
          <p:cNvPr id="24579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24" b="14527"/>
          <a:stretch/>
        </p:blipFill>
        <p:spPr bwMode="auto">
          <a:xfrm>
            <a:off x="3792336" y="2803160"/>
            <a:ext cx="4607328" cy="3506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86635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Hierarchical/Tree-Structured Directory</a:t>
            </a:r>
          </a:p>
        </p:txBody>
      </p:sp>
      <p:sp>
        <p:nvSpPr>
          <p:cNvPr id="25604" name="Rectangle 6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/>
              <a:t>Files are located by following path from root (master) directory down various branches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i="1" dirty="0"/>
              <a:t>Pathname</a:t>
            </a:r>
            <a:r>
              <a:rPr lang="en-US" dirty="0"/>
              <a:t> of file</a:t>
            </a:r>
          </a:p>
          <a:p>
            <a:pPr eaLnBrk="1" hangingPunct="1">
              <a:lnSpc>
                <a:spcPct val="90000"/>
              </a:lnSpc>
            </a:pP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Supports several files with same file name as long as path names differ</a:t>
            </a:r>
          </a:p>
          <a:p>
            <a:pPr eaLnBrk="1" hangingPunct="1">
              <a:lnSpc>
                <a:spcPct val="90000"/>
              </a:lnSpc>
            </a:pP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Per-process current directory is working directory</a:t>
            </a:r>
          </a:p>
          <a:p>
            <a:pPr eaLnBrk="1" hangingPunct="1">
              <a:lnSpc>
                <a:spcPct val="90000"/>
              </a:lnSpc>
            </a:pP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Files are referenced relative to current working directory (CWD)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5602" name="Fußzeilenplatzhalt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TI 3: Operating Systems and Computer Networks</a:t>
            </a:r>
            <a:endParaRPr lang="en-US" smtClean="0"/>
          </a:p>
        </p:txBody>
      </p:sp>
      <p:pic>
        <p:nvPicPr>
          <p:cNvPr id="2" name="Bild 1" descr="f7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452" t="6195" r="10455" b="16417"/>
          <a:stretch/>
        </p:blipFill>
        <p:spPr>
          <a:xfrm>
            <a:off x="7176120" y="1052736"/>
            <a:ext cx="3793697" cy="5420456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File Sharing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TI 3: Operating Systems and Computer Networks</a:t>
            </a:r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230839987"/>
              </p:ext>
            </p:extLst>
          </p:nvPr>
        </p:nvGraphicFramePr>
        <p:xfrm>
          <a:off x="1524000" y="1557339"/>
          <a:ext cx="7924800" cy="4535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47528" y="1916832"/>
            <a:ext cx="1219200" cy="136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2844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Access Rights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/>
              <a:t>None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/>
              <a:t>User may not know of existence of file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/>
              <a:t>User is not allowed to read user directory that includes file</a:t>
            </a:r>
          </a:p>
          <a:p>
            <a:pPr eaLnBrk="1" hangingPunct="1">
              <a:lnSpc>
                <a:spcPct val="80000"/>
              </a:lnSpc>
            </a:pPr>
            <a:r>
              <a:rPr lang="en-US" sz="1800"/>
              <a:t>Knowledge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/>
              <a:t>User can only determine that file exists and who its owner is</a:t>
            </a:r>
          </a:p>
          <a:p>
            <a:pPr eaLnBrk="1" hangingPunct="1">
              <a:lnSpc>
                <a:spcPct val="80000"/>
              </a:lnSpc>
            </a:pPr>
            <a:r>
              <a:rPr lang="en-US" sz="1800"/>
              <a:t>Execution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/>
              <a:t>User can load and execute program but cannot copy it</a:t>
            </a:r>
          </a:p>
          <a:p>
            <a:pPr eaLnBrk="1" hangingPunct="1">
              <a:lnSpc>
                <a:spcPct val="80000"/>
              </a:lnSpc>
            </a:pPr>
            <a:r>
              <a:rPr lang="en-US" sz="1800"/>
              <a:t>Reading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/>
              <a:t>User can read file for any purpose, including copying and execution</a:t>
            </a:r>
          </a:p>
          <a:p>
            <a:pPr eaLnBrk="1" hangingPunct="1">
              <a:lnSpc>
                <a:spcPct val="80000"/>
              </a:lnSpc>
            </a:pPr>
            <a:r>
              <a:rPr lang="en-US" sz="1800"/>
              <a:t>Appending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/>
              <a:t>User can add data to file but cannot modify or delete any of its contents</a:t>
            </a:r>
          </a:p>
        </p:txBody>
      </p:sp>
      <p:sp>
        <p:nvSpPr>
          <p:cNvPr id="26629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dirty="0"/>
              <a:t>Updating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/>
              <a:t>User can modify, delete and add to file’s data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/>
              <a:t>Includes creating file, rewriting it and removing all or part of its data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/>
              <a:t>Changing protection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/>
              <a:t>User can change access rights granted to other users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/>
              <a:t>Deletion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/>
              <a:t>User can delete a file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/>
              <a:t>Owner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/>
              <a:t>All rights previously listed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/>
              <a:t>Grant rights to others using classes of users: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400" dirty="0"/>
              <a:t>Specific user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400" dirty="0"/>
              <a:t>User groups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400" dirty="0"/>
              <a:t>Everybody</a:t>
            </a:r>
          </a:p>
        </p:txBody>
      </p:sp>
      <p:sp>
        <p:nvSpPr>
          <p:cNvPr id="26626" name="Fußzeilenplatzhalt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TI 3: Operating Systems and Computer Networks</a:t>
            </a:r>
            <a:endParaRPr lang="en-US" smtClean="0"/>
          </a:p>
        </p:txBody>
      </p:sp>
      <p:sp>
        <p:nvSpPr>
          <p:cNvPr id="26630" name="Rectangle 5"/>
          <p:cNvSpPr>
            <a:spLocks noChangeArrowheads="1"/>
          </p:cNvSpPr>
          <p:nvPr/>
        </p:nvSpPr>
        <p:spPr bwMode="auto">
          <a:xfrm>
            <a:off x="1703389" y="5516563"/>
            <a:ext cx="8785225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003366"/>
              </a:buClr>
              <a:buSzPct val="120000"/>
              <a:buFontTx/>
              <a:buChar char="•"/>
            </a:pPr>
            <a:r>
              <a:rPr lang="en-US"/>
              <a:t>Complex access policies implemented with Access Control Lists (ACLs)</a:t>
            </a:r>
          </a:p>
          <a:p>
            <a:pPr marL="342900" indent="-342900" algn="l">
              <a:spcBef>
                <a:spcPct val="20000"/>
              </a:spcBef>
              <a:buClr>
                <a:srgbClr val="003366"/>
              </a:buClr>
              <a:buSzPct val="120000"/>
              <a:buFont typeface="Wingdings" pitchFamily="2" charset="2"/>
              <a:buChar char="Ø"/>
            </a:pPr>
            <a:r>
              <a:rPr lang="en-US"/>
              <a:t>Watch out for semantic differences between files and directories!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mtClean="0"/>
              <a:t>User Access Rights</a:t>
            </a:r>
            <a:endParaRPr lang="en-NZ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TI 3: Operating Systems and Computer Networks</a:t>
            </a:r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68511455"/>
              </p:ext>
            </p:extLst>
          </p:nvPr>
        </p:nvGraphicFramePr>
        <p:xfrm>
          <a:off x="1524000" y="1412875"/>
          <a:ext cx="76962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3564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Access Matrix</a:t>
            </a:r>
            <a:endParaRPr lang="en-NZ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basic elements </a:t>
            </a:r>
            <a:r>
              <a:rPr lang="en-US" dirty="0" smtClean="0"/>
              <a:t>are</a:t>
            </a:r>
            <a:endParaRPr lang="en-US" dirty="0"/>
          </a:p>
          <a:p>
            <a:pPr lvl="1"/>
            <a:r>
              <a:rPr lang="en-US" dirty="0" smtClean="0"/>
              <a:t>subject: an </a:t>
            </a:r>
            <a:r>
              <a:rPr lang="en-US" dirty="0"/>
              <a:t>entity capable of accessing objects</a:t>
            </a:r>
          </a:p>
          <a:p>
            <a:pPr lvl="1"/>
            <a:r>
              <a:rPr lang="en-US" dirty="0" smtClean="0"/>
              <a:t>object: anything </a:t>
            </a:r>
            <a:r>
              <a:rPr lang="en-US" dirty="0"/>
              <a:t>to which access is controlled</a:t>
            </a:r>
          </a:p>
          <a:p>
            <a:pPr lvl="1"/>
            <a:r>
              <a:rPr lang="en-US" dirty="0"/>
              <a:t>access </a:t>
            </a:r>
            <a:r>
              <a:rPr lang="en-US" dirty="0" smtClean="0"/>
              <a:t>right: the </a:t>
            </a:r>
            <a:r>
              <a:rPr lang="en-US" dirty="0"/>
              <a:t>way in which an object is accessed by a </a:t>
            </a:r>
            <a:r>
              <a:rPr lang="en-US" dirty="0" smtClean="0"/>
              <a:t>subject</a:t>
            </a:r>
            <a:endParaRPr lang="en-US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TI 3: Operating Systems and Computer Networks</a:t>
            </a:r>
            <a:endParaRPr lang="en-US"/>
          </a:p>
        </p:txBody>
      </p:sp>
      <p:pic>
        <p:nvPicPr>
          <p:cNvPr id="4" name="Content Placeholder 3" descr="Fig12_13a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775520" y="2924944"/>
            <a:ext cx="7593217" cy="328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131963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Access Control Lists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NZ" dirty="0" smtClean="0"/>
              <a:t>A matrix may be decomposed by columns, yielding access control lists </a:t>
            </a:r>
          </a:p>
          <a:p>
            <a:endParaRPr lang="en-NZ" dirty="0" smtClean="0"/>
          </a:p>
          <a:p>
            <a:r>
              <a:rPr lang="en-NZ" dirty="0" smtClean="0"/>
              <a:t>The access control list lists users and their permitted access rights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TI 3: Operating Systems and Computer Networks</a:t>
            </a:r>
            <a:endParaRPr lang="en-US"/>
          </a:p>
        </p:txBody>
      </p:sp>
      <p:pic>
        <p:nvPicPr>
          <p:cNvPr id="4" name="Content Placeholder 3" descr="Fig12_13b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384033" y="1196753"/>
            <a:ext cx="3927783" cy="4884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299830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mtClean="0"/>
              <a:t>Capability Lists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NZ" dirty="0" smtClean="0"/>
              <a:t>Decomposition by rows yields capability tickets</a:t>
            </a:r>
          </a:p>
          <a:p>
            <a:endParaRPr lang="en-NZ" dirty="0" smtClean="0"/>
          </a:p>
          <a:p>
            <a:r>
              <a:rPr lang="en-NZ" dirty="0" smtClean="0"/>
              <a:t>A capability ticket specifies authorized objects and operations for a user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TI 3: Operating Systems and Computer Networks</a:t>
            </a:r>
            <a:endParaRPr lang="en-US"/>
          </a:p>
        </p:txBody>
      </p:sp>
      <p:pic>
        <p:nvPicPr>
          <p:cNvPr id="4" name="Content Placeholder 3" descr="Fig12_13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096004" y="1466750"/>
            <a:ext cx="4499995" cy="4338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90617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Questions &amp; Tasks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Check out the file system on your computer – on the command line and using a window-based UI! How do you set certain access rights? Encryption? </a:t>
            </a:r>
          </a:p>
          <a:p>
            <a:pPr lvl="1"/>
            <a:r>
              <a:rPr lang="en-US" dirty="0" smtClean="0"/>
              <a:t>Can a computer use different file systems at the same time for different storage devices?</a:t>
            </a:r>
          </a:p>
          <a:p>
            <a:pPr lvl="1"/>
            <a:r>
              <a:rPr lang="en-US" dirty="0" smtClean="0"/>
              <a:t>We are typically very much </a:t>
            </a:r>
            <a:r>
              <a:rPr lang="en-US" smtClean="0"/>
              <a:t>used </a:t>
            </a:r>
            <a:r>
              <a:rPr lang="en-US" smtClean="0"/>
              <a:t>to </a:t>
            </a:r>
            <a:r>
              <a:rPr lang="en-US" dirty="0" smtClean="0"/>
              <a:t>tree-structures for file systems. Are there alternatives? What are advantages/disadvantages?</a:t>
            </a:r>
          </a:p>
          <a:p>
            <a:pPr lvl="1"/>
            <a:r>
              <a:rPr lang="en-US" dirty="0" smtClean="0"/>
              <a:t>What is a link/shortcut?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 III - Operating Systems and Computer Networks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6782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Evolution of the I/O Function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TI 3: Operating Systems and Computer Networks</a:t>
            </a:r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142596325"/>
              </p:ext>
            </p:extLst>
          </p:nvPr>
        </p:nvGraphicFramePr>
        <p:xfrm>
          <a:off x="2552702" y="1628800"/>
          <a:ext cx="70866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672154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Secondary Storage Management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Secondary storage space must be allocated to files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Must keep track of space available for allocation</a:t>
            </a:r>
          </a:p>
        </p:txBody>
      </p:sp>
      <p:sp>
        <p:nvSpPr>
          <p:cNvPr id="28674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TI 3: Operating Systems and Computer Networks</a:t>
            </a:r>
            <a:endParaRPr lang="en-US" smtClean="0"/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7928" y="1844824"/>
            <a:ext cx="4553739" cy="456584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mtClean="0"/>
              <a:t>File Allocation 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On secondary storage, a file consists of a collection of blocks</a:t>
            </a:r>
          </a:p>
          <a:p>
            <a:endParaRPr lang="en-NZ" dirty="0" smtClean="0"/>
          </a:p>
          <a:p>
            <a:r>
              <a:rPr lang="en-NZ" dirty="0" smtClean="0"/>
              <a:t>The operating system or file management system is responsible for allocating blocks to files</a:t>
            </a:r>
          </a:p>
          <a:p>
            <a:endParaRPr lang="en-NZ" dirty="0" smtClean="0"/>
          </a:p>
          <a:p>
            <a:r>
              <a:rPr lang="en-NZ" dirty="0" smtClean="0"/>
              <a:t>The approach taken for file allocation may influence the approach taken for free space management</a:t>
            </a:r>
          </a:p>
          <a:p>
            <a:endParaRPr lang="en-NZ" dirty="0" smtClean="0"/>
          </a:p>
          <a:p>
            <a:r>
              <a:rPr lang="en-NZ" dirty="0" smtClean="0"/>
              <a:t>Space is allocated to a file as one or more portions (contiguous set of allocated blocks)</a:t>
            </a:r>
          </a:p>
          <a:p>
            <a:endParaRPr lang="en-NZ" dirty="0" smtClean="0"/>
          </a:p>
          <a:p>
            <a:r>
              <a:rPr lang="en-NZ" dirty="0" smtClean="0"/>
              <a:t>File allocation table (FAT)</a:t>
            </a:r>
          </a:p>
          <a:p>
            <a:pPr lvl="1"/>
            <a:r>
              <a:rPr lang="en-NZ" dirty="0" smtClean="0"/>
              <a:t>data structure used to keep track of the portions assigned to a file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TI 3: Operating Systems and Computer Networks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7221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Preallocation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Dynamic Allocation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preallocation</a:t>
            </a:r>
            <a:r>
              <a:rPr lang="en-US" dirty="0" smtClean="0"/>
              <a:t> policy requires that the maximum size of a file be declared at the time of the file creation request</a:t>
            </a:r>
          </a:p>
          <a:p>
            <a:endParaRPr lang="en-US" dirty="0" smtClean="0"/>
          </a:p>
          <a:p>
            <a:r>
              <a:rPr lang="en-US" dirty="0" smtClean="0"/>
              <a:t>For many applications it is difficult to estimate reliably the maximum potential size of the file</a:t>
            </a:r>
          </a:p>
          <a:p>
            <a:pPr lvl="1"/>
            <a:r>
              <a:rPr lang="en-US" dirty="0" smtClean="0"/>
              <a:t>Tends to be wasteful because users and application programmers tend to overestimate size</a:t>
            </a:r>
          </a:p>
          <a:p>
            <a:endParaRPr lang="en-US" dirty="0" smtClean="0"/>
          </a:p>
          <a:p>
            <a:r>
              <a:rPr lang="en-US" dirty="0" smtClean="0"/>
              <a:t>Dynamic allocation allocates space to a file in portions as needed</a:t>
            </a:r>
            <a:endParaRPr lang="en-US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TI 3: Operating Systems and Computer Networks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2024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Secondary Storage Management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/>
              <a:t>File Allocation Methods</a:t>
            </a:r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Contiguous allocation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/>
              <a:t>Single set of blocks is allocated to a file at time of creation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/>
              <a:t>Single entry in file allocation table (starting block, length of file)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1600" dirty="0"/>
              <a:t>Incurs fragmentation; changing size of a file is expensive</a:t>
            </a:r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Chained allocation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/>
              <a:t>Allocation on basis of individual block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/>
              <a:t>Each block contains a pointer to next block in chain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/>
              <a:t>Single entry in file allocation table (starting block, length of file)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1600" dirty="0"/>
              <a:t>Seeking within file (random access) is expensive</a:t>
            </a:r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Indexed allocation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/>
              <a:t>File allocation table contains a separate one-level index for each file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/>
              <a:t>The index has one entry for each portion allocated to file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/>
              <a:t>The file allocation table contains block number for index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1600" dirty="0"/>
              <a:t>Avoids problems mentioned above, incurs some storage overhead</a:t>
            </a:r>
          </a:p>
        </p:txBody>
      </p:sp>
      <p:sp>
        <p:nvSpPr>
          <p:cNvPr id="28674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TI 3: Operating Systems and Computer Networks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969537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Methods of File Allocation</a:t>
            </a:r>
          </a:p>
        </p:txBody>
      </p:sp>
      <p:sp>
        <p:nvSpPr>
          <p:cNvPr id="29700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000" dirty="0"/>
              <a:t>Contiguous File Allocation</a:t>
            </a:r>
          </a:p>
          <a:p>
            <a:pPr lvl="1" eaLnBrk="1" hangingPunct="1"/>
            <a:r>
              <a:rPr lang="en-US" dirty="0"/>
              <a:t>A single contiguous set of blocks is allocated to a file at the time of file creation</a:t>
            </a:r>
          </a:p>
          <a:p>
            <a:pPr lvl="1" eaLnBrk="1" hangingPunct="1"/>
            <a:r>
              <a:rPr lang="en-US" dirty="0" err="1"/>
              <a:t>Preallocation</a:t>
            </a:r>
            <a:r>
              <a:rPr lang="en-US" dirty="0"/>
              <a:t> strategy using variable-size portions</a:t>
            </a:r>
          </a:p>
          <a:p>
            <a:pPr lvl="1" eaLnBrk="1" hangingPunct="1"/>
            <a:r>
              <a:rPr lang="en-US" dirty="0"/>
              <a:t>Is the best from the point of view of the individual sequential file</a:t>
            </a:r>
          </a:p>
          <a:p>
            <a:pPr eaLnBrk="1" hangingPunct="1"/>
            <a:endParaRPr lang="en-US" sz="2000" dirty="0"/>
          </a:p>
          <a:p>
            <a:pPr eaLnBrk="1" hangingPunct="1"/>
            <a:endParaRPr lang="en-US" sz="2000" dirty="0"/>
          </a:p>
          <a:p>
            <a:pPr eaLnBrk="1" hangingPunct="1"/>
            <a:endParaRPr lang="en-US" sz="2000" dirty="0"/>
          </a:p>
          <a:p>
            <a:pPr eaLnBrk="1" hangingPunct="1"/>
            <a:endParaRPr lang="en-US" sz="2000" dirty="0"/>
          </a:p>
          <a:p>
            <a:pPr eaLnBrk="1" hangingPunct="1"/>
            <a:endParaRPr lang="en-US" sz="2000" dirty="0"/>
          </a:p>
          <a:p>
            <a:pPr eaLnBrk="1" hangingPunct="1"/>
            <a:endParaRPr lang="en-US" sz="2000" dirty="0"/>
          </a:p>
          <a:p>
            <a:pPr eaLnBrk="1" hangingPunct="1"/>
            <a:endParaRPr lang="en-US" sz="2000" dirty="0"/>
          </a:p>
          <a:p>
            <a:pPr eaLnBrk="1" hangingPunct="1">
              <a:buFont typeface="Wingdings" pitchFamily="2" charset="2"/>
              <a:buChar char="Ø"/>
            </a:pPr>
            <a:endParaRPr lang="en-US" sz="2000" dirty="0"/>
          </a:p>
          <a:p>
            <a:pPr eaLnBrk="1" hangingPunct="1">
              <a:buFont typeface="Wingdings" pitchFamily="2" charset="2"/>
              <a:buChar char="Ø"/>
            </a:pPr>
            <a:endParaRPr lang="en-US" sz="2000" dirty="0"/>
          </a:p>
          <a:p>
            <a:pPr eaLnBrk="1" hangingPunct="1">
              <a:buFont typeface="Wingdings" pitchFamily="2" charset="2"/>
              <a:buChar char="Ø"/>
            </a:pPr>
            <a:r>
              <a:rPr lang="en-US" sz="2000" dirty="0"/>
              <a:t>External fragmentation on disk</a:t>
            </a:r>
          </a:p>
        </p:txBody>
      </p:sp>
      <p:sp>
        <p:nvSpPr>
          <p:cNvPr id="29698" name="Fußzeilenplatzhalt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TI 3: Operating Systems and Computer Networks</a:t>
            </a:r>
            <a:endParaRPr lang="en-US" smtClean="0"/>
          </a:p>
        </p:txBody>
      </p:sp>
      <p:pic>
        <p:nvPicPr>
          <p:cNvPr id="6" name="Content Placeholder 3" descr="Fig12_07.gi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681" b="25684"/>
          <a:stretch/>
        </p:blipFill>
        <p:spPr bwMode="auto">
          <a:xfrm>
            <a:off x="3200400" y="2636912"/>
            <a:ext cx="5791200" cy="3243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of File Allocation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TI 3: Operating Systems and Computer Networks</a:t>
            </a:r>
            <a:endParaRPr lang="en-US"/>
          </a:p>
        </p:txBody>
      </p:sp>
      <p:pic>
        <p:nvPicPr>
          <p:cNvPr id="4" name="Content Placeholder 3" descr="Fig12_08.gif"/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000" b="23984"/>
          <a:stretch/>
        </p:blipFill>
        <p:spPr>
          <a:xfrm>
            <a:off x="1524000" y="1341438"/>
            <a:ext cx="6934200" cy="3484562"/>
          </a:xfrm>
        </p:spPr>
      </p:pic>
      <p:sp>
        <p:nvSpPr>
          <p:cNvPr id="6" name="TextBox 5"/>
          <p:cNvSpPr txBox="1"/>
          <p:nvPr/>
        </p:nvSpPr>
        <p:spPr>
          <a:xfrm>
            <a:off x="2867025" y="5579948"/>
            <a:ext cx="64579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Contiguous File Allocation (After Compaction)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3855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Methods of File Allocation</a:t>
            </a:r>
          </a:p>
        </p:txBody>
      </p:sp>
      <p:sp>
        <p:nvSpPr>
          <p:cNvPr id="29701" name="Rectangle 1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000" dirty="0"/>
              <a:t>Chained Allocation</a:t>
            </a:r>
          </a:p>
          <a:p>
            <a:pPr lvl="1" eaLnBrk="1" hangingPunct="1"/>
            <a:r>
              <a:rPr lang="en-US" dirty="0"/>
              <a:t>Allocation is on an individual block basis </a:t>
            </a:r>
          </a:p>
          <a:p>
            <a:pPr lvl="1" eaLnBrk="1" hangingPunct="1"/>
            <a:r>
              <a:rPr lang="en-US" dirty="0"/>
              <a:t>Each block contains a pointer to the next block in the chain</a:t>
            </a:r>
          </a:p>
          <a:p>
            <a:pPr lvl="1" eaLnBrk="1" hangingPunct="1"/>
            <a:r>
              <a:rPr lang="en-US" dirty="0"/>
              <a:t>The file allocation table needs just a single entry for each file</a:t>
            </a:r>
          </a:p>
          <a:p>
            <a:pPr lvl="1" eaLnBrk="1" hangingPunct="1"/>
            <a:r>
              <a:rPr lang="en-US" dirty="0"/>
              <a:t>No external fragmentation to worry about</a:t>
            </a:r>
          </a:p>
          <a:p>
            <a:pPr lvl="1" eaLnBrk="1" hangingPunct="1"/>
            <a:r>
              <a:rPr lang="en-US" dirty="0"/>
              <a:t>Best for sequential files</a:t>
            </a:r>
          </a:p>
          <a:p>
            <a:pPr eaLnBrk="1" hangingPunct="1"/>
            <a:endParaRPr lang="en-US" sz="2000" dirty="0"/>
          </a:p>
          <a:p>
            <a:pPr eaLnBrk="1" hangingPunct="1"/>
            <a:endParaRPr lang="en-US" sz="2000" dirty="0"/>
          </a:p>
          <a:p>
            <a:pPr eaLnBrk="1" hangingPunct="1"/>
            <a:endParaRPr lang="en-US" sz="2000" dirty="0"/>
          </a:p>
          <a:p>
            <a:pPr eaLnBrk="1" hangingPunct="1"/>
            <a:endParaRPr lang="en-US" sz="2000" dirty="0"/>
          </a:p>
          <a:p>
            <a:pPr eaLnBrk="1" hangingPunct="1"/>
            <a:endParaRPr lang="en-US" sz="2000" dirty="0"/>
          </a:p>
          <a:p>
            <a:pPr eaLnBrk="1" hangingPunct="1"/>
            <a:endParaRPr lang="en-US" sz="2000" dirty="0"/>
          </a:p>
          <a:p>
            <a:pPr eaLnBrk="1" hangingPunct="1">
              <a:buFont typeface="Wingdings" pitchFamily="2" charset="2"/>
              <a:buChar char="Ø"/>
            </a:pPr>
            <a:endParaRPr lang="en-US" sz="2000" dirty="0"/>
          </a:p>
          <a:p>
            <a:pPr eaLnBrk="1" hangingPunct="1">
              <a:buFont typeface="Wingdings" pitchFamily="2" charset="2"/>
              <a:buChar char="Ø"/>
            </a:pPr>
            <a:endParaRPr lang="en-US" sz="2000" dirty="0"/>
          </a:p>
          <a:p>
            <a:pPr eaLnBrk="1" hangingPunct="1">
              <a:buFont typeface="Wingdings" pitchFamily="2" charset="2"/>
              <a:buChar char="Ø"/>
            </a:pPr>
            <a:r>
              <a:rPr lang="en-US" sz="2000" dirty="0"/>
              <a:t>Low random access performance</a:t>
            </a:r>
          </a:p>
        </p:txBody>
      </p:sp>
      <p:sp>
        <p:nvSpPr>
          <p:cNvPr id="29698" name="Fußzeilenplatzhalt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TI 3: Operating Systems and Computer Networks</a:t>
            </a:r>
            <a:endParaRPr lang="en-US" smtClean="0"/>
          </a:p>
        </p:txBody>
      </p:sp>
      <p:pic>
        <p:nvPicPr>
          <p:cNvPr id="29703" name="Picture 6"/>
          <p:cNvPicPr>
            <a:picLocks noChangeAspect="1" noChangeArrowheads="1"/>
          </p:cNvPicPr>
          <p:nvPr/>
        </p:nvPicPr>
        <p:blipFill>
          <a:blip r:embed="rId2" cstate="print"/>
          <a:srcRect b="24985"/>
          <a:stretch>
            <a:fillRect/>
          </a:stretch>
        </p:blipFill>
        <p:spPr bwMode="auto">
          <a:xfrm>
            <a:off x="5231904" y="2910111"/>
            <a:ext cx="5760640" cy="3592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737290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of File Allocation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TI 3: Operating Systems and Computer Networks</a:t>
            </a:r>
            <a:endParaRPr lang="en-US"/>
          </a:p>
        </p:txBody>
      </p:sp>
      <p:pic>
        <p:nvPicPr>
          <p:cNvPr id="4" name="Content Placeholder 3" descr="Fig12_10.gif"/>
          <p:cNvPicPr>
            <a:picLocks noGrp="1" noChangeAspect="1"/>
          </p:cNvPicPr>
          <p:nvPr>
            <p:ph idx="4294967295"/>
          </p:nvPr>
        </p:nvPicPr>
        <p:blipFill rotWithShape="1">
          <a:blip r:embed="rId3"/>
          <a:srcRect t="2728" b="24459"/>
          <a:stretch/>
        </p:blipFill>
        <p:spPr>
          <a:xfrm>
            <a:off x="3859214" y="1557339"/>
            <a:ext cx="6808787" cy="3673475"/>
          </a:xfrm>
        </p:spPr>
      </p:pic>
      <p:sp>
        <p:nvSpPr>
          <p:cNvPr id="5" name="Rechteck 4"/>
          <p:cNvSpPr/>
          <p:nvPr/>
        </p:nvSpPr>
        <p:spPr>
          <a:xfrm>
            <a:off x="3790020" y="5517232"/>
            <a:ext cx="4611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Chained Allocation After Consolidation</a:t>
            </a:r>
          </a:p>
        </p:txBody>
      </p:sp>
    </p:spTree>
    <p:extLst>
      <p:ext uri="{BB962C8B-B14F-4D97-AF65-F5344CB8AC3E}">
        <p14:creationId xmlns:p14="http://schemas.microsoft.com/office/powerpoint/2010/main" val="6334408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Methods of File Allocation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z="2000" dirty="0"/>
              <a:t>Indexed Allocation with Block Portions</a:t>
            </a:r>
          </a:p>
          <a:p>
            <a:pPr eaLnBrk="1" hangingPunct="1"/>
            <a:endParaRPr lang="en-US" sz="2000" dirty="0"/>
          </a:p>
          <a:p>
            <a:pPr eaLnBrk="1" hangingPunct="1"/>
            <a:endParaRPr lang="en-US" sz="2000" dirty="0"/>
          </a:p>
          <a:p>
            <a:pPr eaLnBrk="1" hangingPunct="1"/>
            <a:endParaRPr lang="en-US" sz="2000" dirty="0"/>
          </a:p>
          <a:p>
            <a:pPr eaLnBrk="1" hangingPunct="1"/>
            <a:endParaRPr lang="en-US" sz="2000" dirty="0"/>
          </a:p>
          <a:p>
            <a:pPr eaLnBrk="1" hangingPunct="1"/>
            <a:endParaRPr lang="en-US" sz="2000" dirty="0"/>
          </a:p>
          <a:p>
            <a:pPr eaLnBrk="1" hangingPunct="1"/>
            <a:endParaRPr lang="en-US" sz="2000" dirty="0"/>
          </a:p>
          <a:p>
            <a:pPr eaLnBrk="1" hangingPunct="1"/>
            <a:endParaRPr lang="en-US" sz="2000" dirty="0"/>
          </a:p>
          <a:p>
            <a:pPr eaLnBrk="1" hangingPunct="1"/>
            <a:endParaRPr lang="en-US" sz="2000" dirty="0"/>
          </a:p>
          <a:p>
            <a:pPr eaLnBrk="1" hangingPunct="1"/>
            <a:endParaRPr lang="en-US" sz="2000" dirty="0"/>
          </a:p>
          <a:p>
            <a:pPr eaLnBrk="1" hangingPunct="1">
              <a:buFont typeface="Wingdings" pitchFamily="2" charset="2"/>
              <a:buChar char="Ø"/>
            </a:pPr>
            <a:endParaRPr lang="en-US" sz="2000" dirty="0"/>
          </a:p>
          <a:p>
            <a:pPr eaLnBrk="1" hangingPunct="1">
              <a:buFont typeface="Wingdings" pitchFamily="2" charset="2"/>
              <a:buChar char="Ø"/>
            </a:pPr>
            <a:endParaRPr lang="en-US" dirty="0"/>
          </a:p>
          <a:p>
            <a:pPr eaLnBrk="1" hangingPunct="1">
              <a:buFont typeface="Wingdings" pitchFamily="2" charset="2"/>
              <a:buChar char="Ø"/>
            </a:pPr>
            <a:r>
              <a:rPr lang="en-US" sz="2000" dirty="0"/>
              <a:t>Indexing overhead</a:t>
            </a:r>
          </a:p>
        </p:txBody>
      </p:sp>
      <p:sp>
        <p:nvSpPr>
          <p:cNvPr id="30725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sz="2000" dirty="0"/>
              <a:t>Index Allocation with Variable-Length Portions</a:t>
            </a:r>
          </a:p>
          <a:p>
            <a:pPr eaLnBrk="1" hangingPunct="1"/>
            <a:endParaRPr lang="en-US" sz="2000" dirty="0"/>
          </a:p>
          <a:p>
            <a:pPr eaLnBrk="1" hangingPunct="1"/>
            <a:endParaRPr lang="en-US" sz="2000" dirty="0"/>
          </a:p>
          <a:p>
            <a:pPr eaLnBrk="1" hangingPunct="1"/>
            <a:endParaRPr lang="en-US" sz="2000" dirty="0"/>
          </a:p>
          <a:p>
            <a:pPr eaLnBrk="1" hangingPunct="1"/>
            <a:endParaRPr lang="en-US" sz="2000" dirty="0"/>
          </a:p>
          <a:p>
            <a:pPr eaLnBrk="1" hangingPunct="1"/>
            <a:endParaRPr lang="en-US" sz="2000" dirty="0"/>
          </a:p>
          <a:p>
            <a:pPr eaLnBrk="1" hangingPunct="1"/>
            <a:endParaRPr lang="en-US" sz="2000" dirty="0"/>
          </a:p>
          <a:p>
            <a:pPr eaLnBrk="1" hangingPunct="1"/>
            <a:endParaRPr lang="en-US" sz="2000" dirty="0"/>
          </a:p>
          <a:p>
            <a:pPr eaLnBrk="1" hangingPunct="1"/>
            <a:endParaRPr lang="en-US" sz="2000" dirty="0"/>
          </a:p>
          <a:p>
            <a:pPr eaLnBrk="1" hangingPunct="1"/>
            <a:endParaRPr lang="en-US" sz="2000" dirty="0"/>
          </a:p>
          <a:p>
            <a:pPr eaLnBrk="1" hangingPunct="1">
              <a:buFont typeface="Wingdings" pitchFamily="2" charset="2"/>
              <a:buChar char="Ø"/>
            </a:pPr>
            <a:endParaRPr lang="en-US" sz="2000" dirty="0"/>
          </a:p>
          <a:p>
            <a:pPr eaLnBrk="1" hangingPunct="1">
              <a:buFont typeface="Wingdings" pitchFamily="2" charset="2"/>
              <a:buChar char="Ø"/>
            </a:pPr>
            <a:endParaRPr lang="en-US" dirty="0"/>
          </a:p>
          <a:p>
            <a:pPr eaLnBrk="1" hangingPunct="1">
              <a:buFont typeface="Wingdings" pitchFamily="2" charset="2"/>
              <a:buChar char="Ø"/>
            </a:pPr>
            <a:r>
              <a:rPr lang="en-US" sz="2000" dirty="0"/>
              <a:t>Good compromise</a:t>
            </a:r>
          </a:p>
        </p:txBody>
      </p:sp>
      <p:sp>
        <p:nvSpPr>
          <p:cNvPr id="30722" name="Fußzeilenplatzhalt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TI 3: Operating Systems and Computer Networks</a:t>
            </a:r>
            <a:endParaRPr lang="en-US" smtClean="0"/>
          </a:p>
        </p:txBody>
      </p:sp>
      <p:pic>
        <p:nvPicPr>
          <p:cNvPr id="30726" name="Picture 7"/>
          <p:cNvPicPr>
            <a:picLocks noChangeAspect="1" noChangeArrowheads="1"/>
          </p:cNvPicPr>
          <p:nvPr/>
        </p:nvPicPr>
        <p:blipFill>
          <a:blip r:embed="rId2" cstate="print"/>
          <a:srcRect r="10974" b="28740"/>
          <a:stretch>
            <a:fillRect/>
          </a:stretch>
        </p:blipFill>
        <p:spPr bwMode="auto">
          <a:xfrm>
            <a:off x="6096002" y="2488642"/>
            <a:ext cx="5557080" cy="3147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8"/>
          <p:cNvPicPr>
            <a:picLocks noChangeAspect="1" noChangeArrowheads="1"/>
          </p:cNvPicPr>
          <p:nvPr/>
        </p:nvPicPr>
        <p:blipFill>
          <a:blip r:embed="rId3" cstate="print"/>
          <a:srcRect r="5115" b="27492"/>
          <a:stretch>
            <a:fillRect/>
          </a:stretch>
        </p:blipFill>
        <p:spPr bwMode="auto">
          <a:xfrm>
            <a:off x="407368" y="2488642"/>
            <a:ext cx="5256584" cy="3147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Allocation Methods 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TI 3: Operating Systems and Computer Networks</a:t>
            </a:r>
            <a:endParaRPr lang="en-US"/>
          </a:p>
        </p:txBody>
      </p:sp>
      <p:graphicFrame>
        <p:nvGraphicFramePr>
          <p:cNvPr id="2631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9784314"/>
              </p:ext>
            </p:extLst>
          </p:nvPr>
        </p:nvGraphicFramePr>
        <p:xfrm>
          <a:off x="1487488" y="1556792"/>
          <a:ext cx="8928992" cy="4388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Dokument" r:id="rId4" imgW="6096000" imgH="2882900" progId="Word.Document.12">
                  <p:embed/>
                </p:oleObj>
              </mc:Choice>
              <mc:Fallback>
                <p:oleObj name="Dokument" r:id="rId4" imgW="6096000" imgH="288290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7488" y="1556792"/>
                        <a:ext cx="8928992" cy="43885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8912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I/O Related Programming Techniques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Programmed I/O</a:t>
            </a:r>
          </a:p>
          <a:p>
            <a:pPr lvl="1" eaLnBrk="1" hangingPunct="1"/>
            <a:r>
              <a:rPr lang="en-US" smtClean="0"/>
              <a:t>Process is busy-waiting for the operation to complete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Interrupt-driven I/O</a:t>
            </a:r>
          </a:p>
          <a:p>
            <a:pPr lvl="1" eaLnBrk="1" hangingPunct="1"/>
            <a:r>
              <a:rPr lang="en-US" smtClean="0"/>
              <a:t>I/O command is issued</a:t>
            </a:r>
          </a:p>
          <a:p>
            <a:pPr lvl="1" eaLnBrk="1" hangingPunct="1"/>
            <a:r>
              <a:rPr lang="en-US" smtClean="0"/>
              <a:t>Processor continues executing instructions</a:t>
            </a:r>
          </a:p>
          <a:p>
            <a:pPr lvl="1" eaLnBrk="1" hangingPunct="1"/>
            <a:r>
              <a:rPr lang="en-US" smtClean="0"/>
              <a:t>I/O module sends an interrupt when done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Direct Memory Access (DMA)</a:t>
            </a:r>
          </a:p>
          <a:p>
            <a:pPr lvl="1" eaLnBrk="1" hangingPunct="1"/>
            <a:r>
              <a:rPr lang="en-US" smtClean="0"/>
              <a:t>DMA module controls exchange of data between main memory and the I/O device</a:t>
            </a:r>
          </a:p>
          <a:p>
            <a:pPr lvl="1" eaLnBrk="1" hangingPunct="1"/>
            <a:r>
              <a:rPr lang="en-US" smtClean="0"/>
              <a:t>Processor interrupted only after entire block has been transferred</a:t>
            </a:r>
          </a:p>
        </p:txBody>
      </p:sp>
      <p:sp>
        <p:nvSpPr>
          <p:cNvPr id="9218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TI 3: Operating Systems and Computer Networks</a:t>
            </a:r>
            <a:endParaRPr lang="en-US" smtClean="0"/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3441010" y="1916113"/>
            <a:ext cx="5309980" cy="36933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92075" algn="l"/>
              </a:tabLst>
            </a:pPr>
            <a:r>
              <a:rPr lang="de-DE" b="1" dirty="0" err="1">
                <a:latin typeface="Courier New" pitchFamily="49" charset="0"/>
              </a:rPr>
              <a:t>while</a:t>
            </a:r>
            <a:r>
              <a:rPr lang="de-DE" b="1" dirty="0">
                <a:latin typeface="Courier New" pitchFamily="49" charset="0"/>
              </a:rPr>
              <a:t> (*IO_STATUS_ADDR != IO_DONE</a:t>
            </a:r>
            <a:r>
              <a:rPr lang="de-DE" b="1" dirty="0" smtClean="0">
                <a:latin typeface="Courier New" pitchFamily="49" charset="0"/>
              </a:rPr>
              <a:t>){}</a:t>
            </a:r>
            <a:endParaRPr lang="de-DE" b="1" dirty="0">
              <a:latin typeface="Courier New" pitchFamily="49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mtClean="0"/>
              <a:t>Free Space Management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Just as allocated space must be managed, so must the unallocated space</a:t>
            </a:r>
          </a:p>
          <a:p>
            <a:r>
              <a:rPr lang="en-NZ" dirty="0" smtClean="0"/>
              <a:t>To perform file allocation, it is necessary to know which blocks are available</a:t>
            </a:r>
          </a:p>
          <a:p>
            <a:r>
              <a:rPr lang="en-NZ" dirty="0" smtClean="0"/>
              <a:t>A </a:t>
            </a:r>
            <a:r>
              <a:rPr lang="en-NZ" b="1" dirty="0" smtClean="0"/>
              <a:t>disk allocation table</a:t>
            </a:r>
            <a:r>
              <a:rPr lang="en-NZ" dirty="0" smtClean="0"/>
              <a:t> is needed in addition to a file allocation table</a:t>
            </a:r>
            <a:endParaRPr lang="en-NZ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TI 3: Operating Systems and Computer Networks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4453881"/>
            <a:ext cx="1057662" cy="11858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600" y="4149080"/>
            <a:ext cx="2082800" cy="204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3889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mtClean="0"/>
              <a:t>Bit Tables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This method uses a vector containing one bit for each block on the disk</a:t>
            </a:r>
          </a:p>
          <a:p>
            <a:endParaRPr lang="en-NZ" dirty="0"/>
          </a:p>
          <a:p>
            <a:endParaRPr lang="en-NZ" dirty="0" smtClean="0"/>
          </a:p>
          <a:p>
            <a:r>
              <a:rPr lang="en-NZ" dirty="0" smtClean="0"/>
              <a:t>Each entry of a 0 corresponds to a free block, and each 1 corresponds to a block in use</a:t>
            </a:r>
          </a:p>
          <a:p>
            <a:endParaRPr lang="en-NZ" dirty="0" smtClean="0"/>
          </a:p>
          <a:p>
            <a:endParaRPr lang="en-NZ" dirty="0"/>
          </a:p>
          <a:p>
            <a:pPr lvl="0"/>
            <a:r>
              <a:rPr lang="en-NZ" sz="2000" dirty="0"/>
              <a:t>Advantages</a:t>
            </a:r>
            <a:endParaRPr lang="en-US" sz="2000" dirty="0"/>
          </a:p>
          <a:p>
            <a:pPr lvl="1"/>
            <a:r>
              <a:rPr lang="en-NZ" dirty="0"/>
              <a:t>works well with any file allocation method</a:t>
            </a:r>
          </a:p>
          <a:p>
            <a:pPr lvl="1"/>
            <a:r>
              <a:rPr lang="en-NZ" dirty="0"/>
              <a:t>it is as small as possible</a:t>
            </a:r>
          </a:p>
          <a:p>
            <a:endParaRPr lang="en-NZ" dirty="0" smtClean="0"/>
          </a:p>
          <a:p>
            <a:endParaRPr lang="en-NZ" dirty="0" smtClean="0"/>
          </a:p>
          <a:p>
            <a:endParaRPr lang="en-NZ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TI 3: Operating Systems and Computer Networks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4089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mtClean="0"/>
              <a:t>Chained Free Portions 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The free portions may be chained together by using a pointer and length value in each free portion</a:t>
            </a:r>
          </a:p>
          <a:p>
            <a:r>
              <a:rPr lang="en-NZ" dirty="0" smtClean="0"/>
              <a:t>Negligible space overhead because there is no need for a disk allocation table</a:t>
            </a:r>
          </a:p>
          <a:p>
            <a:r>
              <a:rPr lang="en-NZ" dirty="0" smtClean="0"/>
              <a:t>Suited to all file allocation methods</a:t>
            </a:r>
          </a:p>
          <a:p>
            <a:endParaRPr lang="en-NZ" dirty="0"/>
          </a:p>
          <a:p>
            <a:pPr lvl="0"/>
            <a:r>
              <a:rPr lang="en-NZ" dirty="0" smtClean="0"/>
              <a:t>Disadvantages</a:t>
            </a:r>
          </a:p>
          <a:p>
            <a:pPr lvl="1"/>
            <a:r>
              <a:rPr lang="en-NZ" dirty="0"/>
              <a:t>leads to fragmentation</a:t>
            </a:r>
          </a:p>
          <a:p>
            <a:pPr lvl="1"/>
            <a:r>
              <a:rPr lang="en-NZ" dirty="0"/>
              <a:t>every time you allocate a block you need to read the block first to recover the pointer to the new first free block before writing data to that block</a:t>
            </a:r>
          </a:p>
          <a:p>
            <a:pPr lvl="0"/>
            <a:endParaRPr lang="en-US" dirty="0"/>
          </a:p>
          <a:p>
            <a:endParaRPr lang="en-NZ" dirty="0" smtClean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TI 3: Operating Systems and Computer Networks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6751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mtClean="0"/>
              <a:t>Indexing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smtClean="0"/>
              <a:t>Treats free space as a file and uses an index table as it would for file allocation</a:t>
            </a:r>
          </a:p>
          <a:p>
            <a:r>
              <a:rPr lang="en-NZ" smtClean="0"/>
              <a:t>For efficiency, the index should be on the basis of variable-size portions rather than blocks</a:t>
            </a:r>
          </a:p>
          <a:p>
            <a:r>
              <a:rPr lang="en-NZ" smtClean="0"/>
              <a:t>This approach provides efficient support for all of the file allocation methods</a:t>
            </a:r>
          </a:p>
          <a:p>
            <a:endParaRPr lang="en-NZ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TI 3: Operating Systems and Computer Networks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4495801"/>
            <a:ext cx="1800225" cy="182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3714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mtClean="0"/>
              <a:t>Free Block List </a:t>
            </a:r>
            <a:endParaRPr lang="en-NZ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TI 3: Operating Systems and Computer Networks</a:t>
            </a:r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96865924"/>
              </p:ext>
            </p:extLst>
          </p:nvPr>
        </p:nvGraphicFramePr>
        <p:xfrm>
          <a:off x="1524000" y="1196975"/>
          <a:ext cx="79248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361468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Questions &amp; Tasks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Is secondary storage management only needed for hard disks? What about an SSD?</a:t>
            </a:r>
          </a:p>
          <a:p>
            <a:pPr lvl="1"/>
            <a:r>
              <a:rPr lang="en-US" dirty="0" smtClean="0"/>
              <a:t>What are advantages and disadvantages of contiguous allocation? When/where can it be used?</a:t>
            </a:r>
          </a:p>
          <a:p>
            <a:pPr lvl="1"/>
            <a:r>
              <a:rPr lang="en-US" dirty="0" smtClean="0"/>
              <a:t>What happens with indexed allocation when the index does not fit into a block?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 III - Operating Systems and Computer Networks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447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UNIX File Management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UNIX file system, six types of files are distinguished: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TI 3: Operating Systems and Computer Networks</a:t>
            </a:r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00927372"/>
              </p:ext>
            </p:extLst>
          </p:nvPr>
        </p:nvGraphicFramePr>
        <p:xfrm>
          <a:off x="2207568" y="1772816"/>
          <a:ext cx="7696200" cy="442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555261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All types of UNIX files are administered by the OS by means of </a:t>
            </a:r>
            <a:r>
              <a:rPr lang="en-US" sz="1800" b="1" dirty="0" err="1" smtClean="0"/>
              <a:t>inodes</a:t>
            </a:r>
            <a:endParaRPr lang="en-US" sz="1800" b="1" dirty="0" smtClean="0"/>
          </a:p>
          <a:p>
            <a:endParaRPr lang="en-US" sz="1800" b="1" dirty="0"/>
          </a:p>
          <a:p>
            <a:r>
              <a:rPr lang="en-US" sz="1800" dirty="0"/>
              <a:t>An </a:t>
            </a:r>
            <a:r>
              <a:rPr lang="en-US" sz="1800" dirty="0" err="1"/>
              <a:t>inode</a:t>
            </a:r>
            <a:r>
              <a:rPr lang="en-US" sz="1800" dirty="0"/>
              <a:t> (index node) is a control structure that contains the key information needed by the operating system for a particular </a:t>
            </a:r>
            <a:r>
              <a:rPr lang="en-US" sz="1800" dirty="0" smtClean="0"/>
              <a:t>file</a:t>
            </a:r>
          </a:p>
          <a:p>
            <a:endParaRPr lang="en-US" sz="1800" dirty="0"/>
          </a:p>
          <a:p>
            <a:r>
              <a:rPr lang="en-US" sz="1800" dirty="0"/>
              <a:t>Several file names may be associated with a single </a:t>
            </a:r>
            <a:r>
              <a:rPr lang="en-US" sz="1800" dirty="0" err="1"/>
              <a:t>inode</a:t>
            </a:r>
            <a:endParaRPr lang="en-US" sz="1800" dirty="0"/>
          </a:p>
          <a:p>
            <a:pPr lvl="1"/>
            <a:r>
              <a:rPr lang="en-US" sz="1600" dirty="0"/>
              <a:t>an active </a:t>
            </a:r>
            <a:r>
              <a:rPr lang="en-US" sz="1600" dirty="0" err="1"/>
              <a:t>inode</a:t>
            </a:r>
            <a:r>
              <a:rPr lang="en-US" sz="1600" dirty="0"/>
              <a:t> is associated with exactly one file </a:t>
            </a:r>
          </a:p>
          <a:p>
            <a:pPr lvl="1"/>
            <a:r>
              <a:rPr lang="en-US" sz="1600" dirty="0"/>
              <a:t>each file is controlled by exactly one </a:t>
            </a:r>
            <a:r>
              <a:rPr lang="en-US" sz="1600" dirty="0" err="1"/>
              <a:t>inode</a:t>
            </a:r>
            <a:endParaRPr lang="en-US" sz="1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TI 3: Operating Systems and Computer Networks</a:t>
            </a:r>
            <a:endParaRPr lang="en-US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/>
          <a:srcRect l="1361" t="8195" r="1389"/>
          <a:stretch>
            <a:fillRect/>
          </a:stretch>
        </p:blipFill>
        <p:spPr bwMode="auto">
          <a:xfrm>
            <a:off x="6197603" y="1204095"/>
            <a:ext cx="5517049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589037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FreeBSD Inode and File Structure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TI 3: Operating Systems and Computer Networks</a:t>
            </a:r>
            <a:endParaRPr lang="en-US"/>
          </a:p>
        </p:txBody>
      </p:sp>
      <p:pic>
        <p:nvPicPr>
          <p:cNvPr id="2" name="Bild 1" descr="f16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9" b="20384"/>
          <a:stretch/>
        </p:blipFill>
        <p:spPr>
          <a:xfrm>
            <a:off x="3251686" y="1163091"/>
            <a:ext cx="5688632" cy="535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3803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mtClean="0"/>
              <a:t>File Allocation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File allocation is done on a block basis</a:t>
            </a:r>
          </a:p>
          <a:p>
            <a:endParaRPr lang="en-NZ" dirty="0" smtClean="0"/>
          </a:p>
          <a:p>
            <a:r>
              <a:rPr lang="en-NZ" dirty="0" smtClean="0"/>
              <a:t>Allocation is dynamic, as needed, rather than using </a:t>
            </a:r>
            <a:r>
              <a:rPr lang="en-NZ" dirty="0" err="1" smtClean="0"/>
              <a:t>preallocation</a:t>
            </a:r>
            <a:r>
              <a:rPr lang="en-NZ" dirty="0" smtClean="0"/>
              <a:t> </a:t>
            </a:r>
          </a:p>
          <a:p>
            <a:endParaRPr lang="en-NZ" dirty="0" smtClean="0"/>
          </a:p>
          <a:p>
            <a:r>
              <a:rPr lang="en-NZ" dirty="0" smtClean="0"/>
              <a:t>An indexed method is used to keep track of each file, with part of the index stored in the </a:t>
            </a:r>
            <a:r>
              <a:rPr lang="en-NZ" dirty="0" err="1" smtClean="0"/>
              <a:t>inode</a:t>
            </a:r>
            <a:r>
              <a:rPr lang="en-NZ" dirty="0" smtClean="0"/>
              <a:t> for the file</a:t>
            </a:r>
          </a:p>
          <a:p>
            <a:endParaRPr lang="en-NZ" dirty="0" smtClean="0"/>
          </a:p>
          <a:p>
            <a:r>
              <a:rPr lang="en-NZ" dirty="0" smtClean="0"/>
              <a:t>In all UNIX implementations the </a:t>
            </a:r>
            <a:r>
              <a:rPr lang="en-NZ" dirty="0" err="1" smtClean="0"/>
              <a:t>inode</a:t>
            </a:r>
            <a:r>
              <a:rPr lang="en-NZ" dirty="0" smtClean="0"/>
              <a:t> includes a number of direct pointers and three indirect pointers (single, double, triple)</a:t>
            </a:r>
            <a:endParaRPr lang="en-NZ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TI 3: Operating Systems and Computer Networks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9521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Comparison of I/O Techniques</a:t>
            </a:r>
          </a:p>
        </p:txBody>
      </p:sp>
      <p:sp>
        <p:nvSpPr>
          <p:cNvPr id="10244" name="Rectangle 6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Programmed I/O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Only when there’s no alternative, e.g., timing with very high accuracy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Interrupt-driven I/O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Event-based programming, e.g., user input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Direct memory access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Data transfer, e.g. disk I/O, graphics operations, network packet processing</a:t>
            </a:r>
          </a:p>
        </p:txBody>
      </p:sp>
      <p:sp>
        <p:nvSpPr>
          <p:cNvPr id="10242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TI 3: Operating Systems and Computer Networks</a:t>
            </a:r>
            <a:endParaRPr lang="en-US" smtClean="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 cstate="print"/>
          <a:srcRect t="20370"/>
          <a:stretch>
            <a:fillRect/>
          </a:stretch>
        </p:blipFill>
        <p:spPr bwMode="auto">
          <a:xfrm>
            <a:off x="1991519" y="3645024"/>
            <a:ext cx="820896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UNIX Directories and </a:t>
            </a:r>
            <a:r>
              <a:rPr lang="en-US" dirty="0" err="1" smtClean="0"/>
              <a:t>Inodes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NZ" dirty="0" smtClean="0"/>
              <a:t>Directories are structured in a hierarchical tree</a:t>
            </a:r>
          </a:p>
          <a:p>
            <a:endParaRPr lang="en-NZ" dirty="0" smtClean="0"/>
          </a:p>
          <a:p>
            <a:r>
              <a:rPr lang="en-NZ" dirty="0" smtClean="0"/>
              <a:t>Each directory can contain files and/or other directories</a:t>
            </a:r>
          </a:p>
          <a:p>
            <a:endParaRPr lang="en-NZ" dirty="0" smtClean="0"/>
          </a:p>
          <a:p>
            <a:r>
              <a:rPr lang="en-NZ" dirty="0" smtClean="0"/>
              <a:t>A directory that is inside another directory is referred to as a subdirectory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TI 3: Operating Systems and Computer Networks</a:t>
            </a:r>
            <a:endParaRPr lang="en-US"/>
          </a:p>
        </p:txBody>
      </p:sp>
      <p:pic>
        <p:nvPicPr>
          <p:cNvPr id="6" name="Content Placeholder 3" descr="Fig12_1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014528" y="1196753"/>
            <a:ext cx="4545969" cy="4840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464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Volume Structure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 UNIX file system resides on a single logical disk or disk partition and is laid out with the following elements: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TI 3: Operating Systems and Computer Networks</a:t>
            </a:r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600569313"/>
              </p:ext>
            </p:extLst>
          </p:nvPr>
        </p:nvGraphicFramePr>
        <p:xfrm>
          <a:off x="2063552" y="2132856"/>
          <a:ext cx="7273925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045816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UNIX File Access Control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TI 3: Operating Systems and Computer Networks</a:t>
            </a:r>
            <a:endParaRPr lang="en-US"/>
          </a:p>
        </p:txBody>
      </p:sp>
      <p:pic>
        <p:nvPicPr>
          <p:cNvPr id="6" name="Content Placeholder 3" descr="Fig12_1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775521" y="1124744"/>
            <a:ext cx="42349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Content Placeholder 3" descr="Fig12_16b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1" y="3645024"/>
            <a:ext cx="4618413" cy="25274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3801" y="1916833"/>
            <a:ext cx="1241425" cy="1241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4200" y="4437112"/>
            <a:ext cx="16129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2351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UNIX File Access Control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TI 3: Operating Systems and Computer Networks</a:t>
            </a:r>
            <a:endParaRPr lang="en-US"/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5606" y="1484785"/>
            <a:ext cx="7100788" cy="422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9074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Access Control Lists in UNIX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FreeBSD allows the administrator to assign a list of UNIX user IDs and groups to a file</a:t>
            </a:r>
          </a:p>
          <a:p>
            <a:endParaRPr lang="en-US" dirty="0" smtClean="0"/>
          </a:p>
          <a:p>
            <a:r>
              <a:rPr lang="en-US" dirty="0" smtClean="0"/>
              <a:t>Any number of users and groups can be associated with a file, each with three protection bits (read, write, execute)</a:t>
            </a:r>
          </a:p>
          <a:p>
            <a:endParaRPr lang="en-US" dirty="0" smtClean="0"/>
          </a:p>
          <a:p>
            <a:r>
              <a:rPr lang="en-US" dirty="0" smtClean="0"/>
              <a:t>A file may be protected solely by the traditional UNIX file access mechanism</a:t>
            </a:r>
          </a:p>
          <a:p>
            <a:endParaRPr lang="en-US" dirty="0" smtClean="0"/>
          </a:p>
          <a:p>
            <a:r>
              <a:rPr lang="en-US" dirty="0" smtClean="0"/>
              <a:t>FreeBSD files include an additional protection bit that indicates whether the file has                                                        an extended ACL</a:t>
            </a:r>
          </a:p>
          <a:p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TI 3: Operating Systems and Computer Networks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600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Linux Virtual File System (VFS)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Presents a single, uniform file system interface to user processes</a:t>
            </a:r>
          </a:p>
          <a:p>
            <a:endParaRPr lang="en-US" dirty="0" smtClean="0"/>
          </a:p>
          <a:p>
            <a:r>
              <a:rPr lang="en-US" dirty="0" smtClean="0"/>
              <a:t>Defines a common file model that is capable of representing any conceivable file system’s general feature and behavior</a:t>
            </a:r>
          </a:p>
          <a:p>
            <a:endParaRPr lang="en-US" dirty="0" smtClean="0"/>
          </a:p>
          <a:p>
            <a:r>
              <a:rPr lang="en-US" dirty="0" smtClean="0"/>
              <a:t>Assumes files are objects that share basic properties regardless of the target file system or the underlying processor hardware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TI 3: Operating Systems and Computer Networks</a:t>
            </a:r>
            <a:endParaRPr lang="en-US"/>
          </a:p>
        </p:txBody>
      </p:sp>
      <p:pic>
        <p:nvPicPr>
          <p:cNvPr id="5" name="Content Placeholder 3" descr="Fig12_17.gif"/>
          <p:cNvPicPr>
            <a:picLocks noChangeAspect="1"/>
          </p:cNvPicPr>
          <p:nvPr/>
        </p:nvPicPr>
        <p:blipFill rotWithShape="1">
          <a:blip r:embed="rId3"/>
          <a:srcRect b="9571"/>
          <a:stretch/>
        </p:blipFill>
        <p:spPr bwMode="auto">
          <a:xfrm>
            <a:off x="6456040" y="702452"/>
            <a:ext cx="5184576" cy="5798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4236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Role of VFS within the Kernel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TI 3: Operating Systems and Computer Networks</a:t>
            </a:r>
            <a:endParaRPr lang="en-US"/>
          </a:p>
        </p:txBody>
      </p:sp>
      <p:pic>
        <p:nvPicPr>
          <p:cNvPr id="4" name="Content Placeholder 3" descr="Fig12_18.gif"/>
          <p:cNvPicPr>
            <a:picLocks noGrp="1" noChangeAspect="1"/>
          </p:cNvPicPr>
          <p:nvPr>
            <p:ph idx="4294967295"/>
          </p:nvPr>
        </p:nvPicPr>
        <p:blipFill rotWithShape="1">
          <a:blip r:embed="rId3"/>
          <a:srcRect t="2308" b="30699"/>
          <a:stretch/>
        </p:blipFill>
        <p:spPr>
          <a:xfrm>
            <a:off x="1524000" y="2349501"/>
            <a:ext cx="7924800" cy="2366963"/>
          </a:xfrm>
        </p:spPr>
      </p:pic>
      <p:sp>
        <p:nvSpPr>
          <p:cNvPr id="6" name="TextBox 5"/>
          <p:cNvSpPr txBox="1"/>
          <p:nvPr/>
        </p:nvSpPr>
        <p:spPr>
          <a:xfrm>
            <a:off x="3505201" y="5638801"/>
            <a:ext cx="16679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0901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Example: Linux VFS/Ext2</a:t>
            </a:r>
          </a:p>
        </p:txBody>
      </p:sp>
      <p:sp>
        <p:nvSpPr>
          <p:cNvPr id="31748" name="Rectangle 7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marL="0" lvl="1" indent="0">
              <a:buSzPct val="120000"/>
              <a:buNone/>
            </a:pPr>
            <a:r>
              <a:rPr lang="en-US" sz="2000" dirty="0"/>
              <a:t>The virtual file system is </a:t>
            </a:r>
            <a:r>
              <a:rPr lang="de-DE" sz="2000" dirty="0"/>
              <a:t>a </a:t>
            </a:r>
            <a:r>
              <a:rPr lang="de-DE" sz="2000" dirty="0" err="1"/>
              <a:t>layer</a:t>
            </a:r>
            <a:r>
              <a:rPr lang="de-DE" sz="2000" dirty="0"/>
              <a:t> </a:t>
            </a:r>
            <a:r>
              <a:rPr lang="de-DE" sz="2000" dirty="0" err="1"/>
              <a:t>between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kernel</a:t>
            </a:r>
            <a:r>
              <a:rPr lang="de-DE" sz="2000" dirty="0"/>
              <a:t> </a:t>
            </a:r>
            <a:r>
              <a:rPr lang="de-DE" sz="2000" dirty="0" err="1"/>
              <a:t>and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file</a:t>
            </a:r>
            <a:r>
              <a:rPr lang="de-DE" sz="2000" dirty="0"/>
              <a:t> </a:t>
            </a:r>
            <a:r>
              <a:rPr lang="de-DE" sz="2000" dirty="0" err="1"/>
              <a:t>system</a:t>
            </a:r>
            <a:r>
              <a:rPr lang="de-DE" sz="2000" dirty="0"/>
              <a:t> </a:t>
            </a:r>
            <a:r>
              <a:rPr lang="de-DE" sz="2000" dirty="0" err="1"/>
              <a:t>code</a:t>
            </a:r>
            <a:endParaRPr lang="de-DE" sz="2000" dirty="0"/>
          </a:p>
          <a:p>
            <a:pPr marL="342900" lvl="1" indent="-342900">
              <a:buSzPct val="120000"/>
            </a:pPr>
            <a:endParaRPr lang="en-US" sz="2000" dirty="0"/>
          </a:p>
          <a:p>
            <a:r>
              <a:rPr lang="en-US" sz="2000" dirty="0"/>
              <a:t>Manages all the different file systems that are mounted</a:t>
            </a:r>
          </a:p>
          <a:p>
            <a:endParaRPr lang="en-US" sz="2000" dirty="0"/>
          </a:p>
          <a:p>
            <a:r>
              <a:rPr lang="en-US" sz="2000" dirty="0"/>
              <a:t>The real file systems are either built into the kernel itself or are built as loadable modules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1746" name="Fußzeilenplatzhalt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TI 3: Operating Systems and Computer Networks</a:t>
            </a:r>
            <a:endParaRPr lang="en-US" smtClean="0"/>
          </a:p>
        </p:txBody>
      </p:sp>
      <p:pic>
        <p:nvPicPr>
          <p:cNvPr id="31749" name="Picture 5" descr="VFS.GIF"/>
          <p:cNvPicPr>
            <a:picLocks noChangeAspect="1"/>
          </p:cNvPicPr>
          <p:nvPr/>
        </p:nvPicPr>
        <p:blipFill rotWithShape="1">
          <a:blip r:embed="rId2" cstate="print"/>
          <a:srcRect r="10678" b="3342"/>
          <a:stretch/>
        </p:blipFill>
        <p:spPr bwMode="auto">
          <a:xfrm>
            <a:off x="7065326" y="954168"/>
            <a:ext cx="3423162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Ext2: Inodes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sz="2000" dirty="0"/>
              <a:t>Basic </a:t>
            </a:r>
            <a:r>
              <a:rPr lang="de-DE" sz="2000" dirty="0" err="1"/>
              <a:t>concept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Ext2 </a:t>
            </a:r>
            <a:r>
              <a:rPr lang="de-DE" sz="2000" dirty="0" err="1"/>
              <a:t>system</a:t>
            </a:r>
            <a:r>
              <a:rPr lang="de-DE" sz="2000" dirty="0"/>
              <a:t> (</a:t>
            </a:r>
            <a:r>
              <a:rPr lang="de-DE" sz="2000" dirty="0" err="1"/>
              <a:t>and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all Unix </a:t>
            </a:r>
            <a:r>
              <a:rPr lang="de-DE" sz="2000" dirty="0" err="1"/>
              <a:t>file</a:t>
            </a:r>
            <a:r>
              <a:rPr lang="de-DE" sz="2000" dirty="0"/>
              <a:t> </a:t>
            </a:r>
            <a:r>
              <a:rPr lang="de-DE" sz="2000" dirty="0" err="1"/>
              <a:t>systems</a:t>
            </a:r>
            <a:r>
              <a:rPr lang="de-DE" sz="2000" dirty="0"/>
              <a:t>) </a:t>
            </a:r>
            <a:r>
              <a:rPr lang="de-DE" sz="2000" dirty="0" err="1"/>
              <a:t>is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structure</a:t>
            </a:r>
            <a:r>
              <a:rPr lang="de-DE" sz="2000" dirty="0"/>
              <a:t> </a:t>
            </a:r>
            <a:r>
              <a:rPr lang="de-DE" sz="2000" dirty="0" err="1"/>
              <a:t>called</a:t>
            </a:r>
            <a:r>
              <a:rPr lang="de-DE" sz="2000" dirty="0"/>
              <a:t> </a:t>
            </a:r>
            <a:r>
              <a:rPr lang="de-DE" sz="2000" b="1" dirty="0" err="1"/>
              <a:t>inode</a:t>
            </a:r>
            <a:r>
              <a:rPr lang="de-DE" sz="2000" dirty="0"/>
              <a:t> (</a:t>
            </a:r>
            <a:r>
              <a:rPr lang="de-DE" sz="2000" dirty="0" err="1"/>
              <a:t>index</a:t>
            </a:r>
            <a:r>
              <a:rPr lang="de-DE" sz="2000" dirty="0"/>
              <a:t> </a:t>
            </a:r>
            <a:r>
              <a:rPr lang="de-DE" sz="2000" dirty="0" err="1"/>
              <a:t>node</a:t>
            </a:r>
            <a:r>
              <a:rPr lang="de-DE" sz="2000" dirty="0"/>
              <a:t>)</a:t>
            </a:r>
          </a:p>
          <a:p>
            <a:pPr eaLnBrk="1" hangingPunct="1"/>
            <a:r>
              <a:rPr lang="en-US" sz="2000" dirty="0"/>
              <a:t>A file is represented by one </a:t>
            </a:r>
            <a:r>
              <a:rPr lang="en-US" sz="2000" dirty="0" err="1"/>
              <a:t>inode</a:t>
            </a:r>
            <a:endParaRPr lang="en-US" sz="2000" dirty="0"/>
          </a:p>
          <a:p>
            <a:pPr eaLnBrk="1" hangingPunct="1"/>
            <a:r>
              <a:rPr lang="de-DE" sz="2000" dirty="0"/>
              <a:t>The </a:t>
            </a:r>
            <a:r>
              <a:rPr lang="de-DE" sz="2000" dirty="0" err="1"/>
              <a:t>length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files</a:t>
            </a:r>
            <a:r>
              <a:rPr lang="de-DE" sz="2000" dirty="0"/>
              <a:t> </a:t>
            </a:r>
            <a:r>
              <a:rPr lang="de-DE" sz="2000" dirty="0" err="1"/>
              <a:t>is</a:t>
            </a:r>
            <a:r>
              <a:rPr lang="de-DE" sz="2000" dirty="0"/>
              <a:t> variable but all </a:t>
            </a:r>
            <a:r>
              <a:rPr lang="de-DE" sz="2000" dirty="0" err="1"/>
              <a:t>inodes</a:t>
            </a:r>
            <a:r>
              <a:rPr lang="de-DE" sz="2000" dirty="0"/>
              <a:t> </a:t>
            </a:r>
            <a:r>
              <a:rPr lang="de-DE" sz="2000" dirty="0" err="1"/>
              <a:t>are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same </a:t>
            </a:r>
            <a:r>
              <a:rPr lang="de-DE" sz="2000" dirty="0" err="1"/>
              <a:t>length</a:t>
            </a:r>
            <a:r>
              <a:rPr lang="de-DE" sz="2000" dirty="0"/>
              <a:t> (128 Byte)</a:t>
            </a:r>
            <a:endParaRPr lang="en-US" sz="2000" dirty="0"/>
          </a:p>
          <a:p>
            <a:pPr eaLnBrk="1" hangingPunct="1"/>
            <a:endParaRPr lang="en-US" sz="2000" dirty="0"/>
          </a:p>
          <a:p>
            <a:pPr eaLnBrk="1" hangingPunct="1"/>
            <a:endParaRPr lang="en-US" sz="2000" dirty="0"/>
          </a:p>
          <a:p>
            <a:pPr eaLnBrk="1" hangingPunct="1"/>
            <a:endParaRPr lang="en-US" sz="2000" dirty="0"/>
          </a:p>
          <a:p>
            <a:pPr eaLnBrk="1" hangingPunct="1"/>
            <a:endParaRPr lang="en-US" sz="2000" dirty="0"/>
          </a:p>
          <a:p>
            <a:pPr eaLnBrk="1" hangingPunct="1"/>
            <a:endParaRPr lang="en-US" sz="2000" dirty="0"/>
          </a:p>
          <a:p>
            <a:pPr eaLnBrk="1" hangingPunct="1">
              <a:buFontTx/>
              <a:buNone/>
            </a:pPr>
            <a:endParaRPr lang="de-DE" sz="2000" dirty="0"/>
          </a:p>
          <a:p>
            <a:pPr eaLnBrk="1" hangingPunct="1">
              <a:buFontTx/>
              <a:buNone/>
            </a:pPr>
            <a:endParaRPr lang="en-US" sz="2000" dirty="0"/>
          </a:p>
          <a:p>
            <a:pPr eaLnBrk="1" hangingPunct="1"/>
            <a:endParaRPr lang="en-US" sz="2000" dirty="0"/>
          </a:p>
          <a:p>
            <a:pPr eaLnBrk="1" hangingPunct="1">
              <a:buFontTx/>
              <a:buNone/>
            </a:pPr>
            <a:endParaRPr lang="en-US" sz="2000" dirty="0"/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000" dirty="0" smtClean="0"/>
              <a:t>Smaller </a:t>
            </a:r>
            <a:r>
              <a:rPr lang="en-US" sz="2000" dirty="0"/>
              <a:t>files are more quickly accessed than larger files</a:t>
            </a:r>
          </a:p>
        </p:txBody>
      </p:sp>
      <p:sp>
        <p:nvSpPr>
          <p:cNvPr id="32772" name="Fußzeilenplatzhalt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TI 3: Operating Systems and Computer Networks</a:t>
            </a:r>
            <a:endParaRPr lang="en-US" smtClean="0"/>
          </a:p>
        </p:txBody>
      </p:sp>
      <p:pic>
        <p:nvPicPr>
          <p:cNvPr id="32771" name="Picture 7" descr="Inodes.gi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974" r="12566" b="8627"/>
          <a:stretch/>
        </p:blipFill>
        <p:spPr bwMode="auto">
          <a:xfrm>
            <a:off x="3245633" y="2569227"/>
            <a:ext cx="5700737" cy="3372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directory.gif"/>
          <p:cNvPicPr>
            <a:picLocks noChangeAspect="1"/>
          </p:cNvPicPr>
          <p:nvPr/>
        </p:nvPicPr>
        <p:blipFill>
          <a:blip r:embed="rId2" cstate="print"/>
          <a:srcRect r="37796" b="48211"/>
          <a:stretch>
            <a:fillRect/>
          </a:stretch>
        </p:blipFill>
        <p:spPr bwMode="auto">
          <a:xfrm>
            <a:off x="5087888" y="1305563"/>
            <a:ext cx="6408712" cy="3660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Ext2: Directories</a:t>
            </a:r>
          </a:p>
        </p:txBody>
      </p:sp>
      <p:sp>
        <p:nvSpPr>
          <p:cNvPr id="3379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000" dirty="0"/>
              <a:t>A directory is a file which is formatted with a special format - a list of directory entries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de-DE" sz="1600" dirty="0"/>
              <a:t>Also a </a:t>
            </a:r>
            <a:r>
              <a:rPr lang="de-DE" sz="1600" dirty="0" err="1"/>
              <a:t>directory</a:t>
            </a:r>
            <a:r>
              <a:rPr lang="de-DE" sz="1600" dirty="0"/>
              <a:t> </a:t>
            </a:r>
            <a:r>
              <a:rPr lang="de-DE" sz="1600" dirty="0" err="1"/>
              <a:t>has</a:t>
            </a:r>
            <a:r>
              <a:rPr lang="de-DE" sz="1600" dirty="0"/>
              <a:t> an </a:t>
            </a:r>
            <a:r>
              <a:rPr lang="de-DE" sz="1600" dirty="0" err="1"/>
              <a:t>inode</a:t>
            </a:r>
            <a:endParaRPr lang="en-US" sz="1600" dirty="0"/>
          </a:p>
          <a:p>
            <a:pPr eaLnBrk="1" hangingPunct="1"/>
            <a:r>
              <a:rPr lang="de-DE" sz="2000" dirty="0"/>
              <a:t>Directory </a:t>
            </a:r>
            <a:r>
              <a:rPr lang="de-DE" sz="2000" dirty="0" err="1"/>
              <a:t>entries</a:t>
            </a:r>
            <a:r>
              <a:rPr lang="de-DE" sz="2000" dirty="0"/>
              <a:t> </a:t>
            </a:r>
            <a:r>
              <a:rPr lang="de-DE" sz="2000" dirty="0" err="1"/>
              <a:t>are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variable </a:t>
            </a:r>
            <a:r>
              <a:rPr lang="de-DE" sz="2000" dirty="0" err="1"/>
              <a:t>length</a:t>
            </a:r>
            <a:endParaRPr lang="de-DE" sz="2000" dirty="0"/>
          </a:p>
          <a:p>
            <a:pPr lvl="1" eaLnBrk="1" hangingPunct="1">
              <a:buFont typeface="Wingdings" pitchFamily="2" charset="2"/>
              <a:buChar char="Ø"/>
            </a:pPr>
            <a:r>
              <a:rPr lang="de-DE" sz="1600" dirty="0"/>
              <a:t>File </a:t>
            </a:r>
            <a:r>
              <a:rPr lang="de-DE" sz="1600" dirty="0" err="1" smtClean="0"/>
              <a:t>names</a:t>
            </a:r>
            <a:r>
              <a:rPr lang="de-DE" sz="1600" dirty="0" smtClean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varying</a:t>
            </a:r>
            <a:r>
              <a:rPr lang="de-DE" sz="1600" dirty="0"/>
              <a:t> </a:t>
            </a:r>
            <a:r>
              <a:rPr lang="de-DE" sz="1600" dirty="0" err="1"/>
              <a:t>length</a:t>
            </a:r>
            <a:r>
              <a:rPr lang="de-DE" sz="1600" dirty="0"/>
              <a:t> </a:t>
            </a:r>
            <a:r>
              <a:rPr lang="de-DE" sz="1600" dirty="0" err="1"/>
              <a:t>are</a:t>
            </a:r>
            <a:r>
              <a:rPr lang="de-DE" sz="1600" dirty="0"/>
              <a:t> </a:t>
            </a:r>
            <a:r>
              <a:rPr lang="de-DE" sz="1600" dirty="0" err="1"/>
              <a:t>supported</a:t>
            </a:r>
            <a:endParaRPr lang="en-US" sz="1600" dirty="0"/>
          </a:p>
          <a:p>
            <a:pPr eaLnBrk="1" hangingPunct="1">
              <a:buFontTx/>
              <a:buNone/>
            </a:pPr>
            <a:endParaRPr lang="de-DE" sz="2000" dirty="0"/>
          </a:p>
          <a:p>
            <a:pPr eaLnBrk="1" hangingPunct="1"/>
            <a:r>
              <a:rPr lang="de-DE" sz="2000" dirty="0"/>
              <a:t>An </a:t>
            </a:r>
            <a:r>
              <a:rPr lang="de-DE" sz="2000" dirty="0" err="1"/>
              <a:t>entry</a:t>
            </a:r>
            <a:r>
              <a:rPr lang="de-DE" sz="2000" dirty="0"/>
              <a:t> </a:t>
            </a:r>
            <a:r>
              <a:rPr lang="de-DE" sz="2000" dirty="0" err="1"/>
              <a:t>consists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endParaRPr lang="de-DE" sz="2000" dirty="0"/>
          </a:p>
          <a:p>
            <a:pPr lvl="1" eaLnBrk="1" hangingPunct="1"/>
            <a:r>
              <a:rPr lang="de-DE" sz="1600" dirty="0" err="1"/>
              <a:t>Inode</a:t>
            </a:r>
            <a:r>
              <a:rPr lang="de-DE" sz="1600" dirty="0"/>
              <a:t> </a:t>
            </a:r>
            <a:r>
              <a:rPr lang="de-DE" sz="1600" dirty="0" err="1"/>
              <a:t>number</a:t>
            </a:r>
            <a:endParaRPr lang="de-DE" sz="1600" dirty="0"/>
          </a:p>
          <a:p>
            <a:pPr lvl="1" eaLnBrk="1" hangingPunct="1"/>
            <a:r>
              <a:rPr lang="de-DE" sz="1600" dirty="0"/>
              <a:t>Entry </a:t>
            </a:r>
            <a:r>
              <a:rPr lang="de-DE" sz="1600" dirty="0" err="1"/>
              <a:t>length</a:t>
            </a:r>
            <a:endParaRPr lang="de-DE" sz="1600" dirty="0"/>
          </a:p>
          <a:p>
            <a:pPr lvl="1" eaLnBrk="1" hangingPunct="1"/>
            <a:r>
              <a:rPr lang="de-DE" sz="1600" dirty="0"/>
              <a:t>Name </a:t>
            </a:r>
            <a:r>
              <a:rPr lang="de-DE" sz="1600" dirty="0" err="1"/>
              <a:t>length</a:t>
            </a:r>
            <a:endParaRPr lang="de-DE" sz="1600" dirty="0"/>
          </a:p>
          <a:p>
            <a:pPr lvl="1" eaLnBrk="1" hangingPunct="1"/>
            <a:r>
              <a:rPr lang="de-DE" sz="1600" dirty="0"/>
              <a:t>File </a:t>
            </a:r>
            <a:r>
              <a:rPr lang="de-DE" sz="1600" dirty="0" err="1"/>
              <a:t>name</a:t>
            </a:r>
            <a:endParaRPr lang="de-DE" sz="1600" dirty="0"/>
          </a:p>
          <a:p>
            <a:pPr eaLnBrk="1" hangingPunct="1">
              <a:buFontTx/>
              <a:buNone/>
            </a:pPr>
            <a:endParaRPr lang="de-DE" sz="2000" dirty="0"/>
          </a:p>
          <a:p>
            <a:pPr eaLnBrk="1" hangingPunct="1">
              <a:buFontTx/>
              <a:buNone/>
            </a:pPr>
            <a:endParaRPr lang="de-DE" sz="800" dirty="0"/>
          </a:p>
          <a:p>
            <a:pPr eaLnBrk="1" hangingPunct="1"/>
            <a:r>
              <a:rPr lang="en-US" sz="2000" dirty="0"/>
              <a:t>The first two entries for every directory are always the standard “.” and “..” (“this directory” and “the parent directory”)</a:t>
            </a:r>
          </a:p>
          <a:p>
            <a:pPr eaLnBrk="1" hangingPunct="1"/>
            <a:r>
              <a:rPr lang="en-US" sz="2000" dirty="0"/>
              <a:t>The </a:t>
            </a:r>
            <a:r>
              <a:rPr lang="en-US" sz="2000" dirty="0" err="1"/>
              <a:t>inode</a:t>
            </a:r>
            <a:r>
              <a:rPr lang="en-US" sz="2000" dirty="0"/>
              <a:t> number of the root directory is stored in the super block so the system can access it directly at any time</a:t>
            </a:r>
            <a:endParaRPr lang="de-DE" sz="2000" dirty="0"/>
          </a:p>
        </p:txBody>
      </p:sp>
      <p:sp>
        <p:nvSpPr>
          <p:cNvPr id="33795" name="Fußzeilenplatzhalt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TI 3: Operating Systems and Computer Networks</a:t>
            </a:r>
            <a:endParaRPr lang="en-US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U-Berlin-16zu9">
  <a:themeElements>
    <a:clrScheme name="FU_Standard-Vorlage_B 1">
      <a:dk1>
        <a:srgbClr val="333333"/>
      </a:dk1>
      <a:lt1>
        <a:srgbClr val="FFFFFF"/>
      </a:lt1>
      <a:dk2>
        <a:srgbClr val="003366"/>
      </a:dk2>
      <a:lt2>
        <a:srgbClr val="808080"/>
      </a:lt2>
      <a:accent1>
        <a:srgbClr val="CCD6E0"/>
      </a:accent1>
      <a:accent2>
        <a:srgbClr val="99CC00"/>
      </a:accent2>
      <a:accent3>
        <a:srgbClr val="FFFFFF"/>
      </a:accent3>
      <a:accent4>
        <a:srgbClr val="2A2A2A"/>
      </a:accent4>
      <a:accent5>
        <a:srgbClr val="E2E8ED"/>
      </a:accent5>
      <a:accent6>
        <a:srgbClr val="8AB900"/>
      </a:accent6>
      <a:hlink>
        <a:srgbClr val="0066CC"/>
      </a:hlink>
      <a:folHlink>
        <a:srgbClr val="003366"/>
      </a:folHlink>
    </a:clrScheme>
    <a:fontScheme name="PPT_Vorl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_Vorlage 1">
        <a:dk1>
          <a:srgbClr val="333333"/>
        </a:dk1>
        <a:lt1>
          <a:srgbClr val="FFFFFF"/>
        </a:lt1>
        <a:dk2>
          <a:srgbClr val="969696"/>
        </a:dk2>
        <a:lt2>
          <a:srgbClr val="FFFFFF"/>
        </a:lt2>
        <a:accent1>
          <a:srgbClr val="BCC7F6"/>
        </a:accent1>
        <a:accent2>
          <a:srgbClr val="86B600"/>
        </a:accent2>
        <a:accent3>
          <a:srgbClr val="FFFFFF"/>
        </a:accent3>
        <a:accent4>
          <a:srgbClr val="2A2A2A"/>
        </a:accent4>
        <a:accent5>
          <a:srgbClr val="DAE0FA"/>
        </a:accent5>
        <a:accent6>
          <a:srgbClr val="79A500"/>
        </a:accent6>
        <a:hlink>
          <a:srgbClr val="003366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Vorlage 2">
        <a:dk1>
          <a:srgbClr val="333333"/>
        </a:dk1>
        <a:lt1>
          <a:srgbClr val="FFFFFF"/>
        </a:lt1>
        <a:dk2>
          <a:srgbClr val="969696"/>
        </a:dk2>
        <a:lt2>
          <a:srgbClr val="0066CC"/>
        </a:lt2>
        <a:accent1>
          <a:srgbClr val="BCC7F6"/>
        </a:accent1>
        <a:accent2>
          <a:srgbClr val="86B600"/>
        </a:accent2>
        <a:accent3>
          <a:srgbClr val="FFFFFF"/>
        </a:accent3>
        <a:accent4>
          <a:srgbClr val="2A2A2A"/>
        </a:accent4>
        <a:accent5>
          <a:srgbClr val="DAE0FA"/>
        </a:accent5>
        <a:accent6>
          <a:srgbClr val="79A500"/>
        </a:accent6>
        <a:hlink>
          <a:srgbClr val="003366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_Standard-Vorlage_B 1">
        <a:dk1>
          <a:srgbClr val="333333"/>
        </a:dk1>
        <a:lt1>
          <a:srgbClr val="FFFFFF"/>
        </a:lt1>
        <a:dk2>
          <a:srgbClr val="003366"/>
        </a:dk2>
        <a:lt2>
          <a:srgbClr val="808080"/>
        </a:lt2>
        <a:accent1>
          <a:srgbClr val="CCD6E0"/>
        </a:accent1>
        <a:accent2>
          <a:srgbClr val="99CC00"/>
        </a:accent2>
        <a:accent3>
          <a:srgbClr val="FFFFFF"/>
        </a:accent3>
        <a:accent4>
          <a:srgbClr val="2A2A2A"/>
        </a:accent4>
        <a:accent5>
          <a:srgbClr val="E2E8ED"/>
        </a:accent5>
        <a:accent6>
          <a:srgbClr val="8AB900"/>
        </a:accent6>
        <a:hlink>
          <a:srgbClr val="0066CC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U-Berlin-16zu9" id="{3DE36BF4-006A-4190-B5F1-ADA600A71A8F}" vid="{907B8B37-32E7-4D39-B3D5-4AC4B22343D9}"/>
    </a:ext>
  </a:ext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CD_FU</Template>
  <TotalTime>0</TotalTime>
  <Words>19560</Words>
  <Application>Microsoft Office PowerPoint</Application>
  <PresentationFormat>Widescreen</PresentationFormat>
  <Paragraphs>2067</Paragraphs>
  <Slides>104</Slides>
  <Notes>58</Notes>
  <HiddenSlides>53</HiddenSlides>
  <MMClips>0</MMClips>
  <ScaleCrop>false</ScaleCrop>
  <HeadingPairs>
    <vt:vector size="10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104</vt:i4>
      </vt:variant>
      <vt:variant>
        <vt:lpstr>Custom Shows</vt:lpstr>
      </vt:variant>
      <vt:variant>
        <vt:i4>1</vt:i4>
      </vt:variant>
    </vt:vector>
  </HeadingPairs>
  <TitlesOfParts>
    <vt:vector size="112" baseType="lpstr">
      <vt:lpstr>Arial</vt:lpstr>
      <vt:lpstr>Calibri</vt:lpstr>
      <vt:lpstr>Courier New</vt:lpstr>
      <vt:lpstr>Verdana</vt:lpstr>
      <vt:lpstr>Wingdings</vt:lpstr>
      <vt:lpstr>FU-Berlin-16zu9</vt:lpstr>
      <vt:lpstr>Dokument</vt:lpstr>
      <vt:lpstr>TI III: Operating Systems &amp; Computer Networks  I/O and File System</vt:lpstr>
      <vt:lpstr>Content</vt:lpstr>
      <vt:lpstr>Operating System Design and I/O</vt:lpstr>
      <vt:lpstr>Operating System Design and I/O</vt:lpstr>
      <vt:lpstr>Types of I/O Devices</vt:lpstr>
      <vt:lpstr>Alternatives for I/O Organization</vt:lpstr>
      <vt:lpstr>Evolution of the I/O Function</vt:lpstr>
      <vt:lpstr>I/O Related Programming Techniques</vt:lpstr>
      <vt:lpstr>Comparison of I/O Techniques</vt:lpstr>
      <vt:lpstr>Direct Memory Access</vt:lpstr>
      <vt:lpstr>DMA Configurations</vt:lpstr>
      <vt:lpstr>I/O Buffering</vt:lpstr>
      <vt:lpstr>I/O Buffering Implementations</vt:lpstr>
      <vt:lpstr>I/O Buffering Implementations</vt:lpstr>
      <vt:lpstr>I/O Buffering Implementations</vt:lpstr>
      <vt:lpstr>I/O Buffering Implementations</vt:lpstr>
      <vt:lpstr>Questions &amp; Tasks</vt:lpstr>
      <vt:lpstr>Disk Drive as Mass Storage</vt:lpstr>
      <vt:lpstr>Disk Drive as Mass Storage</vt:lpstr>
      <vt:lpstr>I/O Scheduling</vt:lpstr>
      <vt:lpstr>Positioning the Read/Write Heads</vt:lpstr>
      <vt:lpstr>Disk Scheduling Algorithms </vt:lpstr>
      <vt:lpstr>Disk I/O Scheduling Policies</vt:lpstr>
      <vt:lpstr>First-In, First-Out (FIFO)</vt:lpstr>
      <vt:lpstr>Shortest Service Time First (SSTF)</vt:lpstr>
      <vt:lpstr>SCAN</vt:lpstr>
      <vt:lpstr>C-SCAN (Circular SCAN)</vt:lpstr>
      <vt:lpstr>N-Step-SCAN</vt:lpstr>
      <vt:lpstr>FSCAN</vt:lpstr>
      <vt:lpstr>Comparison of Disk Scheduling Algorithms </vt:lpstr>
      <vt:lpstr>Disk Cache</vt:lpstr>
      <vt:lpstr>RAID</vt:lpstr>
      <vt:lpstr>RAID Levels</vt:lpstr>
      <vt:lpstr>RAID Level 0</vt:lpstr>
      <vt:lpstr>RAID Level 1</vt:lpstr>
      <vt:lpstr>RAID Level 2</vt:lpstr>
      <vt:lpstr>RAID Level 3</vt:lpstr>
      <vt:lpstr>RAID Level 4</vt:lpstr>
      <vt:lpstr>RAID Level 5</vt:lpstr>
      <vt:lpstr>RAID Level 6</vt:lpstr>
      <vt:lpstr>UNIX SVR4 I/O</vt:lpstr>
      <vt:lpstr>Questions &amp; Tasks</vt:lpstr>
      <vt:lpstr>Content</vt:lpstr>
      <vt:lpstr>File System Overview</vt:lpstr>
      <vt:lpstr>File System Overview</vt:lpstr>
      <vt:lpstr>File System Overview</vt:lpstr>
      <vt:lpstr>File System Overview</vt:lpstr>
      <vt:lpstr>Minimal User Requirements</vt:lpstr>
      <vt:lpstr>File System Architecture</vt:lpstr>
      <vt:lpstr>Elements of File Management</vt:lpstr>
      <vt:lpstr>File Organization Types</vt:lpstr>
      <vt:lpstr>The Pile</vt:lpstr>
      <vt:lpstr>The Sequential File</vt:lpstr>
      <vt:lpstr>Indexed Sequential File</vt:lpstr>
      <vt:lpstr>Indexed File</vt:lpstr>
      <vt:lpstr>Direct or Hashed File</vt:lpstr>
      <vt:lpstr>Grades of Performance</vt:lpstr>
      <vt:lpstr>Operations Performed on a Directory</vt:lpstr>
      <vt:lpstr>File Directories</vt:lpstr>
      <vt:lpstr>Multi-Level Directories</vt:lpstr>
      <vt:lpstr>Multi-Level Directories</vt:lpstr>
      <vt:lpstr>Hierarchical/Tree-Structured Directory</vt:lpstr>
      <vt:lpstr>File Sharing</vt:lpstr>
      <vt:lpstr>Access Rights</vt:lpstr>
      <vt:lpstr>User Access Rights</vt:lpstr>
      <vt:lpstr>Access Matrix</vt:lpstr>
      <vt:lpstr>Access Control Lists</vt:lpstr>
      <vt:lpstr>Capability Lists</vt:lpstr>
      <vt:lpstr>Questions &amp; Tasks</vt:lpstr>
      <vt:lpstr>Secondary Storage Management</vt:lpstr>
      <vt:lpstr>File Allocation </vt:lpstr>
      <vt:lpstr>Preallocation vs Dynamic Allocation</vt:lpstr>
      <vt:lpstr>Secondary Storage Management</vt:lpstr>
      <vt:lpstr>Methods of File Allocation</vt:lpstr>
      <vt:lpstr>Methods of File Allocation</vt:lpstr>
      <vt:lpstr>Methods of File Allocation</vt:lpstr>
      <vt:lpstr>Methods of File Allocation</vt:lpstr>
      <vt:lpstr>Methods of File Allocation</vt:lpstr>
      <vt:lpstr>File Allocation Methods </vt:lpstr>
      <vt:lpstr>Free Space Management</vt:lpstr>
      <vt:lpstr>Bit Tables</vt:lpstr>
      <vt:lpstr>Chained Free Portions </vt:lpstr>
      <vt:lpstr>Indexing</vt:lpstr>
      <vt:lpstr>Free Block List </vt:lpstr>
      <vt:lpstr>Questions &amp; Tasks</vt:lpstr>
      <vt:lpstr>UNIX File Management</vt:lpstr>
      <vt:lpstr>Inodes</vt:lpstr>
      <vt:lpstr>FreeBSD Inode and File Structure</vt:lpstr>
      <vt:lpstr>File Allocation</vt:lpstr>
      <vt:lpstr>UNIX Directories and Inodes</vt:lpstr>
      <vt:lpstr>Volume Structure</vt:lpstr>
      <vt:lpstr>UNIX File Access Control</vt:lpstr>
      <vt:lpstr>UNIX File Access Control</vt:lpstr>
      <vt:lpstr> Access Control Lists in UNIX</vt:lpstr>
      <vt:lpstr>Linux Virtual File System (VFS)</vt:lpstr>
      <vt:lpstr>The Role of VFS within the Kernel</vt:lpstr>
      <vt:lpstr> Example: Linux VFS/Ext2</vt:lpstr>
      <vt:lpstr>Ext2: Inodes</vt:lpstr>
      <vt:lpstr>Ext2: Directories</vt:lpstr>
      <vt:lpstr>Ext2: Blocks and Block Groups</vt:lpstr>
      <vt:lpstr>Ext2: Block Groups</vt:lpstr>
      <vt:lpstr>Ext2: Block Groups</vt:lpstr>
      <vt:lpstr>Related System Calls (Linux)</vt:lpstr>
      <vt:lpstr>Content</vt:lpstr>
      <vt:lpstr>Vorlesung 2</vt:lpstr>
    </vt:vector>
  </TitlesOfParts>
  <Company>AG Technische Informatik, Freie Universität Berlin</Company>
  <LinksUpToDate>false</LinksUpToDate>
  <SharedDoc>false</SharedDoc>
  <HyperlinkBase>http://cst.mi.fu-berlin.de/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Operating Systems &amp; Computer Networks</dc:title>
  <dc:subject>I/O and File System</dc:subject>
  <dc:creator>Georg Wittenburg</dc:creator>
  <cp:lastModifiedBy>Schiller, Jochen</cp:lastModifiedBy>
  <cp:revision>687</cp:revision>
  <cp:lastPrinted>2013-11-21T11:08:34Z</cp:lastPrinted>
  <dcterms:created xsi:type="dcterms:W3CDTF">2003-07-01T08:37:13Z</dcterms:created>
  <dcterms:modified xsi:type="dcterms:W3CDTF">2020-05-23T13:41:30Z</dcterms:modified>
</cp:coreProperties>
</file>