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515" r:id="rId2"/>
    <p:sldId id="514" r:id="rId3"/>
    <p:sldId id="516" r:id="rId4"/>
    <p:sldId id="517" r:id="rId5"/>
    <p:sldId id="518" r:id="rId6"/>
    <p:sldId id="524" r:id="rId7"/>
    <p:sldId id="519" r:id="rId8"/>
    <p:sldId id="520" r:id="rId9"/>
    <p:sldId id="525" r:id="rId10"/>
    <p:sldId id="531" r:id="rId11"/>
    <p:sldId id="529" r:id="rId12"/>
    <p:sldId id="530" r:id="rId13"/>
    <p:sldId id="522" r:id="rId14"/>
    <p:sldId id="526" r:id="rId15"/>
    <p:sldId id="528" r:id="rId16"/>
    <p:sldId id="521" r:id="rId17"/>
    <p:sldId id="527" r:id="rId18"/>
    <p:sldId id="535" r:id="rId19"/>
    <p:sldId id="537" r:id="rId20"/>
    <p:sldId id="536" r:id="rId21"/>
    <p:sldId id="534" r:id="rId22"/>
    <p:sldId id="533" r:id="rId23"/>
    <p:sldId id="532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906"/>
    <a:srgbClr val="F6FE94"/>
    <a:srgbClr val="009900"/>
    <a:srgbClr val="D6E5C1"/>
    <a:srgbClr val="FF9966"/>
    <a:srgbClr val="FF6600"/>
    <a:srgbClr val="FF3300"/>
    <a:srgbClr val="FF0000"/>
    <a:srgbClr val="FF9A9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4" autoAdjust="0"/>
    <p:restoredTop sz="86352" autoAdjust="0"/>
  </p:normalViewPr>
  <p:slideViewPr>
    <p:cSldViewPr snapToGrid="0" showGuides="1">
      <p:cViewPr varScale="1">
        <p:scale>
          <a:sx n="102" d="100"/>
          <a:sy n="102" d="100"/>
        </p:scale>
        <p:origin x="9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16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0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3439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3439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386300B-C214-4045-B513-2B6B1E7482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0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4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439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3439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ABCA902-51D0-4602-B06E-7B2FCFF5FA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The two</a:t>
            </a:r>
            <a:r>
              <a:rPr lang="de-DE" baseline="0" smtClean="0"/>
              <a:t> main goals of the EssBAR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19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1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4616450"/>
            <a:ext cx="6467475" cy="1057275"/>
          </a:xfrm>
        </p:spPr>
        <p:txBody>
          <a:bodyPr lIns="360000"/>
          <a:lstStyle>
            <a:lvl1pPr>
              <a:defRPr sz="2000" b="1" smtClean="0">
                <a:solidFill>
                  <a:srgbClr val="0066CC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09825" y="2579688"/>
            <a:ext cx="6477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3600" smtClean="0"/>
            </a:lvl1pPr>
          </a:lstStyle>
          <a:p>
            <a:endParaRPr lang="de-DE" dirty="0"/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b="1" smtClean="0">
                <a:cs typeface="Arial" charset="0"/>
              </a:rPr>
              <a:t>FB Mathematik und Informatik</a:t>
            </a:r>
          </a:p>
          <a:p>
            <a:r>
              <a:rPr lang="de-DE" smtClean="0"/>
              <a:t>Ess-BAR, 09/20/2018</a:t>
            </a:r>
            <a:endParaRPr lang="de-DE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0350" y="295275"/>
            <a:ext cx="4321175" cy="10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1000" b="1">
                <a:solidFill>
                  <a:srgbClr val="5F5F5F"/>
                </a:solidFill>
                <a:cs typeface="Arial" charset="0"/>
              </a:rPr>
              <a:t>Algorithmische Bioinformatik, FB Mathematik und Informatik</a:t>
            </a:r>
          </a:p>
        </p:txBody>
      </p:sp>
      <p:pic>
        <p:nvPicPr>
          <p:cNvPr id="45064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938" y="144463"/>
            <a:ext cx="21383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 userDrawn="1"/>
        </p:nvSpPr>
        <p:spPr bwMode="auto">
          <a:xfrm>
            <a:off x="250825" y="66294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Ess-BAR, 09/20/2018</a:t>
            </a: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Ess-B.A.R, 01/25/17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838200"/>
            <a:ext cx="2160587" cy="54784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838200"/>
            <a:ext cx="6329363" cy="54784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Ess-BAR, 20.11.2017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Ess-BAR, 09/20/2018</a:t>
            </a: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Ess-BAR, 09/20/2018</a:t>
            </a: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808163"/>
            <a:ext cx="42449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2449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Ess-BAR, 09/20/2018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Ess-BAR, 09/20/2018</a:t>
            </a: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Ess-BAR, 09/20/2018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Ess-B.A.R, 09/20/2018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Ess-BAR, 01/25/17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Ess-BAR, </a:t>
            </a:r>
            <a:r>
              <a:rPr lang="de-DE" smtClean="0"/>
              <a:t>09/20/2018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19250"/>
            <a:ext cx="864235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46150"/>
            <a:ext cx="8642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7610475" y="6627813"/>
            <a:ext cx="12271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3965218-A59B-4292-9C98-79B58A46A890}" type="slidenum">
              <a:rPr lang="de-DE" sz="1000" b="1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1000" b="1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6294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5F5F5F"/>
                </a:solidFill>
              </a:defRPr>
            </a:lvl1pPr>
          </a:lstStyle>
          <a:p>
            <a:r>
              <a:rPr lang="de-DE"/>
              <a:t>Ess-BAR, 17.05.2018</a:t>
            </a:r>
          </a:p>
        </p:txBody>
      </p:sp>
      <p:pic>
        <p:nvPicPr>
          <p:cNvPr id="2056" name="Picture 24" descr="Logo_RGB_300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8938" y="144463"/>
            <a:ext cx="21383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3" r:id="rId7"/>
    <p:sldLayoutId id="2147483684" r:id="rId8"/>
    <p:sldLayoutId id="2147483682" r:id="rId9"/>
    <p:sldLayoutId id="2147483681" r:id="rId10"/>
    <p:sldLayoutId id="2147483680" r:id="rId11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556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723900" indent="-1889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107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4351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8923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234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8067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32639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Kerstin </a:t>
            </a:r>
            <a:r>
              <a:rPr lang="de-DE" smtClean="0"/>
              <a:t>Neubert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Meta-Proteogenomics </a:t>
            </a:r>
            <a:br>
              <a:rPr lang="de-DE"/>
            </a:br>
            <a:r>
              <a:rPr lang="de-DE"/>
              <a:t>in KNIME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07" y="1670071"/>
            <a:ext cx="2444883" cy="6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65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smtClean="0"/>
              <a:t>De novo </a:t>
            </a:r>
            <a:r>
              <a:rPr lang="de-DE" smtClean="0"/>
              <a:t>assembly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76" y="1094527"/>
            <a:ext cx="3003939" cy="241178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14405"/>
            <a:ext cx="3784251" cy="4775364"/>
          </a:xfrm>
          <a:prstGeom prst="rect">
            <a:avLst/>
          </a:prstGeom>
        </p:spPr>
      </p:pic>
      <p:cxnSp>
        <p:nvCxnSpPr>
          <p:cNvPr id="26" name="Straight Connector 25"/>
          <p:cNvCxnSpPr>
            <a:endCxn id="23" idx="1"/>
          </p:cNvCxnSpPr>
          <p:nvPr/>
        </p:nvCxnSpPr>
        <p:spPr bwMode="auto">
          <a:xfrm flipV="1">
            <a:off x="3729222" y="2300418"/>
            <a:ext cx="1110054" cy="141872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29794" y="752702"/>
            <a:ext cx="1385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smtClean="0">
                <a:solidFill>
                  <a:schemeClr val="tx2"/>
                </a:solidFill>
              </a:rPr>
              <a:t>HTML Views</a:t>
            </a:r>
            <a:endParaRPr lang="en-US" sz="1600" b="1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25" y="3599319"/>
            <a:ext cx="2998190" cy="291026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36" name="Straight Connector 35"/>
          <p:cNvCxnSpPr>
            <a:endCxn id="3" idx="1"/>
          </p:cNvCxnSpPr>
          <p:nvPr/>
        </p:nvCxnSpPr>
        <p:spPr bwMode="auto">
          <a:xfrm flipV="1">
            <a:off x="3729222" y="5054452"/>
            <a:ext cx="1115803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6940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smtClean="0"/>
              <a:t>De novo </a:t>
            </a:r>
            <a:r>
              <a:rPr lang="de-DE" smtClean="0"/>
              <a:t>assembly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1687493"/>
            <a:ext cx="7596077" cy="42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8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smtClean="0"/>
              <a:t>De novo </a:t>
            </a:r>
            <a:r>
              <a:rPr lang="de-DE" smtClean="0"/>
              <a:t>assembly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34025"/>
            <a:ext cx="4178052" cy="2365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12" y="3425454"/>
            <a:ext cx="4125858" cy="311913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6159" r="-348" b="9459"/>
          <a:stretch/>
        </p:blipFill>
        <p:spPr>
          <a:xfrm>
            <a:off x="4843215" y="1045039"/>
            <a:ext cx="4112455" cy="220511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3832529" y="2131694"/>
            <a:ext cx="1010686" cy="58614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3" idx="1"/>
          </p:cNvCxnSpPr>
          <p:nvPr/>
        </p:nvCxnSpPr>
        <p:spPr bwMode="auto">
          <a:xfrm>
            <a:off x="4277802" y="2717840"/>
            <a:ext cx="552010" cy="2267182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13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Phylogenetic pipeline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sp>
        <p:nvSpPr>
          <p:cNvPr id="8" name="Rectangle 7"/>
          <p:cNvSpPr/>
          <p:nvPr/>
        </p:nvSpPr>
        <p:spPr bwMode="auto">
          <a:xfrm>
            <a:off x="392094" y="2885990"/>
            <a:ext cx="3680269" cy="5690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apping to bacterial reference DB</a:t>
            </a:r>
            <a:endParaRPr kumimoji="0" lang="de-DE" sz="16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YaraMapper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094" y="1988482"/>
            <a:ext cx="3680269" cy="41440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smtClean="0">
                <a:solidFill>
                  <a:schemeClr val="tx2"/>
                </a:solidFill>
              </a:rPr>
              <a:t>Raw data (MiSeq)</a:t>
            </a:r>
            <a:endParaRPr lang="de-DE" sz="1600" b="1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2099443" y="2420696"/>
            <a:ext cx="320633" cy="4474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0261" y="3961197"/>
            <a:ext cx="3686372" cy="62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400" b="1">
                <a:solidFill>
                  <a:schemeClr val="tx2"/>
                </a:solidFill>
                <a:latin typeface="Arial" charset="0"/>
              </a:rPr>
              <a:t>Species-level taxonomic </a:t>
            </a:r>
            <a:r>
              <a:rPr lang="de-DE" sz="1600" b="1">
                <a:solidFill>
                  <a:schemeClr val="tx2"/>
                </a:solidFill>
                <a:latin typeface="Arial" charset="0"/>
              </a:rPr>
              <a:t>classification</a:t>
            </a:r>
            <a:r>
              <a:rPr lang="de-DE" sz="1400" b="1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de-DE" sz="1500">
                <a:solidFill>
                  <a:schemeClr val="tx1"/>
                </a:solidFill>
                <a:latin typeface="Arial" charset="0"/>
              </a:rPr>
              <a:t>Slimm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2099442" y="3481462"/>
            <a:ext cx="320633" cy="4558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0825" y="1910491"/>
            <a:ext cx="3906396" cy="28406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defTabSz="8294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4388" y="2885990"/>
            <a:ext cx="3680269" cy="5690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Core genome Phylogeny</a:t>
            </a:r>
            <a:r>
              <a:rPr kumimoji="0" lang="de-DE" sz="1600" b="1" i="0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endParaRPr kumimoji="0" lang="de-DE" sz="16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Parsnp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54388" y="1988482"/>
            <a:ext cx="3680269" cy="41440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i="1" smtClean="0">
                <a:solidFill>
                  <a:schemeClr val="tx2"/>
                </a:solidFill>
              </a:rPr>
              <a:t>De novo </a:t>
            </a:r>
            <a:r>
              <a:rPr lang="de-DE" sz="1600" b="1" smtClean="0">
                <a:solidFill>
                  <a:schemeClr val="tx2"/>
                </a:solidFill>
              </a:rPr>
              <a:t>assemblies (contigs)</a:t>
            </a:r>
            <a:endParaRPr lang="de-DE" sz="1600" b="1" dirty="0"/>
          </a:p>
        </p:txBody>
      </p:sp>
      <p:sp>
        <p:nvSpPr>
          <p:cNvPr id="28" name="Down Arrow 27"/>
          <p:cNvSpPr/>
          <p:nvPr/>
        </p:nvSpPr>
        <p:spPr bwMode="auto">
          <a:xfrm>
            <a:off x="2061737" y="2420696"/>
            <a:ext cx="320633" cy="4474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48285" y="4064263"/>
            <a:ext cx="3685329" cy="5720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b="1" smtClean="0">
                <a:solidFill>
                  <a:schemeClr val="tx2"/>
                </a:solidFill>
                <a:latin typeface="Arial" charset="0"/>
              </a:rPr>
              <a:t>Tree visualisation</a:t>
            </a:r>
            <a:endParaRPr kumimoji="0" lang="de-DE" sz="1500" b="1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eaLnBrk="0" hangingPunct="0"/>
            <a:r>
              <a:rPr lang="de-DE" sz="1500">
                <a:solidFill>
                  <a:schemeClr val="tx1"/>
                </a:solidFill>
                <a:latin typeface="Arial" charset="0"/>
              </a:rPr>
              <a:t>g</a:t>
            </a:r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gtree (R)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061736" y="3481462"/>
            <a:ext cx="320633" cy="57337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4425" y="2846994"/>
            <a:ext cx="485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/>
              <a:t>Treangen TJ*, Ondov BD*, Koren S, </a:t>
            </a:r>
            <a:r>
              <a:rPr lang="en-US" sz="1200" b="1"/>
              <a:t>Phillippy </a:t>
            </a:r>
            <a:r>
              <a:rPr lang="en-US" sz="1200" b="1" smtClean="0"/>
              <a:t>AM</a:t>
            </a:r>
            <a:r>
              <a:rPr lang="en-US" sz="1200" smtClean="0"/>
              <a:t>: Rapid </a:t>
            </a:r>
            <a:r>
              <a:rPr lang="en-US" sz="1200"/>
              <a:t>Core-Genome Alignment and Visualization for Thousands of </a:t>
            </a:r>
            <a:r>
              <a:rPr lang="en-US" sz="1200"/>
              <a:t>Microbial </a:t>
            </a:r>
            <a:r>
              <a:rPr lang="en-US" sz="1200" smtClean="0"/>
              <a:t>Genomes. bioRxiv </a:t>
            </a:r>
            <a:r>
              <a:rPr lang="en-US" sz="1200"/>
              <a:t>(2014). doi: http://dx.doi.org/10.1101/007351</a:t>
            </a:r>
          </a:p>
        </p:txBody>
      </p:sp>
    </p:spTree>
    <p:extLst>
      <p:ext uri="{BB962C8B-B14F-4D97-AF65-F5344CB8AC3E}">
        <p14:creationId xmlns:p14="http://schemas.microsoft.com/office/powerpoint/2010/main" val="3303042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Phylogenetic pipeline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19872"/>
            <a:ext cx="7292975" cy="40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50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8" y="731196"/>
            <a:ext cx="3716311" cy="431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Phylogenetic pipeline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67895"/>
              </p:ext>
            </p:extLst>
          </p:nvPr>
        </p:nvGraphicFramePr>
        <p:xfrm>
          <a:off x="250824" y="4977352"/>
          <a:ext cx="7292975" cy="157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403">
                  <a:extLst>
                    <a:ext uri="{9D8B030D-6E8A-4147-A177-3AD203B41FA5}">
                      <a16:colId xmlns:a16="http://schemas.microsoft.com/office/drawing/2014/main" val="2776226169"/>
                    </a:ext>
                  </a:extLst>
                </a:gridCol>
                <a:gridCol w="5343572">
                  <a:extLst>
                    <a:ext uri="{9D8B030D-6E8A-4147-A177-3AD203B41FA5}">
                      <a16:colId xmlns:a16="http://schemas.microsoft.com/office/drawing/2014/main" val="918108488"/>
                    </a:ext>
                  </a:extLst>
                </a:gridCol>
              </a:tblGrid>
              <a:tr h="205955">
                <a:tc>
                  <a:txBody>
                    <a:bodyPr/>
                    <a:lstStyle/>
                    <a:p>
                      <a:r>
                        <a:rPr lang="de-DE" sz="1600"/>
                        <a:t>node</a:t>
                      </a:r>
                      <a:endParaRPr lang="en-US" sz="160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Function</a:t>
                      </a:r>
                      <a:endParaRPr lang="en-US" sz="160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45999"/>
                  </a:ext>
                </a:extLst>
              </a:tr>
              <a:tr h="350905">
                <a:tc>
                  <a:txBody>
                    <a:bodyPr/>
                    <a:lstStyle/>
                    <a:p>
                      <a:r>
                        <a:rPr lang="de-DE" sz="1600" b="1"/>
                        <a:t>DIRs</a:t>
                      </a:r>
                      <a:r>
                        <a:rPr lang="de-DE" sz="1600" b="1" baseline="0"/>
                        <a:t> Loader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Load directories into a</a:t>
                      </a:r>
                      <a:r>
                        <a:rPr lang="de-DE" sz="1600" baseline="0"/>
                        <a:t> URI port object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960282"/>
                  </a:ext>
                </a:extLst>
              </a:tr>
              <a:tr h="357849">
                <a:tc>
                  <a:txBody>
                    <a:bodyPr/>
                    <a:lstStyle/>
                    <a:p>
                      <a:r>
                        <a:rPr lang="de-DE" sz="1600" b="1"/>
                        <a:t>Parsnp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Core genome alignment of assemblies and phylogeny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12322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r>
                        <a:rPr lang="de-DE" sz="1600" b="1"/>
                        <a:t>R View (Table)</a:t>
                      </a:r>
                      <a:r>
                        <a:rPr lang="de-DE" sz="1600" b="1" baseline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Visualization</a:t>
                      </a:r>
                      <a:r>
                        <a:rPr lang="de-DE" sz="1600" baseline="0"/>
                        <a:t> of tree with ggtree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78174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1781465"/>
            <a:ext cx="4078705" cy="22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Metagenomics pipeline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45095" y="1857080"/>
            <a:ext cx="3921551" cy="40158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defTabSz="8294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4386" y="2885990"/>
            <a:ext cx="3680269" cy="5690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apping to bacterial reference DB</a:t>
            </a:r>
            <a:endParaRPr kumimoji="0" lang="de-DE" sz="16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YaraMapper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4386" y="1988482"/>
            <a:ext cx="3680269" cy="41440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smtClean="0">
                <a:solidFill>
                  <a:schemeClr val="tx2"/>
                </a:solidFill>
              </a:rPr>
              <a:t>Raw data (MiSeq)</a:t>
            </a:r>
            <a:endParaRPr lang="de-DE" sz="1600" b="1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2061735" y="2420696"/>
            <a:ext cx="320633" cy="4474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2553" y="3961197"/>
            <a:ext cx="3686372" cy="62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400" b="1">
                <a:solidFill>
                  <a:schemeClr val="tx2"/>
                </a:solidFill>
                <a:latin typeface="Arial" charset="0"/>
              </a:rPr>
              <a:t>Species-level taxonomic </a:t>
            </a:r>
            <a:r>
              <a:rPr lang="de-DE" sz="1600" b="1">
                <a:solidFill>
                  <a:schemeClr val="tx2"/>
                </a:solidFill>
                <a:latin typeface="Arial" charset="0"/>
              </a:rPr>
              <a:t>classification</a:t>
            </a:r>
            <a:r>
              <a:rPr lang="de-DE" sz="1400" b="1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de-DE" sz="1500">
                <a:solidFill>
                  <a:schemeClr val="tx1"/>
                </a:solidFill>
                <a:latin typeface="Arial" charset="0"/>
              </a:rPr>
              <a:t>Slimm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2061734" y="3481462"/>
            <a:ext cx="320633" cy="4558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1470" y="5193143"/>
            <a:ext cx="3654436" cy="595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600" b="1">
                <a:solidFill>
                  <a:schemeClr val="tx2"/>
                </a:solidFill>
                <a:latin typeface="Arial" charset="0"/>
              </a:rPr>
              <a:t>Krona chart   </a:t>
            </a:r>
          </a:p>
          <a:p>
            <a:pPr eaLnBrk="0" hangingPunct="0"/>
            <a:r>
              <a:rPr lang="de-DE" sz="1500">
                <a:solidFill>
                  <a:schemeClr val="tx1"/>
                </a:solidFill>
                <a:latin typeface="Arial" charset="0"/>
              </a:rPr>
              <a:t>Slimm2Krona, Krona tools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061734" y="4606301"/>
            <a:ext cx="320633" cy="57043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9196" y="3933413"/>
            <a:ext cx="4653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>
                <a:latin typeface="Arial"/>
              </a:rPr>
              <a:t>Dadi TH, Renard B, Wieler LH, Semmler T, Reinert K. (2016)</a:t>
            </a:r>
            <a:r>
              <a:rPr lang="de-DE" sz="1200">
                <a:latin typeface="Arial"/>
              </a:rPr>
              <a:t> SLIMM: Species level identification of microorganisms from metagenomes. PeerJ Preprints 4:e2378v1</a:t>
            </a:r>
            <a:endParaRPr lang="de-DE" sz="1200"/>
          </a:p>
        </p:txBody>
      </p:sp>
      <p:sp>
        <p:nvSpPr>
          <p:cNvPr id="6" name="Rectangle 5"/>
          <p:cNvSpPr/>
          <p:nvPr/>
        </p:nvSpPr>
        <p:spPr>
          <a:xfrm>
            <a:off x="4189197" y="5206719"/>
            <a:ext cx="4653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/>
              <a:t>Ondov BD, Bergman NH, and Phillippy AM. </a:t>
            </a:r>
            <a:r>
              <a:rPr lang="en-US" sz="1200"/>
              <a:t>Interactive metagenomic visualization in a Web browser. BMC Bioinformatics. 2011 Sep 30; 12(1):385.</a:t>
            </a:r>
          </a:p>
        </p:txBody>
      </p:sp>
    </p:spTree>
    <p:extLst>
      <p:ext uri="{BB962C8B-B14F-4D97-AF65-F5344CB8AC3E}">
        <p14:creationId xmlns:p14="http://schemas.microsoft.com/office/powerpoint/2010/main" val="947887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Metagenomics pipeline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4" y="1923069"/>
            <a:ext cx="4527522" cy="3308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43" y="801278"/>
            <a:ext cx="4109814" cy="250810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42" y="3411805"/>
            <a:ext cx="3433931" cy="321759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16" name="Straight Connector 15"/>
          <p:cNvCxnSpPr>
            <a:endCxn id="6" idx="1"/>
          </p:cNvCxnSpPr>
          <p:nvPr/>
        </p:nvCxnSpPr>
        <p:spPr bwMode="auto">
          <a:xfrm flipV="1">
            <a:off x="4383464" y="2055330"/>
            <a:ext cx="498579" cy="135276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1"/>
          </p:cNvCxnSpPr>
          <p:nvPr/>
        </p:nvCxnSpPr>
        <p:spPr bwMode="auto">
          <a:xfrm>
            <a:off x="3649745" y="4280581"/>
            <a:ext cx="1232297" cy="740022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48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Identification of species-specific peptides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50825" y="1595567"/>
            <a:ext cx="5194171" cy="4928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defTabSz="8294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4384" y="2695804"/>
            <a:ext cx="4896344" cy="5690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Peptide identification</a:t>
            </a:r>
            <a:endParaRPr lang="de-DE" sz="1600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Peak detection, </a:t>
            </a:r>
            <a:r>
              <a:rPr lang="en-US" sz="1500" smtClean="0">
                <a:solidFill>
                  <a:schemeClr val="tx1"/>
                </a:solidFill>
                <a:latin typeface="Arial" charset="0"/>
              </a:rPr>
              <a:t>MS/MS database </a:t>
            </a:r>
            <a:r>
              <a:rPr lang="en-US" sz="1500">
                <a:solidFill>
                  <a:schemeClr val="tx1"/>
                </a:solidFill>
                <a:latin typeface="Arial" charset="0"/>
              </a:rPr>
              <a:t>search using MS-GF+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80206" y="1783111"/>
            <a:ext cx="2670522" cy="41440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smtClean="0">
                <a:solidFill>
                  <a:schemeClr val="tx2"/>
                </a:solidFill>
              </a:rPr>
              <a:t>LC-MS data (Orbitrap)</a:t>
            </a:r>
            <a:endParaRPr lang="de-DE" sz="1600" b="1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3755150" y="2210263"/>
            <a:ext cx="320633" cy="4474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2550" y="3771011"/>
            <a:ext cx="4898177" cy="62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Peptide table generation</a:t>
            </a:r>
            <a:endParaRPr lang="de-DE" sz="1600" b="1" smtClean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de-DE" sz="1600" smtClean="0">
                <a:solidFill>
                  <a:schemeClr val="tx1"/>
                </a:solidFill>
                <a:latin typeface="Arial" charset="0"/>
              </a:rPr>
              <a:t>KNIME table processing</a:t>
            </a:r>
            <a:endParaRPr lang="en-US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2504346" y="3282978"/>
            <a:ext cx="320633" cy="4558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2551" y="5822775"/>
            <a:ext cx="4898177" cy="595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Barplot  </a:t>
            </a:r>
            <a:endParaRPr lang="de-DE" sz="1600" b="1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R script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2521546" y="4416115"/>
            <a:ext cx="320633" cy="42221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2551" y="1783111"/>
            <a:ext cx="2039118" cy="41440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smtClean="0">
                <a:solidFill>
                  <a:schemeClr val="tx2"/>
                </a:solidFill>
              </a:rPr>
              <a:t>Protein DB</a:t>
            </a:r>
            <a:endParaRPr lang="de-DE" sz="1600" b="1" dirty="0"/>
          </a:p>
        </p:txBody>
      </p:sp>
      <p:sp>
        <p:nvSpPr>
          <p:cNvPr id="14" name="Down Arrow 13"/>
          <p:cNvSpPr/>
          <p:nvPr/>
        </p:nvSpPr>
        <p:spPr bwMode="auto">
          <a:xfrm>
            <a:off x="1211793" y="2221294"/>
            <a:ext cx="320633" cy="4364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52550" y="4838331"/>
            <a:ext cx="4898177" cy="62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Count peptide hits per species or strain</a:t>
            </a:r>
            <a:endParaRPr lang="de-DE" sz="1600" b="1" smtClean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de-DE" sz="1600" smtClean="0">
                <a:solidFill>
                  <a:schemeClr val="tx1"/>
                </a:solidFill>
                <a:latin typeface="Arial" charset="0"/>
              </a:rPr>
              <a:t>R script </a:t>
            </a:r>
            <a:endParaRPr lang="en-US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504345" y="5476973"/>
            <a:ext cx="320633" cy="33637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54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Identification of species-specific peptides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9"/>
          <a:stretch/>
        </p:blipFill>
        <p:spPr>
          <a:xfrm>
            <a:off x="250825" y="1485700"/>
            <a:ext cx="8154110" cy="27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3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Ess-BAR project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smtClean="0">
                <a:solidFill>
                  <a:srgbClr val="002060"/>
                </a:solidFill>
              </a:rPr>
              <a:t>B</a:t>
            </a:r>
            <a:r>
              <a:rPr lang="de-DE" smtClean="0"/>
              <a:t>iologische </a:t>
            </a:r>
            <a:r>
              <a:rPr lang="de-DE"/>
              <a:t>Gefahren, </a:t>
            </a:r>
            <a:r>
              <a:rPr lang="de-DE" sz="2000" b="1">
                <a:solidFill>
                  <a:srgbClr val="002060"/>
                </a:solidFill>
              </a:rPr>
              <a:t>A</a:t>
            </a:r>
            <a:r>
              <a:rPr lang="de-DE"/>
              <a:t>nalyse und </a:t>
            </a:r>
            <a:r>
              <a:rPr lang="de-DE" sz="2000" b="1">
                <a:solidFill>
                  <a:srgbClr val="002060"/>
                </a:solidFill>
              </a:rPr>
              <a:t>R</a:t>
            </a:r>
            <a:r>
              <a:rPr lang="de-DE"/>
              <a:t>esilienz der </a:t>
            </a:r>
            <a:r>
              <a:rPr lang="de-DE" smtClean="0"/>
              <a:t>Lebensmittelwarenketten</a:t>
            </a:r>
          </a:p>
          <a:p>
            <a:r>
              <a:rPr lang="en-US" sz="2000" b="1" smtClean="0">
                <a:solidFill>
                  <a:srgbClr val="002060"/>
                </a:solidFill>
              </a:rPr>
              <a:t>B</a:t>
            </a:r>
            <a:r>
              <a:rPr lang="en-US" smtClean="0"/>
              <a:t>iological </a:t>
            </a:r>
            <a:r>
              <a:rPr lang="en-US"/>
              <a:t>hazards, </a:t>
            </a:r>
            <a:r>
              <a:rPr lang="en-US" sz="2000" b="1">
                <a:solidFill>
                  <a:srgbClr val="002060"/>
                </a:solidFill>
              </a:rPr>
              <a:t>A</a:t>
            </a:r>
            <a:r>
              <a:rPr lang="en-US"/>
              <a:t>nalysis and </a:t>
            </a:r>
            <a:r>
              <a:rPr lang="en-US" sz="2000" b="1">
                <a:solidFill>
                  <a:srgbClr val="002060"/>
                </a:solidFill>
              </a:rPr>
              <a:t>R</a:t>
            </a:r>
            <a:r>
              <a:rPr lang="en-US"/>
              <a:t>esilience of the food supply </a:t>
            </a:r>
            <a:r>
              <a:rPr lang="en-US" smtClean="0"/>
              <a:t>chain</a:t>
            </a:r>
          </a:p>
          <a:p>
            <a:endParaRPr lang="en-US" smtClean="0"/>
          </a:p>
          <a:p>
            <a:pPr marL="400050" indent="-400050">
              <a:lnSpc>
                <a:spcPct val="10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mtClean="0"/>
              <a:t>Development of methods for the early identification of highly pathogenic species in the food supply chain using Meta-genomics (NGS) and high-resolution mass spectrometry (Orbitrap)</a:t>
            </a:r>
          </a:p>
          <a:p>
            <a:pPr marL="400050" indent="-400050">
              <a:lnSpc>
                <a:spcPct val="10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de-DE" smtClean="0"/>
              <a:t>Development of tools for data mining to integrate results from different labaratory methods, epidemiological data and associated metadata (production chains, food delivery)</a:t>
            </a:r>
            <a:endParaRPr lang="de-DE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663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Proteome analysis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50825" y="1933753"/>
            <a:ext cx="3991237" cy="41366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defTabSz="8294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0115" y="3044155"/>
            <a:ext cx="3740545" cy="5690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Cluster proteins in protein families</a:t>
            </a:r>
            <a:endParaRPr lang="de-DE" sz="1600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OrthoFinder (with Diamond)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281" y="4119362"/>
            <a:ext cx="3742379" cy="62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Count peptides per protein family </a:t>
            </a:r>
            <a:endParaRPr lang="de-DE" sz="1600" b="1" smtClean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de-DE" sz="1600" smtClean="0">
                <a:solidFill>
                  <a:schemeClr val="tx1"/>
                </a:solidFill>
                <a:latin typeface="Arial" charset="0"/>
              </a:rPr>
              <a:t>R script</a:t>
            </a:r>
            <a:endParaRPr lang="en-US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2085872" y="3631329"/>
            <a:ext cx="320633" cy="4558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281" y="5277488"/>
            <a:ext cx="3742379" cy="595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Table View/ PCA</a:t>
            </a:r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  </a:t>
            </a:r>
            <a:endParaRPr lang="de-DE" sz="1600" b="1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R View (table)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8282" y="2120591"/>
            <a:ext cx="3742378" cy="4252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smtClean="0">
                <a:solidFill>
                  <a:schemeClr val="tx2"/>
                </a:solidFill>
              </a:rPr>
              <a:t>Peptide identifications</a:t>
            </a:r>
            <a:endParaRPr lang="de-DE" sz="1600" b="1" dirty="0"/>
          </a:p>
        </p:txBody>
      </p:sp>
      <p:sp>
        <p:nvSpPr>
          <p:cNvPr id="14" name="Down Arrow 13"/>
          <p:cNvSpPr/>
          <p:nvPr/>
        </p:nvSpPr>
        <p:spPr bwMode="auto">
          <a:xfrm>
            <a:off x="2085870" y="2564009"/>
            <a:ext cx="320633" cy="4364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085870" y="4771317"/>
            <a:ext cx="320633" cy="47658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0406" y="3044155"/>
            <a:ext cx="468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/>
              <a:t>Emms, D.M. and Kelly, S. (2015) </a:t>
            </a:r>
            <a:r>
              <a:rPr lang="en-US" sz="1200"/>
              <a:t>OrthoFinder: solving fundamental biases in whole genome comparisons dramatically improves orthogroup inference accuracy. Genome Biology 16:157</a:t>
            </a:r>
          </a:p>
        </p:txBody>
      </p:sp>
    </p:spTree>
    <p:extLst>
      <p:ext uri="{BB962C8B-B14F-4D97-AF65-F5344CB8AC3E}">
        <p14:creationId xmlns:p14="http://schemas.microsoft.com/office/powerpoint/2010/main" val="3388356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Proteome pipelines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485700"/>
            <a:ext cx="7814821" cy="50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3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Proteome pipelines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9" y="3680538"/>
            <a:ext cx="2746069" cy="29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9" y="717270"/>
            <a:ext cx="2746595" cy="292998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883360"/>
            <a:ext cx="4614014" cy="29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5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461176"/>
            <a:ext cx="6165228" cy="6082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2855" y="5617028"/>
            <a:ext cx="2540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QC/View nodes</a:t>
            </a:r>
          </a:p>
          <a:p>
            <a:r>
              <a:rPr lang="de-DE"/>
              <a:t>with interactive </a:t>
            </a:r>
            <a:r>
              <a:rPr lang="de-DE" smtClean="0"/>
              <a:t>JSView</a:t>
            </a:r>
            <a:endParaRPr lang="de-DE"/>
          </a:p>
        </p:txBody>
      </p:sp>
      <p:sp>
        <p:nvSpPr>
          <p:cNvPr id="9" name="Right Brace 8"/>
          <p:cNvSpPr/>
          <p:nvPr/>
        </p:nvSpPr>
        <p:spPr bwMode="auto">
          <a:xfrm>
            <a:off x="2146850" y="5057029"/>
            <a:ext cx="278298" cy="148661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3652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Ess-BAR </a:t>
            </a:r>
            <a:r>
              <a:rPr lang="en-US"/>
              <a:t>project consortium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sp>
        <p:nvSpPr>
          <p:cNvPr id="5" name="Rectangle 4"/>
          <p:cNvSpPr/>
          <p:nvPr/>
        </p:nvSpPr>
        <p:spPr bwMode="auto">
          <a:xfrm>
            <a:off x="5841076" y="3790274"/>
            <a:ext cx="3138358" cy="15948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8938" y="4340711"/>
            <a:ext cx="2180813" cy="17747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41077" y="1712701"/>
            <a:ext cx="3138358" cy="1681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5429" y="1753658"/>
            <a:ext cx="2186774" cy="21961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48899" y="4822392"/>
            <a:ext cx="3006488" cy="1506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48899" y="2095831"/>
            <a:ext cx="3006488" cy="22448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18" y="2202318"/>
            <a:ext cx="2724150" cy="10896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1906" y="3253743"/>
            <a:ext cx="2873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solidFill>
                  <a:srgbClr val="C00000"/>
                </a:solidFill>
              </a:rPr>
              <a:t>Project coordination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49" y="4964606"/>
            <a:ext cx="2443163" cy="680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38598" y="5681183"/>
            <a:ext cx="262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Software &amp; Pipeline</a:t>
            </a:r>
          </a:p>
          <a:p>
            <a:r>
              <a:rPr lang="de-DE" sz="1600" smtClean="0"/>
              <a:t>development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57" y="1886616"/>
            <a:ext cx="2875871" cy="747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4" y="1914998"/>
            <a:ext cx="947738" cy="1204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2695" r="33631" b="90616"/>
          <a:stretch/>
        </p:blipFill>
        <p:spPr>
          <a:xfrm>
            <a:off x="375859" y="3222475"/>
            <a:ext cx="1887596" cy="172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2" y="4543636"/>
            <a:ext cx="1194435" cy="8415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15" y="4070922"/>
            <a:ext cx="1729131" cy="4522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1898" y="3488198"/>
            <a:ext cx="19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/>
              <a:t>LC-MS </a:t>
            </a:r>
            <a:r>
              <a:rPr lang="en-US" sz="1600"/>
              <a:t>proteomics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4663" y="4716159"/>
            <a:ext cx="307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KNIME extensions</a:t>
            </a:r>
          </a:p>
          <a:p>
            <a:r>
              <a:rPr lang="de-DE" sz="1600" smtClean="0"/>
              <a:t>Data mining &amp; Epidemiology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18594" y="2762140"/>
            <a:ext cx="2875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latin typeface="Trebuchet MS" panose="020B0603020202020204" pitchFamily="34" charset="0"/>
              </a:rPr>
              <a:t>Specialized diagnostics/</a:t>
            </a:r>
          </a:p>
          <a:p>
            <a:r>
              <a:rPr lang="en-US" sz="1600">
                <a:latin typeface="Trebuchet MS" panose="020B0603020202020204" pitchFamily="34" charset="0"/>
              </a:rPr>
              <a:t>F</a:t>
            </a:r>
            <a:r>
              <a:rPr lang="en-US" sz="1600" smtClean="0">
                <a:latin typeface="Trebuchet MS" panose="020B0603020202020204" pitchFamily="34" charset="0"/>
              </a:rPr>
              <a:t>orensic microbiology </a:t>
            </a:r>
            <a:endParaRPr lang="en-US" sz="1600"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81906" y="3672474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latin typeface="Trebuchet MS" panose="020B0603020202020204" pitchFamily="34" charset="0"/>
              </a:rPr>
              <a:t>Specialized diagnostics/</a:t>
            </a:r>
          </a:p>
          <a:p>
            <a:r>
              <a:rPr lang="de-DE" sz="1600" smtClean="0"/>
              <a:t>Epidemiology</a:t>
            </a:r>
            <a:endParaRPr lang="en-US" sz="1600"/>
          </a:p>
        </p:txBody>
      </p:sp>
      <p:sp>
        <p:nvSpPr>
          <p:cNvPr id="24" name="Rectangle 23"/>
          <p:cNvSpPr/>
          <p:nvPr/>
        </p:nvSpPr>
        <p:spPr>
          <a:xfrm>
            <a:off x="309946" y="5466446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/>
              <a:t>Rapid diagnostics</a:t>
            </a:r>
          </a:p>
          <a:p>
            <a:r>
              <a:rPr lang="de-DE" sz="1600" smtClean="0"/>
              <a:t>(</a:t>
            </a:r>
            <a:r>
              <a:rPr lang="en-US" sz="1600" smtClean="0"/>
              <a:t>phage-based)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59935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Three exemplified high risk pathogens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31596"/>
              </p:ext>
            </p:extLst>
          </p:nvPr>
        </p:nvGraphicFramePr>
        <p:xfrm>
          <a:off x="268931" y="2100858"/>
          <a:ext cx="7832127" cy="15524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9410">
                  <a:extLst>
                    <a:ext uri="{9D8B030D-6E8A-4147-A177-3AD203B41FA5}">
                      <a16:colId xmlns:a16="http://schemas.microsoft.com/office/drawing/2014/main" val="3994357826"/>
                    </a:ext>
                  </a:extLst>
                </a:gridCol>
                <a:gridCol w="2522008">
                  <a:extLst>
                    <a:ext uri="{9D8B030D-6E8A-4147-A177-3AD203B41FA5}">
                      <a16:colId xmlns:a16="http://schemas.microsoft.com/office/drawing/2014/main" val="733983064"/>
                    </a:ext>
                  </a:extLst>
                </a:gridCol>
                <a:gridCol w="2610709">
                  <a:extLst>
                    <a:ext uri="{9D8B030D-6E8A-4147-A177-3AD203B41FA5}">
                      <a16:colId xmlns:a16="http://schemas.microsoft.com/office/drawing/2014/main" val="888721842"/>
                    </a:ext>
                  </a:extLst>
                </a:gridCol>
              </a:tblGrid>
              <a:tr h="333985">
                <a:tc>
                  <a:txBody>
                    <a:bodyPr/>
                    <a:lstStyle/>
                    <a:p>
                      <a:r>
                        <a:rPr lang="de-DE" smtClean="0"/>
                        <a:t>Pathogen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Food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CDC category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972906"/>
                  </a:ext>
                </a:extLst>
              </a:tr>
              <a:tr h="333985">
                <a:tc>
                  <a:txBody>
                    <a:bodyPr/>
                    <a:lstStyle/>
                    <a:p>
                      <a:r>
                        <a:rPr lang="de-DE" i="1" smtClean="0"/>
                        <a:t>Brucella spp.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Milk</a:t>
                      </a:r>
                      <a:r>
                        <a:rPr lang="de-DE" baseline="0" smtClean="0"/>
                        <a:t> products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High (B)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442766"/>
                  </a:ext>
                </a:extLst>
              </a:tr>
              <a:tr h="333985">
                <a:tc>
                  <a:txBody>
                    <a:bodyPr/>
                    <a:lstStyle/>
                    <a:p>
                      <a:r>
                        <a:rPr lang="de-DE" i="1" smtClean="0"/>
                        <a:t>Francisella tularensis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Meat products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Very high (A)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76450"/>
                  </a:ext>
                </a:extLst>
              </a:tr>
              <a:tr h="455194">
                <a:tc>
                  <a:txBody>
                    <a:bodyPr/>
                    <a:lstStyle/>
                    <a:p>
                      <a:r>
                        <a:rPr lang="de-DE" i="1" smtClean="0"/>
                        <a:t>Bacillus anthracis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Fruits</a:t>
                      </a:r>
                      <a:r>
                        <a:rPr lang="de-DE" baseline="0" smtClean="0"/>
                        <a:t> and vegetables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Very high (A)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3109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3" y="4302161"/>
            <a:ext cx="4133850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06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sp>
        <p:nvSpPr>
          <p:cNvPr id="5" name="Rectangle 4"/>
          <p:cNvSpPr/>
          <p:nvPr/>
        </p:nvSpPr>
        <p:spPr bwMode="auto">
          <a:xfrm>
            <a:off x="3563337" y="2967109"/>
            <a:ext cx="2573517" cy="17696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2806" y="2967109"/>
            <a:ext cx="2460396" cy="17751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2805" y="5135025"/>
            <a:ext cx="5854044" cy="12014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http://planetorbitrap.com/data/fe/image/QE+%20Side%20Low%20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t="12103" r="7685" b="9039"/>
          <a:stretch/>
        </p:blipFill>
        <p:spPr bwMode="auto">
          <a:xfrm>
            <a:off x="4326903" y="3591047"/>
            <a:ext cx="1107068" cy="10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ksre.ksu.edu/igenomics/fullsize1715.ash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r="10092"/>
          <a:stretch/>
        </p:blipFill>
        <p:spPr bwMode="auto">
          <a:xfrm>
            <a:off x="677781" y="3642922"/>
            <a:ext cx="15561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002021" y="3069300"/>
            <a:ext cx="162759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LC-MS/MS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15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de-DE" sz="15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Exactive</a:t>
            </a:r>
            <a:r>
              <a:rPr lang="de-DE" sz="15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HF</a:t>
            </a:r>
            <a:endParaRPr lang="de-DE" sz="1500" dirty="0">
              <a:solidFill>
                <a:schemeClr val="accent4"/>
              </a:solidFill>
            </a:endParaRPr>
          </a:p>
        </p:txBody>
      </p:sp>
      <p:sp>
        <p:nvSpPr>
          <p:cNvPr id="12" name="Textfeld 10"/>
          <p:cNvSpPr txBox="1"/>
          <p:nvPr/>
        </p:nvSpPr>
        <p:spPr>
          <a:xfrm>
            <a:off x="653467" y="3064324"/>
            <a:ext cx="162759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 </a:t>
            </a:r>
            <a:endParaRPr lang="de-DE" sz="19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MiSeq</a:t>
            </a:r>
            <a:r>
              <a:rPr lang="de-DE" sz="15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5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HiSeq</a:t>
            </a:r>
            <a:endParaRPr lang="de-DE" sz="1500" dirty="0">
              <a:solidFill>
                <a:schemeClr val="accent4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" b="48922"/>
          <a:stretch/>
        </p:blipFill>
        <p:spPr bwMode="auto">
          <a:xfrm>
            <a:off x="4190551" y="5327074"/>
            <a:ext cx="1804896" cy="77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Bildergebnis für NGS sequencing read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8" b="28187"/>
          <a:stretch/>
        </p:blipFill>
        <p:spPr bwMode="auto">
          <a:xfrm>
            <a:off x="390019" y="5350380"/>
            <a:ext cx="1619056" cy="6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 bwMode="auto">
          <a:xfrm>
            <a:off x="1362923" y="2613326"/>
            <a:ext cx="378361" cy="345716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686721" y="2613327"/>
            <a:ext cx="378361" cy="353782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362923" y="4760997"/>
            <a:ext cx="378361" cy="374028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4699600" y="4751623"/>
            <a:ext cx="378361" cy="377891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82805" y="1773085"/>
            <a:ext cx="5854043" cy="84998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6" descr="Bildergebnis für S III lab Brucella cul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39" y="1853100"/>
            <a:ext cx="506696" cy="6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Bildergebnis für S III lab pathogen cul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5" y="1864485"/>
            <a:ext cx="889582" cy="6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75435" y="1845246"/>
            <a:ext cx="31241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900" b="1" smtClean="0">
                <a:solidFill>
                  <a:schemeClr val="accent5">
                    <a:lumMod val="50000"/>
                  </a:schemeClr>
                </a:solidFill>
              </a:rPr>
              <a:t>Lab cultivation</a:t>
            </a:r>
          </a:p>
          <a:p>
            <a:pPr algn="ctr" eaLnBrk="0" hangingPunct="0"/>
            <a:r>
              <a:rPr lang="en-US" sz="1900" b="1">
                <a:solidFill>
                  <a:schemeClr val="accent5">
                    <a:lumMod val="50000"/>
                  </a:schemeClr>
                </a:solidFill>
              </a:rPr>
              <a:t>Isolation &amp; </a:t>
            </a:r>
            <a:r>
              <a:rPr lang="en-US" sz="1900" b="1" smtClean="0">
                <a:solidFill>
                  <a:schemeClr val="accent5">
                    <a:lumMod val="50000"/>
                  </a:schemeClr>
                </a:solidFill>
              </a:rPr>
              <a:t>Enrichment</a:t>
            </a:r>
            <a:endParaRPr lang="en-US" sz="19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63722" y="5259249"/>
            <a:ext cx="17475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900" b="1">
                <a:solidFill>
                  <a:schemeClr val="accent5">
                    <a:lumMod val="50000"/>
                  </a:schemeClr>
                </a:solidFill>
              </a:rPr>
              <a:t>Data </a:t>
            </a:r>
            <a:r>
              <a:rPr lang="en-US" sz="1900" b="1" smtClean="0">
                <a:solidFill>
                  <a:schemeClr val="accent5">
                    <a:lumMod val="50000"/>
                  </a:schemeClr>
                </a:solidFill>
              </a:rPr>
              <a:t>analysis</a:t>
            </a:r>
          </a:p>
          <a:p>
            <a:pPr algn="ctr" eaLnBrk="0" hangingPunct="0"/>
            <a:r>
              <a:rPr lang="de-DE" sz="1500" smtClean="0">
                <a:solidFill>
                  <a:schemeClr val="accent4"/>
                </a:solidFill>
              </a:rPr>
              <a:t>SeqAn/ OpenMS/</a:t>
            </a:r>
          </a:p>
          <a:p>
            <a:pPr algn="ctr" eaLnBrk="0" hangingPunct="0"/>
            <a:r>
              <a:rPr lang="de-DE" sz="1500">
                <a:solidFill>
                  <a:schemeClr val="accent4"/>
                </a:solidFill>
              </a:rPr>
              <a:t>e</a:t>
            </a:r>
            <a:r>
              <a:rPr lang="de-DE" sz="1500" smtClean="0">
                <a:solidFill>
                  <a:schemeClr val="accent4"/>
                </a:solidFill>
              </a:rPr>
              <a:t>xternal tools</a:t>
            </a:r>
          </a:p>
          <a:p>
            <a:pPr algn="ctr" eaLnBrk="0" hangingPunct="0"/>
            <a:r>
              <a:rPr lang="de-DE" sz="1500" smtClean="0">
                <a:solidFill>
                  <a:schemeClr val="accent4"/>
                </a:solidFill>
              </a:rPr>
              <a:t>KNIME</a:t>
            </a:r>
            <a:endParaRPr lang="en-US" sz="15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56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analysis pipelines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sp>
        <p:nvSpPr>
          <p:cNvPr id="5" name="Rectangle 4"/>
          <p:cNvSpPr/>
          <p:nvPr/>
        </p:nvSpPr>
        <p:spPr bwMode="auto">
          <a:xfrm>
            <a:off x="257710" y="2447191"/>
            <a:ext cx="6146276" cy="19368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8636" y="2565180"/>
            <a:ext cx="5537692" cy="7846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Reference genomes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en-US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ssemblies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49219" y="3757325"/>
            <a:ext cx="2307688" cy="4496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Protein</a:t>
            </a:r>
            <a:r>
              <a:rPr kumimoji="0" 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database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023019" y="2160094"/>
            <a:ext cx="382686" cy="36291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816332" y="3358983"/>
            <a:ext cx="382686" cy="38060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16332" y="4206978"/>
            <a:ext cx="382686" cy="5999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43889" y="3311419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Reference DB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5584" y="6300222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workflows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41" y="6300222"/>
            <a:ext cx="1080000" cy="2809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14" y="1696711"/>
            <a:ext cx="5537692" cy="46387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defTabSz="8294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i="1" kern="0" smtClean="0">
                <a:solidFill>
                  <a:schemeClr val="bg1"/>
                </a:solidFill>
                <a:latin typeface="Arial"/>
              </a:rPr>
              <a:t>De novo </a:t>
            </a:r>
            <a:r>
              <a:rPr lang="de-DE" kern="0" smtClean="0">
                <a:solidFill>
                  <a:schemeClr val="bg1"/>
                </a:solidFill>
                <a:latin typeface="Arial"/>
              </a:rPr>
              <a:t>assembly</a:t>
            </a:r>
            <a:endParaRPr kumimoji="0" lang="de-DE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637" y="4806897"/>
            <a:ext cx="2541956" cy="7909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defTabSz="8294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smtClean="0">
                <a:solidFill>
                  <a:schemeClr val="bg1"/>
                </a:solidFill>
                <a:latin typeface="Arial"/>
              </a:rPr>
              <a:t>Metagenomics profiling</a:t>
            </a:r>
            <a:endParaRPr kumimoji="0" lang="de-DE" b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6" name="Picture 2" descr="SEQ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68" y="5185398"/>
            <a:ext cx="551467" cy="3445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7" name="Rectangle 16"/>
          <p:cNvSpPr/>
          <p:nvPr/>
        </p:nvSpPr>
        <p:spPr>
          <a:xfrm>
            <a:off x="3849417" y="4820608"/>
            <a:ext cx="2316911" cy="78728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defTabSz="8294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smtClean="0">
                <a:solidFill>
                  <a:schemeClr val="bg1"/>
                </a:solidFill>
                <a:latin typeface="Arial"/>
              </a:rPr>
              <a:t>Peptide identification </a:t>
            </a:r>
            <a:endParaRPr kumimoji="0" lang="de-DE" b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516189" y="3350744"/>
            <a:ext cx="382686" cy="142696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4" y="5059645"/>
            <a:ext cx="545974" cy="54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849219" y="5648637"/>
            <a:ext cx="2316911" cy="4048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defTabSz="8294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smtClean="0">
                <a:solidFill>
                  <a:schemeClr val="bg1"/>
                </a:solidFill>
                <a:latin typeface="Arial"/>
              </a:rPr>
              <a:t>Protein profiling </a:t>
            </a:r>
            <a:endParaRPr kumimoji="0" lang="de-DE" b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32" y="2893247"/>
            <a:ext cx="647403" cy="3798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8" t="11805" r="6675" b="48038"/>
          <a:stretch/>
        </p:blipFill>
        <p:spPr>
          <a:xfrm>
            <a:off x="2795884" y="2973191"/>
            <a:ext cx="1203196" cy="2110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38781" y="1696711"/>
            <a:ext cx="2075281" cy="46387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defTabSz="8294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smtClean="0">
                <a:solidFill>
                  <a:schemeClr val="bg1"/>
                </a:solidFill>
                <a:latin typeface="Arial"/>
              </a:rPr>
              <a:t>Phylogeny</a:t>
            </a:r>
            <a:endParaRPr kumimoji="0" lang="de-DE" b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6200000">
            <a:off x="6254333" y="1642845"/>
            <a:ext cx="382686" cy="55909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77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Pipeline overview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1959694"/>
            <a:ext cx="3454509" cy="176389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47683" y="1590362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smtClean="0"/>
              <a:t>De novo </a:t>
            </a:r>
            <a:r>
              <a:rPr lang="de-DE" sz="1600" b="1" smtClean="0"/>
              <a:t>Assembly</a:t>
            </a:r>
            <a:endParaRPr lang="en-US" sz="1600" b="1"/>
          </a:p>
        </p:txBody>
      </p:sp>
      <p:sp>
        <p:nvSpPr>
          <p:cNvPr id="43" name="TextBox 42"/>
          <p:cNvSpPr txBox="1"/>
          <p:nvPr/>
        </p:nvSpPr>
        <p:spPr>
          <a:xfrm>
            <a:off x="7157555" y="1656536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smtClean="0"/>
              <a:t>Metagenomics</a:t>
            </a:r>
            <a:endParaRPr lang="en-US" sz="1600" b="1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67" y="1987003"/>
            <a:ext cx="1829913" cy="186873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947561" y="1694244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smtClean="0"/>
              <a:t>Phylogeny</a:t>
            </a:r>
            <a:endParaRPr lang="en-US" sz="1600" b="1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05" y="2032093"/>
            <a:ext cx="2168165" cy="1590648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 bwMode="auto">
          <a:xfrm flipV="1">
            <a:off x="3705333" y="2828041"/>
            <a:ext cx="687558" cy="41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88454" y="4000333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smtClean="0"/>
              <a:t>Peptide identification</a:t>
            </a:r>
            <a:endParaRPr lang="en-US" sz="1600" b="1"/>
          </a:p>
        </p:txBody>
      </p:sp>
      <p:cxnSp>
        <p:nvCxnSpPr>
          <p:cNvPr id="67" name="Straight Arrow Connector 66"/>
          <p:cNvCxnSpPr>
            <a:endCxn id="65" idx="1"/>
          </p:cNvCxnSpPr>
          <p:nvPr/>
        </p:nvCxnSpPr>
        <p:spPr bwMode="auto">
          <a:xfrm>
            <a:off x="3705333" y="3697796"/>
            <a:ext cx="683121" cy="47181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63654" y="4000333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smtClean="0"/>
              <a:t>Proteome analysis</a:t>
            </a:r>
            <a:endParaRPr lang="en-US" sz="16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24" y="4369117"/>
            <a:ext cx="2380978" cy="2260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24" y="4369117"/>
            <a:ext cx="1823627" cy="188036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6738168" y="4590854"/>
            <a:ext cx="318256" cy="3873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01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smtClean="0"/>
              <a:t>De novo </a:t>
            </a:r>
            <a:r>
              <a:rPr lang="de-DE" smtClean="0"/>
              <a:t>assembly pipeline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45095" y="1857080"/>
            <a:ext cx="7946797" cy="40158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defTabSz="8294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 rot="16200000">
            <a:off x="5608956" y="1395171"/>
            <a:ext cx="1838801" cy="30254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de-DE" sz="1500" b="1" smtClean="0">
                <a:solidFill>
                  <a:srgbClr val="002060"/>
                </a:solidFill>
                <a:latin typeface="Arial" charset="0"/>
              </a:rPr>
              <a:t>Pre</a:t>
            </a:r>
            <a:r>
              <a:rPr lang="de-DE" sz="1500" b="1" smtClean="0">
                <a:solidFill>
                  <a:schemeClr val="accent6"/>
                </a:solidFill>
                <a:latin typeface="Arial" charset="0"/>
              </a:rPr>
              <a:t>QC</a:t>
            </a:r>
            <a:endParaRPr lang="de-DE" sz="1500" b="1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062182" y="2015744"/>
            <a:ext cx="931313" cy="35988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4386" y="2885990"/>
            <a:ext cx="3680269" cy="5690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Adapter</a:t>
            </a:r>
            <a:r>
              <a:rPr kumimoji="0" lang="de-DE" sz="16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600" b="1" i="0" u="none" strike="noStrike" cap="none" normalizeH="0" dirty="0" err="1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Trimming</a:t>
            </a:r>
            <a:r>
              <a:rPr kumimoji="0" lang="de-DE" sz="16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600" b="1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&amp; </a:t>
            </a:r>
            <a:r>
              <a:rPr kumimoji="0" lang="de-DE" sz="1600" b="1" i="0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Filtering </a:t>
            </a:r>
            <a:endParaRPr kumimoji="0" lang="de-DE" sz="16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>
                <a:solidFill>
                  <a:schemeClr val="tx1"/>
                </a:solidFill>
                <a:latin typeface="Arial" charset="0"/>
              </a:rPr>
              <a:t>FlexBar 3.0.3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4386" y="1988482"/>
            <a:ext cx="3680269" cy="41440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smtClean="0">
                <a:solidFill>
                  <a:schemeClr val="tx2"/>
                </a:solidFill>
              </a:rPr>
              <a:t>Raw data (paired-end MiSeq, 300 bp)</a:t>
            </a:r>
            <a:endParaRPr lang="de-DE" sz="1600" b="1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2061735" y="2420696"/>
            <a:ext cx="320633" cy="4474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2553" y="3961197"/>
            <a:ext cx="3686372" cy="62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1" i="1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De </a:t>
            </a:r>
            <a:r>
              <a:rPr kumimoji="0" lang="de-DE" sz="1500" b="1" i="1" u="none" strike="noStrike" cap="none" normalizeH="0" dirty="0" err="1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novo</a:t>
            </a:r>
            <a:r>
              <a:rPr kumimoji="0" lang="de-DE" sz="1500" b="1" i="1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500" b="1" i="0" u="none" strike="noStrike" cap="none" normalizeH="0" dirty="0" err="1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Assembly</a:t>
            </a:r>
            <a:r>
              <a:rPr kumimoji="0" lang="de-DE" sz="15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</a:p>
          <a:p>
            <a:pPr eaLnBrk="0" hangingPunct="0"/>
            <a:r>
              <a:rPr lang="de-DE" sz="1500">
                <a:solidFill>
                  <a:schemeClr val="tx1"/>
                </a:solidFill>
                <a:latin typeface="Arial" charset="0"/>
              </a:rPr>
              <a:t>SPAdes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2061734" y="3481462"/>
            <a:ext cx="320633" cy="4558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1470" y="5193143"/>
            <a:ext cx="3654436" cy="595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smtClean="0">
                <a:solidFill>
                  <a:schemeClr val="tx2"/>
                </a:solidFill>
                <a:latin typeface="Arial" charset="0"/>
              </a:rPr>
              <a:t>Gene prediction </a:t>
            </a:r>
            <a:r>
              <a:rPr lang="de-DE" sz="1500" b="1" smtClean="0">
                <a:solidFill>
                  <a:schemeClr val="tx2"/>
                </a:solidFill>
                <a:latin typeface="Arial" charset="0"/>
              </a:rPr>
              <a:t> </a:t>
            </a:r>
            <a:endParaRPr lang="de-DE" sz="1500" b="1" dirty="0">
              <a:solidFill>
                <a:schemeClr val="tx2"/>
              </a:solidFill>
              <a:latin typeface="Arial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Prokka 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021738" y="5269388"/>
            <a:ext cx="958841" cy="35988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061734" y="4606301"/>
            <a:ext cx="320633" cy="57043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20180" y="2025172"/>
            <a:ext cx="2498335" cy="5577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1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Raw sequence quality</a:t>
            </a:r>
            <a:endParaRPr kumimoji="0" lang="de-DE" sz="1500" b="1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eaLnBrk="0" hangingPunct="0"/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FastQC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420180" y="2610212"/>
            <a:ext cx="2498335" cy="5577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1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Contamination screen</a:t>
            </a:r>
            <a:endParaRPr kumimoji="0" lang="de-DE" sz="1500" b="1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eaLnBrk="0" hangingPunct="0"/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Mini-Kraken, Krona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18766" y="3195252"/>
            <a:ext cx="2498335" cy="5577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b="1" smtClean="0">
                <a:solidFill>
                  <a:schemeClr val="tx2"/>
                </a:solidFill>
                <a:latin typeface="Arial" charset="0"/>
              </a:rPr>
              <a:t>QC report</a:t>
            </a:r>
            <a:endParaRPr kumimoji="0" lang="de-DE" sz="1500" b="1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eaLnBrk="0" hangingPunct="0"/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MulitQC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5599720" y="3368524"/>
            <a:ext cx="1838801" cy="30254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de-DE" sz="1500" b="1" smtClean="0">
                <a:solidFill>
                  <a:srgbClr val="002060"/>
                </a:solidFill>
                <a:latin typeface="Arial" charset="0"/>
              </a:rPr>
              <a:t>Post</a:t>
            </a:r>
            <a:r>
              <a:rPr lang="de-DE" sz="1500" b="1" smtClean="0">
                <a:solidFill>
                  <a:schemeClr val="accent6"/>
                </a:solidFill>
                <a:latin typeface="Arial" charset="0"/>
              </a:rPr>
              <a:t>QC</a:t>
            </a:r>
            <a:endParaRPr lang="de-DE" sz="1500" b="1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10944" y="3998525"/>
            <a:ext cx="2498335" cy="5577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1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Assembly QC</a:t>
            </a:r>
          </a:p>
          <a:p>
            <a:pPr eaLnBrk="0" hangingPunct="0"/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QUAST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10944" y="4583565"/>
            <a:ext cx="2498335" cy="5577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1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Reference mapping</a:t>
            </a:r>
            <a:endParaRPr kumimoji="0" lang="de-DE" sz="1500" b="1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eaLnBrk="0" hangingPunct="0"/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YaraMapper, QualiMap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09530" y="5168605"/>
            <a:ext cx="2498335" cy="5577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b="1" smtClean="0">
                <a:solidFill>
                  <a:schemeClr val="tx2"/>
                </a:solidFill>
                <a:latin typeface="Arial" charset="0"/>
              </a:rPr>
              <a:t>QC report</a:t>
            </a:r>
            <a:endParaRPr kumimoji="0" lang="de-DE" sz="1500" b="1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eaLnBrk="0" hangingPunct="0"/>
            <a:r>
              <a:rPr lang="de-DE" sz="1500" smtClean="0">
                <a:solidFill>
                  <a:schemeClr val="tx1"/>
                </a:solidFill>
                <a:latin typeface="Arial" charset="0"/>
              </a:rPr>
              <a:t>MulitQC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70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smtClean="0"/>
              <a:t>De novo </a:t>
            </a:r>
            <a:r>
              <a:rPr lang="de-DE" smtClean="0"/>
              <a:t>assembly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Ess-BAR, 09/20/2018</a:t>
            </a:r>
            <a:endParaRPr lang="de-DE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14405"/>
            <a:ext cx="3784251" cy="477536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2170"/>
              </p:ext>
            </p:extLst>
          </p:nvPr>
        </p:nvGraphicFramePr>
        <p:xfrm>
          <a:off x="4508391" y="2699416"/>
          <a:ext cx="4301654" cy="3690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35">
                  <a:extLst>
                    <a:ext uri="{9D8B030D-6E8A-4147-A177-3AD203B41FA5}">
                      <a16:colId xmlns:a16="http://schemas.microsoft.com/office/drawing/2014/main" val="2776226169"/>
                    </a:ext>
                  </a:extLst>
                </a:gridCol>
                <a:gridCol w="3008719">
                  <a:extLst>
                    <a:ext uri="{9D8B030D-6E8A-4147-A177-3AD203B41FA5}">
                      <a16:colId xmlns:a16="http://schemas.microsoft.com/office/drawing/2014/main" val="918108488"/>
                    </a:ext>
                  </a:extLst>
                </a:gridCol>
              </a:tblGrid>
              <a:tr h="317679">
                <a:tc>
                  <a:txBody>
                    <a:bodyPr/>
                    <a:lstStyle/>
                    <a:p>
                      <a:r>
                        <a:rPr lang="de-DE" sz="1600" b="0"/>
                        <a:t>N</a:t>
                      </a:r>
                      <a:r>
                        <a:rPr lang="de-DE" sz="1600" b="0" smtClean="0"/>
                        <a:t>ode</a:t>
                      </a:r>
                      <a:endParaRPr lang="en-US" sz="1600" b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/>
                        <a:t>Function</a:t>
                      </a:r>
                      <a:endParaRPr lang="en-US" sz="1600" b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45999"/>
                  </a:ext>
                </a:extLst>
              </a:tr>
              <a:tr h="490959">
                <a:tc>
                  <a:txBody>
                    <a:bodyPr/>
                    <a:lstStyle/>
                    <a:p>
                      <a:r>
                        <a:rPr lang="de-DE" sz="1400" b="1"/>
                        <a:t>FastQC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Raw</a:t>
                      </a:r>
                      <a:r>
                        <a:rPr lang="de-DE" sz="1400" baseline="0"/>
                        <a:t> data QC:</a:t>
                      </a:r>
                    </a:p>
                    <a:p>
                      <a:r>
                        <a:rPr lang="de-DE" sz="1400" baseline="0"/>
                        <a:t>Sequence quality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960282"/>
                  </a:ext>
                </a:extLst>
              </a:tr>
              <a:tr h="511229">
                <a:tc>
                  <a:txBody>
                    <a:bodyPr/>
                    <a:lstStyle/>
                    <a:p>
                      <a:r>
                        <a:rPr lang="de-DE" sz="1400" b="1"/>
                        <a:t>Kraken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Raw data QC:</a:t>
                      </a:r>
                      <a:r>
                        <a:rPr lang="de-DE" sz="1400" baseline="0"/>
                        <a:t> contamination screen </a:t>
                      </a:r>
                      <a:r>
                        <a:rPr lang="de-DE" sz="1400" baseline="0" smtClean="0"/>
                        <a:t>with </a:t>
                      </a:r>
                      <a:r>
                        <a:rPr lang="de-DE" sz="1400" i="1" baseline="0" smtClean="0"/>
                        <a:t>minikraken-DB</a:t>
                      </a:r>
                      <a:endParaRPr lang="en-US" sz="14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12322"/>
                  </a:ext>
                </a:extLst>
              </a:tr>
              <a:tr h="583354">
                <a:tc>
                  <a:txBody>
                    <a:bodyPr/>
                    <a:lstStyle/>
                    <a:p>
                      <a:r>
                        <a:rPr lang="de-DE" sz="1400" b="1"/>
                        <a:t>KronaTaxon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Krona</a:t>
                      </a:r>
                      <a:r>
                        <a:rPr lang="de-DE" sz="1400" baseline="0" smtClean="0"/>
                        <a:t> plot v</a:t>
                      </a:r>
                      <a:r>
                        <a:rPr lang="de-DE" sz="1400" smtClean="0"/>
                        <a:t>isualisation </a:t>
                      </a:r>
                      <a:r>
                        <a:rPr lang="de-DE" sz="1400"/>
                        <a:t>of taxonomic classification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953421"/>
                  </a:ext>
                </a:extLst>
              </a:tr>
              <a:tr h="339398">
                <a:tc>
                  <a:txBody>
                    <a:bodyPr/>
                    <a:lstStyle/>
                    <a:p>
                      <a:r>
                        <a:rPr lang="de-DE" sz="1400" b="1"/>
                        <a:t>MultiQC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Summary of QC results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067661"/>
                  </a:ext>
                </a:extLst>
              </a:tr>
              <a:tr h="422262">
                <a:tc>
                  <a:txBody>
                    <a:bodyPr/>
                    <a:lstStyle/>
                    <a:p>
                      <a:r>
                        <a:rPr lang="de-DE" sz="1400" b="1"/>
                        <a:t>Flexbar3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Preprocessing</a:t>
                      </a:r>
                      <a:r>
                        <a:rPr lang="de-DE" sz="1400" baseline="0"/>
                        <a:t> of NGS reads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300411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r>
                        <a:rPr lang="de-DE" sz="1400" b="1"/>
                        <a:t>SPAdes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De</a:t>
                      </a:r>
                      <a:r>
                        <a:rPr lang="de-DE" sz="1400" baseline="0"/>
                        <a:t> novo Assembly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359862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r>
                        <a:rPr lang="de-DE" sz="1400" b="1"/>
                        <a:t>Prokka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Assembly</a:t>
                      </a:r>
                      <a:r>
                        <a:rPr lang="de-DE" sz="1400" baseline="0"/>
                        <a:t> annotation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67091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r>
                        <a:rPr lang="de-DE" sz="1400" b="1"/>
                        <a:t>QUAST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Assembly</a:t>
                      </a:r>
                      <a:r>
                        <a:rPr lang="de-DE" sz="1400" baseline="0"/>
                        <a:t> QC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860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239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_vorlage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FU_vorlage</Template>
  <TotalTime>0</TotalTime>
  <Words>669</Words>
  <Application>Microsoft Office PowerPoint</Application>
  <PresentationFormat>On-screen Show (4:3)</PresentationFormat>
  <Paragraphs>190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Trebuchet MS</vt:lpstr>
      <vt:lpstr>Verdana</vt:lpstr>
      <vt:lpstr>FU_vorlage</vt:lpstr>
      <vt:lpstr>Meta-Proteogenomics  in KNIME</vt:lpstr>
      <vt:lpstr>Ess-BAR project</vt:lpstr>
      <vt:lpstr>Ess-BAR project consortium</vt:lpstr>
      <vt:lpstr>Three exemplified high risk pathogens</vt:lpstr>
      <vt:lpstr>Experimental setup</vt:lpstr>
      <vt:lpstr>Data analysis pipelines</vt:lpstr>
      <vt:lpstr>Pipeline overview</vt:lpstr>
      <vt:lpstr>De novo assembly pipeline</vt:lpstr>
      <vt:lpstr>De novo assembly</vt:lpstr>
      <vt:lpstr>De novo assembly</vt:lpstr>
      <vt:lpstr>De novo assembly</vt:lpstr>
      <vt:lpstr>De novo assembly</vt:lpstr>
      <vt:lpstr>Phylogenetic pipeline</vt:lpstr>
      <vt:lpstr>Phylogenetic pipeline</vt:lpstr>
      <vt:lpstr>Phylogenetic pipeline</vt:lpstr>
      <vt:lpstr>Metagenomics pipeline</vt:lpstr>
      <vt:lpstr>Metagenomics pipeline</vt:lpstr>
      <vt:lpstr>Identification of species-specific peptides</vt:lpstr>
      <vt:lpstr>Identification of species-specific peptides</vt:lpstr>
      <vt:lpstr>Proteome analysis</vt:lpstr>
      <vt:lpstr>Proteome pipelines</vt:lpstr>
      <vt:lpstr>Proteome pipelines</vt:lpstr>
      <vt:lpstr>PowerPoint Presentation</vt:lpstr>
    </vt:vector>
  </TitlesOfParts>
  <Company>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Kerstin Neubert</dc:creator>
  <dc:description>Version 0.9, 10.11.2005</dc:description>
  <cp:lastModifiedBy>Neubert, Kerstin</cp:lastModifiedBy>
  <cp:revision>904</cp:revision>
  <cp:lastPrinted>2017-11-18T18:41:27Z</cp:lastPrinted>
  <dcterms:created xsi:type="dcterms:W3CDTF">2017-01-16T21:45:21Z</dcterms:created>
  <dcterms:modified xsi:type="dcterms:W3CDTF">2018-09-19T18:28:18Z</dcterms:modified>
</cp:coreProperties>
</file>