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324" r:id="rId3"/>
    <p:sldId id="257" r:id="rId4"/>
    <p:sldId id="328" r:id="rId5"/>
    <p:sldId id="258" r:id="rId6"/>
    <p:sldId id="259"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27" r:id="rId25"/>
    <p:sldId id="279" r:id="rId26"/>
    <p:sldId id="280" r:id="rId27"/>
    <p:sldId id="281" r:id="rId28"/>
    <p:sldId id="282" r:id="rId29"/>
    <p:sldId id="283" r:id="rId30"/>
    <p:sldId id="284" r:id="rId31"/>
    <p:sldId id="285" r:id="rId32"/>
    <p:sldId id="286" r:id="rId33"/>
    <p:sldId id="330" r:id="rId34"/>
    <p:sldId id="331" r:id="rId35"/>
    <p:sldId id="332" r:id="rId36"/>
    <p:sldId id="333"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25" r:id="rId57"/>
    <p:sldId id="306" r:id="rId58"/>
    <p:sldId id="307" r:id="rId59"/>
    <p:sldId id="308" r:id="rId60"/>
    <p:sldId id="309" r:id="rId61"/>
    <p:sldId id="326"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9" r:id="rId77"/>
  </p:sldIdLst>
  <p:sldSz cx="9144000" cy="6858000" type="screen4x3"/>
  <p:notesSz cx="6797675" cy="9874250"/>
  <p:defaultTextStyle>
    <a:defPPr>
      <a:defRPr lang="en-US">
        <a:uFillTx/>
      </a:defRPr>
    </a:defPPr>
    <a:lvl1pPr algn="r" rtl="0" eaLnBrk="0" fontAlgn="base" hangingPunct="0">
      <a:spcBef>
        <a:spcPct val="0"/>
      </a:spcBef>
      <a:spcAft>
        <a:spcPct val="0"/>
      </a:spcAft>
      <a:defRPr sz="4400" b="1" kern="1200">
        <a:solidFill>
          <a:schemeClr val="tx2"/>
        </a:solidFill>
        <a:uFillTx/>
        <a:latin typeface="Trebuchet MS" pitchFamily="34" charset="0"/>
        <a:ea typeface="+mn-ea"/>
        <a:cs typeface="Arial" charset="0"/>
      </a:defRPr>
    </a:lvl1pPr>
    <a:lvl2pPr marL="457200" algn="r" rtl="0" eaLnBrk="0" fontAlgn="base" hangingPunct="0">
      <a:spcBef>
        <a:spcPct val="0"/>
      </a:spcBef>
      <a:spcAft>
        <a:spcPct val="0"/>
      </a:spcAft>
      <a:defRPr sz="4400" b="1" kern="1200">
        <a:solidFill>
          <a:schemeClr val="tx2"/>
        </a:solidFill>
        <a:uFillTx/>
        <a:latin typeface="Trebuchet MS" pitchFamily="34" charset="0"/>
        <a:ea typeface="+mn-ea"/>
        <a:cs typeface="Arial" charset="0"/>
      </a:defRPr>
    </a:lvl2pPr>
    <a:lvl3pPr marL="914400" algn="r" rtl="0" eaLnBrk="0" fontAlgn="base" hangingPunct="0">
      <a:spcBef>
        <a:spcPct val="0"/>
      </a:spcBef>
      <a:spcAft>
        <a:spcPct val="0"/>
      </a:spcAft>
      <a:defRPr sz="4400" b="1" kern="1200">
        <a:solidFill>
          <a:schemeClr val="tx2"/>
        </a:solidFill>
        <a:uFillTx/>
        <a:latin typeface="Trebuchet MS" pitchFamily="34" charset="0"/>
        <a:ea typeface="+mn-ea"/>
        <a:cs typeface="Arial" charset="0"/>
      </a:defRPr>
    </a:lvl3pPr>
    <a:lvl4pPr marL="1371600" algn="r" rtl="0" eaLnBrk="0" fontAlgn="base" hangingPunct="0">
      <a:spcBef>
        <a:spcPct val="0"/>
      </a:spcBef>
      <a:spcAft>
        <a:spcPct val="0"/>
      </a:spcAft>
      <a:defRPr sz="4400" b="1" kern="1200">
        <a:solidFill>
          <a:schemeClr val="tx2"/>
        </a:solidFill>
        <a:uFillTx/>
        <a:latin typeface="Trebuchet MS" pitchFamily="34" charset="0"/>
        <a:ea typeface="+mn-ea"/>
        <a:cs typeface="Arial" charset="0"/>
      </a:defRPr>
    </a:lvl4pPr>
    <a:lvl5pPr marL="1828800" algn="r" rtl="0" eaLnBrk="0" fontAlgn="base" hangingPunct="0">
      <a:spcBef>
        <a:spcPct val="0"/>
      </a:spcBef>
      <a:spcAft>
        <a:spcPct val="0"/>
      </a:spcAft>
      <a:defRPr sz="4400" b="1" kern="1200">
        <a:solidFill>
          <a:schemeClr val="tx2"/>
        </a:solidFill>
        <a:uFillTx/>
        <a:latin typeface="Trebuchet MS" pitchFamily="34" charset="0"/>
        <a:ea typeface="+mn-ea"/>
        <a:cs typeface="Arial" charset="0"/>
      </a:defRPr>
    </a:lvl5pPr>
    <a:lvl6pPr marL="2286000" algn="l" defTabSz="914400" rtl="0" eaLnBrk="1" latinLnBrk="0" hangingPunct="1">
      <a:defRPr sz="4400" b="1" kern="1200">
        <a:solidFill>
          <a:schemeClr val="tx2"/>
        </a:solidFill>
        <a:uFillTx/>
        <a:latin typeface="Trebuchet MS" pitchFamily="34" charset="0"/>
        <a:ea typeface="+mn-ea"/>
        <a:cs typeface="Arial" charset="0"/>
      </a:defRPr>
    </a:lvl6pPr>
    <a:lvl7pPr marL="2743200" algn="l" defTabSz="914400" rtl="0" eaLnBrk="1" latinLnBrk="0" hangingPunct="1">
      <a:defRPr sz="4400" b="1" kern="1200">
        <a:solidFill>
          <a:schemeClr val="tx2"/>
        </a:solidFill>
        <a:uFillTx/>
        <a:latin typeface="Trebuchet MS" pitchFamily="34" charset="0"/>
        <a:ea typeface="+mn-ea"/>
        <a:cs typeface="Arial" charset="0"/>
      </a:defRPr>
    </a:lvl7pPr>
    <a:lvl8pPr marL="3200400" algn="l" defTabSz="914400" rtl="0" eaLnBrk="1" latinLnBrk="0" hangingPunct="1">
      <a:defRPr sz="4400" b="1" kern="1200">
        <a:solidFill>
          <a:schemeClr val="tx2"/>
        </a:solidFill>
        <a:uFillTx/>
        <a:latin typeface="Trebuchet MS" pitchFamily="34" charset="0"/>
        <a:ea typeface="+mn-ea"/>
        <a:cs typeface="Arial" charset="0"/>
      </a:defRPr>
    </a:lvl8pPr>
    <a:lvl9pPr marL="3657600" algn="l" defTabSz="914400" rtl="0" eaLnBrk="1" latinLnBrk="0" hangingPunct="1">
      <a:defRPr sz="4400" b="1" kern="1200">
        <a:solidFill>
          <a:schemeClr val="tx2"/>
        </a:solidFill>
        <a:uFillTx/>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p:scale>
          <a:sx n="121" d="100"/>
          <a:sy n="121" d="100"/>
        </p:scale>
        <p:origin x="-520"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45862" cy="493176"/>
          </a:xfrm>
          <a:prstGeom prst="rect">
            <a:avLst/>
          </a:prstGeom>
          <a:noFill/>
          <a:ln w="9525">
            <a:noFill/>
            <a:miter lim="800000"/>
          </a:ln>
          <a:effectLst/>
        </p:spPr>
        <p:txBody>
          <a:bodyPr vert="horz" wrap="square" lIns="91272" tIns="45636" rIns="91272" bIns="45636" numCol="1" anchor="t" anchorCtr="0" compatLnSpc="1">
            <a:prstTxWarp prst="textNoShape">
              <a:avLst/>
            </a:prstTxWarp>
          </a:bodyPr>
          <a:lstStyle>
            <a:lvl1pPr algn="l" defTabSz="913061" eaLnBrk="1" hangingPunct="1">
              <a:defRPr sz="1200" b="0" smtClean="0">
                <a:solidFill>
                  <a:schemeClr val="tx1"/>
                </a:solidFill>
                <a:uFillTx/>
              </a:defRPr>
            </a:lvl1pPr>
          </a:lstStyle>
          <a:p>
            <a:pPr>
              <a:defRPr>
                <a:uFillTx/>
              </a:defRPr>
            </a:pPr>
            <a:endParaRPr lang="de-DE">
              <a:uFillTx/>
            </a:endParaRPr>
          </a:p>
        </p:txBody>
      </p:sp>
      <p:sp>
        <p:nvSpPr>
          <p:cNvPr id="101379" name="Rectangle 3"/>
          <p:cNvSpPr>
            <a:spLocks noGrp="1" noChangeArrowheads="1"/>
          </p:cNvSpPr>
          <p:nvPr>
            <p:ph type="dt" sz="quarter" idx="1"/>
          </p:nvPr>
        </p:nvSpPr>
        <p:spPr bwMode="auto">
          <a:xfrm>
            <a:off x="3850294" y="1"/>
            <a:ext cx="2945862" cy="493176"/>
          </a:xfrm>
          <a:prstGeom prst="rect">
            <a:avLst/>
          </a:prstGeom>
          <a:noFill/>
          <a:ln w="9525">
            <a:noFill/>
            <a:miter lim="800000"/>
          </a:ln>
          <a:effectLst/>
        </p:spPr>
        <p:txBody>
          <a:bodyPr vert="horz" wrap="square" lIns="91272" tIns="45636" rIns="91272" bIns="45636" numCol="1" anchor="t" anchorCtr="0" compatLnSpc="1">
            <a:prstTxWarp prst="textNoShape">
              <a:avLst/>
            </a:prstTxWarp>
          </a:bodyPr>
          <a:lstStyle>
            <a:lvl1pPr defTabSz="913061" eaLnBrk="1" hangingPunct="1">
              <a:defRPr sz="1200" b="0" smtClean="0">
                <a:solidFill>
                  <a:schemeClr val="tx1"/>
                </a:solidFill>
                <a:uFillTx/>
              </a:defRPr>
            </a:lvl1pPr>
          </a:lstStyle>
          <a:p>
            <a:pPr>
              <a:defRPr>
                <a:uFillTx/>
              </a:defRPr>
            </a:pPr>
            <a:endParaRPr lang="de-DE">
              <a:uFillTx/>
            </a:endParaRPr>
          </a:p>
        </p:txBody>
      </p:sp>
      <p:sp>
        <p:nvSpPr>
          <p:cNvPr id="101380" name="Rectangle 4"/>
          <p:cNvSpPr>
            <a:spLocks noGrp="1" noChangeArrowheads="1"/>
          </p:cNvSpPr>
          <p:nvPr>
            <p:ph type="ftr" sz="quarter" idx="2"/>
          </p:nvPr>
        </p:nvSpPr>
        <p:spPr bwMode="auto">
          <a:xfrm>
            <a:off x="0" y="9379542"/>
            <a:ext cx="2945862" cy="493176"/>
          </a:xfrm>
          <a:prstGeom prst="rect">
            <a:avLst/>
          </a:prstGeom>
          <a:noFill/>
          <a:ln w="9525">
            <a:noFill/>
            <a:miter lim="800000"/>
          </a:ln>
          <a:effectLst/>
        </p:spPr>
        <p:txBody>
          <a:bodyPr vert="horz" wrap="square" lIns="91272" tIns="45636" rIns="91272" bIns="45636" numCol="1" anchor="b" anchorCtr="0" compatLnSpc="1">
            <a:prstTxWarp prst="textNoShape">
              <a:avLst/>
            </a:prstTxWarp>
          </a:bodyPr>
          <a:lstStyle>
            <a:lvl1pPr algn="l" defTabSz="913061" eaLnBrk="1" hangingPunct="1">
              <a:defRPr sz="1200" b="0" smtClean="0">
                <a:solidFill>
                  <a:schemeClr val="tx1"/>
                </a:solidFill>
                <a:uFillTx/>
              </a:defRPr>
            </a:lvl1pPr>
          </a:lstStyle>
          <a:p>
            <a:pPr>
              <a:defRPr>
                <a:uFillTx/>
              </a:defRPr>
            </a:pPr>
            <a:endParaRPr lang="de-DE">
              <a:uFillTx/>
            </a:endParaRPr>
          </a:p>
        </p:txBody>
      </p:sp>
      <p:sp>
        <p:nvSpPr>
          <p:cNvPr id="101381" name="Rectangle 5"/>
          <p:cNvSpPr>
            <a:spLocks noGrp="1" noChangeArrowheads="1"/>
          </p:cNvSpPr>
          <p:nvPr>
            <p:ph type="sldNum" sz="quarter" idx="3"/>
          </p:nvPr>
        </p:nvSpPr>
        <p:spPr bwMode="auto">
          <a:xfrm>
            <a:off x="3850294" y="9379542"/>
            <a:ext cx="2945862" cy="493176"/>
          </a:xfrm>
          <a:prstGeom prst="rect">
            <a:avLst/>
          </a:prstGeom>
          <a:noFill/>
          <a:ln w="9525">
            <a:noFill/>
            <a:miter lim="800000"/>
          </a:ln>
          <a:effectLst/>
        </p:spPr>
        <p:txBody>
          <a:bodyPr vert="horz" wrap="square" lIns="91272" tIns="45636" rIns="91272" bIns="45636" numCol="1" anchor="b" anchorCtr="0" compatLnSpc="1">
            <a:prstTxWarp prst="textNoShape">
              <a:avLst/>
            </a:prstTxWarp>
          </a:bodyPr>
          <a:lstStyle>
            <a:lvl1pPr defTabSz="913061" eaLnBrk="1" hangingPunct="1">
              <a:defRPr sz="1200" b="0" smtClean="0">
                <a:solidFill>
                  <a:schemeClr val="tx1"/>
                </a:solidFill>
                <a:uFillTx/>
              </a:defRPr>
            </a:lvl1pPr>
          </a:lstStyle>
          <a:p>
            <a:pPr>
              <a:defRPr>
                <a:uFillTx/>
              </a:defRPr>
            </a:pPr>
            <a:fld id="{7D40594F-62DF-4EB3-8A73-256384077772}" type="slidenum">
              <a:rPr lang="de-DE">
                <a:uFillTx/>
              </a:rPr>
              <a:pPr>
                <a:defRPr>
                  <a:uFillTx/>
                </a:defRPr>
              </a:pPr>
              <a:t>‹#›</a:t>
            </a:fld>
            <a:endParaRPr lang="de-DE">
              <a:uFillTx/>
            </a:endParaRPr>
          </a:p>
        </p:txBody>
      </p:sp>
    </p:spTree>
    <p:extLst>
      <p:ext uri="{BB962C8B-B14F-4D97-AF65-F5344CB8AC3E}">
        <p14:creationId xmlns:p14="http://schemas.microsoft.com/office/powerpoint/2010/main" val="191797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2947382" cy="494709"/>
          </a:xfrm>
          <a:prstGeom prst="rect">
            <a:avLst/>
          </a:prstGeom>
          <a:noFill/>
          <a:ln w="9525">
            <a:noFill/>
            <a:miter lim="800000"/>
          </a:ln>
          <a:effectLst/>
        </p:spPr>
        <p:txBody>
          <a:bodyPr vert="horz" wrap="square" lIns="91135" tIns="45567" rIns="91135" bIns="45567" numCol="1" anchor="t" anchorCtr="0" compatLnSpc="1">
            <a:prstTxWarp prst="textNoShape">
              <a:avLst/>
            </a:prstTxWarp>
          </a:bodyPr>
          <a:lstStyle>
            <a:lvl1pPr algn="l" defTabSz="911534" eaLnBrk="1" hangingPunct="1">
              <a:defRPr sz="1200" b="0" smtClean="0">
                <a:solidFill>
                  <a:schemeClr val="tx1"/>
                </a:solidFill>
                <a:uFillTx/>
              </a:defRPr>
            </a:lvl1pPr>
          </a:lstStyle>
          <a:p>
            <a:pPr>
              <a:defRPr>
                <a:uFillTx/>
              </a:defRPr>
            </a:pPr>
            <a:endParaRPr lang="de-DE">
              <a:uFillTx/>
            </a:endParaRPr>
          </a:p>
        </p:txBody>
      </p:sp>
      <p:sp>
        <p:nvSpPr>
          <p:cNvPr id="46083" name="Rectangle 3"/>
          <p:cNvSpPr>
            <a:spLocks noGrp="1" noChangeArrowheads="1"/>
          </p:cNvSpPr>
          <p:nvPr>
            <p:ph type="dt" idx="1"/>
          </p:nvPr>
        </p:nvSpPr>
        <p:spPr bwMode="auto">
          <a:xfrm>
            <a:off x="3848774" y="0"/>
            <a:ext cx="2947382" cy="494709"/>
          </a:xfrm>
          <a:prstGeom prst="rect">
            <a:avLst/>
          </a:prstGeom>
          <a:noFill/>
          <a:ln w="9525">
            <a:noFill/>
            <a:miter lim="800000"/>
          </a:ln>
          <a:effectLst/>
        </p:spPr>
        <p:txBody>
          <a:bodyPr vert="horz" wrap="square" lIns="91135" tIns="45567" rIns="91135" bIns="45567" numCol="1" anchor="t" anchorCtr="0" compatLnSpc="1">
            <a:prstTxWarp prst="textNoShape">
              <a:avLst/>
            </a:prstTxWarp>
          </a:bodyPr>
          <a:lstStyle>
            <a:lvl1pPr defTabSz="911534" eaLnBrk="1" hangingPunct="1">
              <a:defRPr sz="1200" b="0" smtClean="0">
                <a:solidFill>
                  <a:schemeClr val="tx1"/>
                </a:solidFill>
                <a:uFillTx/>
              </a:defRPr>
            </a:lvl1pPr>
          </a:lstStyle>
          <a:p>
            <a:pPr>
              <a:defRPr>
                <a:uFillTx/>
              </a:defRPr>
            </a:pPr>
            <a:endParaRPr lang="de-DE">
              <a:uFillTx/>
            </a:endParaRPr>
          </a:p>
        </p:txBody>
      </p:sp>
      <p:sp>
        <p:nvSpPr>
          <p:cNvPr id="67588" name="Rectangle 4"/>
          <p:cNvSpPr>
            <a:spLocks noGrp="1" noRot="1" noChangeAspect="1" noChangeArrowheads="1" noTextEdit="1"/>
          </p:cNvSpPr>
          <p:nvPr>
            <p:ph type="sldImg" idx="2"/>
          </p:nvPr>
        </p:nvSpPr>
        <p:spPr bwMode="auto">
          <a:xfrm>
            <a:off x="930275" y="741363"/>
            <a:ext cx="4937125" cy="3703637"/>
          </a:xfrm>
          <a:prstGeom prst="rect">
            <a:avLst/>
          </a:prstGeom>
          <a:noFill/>
          <a:ln w="9525">
            <a:solidFill>
              <a:srgbClr val="000000"/>
            </a:solidFill>
            <a:miter lim="800000"/>
          </a:ln>
        </p:spPr>
      </p:sp>
      <p:sp>
        <p:nvSpPr>
          <p:cNvPr id="46085" name="Rectangle 5"/>
          <p:cNvSpPr>
            <a:spLocks noGrp="1" noChangeArrowheads="1"/>
          </p:cNvSpPr>
          <p:nvPr>
            <p:ph type="body" sz="quarter" idx="3"/>
          </p:nvPr>
        </p:nvSpPr>
        <p:spPr bwMode="auto">
          <a:xfrm>
            <a:off x="679464" y="4691303"/>
            <a:ext cx="5438748" cy="4441651"/>
          </a:xfrm>
          <a:prstGeom prst="rect">
            <a:avLst/>
          </a:prstGeom>
          <a:noFill/>
          <a:ln w="9525">
            <a:noFill/>
            <a:miter lim="800000"/>
          </a:ln>
          <a:effectLst/>
        </p:spPr>
        <p:txBody>
          <a:bodyPr vert="horz" wrap="square" lIns="91135" tIns="45567" rIns="91135" bIns="45567" numCol="1" anchor="t" anchorCtr="0" compatLnSpc="1">
            <a:prstTxWarp prst="textNoShape">
              <a:avLst/>
            </a:prstTxWarp>
          </a:bodyPr>
          <a:lstStyle/>
          <a:p>
            <a:pPr lvl="0"/>
            <a:r>
              <a:rPr lang="de-DE" noProof="0" smtClean="0">
                <a:uFillTx/>
              </a:rPr>
              <a:t>Click to edit Master text styles</a:t>
            </a:r>
          </a:p>
          <a:p>
            <a:pPr lvl="1"/>
            <a:r>
              <a:rPr lang="de-DE" noProof="0" smtClean="0">
                <a:uFillTx/>
              </a:rPr>
              <a:t>Second level</a:t>
            </a:r>
          </a:p>
          <a:p>
            <a:pPr lvl="2"/>
            <a:r>
              <a:rPr lang="de-DE" noProof="0" smtClean="0">
                <a:uFillTx/>
              </a:rPr>
              <a:t>Third level</a:t>
            </a:r>
          </a:p>
          <a:p>
            <a:pPr lvl="3"/>
            <a:r>
              <a:rPr lang="de-DE" noProof="0" smtClean="0">
                <a:uFillTx/>
              </a:rPr>
              <a:t>Fourth level</a:t>
            </a:r>
          </a:p>
          <a:p>
            <a:pPr lvl="4"/>
            <a:r>
              <a:rPr lang="de-DE" noProof="0" smtClean="0">
                <a:uFillTx/>
              </a:rPr>
              <a:t>Fifth level</a:t>
            </a:r>
          </a:p>
        </p:txBody>
      </p:sp>
      <p:sp>
        <p:nvSpPr>
          <p:cNvPr id="46086" name="Rectangle 6"/>
          <p:cNvSpPr>
            <a:spLocks noGrp="1" noChangeArrowheads="1"/>
          </p:cNvSpPr>
          <p:nvPr>
            <p:ph type="ftr" sz="quarter" idx="4"/>
          </p:nvPr>
        </p:nvSpPr>
        <p:spPr bwMode="auto">
          <a:xfrm>
            <a:off x="1" y="9378010"/>
            <a:ext cx="2947382" cy="494708"/>
          </a:xfrm>
          <a:prstGeom prst="rect">
            <a:avLst/>
          </a:prstGeom>
          <a:noFill/>
          <a:ln w="9525">
            <a:noFill/>
            <a:miter lim="800000"/>
          </a:ln>
          <a:effectLst/>
        </p:spPr>
        <p:txBody>
          <a:bodyPr vert="horz" wrap="square" lIns="91135" tIns="45567" rIns="91135" bIns="45567" numCol="1" anchor="b" anchorCtr="0" compatLnSpc="1">
            <a:prstTxWarp prst="textNoShape">
              <a:avLst/>
            </a:prstTxWarp>
          </a:bodyPr>
          <a:lstStyle>
            <a:lvl1pPr algn="l" defTabSz="911534" eaLnBrk="1" hangingPunct="1">
              <a:defRPr sz="1200" b="0" smtClean="0">
                <a:solidFill>
                  <a:schemeClr val="tx1"/>
                </a:solidFill>
                <a:uFillTx/>
              </a:defRPr>
            </a:lvl1pPr>
          </a:lstStyle>
          <a:p>
            <a:pPr>
              <a:defRPr>
                <a:uFillTx/>
              </a:defRPr>
            </a:pPr>
            <a:endParaRPr lang="de-DE">
              <a:uFillTx/>
            </a:endParaRPr>
          </a:p>
        </p:txBody>
      </p:sp>
      <p:sp>
        <p:nvSpPr>
          <p:cNvPr id="46087" name="Rectangle 7"/>
          <p:cNvSpPr>
            <a:spLocks noGrp="1" noChangeArrowheads="1"/>
          </p:cNvSpPr>
          <p:nvPr>
            <p:ph type="sldNum" sz="quarter" idx="5"/>
          </p:nvPr>
        </p:nvSpPr>
        <p:spPr bwMode="auto">
          <a:xfrm>
            <a:off x="3848774" y="9378010"/>
            <a:ext cx="2947382" cy="494708"/>
          </a:xfrm>
          <a:prstGeom prst="rect">
            <a:avLst/>
          </a:prstGeom>
          <a:noFill/>
          <a:ln w="9525">
            <a:noFill/>
            <a:miter lim="800000"/>
          </a:ln>
          <a:effectLst/>
        </p:spPr>
        <p:txBody>
          <a:bodyPr vert="horz" wrap="square" lIns="91135" tIns="45567" rIns="91135" bIns="45567" numCol="1" anchor="b" anchorCtr="0" compatLnSpc="1">
            <a:prstTxWarp prst="textNoShape">
              <a:avLst/>
            </a:prstTxWarp>
          </a:bodyPr>
          <a:lstStyle>
            <a:lvl1pPr defTabSz="911534" eaLnBrk="1" hangingPunct="1">
              <a:defRPr sz="1200" b="0" smtClean="0">
                <a:solidFill>
                  <a:schemeClr val="tx1"/>
                </a:solidFill>
                <a:uFillTx/>
              </a:defRPr>
            </a:lvl1pPr>
          </a:lstStyle>
          <a:p>
            <a:pPr>
              <a:defRPr>
                <a:uFillTx/>
              </a:defRPr>
            </a:pPr>
            <a:fld id="{B3E864C1-DAB7-4035-AF85-D7705C8C8D01}" type="slidenum">
              <a:rPr lang="de-DE">
                <a:uFillTx/>
              </a:rPr>
              <a:pPr>
                <a:defRPr>
                  <a:uFillTx/>
                </a:defRPr>
              </a:pPr>
              <a:t>‹#›</a:t>
            </a:fld>
            <a:endParaRPr lang="de-DE">
              <a:uFillTx/>
            </a:endParaRPr>
          </a:p>
        </p:txBody>
      </p:sp>
    </p:spTree>
    <p:extLst>
      <p:ext uri="{BB962C8B-B14F-4D97-AF65-F5344CB8AC3E}">
        <p14:creationId xmlns:p14="http://schemas.microsoft.com/office/powerpoint/2010/main" val="2000591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Trebuchet MS" pitchFamily="34" charset="0"/>
        <a:ea typeface="+mn-ea"/>
        <a:cs typeface="Arial" charset="0"/>
      </a:defRPr>
    </a:lvl1pPr>
    <a:lvl2pPr marL="457200" algn="l" rtl="0" eaLnBrk="0" fontAlgn="base" hangingPunct="0">
      <a:spcBef>
        <a:spcPct val="30000"/>
      </a:spcBef>
      <a:spcAft>
        <a:spcPct val="0"/>
      </a:spcAft>
      <a:defRPr sz="1200" kern="1200">
        <a:solidFill>
          <a:schemeClr val="tx1"/>
        </a:solidFill>
        <a:uFillTx/>
        <a:latin typeface="Trebuchet MS" pitchFamily="34" charset="0"/>
        <a:ea typeface="+mn-ea"/>
        <a:cs typeface="Arial" charset="0"/>
      </a:defRPr>
    </a:lvl2pPr>
    <a:lvl3pPr marL="914400" algn="l" rtl="0" eaLnBrk="0" fontAlgn="base" hangingPunct="0">
      <a:spcBef>
        <a:spcPct val="30000"/>
      </a:spcBef>
      <a:spcAft>
        <a:spcPct val="0"/>
      </a:spcAft>
      <a:defRPr sz="1200" kern="1200">
        <a:solidFill>
          <a:schemeClr val="tx1"/>
        </a:solidFill>
        <a:uFillTx/>
        <a:latin typeface="Trebuchet MS"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uFillTx/>
        <a:latin typeface="Trebuchet MS"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uFillTx/>
        <a:latin typeface="Trebuchet MS" pitchFamily="34" charset="0"/>
        <a:ea typeface="+mn-ea"/>
        <a:cs typeface="Arial" charset="0"/>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Peptide Atlas:</a:t>
            </a:r>
            <a:r>
              <a:rPr lang="en-US" baseline="0" dirty="0" smtClean="0"/>
              <a:t> Consensus Spectrum for IYEVEGMR</a:t>
            </a:r>
          </a:p>
          <a:p>
            <a:r>
              <a:rPr lang="en-US" dirty="0" smtClean="0"/>
              <a:t>https://</a:t>
            </a:r>
            <a:r>
              <a:rPr lang="en-US" dirty="0" err="1" smtClean="0"/>
              <a:t>db.systemsbiology.net</a:t>
            </a:r>
            <a:r>
              <a:rPr lang="en-US" dirty="0" smtClean="0"/>
              <a:t>/</a:t>
            </a:r>
            <a:r>
              <a:rPr lang="en-US" dirty="0" err="1" smtClean="0"/>
              <a:t>sbeams</a:t>
            </a:r>
            <a:r>
              <a:rPr lang="en-US" dirty="0" smtClean="0"/>
              <a:t>/</a:t>
            </a:r>
            <a:r>
              <a:rPr lang="en-US" dirty="0" err="1" smtClean="0"/>
              <a:t>cgi</a:t>
            </a:r>
            <a:r>
              <a:rPr lang="en-US" dirty="0" smtClean="0"/>
              <a:t>/</a:t>
            </a:r>
            <a:r>
              <a:rPr lang="en-US" dirty="0" err="1" smtClean="0"/>
              <a:t>PeptideAtlas</a:t>
            </a:r>
            <a:r>
              <a:rPr lang="en-US" dirty="0" smtClean="0"/>
              <a:t>/</a:t>
            </a:r>
            <a:r>
              <a:rPr lang="en-US" dirty="0" err="1" smtClean="0"/>
              <a:t>ShowConsensusSpectrum?consensus_library_spectrum_id</a:t>
            </a:r>
            <a:r>
              <a:rPr lang="en-US" smtClean="0"/>
              <a:t>=829036;ymax=11000</a:t>
            </a:r>
            <a:endParaRPr lang="en-US"/>
          </a:p>
        </p:txBody>
      </p:sp>
      <p:sp>
        <p:nvSpPr>
          <p:cNvPr id="4" name="Slide Number Placeholder 3"/>
          <p:cNvSpPr>
            <a:spLocks noGrp="1"/>
          </p:cNvSpPr>
          <p:nvPr>
            <p:ph type="sldNum" sz="quarter" idx="10"/>
          </p:nvPr>
        </p:nvSpPr>
        <p:spPr/>
        <p:txBody>
          <a:bodyPr/>
          <a:lstStyle/>
          <a:p>
            <a:pPr>
              <a:defRPr>
                <a:uFillTx/>
              </a:defRPr>
            </a:pPr>
            <a:fld id="{B3E864C1-DAB7-4035-AF85-D7705C8C8D01}" type="slidenum">
              <a:rPr lang="de-DE" smtClean="0">
                <a:uFillTx/>
              </a:rPr>
              <a:pPr>
                <a:defRPr>
                  <a:uFillTx/>
                </a:defRPr>
              </a:pPr>
              <a:t>3</a:t>
            </a:fld>
            <a:endParaRPr lang="de-DE">
              <a:uFillTx/>
            </a:endParaRPr>
          </a:p>
        </p:txBody>
      </p:sp>
    </p:spTree>
    <p:extLst>
      <p:ext uri="{BB962C8B-B14F-4D97-AF65-F5344CB8AC3E}">
        <p14:creationId xmlns:p14="http://schemas.microsoft.com/office/powerpoint/2010/main" val="3726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Peptide Atlas:</a:t>
            </a:r>
            <a:r>
              <a:rPr lang="en-US" baseline="0" dirty="0" smtClean="0"/>
              <a:t> Consensus Spectrum for IYEVEGMR</a:t>
            </a:r>
          </a:p>
          <a:p>
            <a:r>
              <a:rPr lang="en-US" dirty="0" smtClean="0"/>
              <a:t>https://</a:t>
            </a:r>
            <a:r>
              <a:rPr lang="en-US" dirty="0" err="1" smtClean="0"/>
              <a:t>db.systemsbiology.net</a:t>
            </a:r>
            <a:r>
              <a:rPr lang="en-US" dirty="0" smtClean="0"/>
              <a:t>/</a:t>
            </a:r>
            <a:r>
              <a:rPr lang="en-US" dirty="0" err="1" smtClean="0"/>
              <a:t>sbeams</a:t>
            </a:r>
            <a:r>
              <a:rPr lang="en-US" dirty="0" smtClean="0"/>
              <a:t>/</a:t>
            </a:r>
            <a:r>
              <a:rPr lang="en-US" dirty="0" err="1" smtClean="0"/>
              <a:t>cgi</a:t>
            </a:r>
            <a:r>
              <a:rPr lang="en-US" dirty="0" smtClean="0"/>
              <a:t>/</a:t>
            </a:r>
            <a:r>
              <a:rPr lang="en-US" dirty="0" err="1" smtClean="0"/>
              <a:t>PeptideAtlas</a:t>
            </a:r>
            <a:r>
              <a:rPr lang="en-US" dirty="0" smtClean="0"/>
              <a:t>/</a:t>
            </a:r>
            <a:r>
              <a:rPr lang="en-US" dirty="0" err="1" smtClean="0"/>
              <a:t>ShowConsensusSpectrum?consensus_library_spectrum_id</a:t>
            </a:r>
            <a:r>
              <a:rPr lang="en-US" dirty="0" smtClean="0"/>
              <a:t>=829036;ymax=11000</a:t>
            </a:r>
            <a:endParaRPr lang="en-US" dirty="0"/>
          </a:p>
        </p:txBody>
      </p:sp>
      <p:sp>
        <p:nvSpPr>
          <p:cNvPr id="4" name="Slide Number Placeholder 3"/>
          <p:cNvSpPr>
            <a:spLocks noGrp="1"/>
          </p:cNvSpPr>
          <p:nvPr>
            <p:ph type="sldNum" sz="quarter" idx="10"/>
          </p:nvPr>
        </p:nvSpPr>
        <p:spPr/>
        <p:txBody>
          <a:bodyPr/>
          <a:lstStyle/>
          <a:p>
            <a:pPr>
              <a:defRPr>
                <a:uFillTx/>
              </a:defRPr>
            </a:pPr>
            <a:fld id="{B3E864C1-DAB7-4035-AF85-D7705C8C8D01}" type="slidenum">
              <a:rPr lang="de-DE" smtClean="0">
                <a:uFillTx/>
              </a:rPr>
              <a:pPr>
                <a:defRPr>
                  <a:uFillTx/>
                </a:defRPr>
              </a:pPr>
              <a:t>4</a:t>
            </a:fld>
            <a:endParaRPr lang="de-DE">
              <a:uFillTx/>
            </a:endParaRPr>
          </a:p>
        </p:txBody>
      </p:sp>
    </p:spTree>
    <p:extLst>
      <p:ext uri="{BB962C8B-B14F-4D97-AF65-F5344CB8AC3E}">
        <p14:creationId xmlns:p14="http://schemas.microsoft.com/office/powerpoint/2010/main" val="37269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FontTx/>
              <a:buNone/>
              <a:defRPr>
                <a:uFillTx/>
              </a:defRPr>
            </a:pPr>
            <a:r>
              <a:rPr lang="en-US" dirty="0" smtClean="0">
                <a:uFillTx/>
              </a:rPr>
              <a:t> p(x)=\</a:t>
            </a:r>
            <a:r>
              <a:rPr lang="en-US" dirty="0" err="1" smtClean="0">
                <a:uFillTx/>
              </a:rPr>
              <a:t>frac</a:t>
            </a:r>
            <a:r>
              <a:rPr lang="en-US" dirty="0" smtClean="0">
                <a:uFillTx/>
              </a:rPr>
              <a:t>{f(x)}{N}</a:t>
            </a:r>
          </a:p>
          <a:p>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B3E864C1-DAB7-4035-AF85-D7705C8C8D01}" type="slidenum">
              <a:rPr lang="de-DE" smtClean="0">
                <a:uFillTx/>
              </a:rPr>
              <a:pPr>
                <a:defRPr>
                  <a:uFillTx/>
                </a:defRPr>
              </a:pPr>
              <a:t>28</a:t>
            </a:fld>
            <a:endParaRPr lang="de-DE">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B3E864C1-DAB7-4035-AF85-D7705C8C8D01}" type="slidenum">
              <a:rPr lang="de-DE" smtClean="0">
                <a:uFillTx/>
              </a:rPr>
              <a:pPr>
                <a:defRPr>
                  <a:uFillTx/>
                </a:defRPr>
              </a:pPr>
              <a:t>30</a:t>
            </a:fld>
            <a:endParaRPr lang="de-DE">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893C25-E935-5F4F-A848-62165CD62644}" type="slidenum">
              <a:rPr lang="en-US"/>
              <a:pPr>
                <a:defRPr/>
              </a:pPr>
              <a:t>33</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p:txBody>
          <a:bodyPr/>
          <a:lstStyle/>
          <a:p>
            <a:pPr eaLnBrk="1" hangingPunct="1">
              <a:defRPr/>
            </a:pPr>
            <a:r>
              <a:rPr lang="en-US" smtClean="0">
                <a:cs typeface="+mn-cs"/>
              </a:rPr>
              <a:t>But instead of just considering the best match to the second best, it looks at the distribution of lower scoring hits, assuming that they are all wrong.  This is somewhat based on ideas pioneered with the BLAST algorithm. Here, every bar represents the number of random matches at a given score.  The X! Tandem creators found that the distribution decays (or slopes down) exponentially…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5AF39B-24C0-8540-B717-D5456CF12EBB}" type="slidenum">
              <a:rPr lang="en-US"/>
              <a:pPr>
                <a:defRPr/>
              </a:pPr>
              <a:t>34</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pPr eaLnBrk="1" hangingPunct="1">
              <a:defRPr/>
            </a:pPr>
            <a:r>
              <a:rPr lang="en-US" smtClean="0">
                <a:cs typeface="+mn-cs"/>
              </a:rPr>
              <a:t>And the log of the distribution is relatively linear because of the exponential decay.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5E6A64-F84F-4149-99B0-1CBBD31C5F68}" type="slidenum">
              <a:rPr lang="en-US"/>
              <a:pPr>
                <a:defRPr/>
              </a:pPr>
              <a:t>35</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eaLnBrk="1" hangingPunct="1">
              <a:defRPr/>
            </a:pPr>
            <a:r>
              <a:rPr lang="en-US" smtClean="0">
                <a:cs typeface="+mn-cs"/>
              </a:rPr>
              <a:t>If the distribution represents the number of random matches at any given score, the linear fit should correspond to the expected number of random matches.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4C6E9B-4345-B64B-A32E-19F3E4026F53}" type="slidenum">
              <a:rPr lang="en-US"/>
              <a:pPr>
                <a:defRPr/>
              </a:pPr>
              <a:t>36</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r>
              <a:rPr lang="en-US" smtClean="0">
                <a:cs typeface="+mn-cs"/>
              </a:rPr>
              <a:t>And from this, you can calculate the likelihood that the best match is random.  In this case, a score of 60 corresponds with a log number of matches being -1, which means the estimated number of random matches for that score is 1 over 10.  This is called an E-Value, or Expected-Value.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mtClean="0">
                <a:uFillTx/>
              </a:rPr>
              <a:t>Stress on what a do with the aligned peptides!</a:t>
            </a:r>
          </a:p>
          <a:p>
            <a:r>
              <a:rPr lang="de-DE" smtClean="0">
                <a:uFillTx/>
              </a:rPr>
              <a:t>Question </a:t>
            </a:r>
            <a:endParaRPr lang="de-DE">
              <a:uFillTx/>
            </a:endParaRPr>
          </a:p>
        </p:txBody>
      </p:sp>
      <p:sp>
        <p:nvSpPr>
          <p:cNvPr id="4" name="Slide Number Placeholder 3"/>
          <p:cNvSpPr>
            <a:spLocks noGrp="1"/>
          </p:cNvSpPr>
          <p:nvPr>
            <p:ph type="sldNum" sz="quarter" idx="10"/>
          </p:nvPr>
        </p:nvSpPr>
        <p:spPr/>
        <p:txBody>
          <a:bodyPr/>
          <a:lstStyle/>
          <a:p>
            <a:fld id="{C38D0573-AC37-484F-BA90-E45F81C3D371}" type="slidenum">
              <a:rPr lang="en-US" smtClean="0">
                <a:uFillTx/>
              </a:rPr>
              <a:pPr/>
              <a:t>72</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x-none" smtClean="0">
                <a:uFillTx/>
              </a:rPr>
              <a:t>Click to edit Master text styles</a:t>
            </a:r>
          </a:p>
        </p:txBody>
      </p:sp>
      <p:sp>
        <p:nvSpPr>
          <p:cNvPr id="3"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uFillTx/>
              </a:defRPr>
            </a:lvl1pPr>
          </a:lstStyle>
          <a:p>
            <a:r>
              <a:rPr lang="x-none" smtClean="0">
                <a:uFillTx/>
              </a:rPr>
              <a:t>Click to edit Master title style</a:t>
            </a:r>
            <a:endParaRPr lang="de-DE" dirty="0">
              <a:uFillTx/>
            </a:endParaRPr>
          </a:p>
        </p:txBody>
      </p:sp>
      <p:pic>
        <p:nvPicPr>
          <p:cNvPr id="4" name="Picture 3"/>
          <p:cNvPicPr>
            <a:picLocks noChangeAspect="1"/>
          </p:cNvPicPr>
          <p:nvPr/>
        </p:nvPicPr>
        <p:blipFill>
          <a:blip r:embed="rId2"/>
          <a:stretch>
            <a:fillRect/>
          </a:stretch>
        </p:blipFill>
        <p:spPr>
          <a:xfrm>
            <a:off x="6781800" y="6248400"/>
            <a:ext cx="1117600" cy="393700"/>
          </a:xfrm>
          <a:prstGeom prst="rect">
            <a:avLst/>
          </a:prstGeom>
        </p:spPr>
      </p:pic>
      <p:sp>
        <p:nvSpPr>
          <p:cNvPr id="5" name="TextBox 4"/>
          <p:cNvSpPr txBox="1">
            <a:spLocks/>
          </p:cNvSpPr>
          <p:nvPr/>
        </p:nvSpPr>
        <p:spPr>
          <a:xfrm>
            <a:off x="1097478" y="6324600"/>
            <a:ext cx="5379522" cy="246221"/>
          </a:xfrm>
          <a:prstGeom prst="rect">
            <a:avLst/>
          </a:prstGeom>
          <a:noFill/>
        </p:spPr>
        <p:txBody>
          <a:bodyPr wrap="none" rtlCol="0">
            <a:spAutoFit/>
          </a:bodyPr>
          <a:lstStyle/>
          <a:p>
            <a:pPr algn="l"/>
            <a:r>
              <a:rPr lang="en-US" sz="1000" dirty="0">
                <a:solidFill>
                  <a:srgbClr val="000000"/>
                </a:solidFill>
                <a:uFillTx/>
              </a:rPr>
              <a:t>This work is licensed under a Creative Commons Attribution 4.0 International License.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uFillTx/>
              </a:defRPr>
            </a:lvl1pPr>
          </a:lstStyle>
          <a:p>
            <a:r>
              <a:rPr lang="en-US" smtClean="0">
                <a:uFillTx/>
              </a:rPr>
              <a:t>Mastertitelformat bearbeiten</a:t>
            </a:r>
            <a:endParaRPr lang="de-DE" dirty="0">
              <a:uFillTx/>
            </a:endParaRPr>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rgbClr val="000000"/>
                </a:solidFill>
                <a:uFillTx/>
              </a:defRPr>
            </a:lvl1pPr>
            <a:lvl2pPr>
              <a:defRPr sz="2400">
                <a:solidFill>
                  <a:srgbClr val="000000"/>
                </a:solidFill>
                <a:uFillTx/>
              </a:defRPr>
            </a:lvl2pPr>
            <a:lvl3pPr>
              <a:defRPr sz="2000">
                <a:solidFill>
                  <a:srgbClr val="000000"/>
                </a:solidFill>
                <a:uFillTx/>
              </a:defRPr>
            </a:lvl3pPr>
            <a:lvl4pPr>
              <a:defRPr sz="1800">
                <a:solidFill>
                  <a:srgbClr val="000000"/>
                </a:solidFill>
                <a:uFillTx/>
              </a:defRPr>
            </a:lvl4pPr>
            <a:lvl5pPr>
              <a:defRPr sz="1800">
                <a:solidFill>
                  <a:srgbClr val="000000"/>
                </a:solidFill>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Mastertextformat bearbeiten</a:t>
            </a:r>
          </a:p>
          <a:p>
            <a:pPr lvl="1"/>
            <a:r>
              <a:rPr lang="en-US" smtClean="0">
                <a:uFillTx/>
              </a:rPr>
              <a:t>Zweite Ebene</a:t>
            </a:r>
          </a:p>
          <a:p>
            <a:pPr lvl="2"/>
            <a:r>
              <a:rPr lang="en-US" smtClean="0">
                <a:uFillTx/>
              </a:rPr>
              <a:t>Dritte Ebene</a:t>
            </a:r>
          </a:p>
          <a:p>
            <a:pPr lvl="3"/>
            <a:r>
              <a:rPr lang="en-US" smtClean="0">
                <a:uFillTx/>
              </a:rPr>
              <a:t>Vierte Ebene</a:t>
            </a:r>
          </a:p>
          <a:p>
            <a:pPr lvl="4"/>
            <a:r>
              <a:rPr lang="en-US" smtClean="0">
                <a:uFillTx/>
              </a:rPr>
              <a:t>Fünfte Ebene</a:t>
            </a:r>
            <a:endParaRPr lang="de-DE">
              <a:uFillTx/>
            </a:endParaRPr>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rgbClr val="000000"/>
                </a:solidFill>
                <a:uFillTx/>
              </a:defRPr>
            </a:lvl1pPr>
            <a:lvl2pPr>
              <a:defRPr sz="2400">
                <a:solidFill>
                  <a:srgbClr val="000000"/>
                </a:solidFill>
                <a:uFillTx/>
              </a:defRPr>
            </a:lvl2pPr>
            <a:lvl3pPr>
              <a:defRPr sz="2000">
                <a:solidFill>
                  <a:srgbClr val="000000"/>
                </a:solidFill>
                <a:uFillTx/>
              </a:defRPr>
            </a:lvl3pPr>
            <a:lvl4pPr>
              <a:defRPr sz="1800">
                <a:solidFill>
                  <a:srgbClr val="000000"/>
                </a:solidFill>
                <a:uFillTx/>
              </a:defRPr>
            </a:lvl4pPr>
            <a:lvl5pPr>
              <a:defRPr sz="1800">
                <a:solidFill>
                  <a:srgbClr val="000000"/>
                </a:solidFill>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Mastertextformat bearbeiten</a:t>
            </a:r>
          </a:p>
          <a:p>
            <a:pPr lvl="1"/>
            <a:r>
              <a:rPr lang="en-US" smtClean="0">
                <a:uFillTx/>
              </a:rPr>
              <a:t>Zweite Ebene</a:t>
            </a:r>
          </a:p>
          <a:p>
            <a:pPr lvl="2"/>
            <a:r>
              <a:rPr lang="en-US" smtClean="0">
                <a:uFillTx/>
              </a:rPr>
              <a:t>Dritte Ebene</a:t>
            </a:r>
          </a:p>
          <a:p>
            <a:pPr lvl="3"/>
            <a:r>
              <a:rPr lang="en-US" smtClean="0">
                <a:uFillTx/>
              </a:rPr>
              <a:t>Vierte Ebene</a:t>
            </a:r>
          </a:p>
          <a:p>
            <a:pPr lvl="4"/>
            <a:r>
              <a:rPr lang="en-US" smtClean="0">
                <a:uFillTx/>
              </a:rPr>
              <a:t>Fünfte Ebene</a:t>
            </a:r>
            <a:endParaRPr lang="de-DE" dirty="0">
              <a:uFillTx/>
            </a:endParaRPr>
          </a:p>
        </p:txBody>
      </p:sp>
      <p:sp>
        <p:nvSpPr>
          <p:cNvPr id="9" name="Foliennummernplatzhalter 4"/>
          <p:cNvSpPr>
            <a:spLocks noGrp="1"/>
          </p:cNvSpPr>
          <p:nvPr>
            <p:ph type="sldNum" sz="quarter" idx="14"/>
          </p:nvPr>
        </p:nvSpPr>
        <p:spPr/>
        <p:txBody>
          <a:bodyPr/>
          <a:lstStyle>
            <a:lvl1pPr>
              <a:defRPr>
                <a:solidFill>
                  <a:srgbClr val="000000"/>
                </a:solidFill>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000000"/>
                </a:solidFill>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en-US" smtClean="0">
                <a:uFillTx/>
              </a:rPr>
              <a:t>Mastertextformat bearbeiten</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uFillTx/>
              </a:defRPr>
            </a:lvl1pPr>
          </a:lstStyle>
          <a:p>
            <a:r>
              <a:rPr lang="en-US" smtClean="0">
                <a:uFillTx/>
              </a:rPr>
              <a:t>Mastertitelformat bearbeiten</a:t>
            </a:r>
            <a:endParaRPr lang="de-DE" dirty="0">
              <a:uFillTx/>
            </a:endParaRPr>
          </a:p>
        </p:txBody>
      </p:sp>
      <p:sp>
        <p:nvSpPr>
          <p:cNvPr id="9" name="Foliennummernplatzhalter 3"/>
          <p:cNvSpPr>
            <a:spLocks noGrp="1"/>
          </p:cNvSpPr>
          <p:nvPr>
            <p:ph type="sldNum" sz="quarter" idx="14"/>
          </p:nvPr>
        </p:nvSpPr>
        <p:spPr/>
        <p:txBody>
          <a:bodyPr/>
          <a:lstStyle>
            <a:lvl1pPr>
              <a:defRPr>
                <a:solidFill>
                  <a:srgbClr val="000000"/>
                </a:solidFill>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6" name="Foliennummernplatzhalter 1"/>
          <p:cNvSpPr>
            <a:spLocks noGrp="1"/>
          </p:cNvSpPr>
          <p:nvPr>
            <p:ph type="sldNum" sz="quarter" idx="14"/>
          </p:nvPr>
        </p:nvSpPr>
        <p:spPr/>
        <p:txBody>
          <a:bodyPr/>
          <a:lstStyle>
            <a:lvl1pPr>
              <a:defRPr>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x-none" smtClean="0">
                <a:uFillTx/>
              </a:rPr>
              <a:t>Click to edit Master text styles</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uFillTx/>
              </a:defRPr>
            </a:lvl1pPr>
          </a:lstStyle>
          <a:p>
            <a:r>
              <a:rPr lang="x-none" smtClean="0">
                <a:uFillTx/>
              </a:rPr>
              <a:t>Click to edit Master title style</a:t>
            </a:r>
            <a:endParaRPr lang="de-DE" dirty="0">
              <a:uFillTx/>
            </a:endParaRPr>
          </a:p>
        </p:txBody>
      </p:sp>
      <p:pic>
        <p:nvPicPr>
          <p:cNvPr id="10" name="Picture 9"/>
          <p:cNvPicPr>
            <a:picLocks noChangeAspect="1"/>
          </p:cNvPicPr>
          <p:nvPr/>
        </p:nvPicPr>
        <p:blipFill>
          <a:blip r:embed="rId2"/>
          <a:stretch>
            <a:fillRect/>
          </a:stretch>
        </p:blipFill>
        <p:spPr>
          <a:xfrm>
            <a:off x="6781800" y="6248400"/>
            <a:ext cx="1117600" cy="393700"/>
          </a:xfrm>
          <a:prstGeom prst="rect">
            <a:avLst/>
          </a:prstGeom>
        </p:spPr>
      </p:pic>
      <p:sp>
        <p:nvSpPr>
          <p:cNvPr id="11" name="TextBox 10"/>
          <p:cNvSpPr txBox="1">
            <a:spLocks/>
          </p:cNvSpPr>
          <p:nvPr/>
        </p:nvSpPr>
        <p:spPr>
          <a:xfrm>
            <a:off x="1097478" y="6324600"/>
            <a:ext cx="5379522" cy="246221"/>
          </a:xfrm>
          <a:prstGeom prst="rect">
            <a:avLst/>
          </a:prstGeom>
          <a:noFill/>
        </p:spPr>
        <p:txBody>
          <a:bodyPr wrap="none" rtlCol="0">
            <a:spAutoFit/>
          </a:bodyPr>
          <a:lstStyle/>
          <a:p>
            <a:pPr algn="l"/>
            <a:r>
              <a:rPr lang="en-US" sz="1000" dirty="0">
                <a:solidFill>
                  <a:srgbClr val="000000"/>
                </a:solidFill>
                <a:uFillTx/>
              </a:rPr>
              <a:t>This work is licensed under a Creative Commons Attribution 4.0 International License.</a:t>
            </a: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uFillTx/>
              </a:rPr>
              <a:t>Click to edit Master title style</a:t>
            </a:r>
            <a:endParaRPr lang="en-US">
              <a:uFillTx/>
            </a:endParaRPr>
          </a:p>
        </p:txBody>
      </p:sp>
      <p:sp>
        <p:nvSpPr>
          <p:cNvPr id="3" name="Inhaltsplatzhalter 2"/>
          <p:cNvSpPr>
            <a:spLocks noGrp="1"/>
          </p:cNvSpPr>
          <p:nvPr>
            <p:ph idx="1"/>
          </p:nvPr>
        </p:nvSpPr>
        <p:spPr/>
        <p:txBody>
          <a:bodyPr/>
          <a:lstStyle/>
          <a:p>
            <a:pPr lvl="0"/>
            <a:r>
              <a:rPr lang="x-none" smtClean="0">
                <a:uFillTx/>
              </a:rPr>
              <a:t>Click to edit Master text styles</a:t>
            </a:r>
          </a:p>
          <a:p>
            <a:pPr lvl="1"/>
            <a:r>
              <a:rPr lang="x-none" smtClean="0">
                <a:uFillTx/>
              </a:rPr>
              <a:t>Second level</a:t>
            </a:r>
          </a:p>
          <a:p>
            <a:pPr lvl="2"/>
            <a:r>
              <a:rPr lang="x-none" smtClean="0">
                <a:uFillTx/>
              </a:rPr>
              <a:t>Third level</a:t>
            </a:r>
          </a:p>
          <a:p>
            <a:pPr lvl="3"/>
            <a:r>
              <a:rPr lang="x-none" smtClean="0">
                <a:uFillTx/>
              </a:rPr>
              <a:t>Fourth level</a:t>
            </a:r>
          </a:p>
          <a:p>
            <a:pPr lvl="4"/>
            <a:r>
              <a:rPr lang="x-none" smtClean="0">
                <a:uFillTx/>
              </a:rPr>
              <a:t>Fifth level</a:t>
            </a:r>
            <a:endParaRPr lang="en-US">
              <a:uFillTx/>
            </a:endParaRPr>
          </a:p>
        </p:txBody>
      </p:sp>
      <p:sp>
        <p:nvSpPr>
          <p:cNvPr id="4" name="Rectangle 4"/>
          <p:cNvSpPr>
            <a:spLocks noGrp="1" noChangeArrowheads="1"/>
          </p:cNvSpPr>
          <p:nvPr>
            <p:ph type="sldNum" sz="quarter" idx="10"/>
          </p:nvPr>
        </p:nvSpPr>
        <p:spPr/>
        <p:txBody>
          <a:bodyPr/>
          <a:lstStyle>
            <a:lvl1pPr>
              <a:defRPr>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uFillTx/>
              </a:defRPr>
            </a:lvl1pPr>
          </a:lstStyle>
          <a:p>
            <a:r>
              <a:rPr lang="x-none" noProof="0" smtClean="0">
                <a:uFillTx/>
              </a:rPr>
              <a:t>Click to edit Master title style</a:t>
            </a:r>
            <a:endParaRPr lang="en-US" noProof="0" dirty="0">
              <a:uFillTx/>
            </a:endParaRPr>
          </a:p>
        </p:txBody>
      </p:sp>
      <p:sp>
        <p:nvSpPr>
          <p:cNvPr id="3" name="Inhaltsplatzhalter 2"/>
          <p:cNvSpPr>
            <a:spLocks noGrp="1"/>
          </p:cNvSpPr>
          <p:nvPr>
            <p:ph sz="half" idx="1"/>
          </p:nvPr>
        </p:nvSpPr>
        <p:spPr>
          <a:xfrm>
            <a:off x="467545" y="1124744"/>
            <a:ext cx="3960440" cy="5040560"/>
          </a:xfrm>
          <a:prstGeom prst="rect">
            <a:avLst/>
          </a:prstGeom>
        </p:spPr>
        <p:txBody>
          <a:bodyPr/>
          <a:lstStyle>
            <a:lvl1pPr>
              <a:buSzPct val="70000"/>
              <a:defRPr sz="2800">
                <a:uFillTx/>
              </a:defRPr>
            </a:lvl1pPr>
            <a:lvl2pPr>
              <a:buSzPct val="70000"/>
              <a:defRPr sz="2400">
                <a:uFillTx/>
              </a:defRPr>
            </a:lvl2pPr>
            <a:lvl3pPr>
              <a:buSzPct val="70000"/>
              <a:defRPr sz="2000">
                <a:uFillTx/>
              </a:defRPr>
            </a:lvl3pPr>
            <a:lvl4pPr>
              <a:buSzPct val="70000"/>
              <a:defRPr sz="1800">
                <a:uFillTx/>
              </a:defRPr>
            </a:lvl4pPr>
            <a:lvl5pPr>
              <a:buSzPct val="70000"/>
              <a:defRPr sz="1800">
                <a:uFillTx/>
              </a:defRPr>
            </a:lvl5pPr>
            <a:lvl6pPr>
              <a:defRPr sz="1800">
                <a:uFillTx/>
              </a:defRPr>
            </a:lvl6pPr>
            <a:lvl7pPr>
              <a:defRPr sz="1800">
                <a:uFillTx/>
              </a:defRPr>
            </a:lvl7pPr>
            <a:lvl8pPr>
              <a:defRPr sz="1800">
                <a:uFillTx/>
              </a:defRPr>
            </a:lvl8pPr>
            <a:lvl9pPr>
              <a:defRPr sz="1800">
                <a:uFillTx/>
              </a:defRPr>
            </a:lvl9pPr>
          </a:lstStyle>
          <a:p>
            <a:pPr lvl="0"/>
            <a:r>
              <a:rPr lang="x-none" noProof="0" smtClean="0">
                <a:uFillTx/>
              </a:rPr>
              <a:t>Click to edit Master text styles</a:t>
            </a:r>
          </a:p>
          <a:p>
            <a:pPr lvl="1"/>
            <a:r>
              <a:rPr lang="x-none" noProof="0" smtClean="0">
                <a:uFillTx/>
              </a:rPr>
              <a:t>Second level</a:t>
            </a:r>
          </a:p>
          <a:p>
            <a:pPr lvl="2"/>
            <a:r>
              <a:rPr lang="x-none" noProof="0" smtClean="0">
                <a:uFillTx/>
              </a:rPr>
              <a:t>Third level</a:t>
            </a:r>
          </a:p>
          <a:p>
            <a:pPr lvl="3"/>
            <a:r>
              <a:rPr lang="x-none" noProof="0" smtClean="0">
                <a:uFillTx/>
              </a:rPr>
              <a:t>Fourth level</a:t>
            </a:r>
          </a:p>
          <a:p>
            <a:pPr lvl="4"/>
            <a:r>
              <a:rPr lang="x-none" noProof="0" smtClean="0">
                <a:uFillTx/>
              </a:rPr>
              <a:t>Fifth level</a:t>
            </a:r>
            <a:endParaRPr lang="en-US" noProof="0" dirty="0">
              <a:uFillTx/>
            </a:endParaRPr>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uFillTx/>
              </a:defRPr>
            </a:lvl1pPr>
          </a:lstStyle>
          <a:p>
            <a:pPr>
              <a:defRPr>
                <a:uFillTx/>
              </a:defRPr>
            </a:pPr>
            <a:fld id="{41B0E2A2-38C9-407E-9B30-D35E37AC93A0}" type="slidenum">
              <a:rPr lang="de-DE" smtClean="0">
                <a:uFillTx/>
              </a:rPr>
              <a:pPr>
                <a:defRPr>
                  <a:uFillTx/>
                </a:defRPr>
              </a:pPr>
              <a:t>‹#›</a:t>
            </a:fld>
            <a:endParaRPr lang="de-DE">
              <a:uFillTx/>
            </a:endParaRPr>
          </a:p>
        </p:txBody>
      </p:sp>
      <p:sp>
        <p:nvSpPr>
          <p:cNvPr id="9" name="Inhaltsplatzhalter 2"/>
          <p:cNvSpPr>
            <a:spLocks noGrp="1"/>
          </p:cNvSpPr>
          <p:nvPr>
            <p:ph sz="half" idx="14"/>
          </p:nvPr>
        </p:nvSpPr>
        <p:spPr>
          <a:xfrm>
            <a:off x="4716016" y="1124744"/>
            <a:ext cx="3960440" cy="5040560"/>
          </a:xfrm>
          <a:prstGeom prst="rect">
            <a:avLst/>
          </a:prstGeom>
        </p:spPr>
        <p:txBody>
          <a:bodyPr/>
          <a:lstStyle>
            <a:lvl1pPr>
              <a:buSzPct val="70000"/>
              <a:defRPr sz="2800">
                <a:uFillTx/>
              </a:defRPr>
            </a:lvl1pPr>
            <a:lvl2pPr>
              <a:buSzPct val="70000"/>
              <a:defRPr sz="2400">
                <a:uFillTx/>
              </a:defRPr>
            </a:lvl2pPr>
            <a:lvl3pPr>
              <a:buSzPct val="70000"/>
              <a:defRPr sz="2000">
                <a:uFillTx/>
              </a:defRPr>
            </a:lvl3pPr>
            <a:lvl4pPr>
              <a:buSzPct val="70000"/>
              <a:defRPr sz="1800">
                <a:uFillTx/>
              </a:defRPr>
            </a:lvl4pPr>
            <a:lvl5pPr>
              <a:buSzPct val="70000"/>
              <a:defRPr sz="1800">
                <a:uFillTx/>
              </a:defRPr>
            </a:lvl5pPr>
            <a:lvl6pPr>
              <a:defRPr sz="1800">
                <a:uFillTx/>
              </a:defRPr>
            </a:lvl6pPr>
            <a:lvl7pPr>
              <a:defRPr sz="1800">
                <a:uFillTx/>
              </a:defRPr>
            </a:lvl7pPr>
            <a:lvl8pPr>
              <a:defRPr sz="1800">
                <a:uFillTx/>
              </a:defRPr>
            </a:lvl8pPr>
            <a:lvl9pPr>
              <a:defRPr sz="1800">
                <a:uFillTx/>
              </a:defRPr>
            </a:lvl9pPr>
          </a:lstStyle>
          <a:p>
            <a:pPr lvl="0"/>
            <a:r>
              <a:rPr lang="x-none" noProof="0" smtClean="0">
                <a:uFillTx/>
              </a:rPr>
              <a:t>Click to edit Master text styles</a:t>
            </a:r>
          </a:p>
          <a:p>
            <a:pPr lvl="1"/>
            <a:r>
              <a:rPr lang="x-none" noProof="0" smtClean="0">
                <a:uFillTx/>
              </a:rPr>
              <a:t>Second level</a:t>
            </a:r>
          </a:p>
          <a:p>
            <a:pPr lvl="2"/>
            <a:r>
              <a:rPr lang="x-none" noProof="0" smtClean="0">
                <a:uFillTx/>
              </a:rPr>
              <a:t>Third level</a:t>
            </a:r>
          </a:p>
          <a:p>
            <a:pPr lvl="3"/>
            <a:r>
              <a:rPr lang="x-none" noProof="0" smtClean="0">
                <a:uFillTx/>
              </a:rPr>
              <a:t>Fourth level</a:t>
            </a:r>
          </a:p>
          <a:p>
            <a:pPr lvl="4"/>
            <a:r>
              <a:rPr lang="x-none" noProof="0" smtClean="0">
                <a:uFillTx/>
              </a:rPr>
              <a:t>Fifth level</a:t>
            </a:r>
            <a:endParaRPr lang="en-US" noProof="0" dirty="0">
              <a:uFillTx/>
            </a:endParaRP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uFillTx/>
              </a:rPr>
              <a:t>Click to edit Master title style</a:t>
            </a:r>
            <a:endParaRPr lang="de-DE">
              <a:uFillTx/>
            </a:endParaRPr>
          </a:p>
        </p:txBody>
      </p:sp>
      <p:sp>
        <p:nvSpPr>
          <p:cNvPr id="3" name="Rectangle 4"/>
          <p:cNvSpPr>
            <a:spLocks noGrp="1" noChangeArrowheads="1"/>
          </p:cNvSpPr>
          <p:nvPr>
            <p:ph type="sldNum" sz="quarter" idx="10"/>
          </p:nvPr>
        </p:nvSpPr>
        <p:spPr/>
        <p:txBody>
          <a:bodyPr/>
          <a:lstStyle>
            <a:lvl1pPr>
              <a:defRPr>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bg>
      <p:bgRef idx="1001">
        <a:schemeClr val="bg1"/>
      </p:bgRef>
    </p:bg>
    <p:spTree>
      <p:nvGrpSpPr>
        <p:cNvPr id="1" name=""/>
        <p:cNvGrpSpPr/>
        <p:nvPr/>
      </p:nvGrpSpPr>
      <p:grpSpPr>
        <a:xfrm>
          <a:off x="0" y="0"/>
          <a:ext cx="0" cy="0"/>
          <a:chOff x="0" y="0"/>
          <a:chExt cx="0" cy="0"/>
        </a:xfrm>
      </p:grpSpPr>
      <p:sp>
        <p:nvSpPr>
          <p:cNvPr id="6" name="Pfeil nach rechts 5"/>
          <p:cNvSpPr>
            <a:spLocks/>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uFillTx/>
              </a:defRPr>
            </a:pPr>
            <a:endParaRPr lang="en-US">
              <a:solidFill>
                <a:srgbClr val="000000"/>
              </a:solidFill>
              <a:uFillTx/>
              <a:latin typeface="Trebuchet MS" pitchFamily="-65" charset="0"/>
              <a:ea typeface="+mn-ea"/>
              <a:cs typeface="+mn-cs"/>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uFillTx/>
              </a:defRPr>
            </a:lvl1pPr>
          </a:lstStyle>
          <a:p>
            <a:r>
              <a:rPr lang="en-US" dirty="0" err="1" smtClean="0">
                <a:uFillTx/>
              </a:rPr>
              <a:t>Mastertitelformat</a:t>
            </a:r>
            <a:r>
              <a:rPr lang="en-US" dirty="0" smtClean="0">
                <a:uFillTx/>
              </a:rPr>
              <a:t> </a:t>
            </a:r>
            <a:r>
              <a:rPr lang="en-US" dirty="0" err="1" smtClean="0">
                <a:uFillTx/>
              </a:rPr>
              <a:t>bearbeiten</a:t>
            </a:r>
            <a:endParaRPr lang="de-DE" dirty="0">
              <a:uFillTx/>
            </a:endParaRPr>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uFillTx/>
              </a:defRPr>
            </a:lvl1pPr>
            <a:lvl2pPr>
              <a:defRPr>
                <a:solidFill>
                  <a:srgbClr val="000000"/>
                </a:solidFill>
                <a:uFillTx/>
              </a:defRPr>
            </a:lvl2pPr>
            <a:lvl3pPr>
              <a:defRPr>
                <a:solidFill>
                  <a:srgbClr val="000000"/>
                </a:solidFill>
                <a:uFillTx/>
              </a:defRPr>
            </a:lvl3pPr>
            <a:lvl4pPr>
              <a:defRPr>
                <a:solidFill>
                  <a:srgbClr val="000000"/>
                </a:solidFill>
                <a:uFillTx/>
              </a:defRPr>
            </a:lvl4pPr>
            <a:lvl5pPr>
              <a:defRPr>
                <a:solidFill>
                  <a:srgbClr val="000000"/>
                </a:solidFill>
                <a:uFillTx/>
              </a:defRPr>
            </a:lvl5pPr>
          </a:lstStyle>
          <a:p>
            <a:pPr lvl="0"/>
            <a:r>
              <a:rPr lang="en-US" dirty="0" err="1" smtClean="0">
                <a:uFillTx/>
              </a:rPr>
              <a:t>Mastertextformat</a:t>
            </a:r>
            <a:r>
              <a:rPr lang="en-US" dirty="0" smtClean="0">
                <a:uFillTx/>
              </a:rPr>
              <a:t> </a:t>
            </a:r>
            <a:r>
              <a:rPr lang="en-US" dirty="0" err="1" smtClean="0">
                <a:uFillTx/>
              </a:rPr>
              <a:t>bearbeiten</a:t>
            </a:r>
            <a:endParaRPr lang="en-US" dirty="0" smtClean="0">
              <a:uFillTx/>
            </a:endParaRPr>
          </a:p>
          <a:p>
            <a:pPr lvl="1"/>
            <a:r>
              <a:rPr lang="en-US" dirty="0" err="1" smtClean="0">
                <a:uFillTx/>
              </a:rPr>
              <a:t>Zweite</a:t>
            </a:r>
            <a:r>
              <a:rPr lang="en-US" dirty="0" smtClean="0">
                <a:uFillTx/>
              </a:rPr>
              <a:t> </a:t>
            </a:r>
            <a:r>
              <a:rPr lang="en-US" dirty="0" err="1" smtClean="0">
                <a:uFillTx/>
              </a:rPr>
              <a:t>Ebene</a:t>
            </a:r>
            <a:endParaRPr lang="en-US" dirty="0" smtClean="0">
              <a:uFillTx/>
            </a:endParaRPr>
          </a:p>
          <a:p>
            <a:pPr lvl="2"/>
            <a:r>
              <a:rPr lang="en-US" dirty="0" err="1" smtClean="0">
                <a:uFillTx/>
              </a:rPr>
              <a:t>Dritte</a:t>
            </a:r>
            <a:r>
              <a:rPr lang="en-US" dirty="0" smtClean="0">
                <a:uFillTx/>
              </a:rPr>
              <a:t> </a:t>
            </a:r>
            <a:r>
              <a:rPr lang="en-US" dirty="0" err="1" smtClean="0">
                <a:uFillTx/>
              </a:rPr>
              <a:t>Ebene</a:t>
            </a:r>
            <a:endParaRPr lang="en-US" dirty="0" smtClean="0">
              <a:uFillTx/>
            </a:endParaRPr>
          </a:p>
          <a:p>
            <a:pPr lvl="3"/>
            <a:r>
              <a:rPr lang="en-US" dirty="0" err="1" smtClean="0">
                <a:uFillTx/>
              </a:rPr>
              <a:t>Vierte</a:t>
            </a:r>
            <a:r>
              <a:rPr lang="en-US" dirty="0" smtClean="0">
                <a:uFillTx/>
              </a:rPr>
              <a:t> </a:t>
            </a:r>
            <a:r>
              <a:rPr lang="en-US" dirty="0" err="1" smtClean="0">
                <a:uFillTx/>
              </a:rPr>
              <a:t>Ebene</a:t>
            </a:r>
            <a:endParaRPr lang="en-US" dirty="0" smtClean="0">
              <a:uFillTx/>
            </a:endParaRPr>
          </a:p>
          <a:p>
            <a:pPr lvl="4"/>
            <a:r>
              <a:rPr lang="en-US" dirty="0" err="1" smtClean="0">
                <a:uFillTx/>
              </a:rPr>
              <a:t>Fünfte</a:t>
            </a:r>
            <a:r>
              <a:rPr lang="en-US" dirty="0" smtClean="0">
                <a:uFillTx/>
              </a:rPr>
              <a:t> </a:t>
            </a:r>
            <a:r>
              <a:rPr lang="en-US" dirty="0" err="1" smtClean="0">
                <a:uFillTx/>
              </a:rPr>
              <a:t>Ebene</a:t>
            </a:r>
            <a:endParaRPr lang="de-DE" dirty="0">
              <a:uFillTx/>
            </a:endParaRPr>
          </a:p>
        </p:txBody>
      </p:sp>
      <p:sp>
        <p:nvSpPr>
          <p:cNvPr id="7" name="Foliennummernplatzhalter 3"/>
          <p:cNvSpPr>
            <a:spLocks noGrp="1"/>
          </p:cNvSpPr>
          <p:nvPr>
            <p:ph type="sldNum" sz="quarter" idx="14"/>
          </p:nvPr>
        </p:nvSpPr>
        <p:spPr/>
        <p:txBody>
          <a:bodyPr/>
          <a:lstStyle>
            <a:lvl1pPr>
              <a:defRPr>
                <a:solidFill>
                  <a:srgbClr val="000000"/>
                </a:solidFill>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uFillTx/>
              </a:defRPr>
            </a:lvl1pPr>
          </a:lstStyle>
          <a:p>
            <a:r>
              <a:rPr lang="en-US" smtClean="0">
                <a:uFillTx/>
              </a:rPr>
              <a:t>Mastertitelformat bearbeiten</a:t>
            </a:r>
            <a:endParaRPr lang="de-DE" dirty="0">
              <a:uFillTx/>
            </a:endParaRPr>
          </a:p>
        </p:txBody>
      </p:sp>
      <p:sp>
        <p:nvSpPr>
          <p:cNvPr id="7" name="Foliennummernplatzhalter 2"/>
          <p:cNvSpPr>
            <a:spLocks noGrp="1"/>
          </p:cNvSpPr>
          <p:nvPr>
            <p:ph type="sldNum" sz="quarter" idx="14"/>
          </p:nvPr>
        </p:nvSpPr>
        <p:spPr/>
        <p:txBody>
          <a:bodyPr/>
          <a:lstStyle>
            <a:lvl1pPr>
              <a:defRPr>
                <a:solidFill>
                  <a:srgbClr val="000000"/>
                </a:solidFill>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uFillTx/>
              </a:defRPr>
            </a:lvl1pPr>
          </a:lstStyle>
          <a:p>
            <a:r>
              <a:rPr lang="en-US" smtClean="0">
                <a:uFillTx/>
              </a:rPr>
              <a:t>Mastertitelformat bearbeiten</a:t>
            </a:r>
            <a:endParaRPr lang="de-DE" dirty="0">
              <a:uFillTx/>
            </a:endParaRPr>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srgbClr val="000000">
                <a:alpha val="40000"/>
              </a:srgbClr>
            </a:outerShdw>
          </a:effectLst>
        </p:spPr>
        <p:txBody>
          <a:bodyPr anchor="ctr"/>
          <a:lstStyle>
            <a:lvl1pPr marL="0" indent="0">
              <a:buNone/>
              <a:defRPr sz="2400" b="1">
                <a:solidFill>
                  <a:srgbClr val="000000"/>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dirty="0" err="1" smtClean="0">
                <a:uFillTx/>
              </a:rPr>
              <a:t>Mastertextformat</a:t>
            </a:r>
            <a:r>
              <a:rPr lang="en-US" dirty="0" smtClean="0">
                <a:uFillTx/>
              </a:rPr>
              <a:t> </a:t>
            </a:r>
            <a:r>
              <a:rPr lang="en-US" dirty="0" err="1" smtClean="0">
                <a:uFillTx/>
              </a:rPr>
              <a:t>bearbeiten</a:t>
            </a:r>
            <a:endParaRPr lang="en-US" dirty="0" smtClean="0">
              <a:uFillTx/>
            </a:endParaRP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uFillTx/>
              </a:defRPr>
            </a:lvl1pPr>
            <a:lvl2pPr>
              <a:defRPr sz="2000">
                <a:solidFill>
                  <a:srgbClr val="000000"/>
                </a:solidFill>
                <a:uFillTx/>
              </a:defRPr>
            </a:lvl2pPr>
            <a:lvl3pPr>
              <a:defRPr sz="1800">
                <a:solidFill>
                  <a:srgbClr val="000000"/>
                </a:solidFill>
                <a:uFillTx/>
              </a:defRPr>
            </a:lvl3pPr>
            <a:lvl4pPr>
              <a:defRPr sz="1600">
                <a:solidFill>
                  <a:srgbClr val="000000"/>
                </a:solidFill>
                <a:uFillTx/>
              </a:defRPr>
            </a:lvl4pPr>
            <a:lvl5pPr>
              <a:defRPr sz="1600">
                <a:solidFill>
                  <a:srgbClr val="000000"/>
                </a:solidFill>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Mastertextformat bearbeiten</a:t>
            </a:r>
          </a:p>
          <a:p>
            <a:pPr lvl="1"/>
            <a:r>
              <a:rPr lang="en-US" smtClean="0">
                <a:uFillTx/>
              </a:rPr>
              <a:t>Zweite Ebene</a:t>
            </a:r>
          </a:p>
          <a:p>
            <a:pPr lvl="2"/>
            <a:r>
              <a:rPr lang="en-US" smtClean="0">
                <a:uFillTx/>
              </a:rPr>
              <a:t>Dritte Ebene</a:t>
            </a:r>
          </a:p>
          <a:p>
            <a:pPr lvl="3"/>
            <a:r>
              <a:rPr lang="en-US" smtClean="0">
                <a:uFillTx/>
              </a:rPr>
              <a:t>Vierte Ebene</a:t>
            </a:r>
          </a:p>
          <a:p>
            <a:pPr lvl="4"/>
            <a:r>
              <a:rPr lang="en-US" smtClean="0">
                <a:uFillTx/>
              </a:rPr>
              <a:t>Fünfte Ebene</a:t>
            </a:r>
            <a:endParaRPr lang="de-DE">
              <a:uFillTx/>
            </a:endParaRPr>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srgbClr val="000000">
                <a:alpha val="40000"/>
              </a:srgbClr>
            </a:outerShdw>
          </a:effectLst>
        </p:spPr>
        <p:txBody>
          <a:bodyPr anchor="ctr"/>
          <a:lstStyle>
            <a:lvl1pPr marL="0" indent="0">
              <a:buNone/>
              <a:defRPr sz="2400" b="1">
                <a:solidFill>
                  <a:srgbClr val="000000"/>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uFillTx/>
              </a:defRPr>
            </a:lvl1pPr>
            <a:lvl2pPr>
              <a:defRPr sz="2000">
                <a:solidFill>
                  <a:srgbClr val="000000"/>
                </a:solidFill>
                <a:uFillTx/>
              </a:defRPr>
            </a:lvl2pPr>
            <a:lvl3pPr>
              <a:defRPr sz="1800">
                <a:solidFill>
                  <a:srgbClr val="000000"/>
                </a:solidFill>
                <a:uFillTx/>
              </a:defRPr>
            </a:lvl3pPr>
            <a:lvl4pPr>
              <a:defRPr sz="1600">
                <a:solidFill>
                  <a:srgbClr val="000000"/>
                </a:solidFill>
                <a:uFillTx/>
              </a:defRPr>
            </a:lvl4pPr>
            <a:lvl5pPr>
              <a:defRPr sz="1600">
                <a:solidFill>
                  <a:srgbClr val="000000"/>
                </a:solidFill>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Mastertextformat bearbeiten</a:t>
            </a:r>
          </a:p>
          <a:p>
            <a:pPr lvl="1"/>
            <a:r>
              <a:rPr lang="en-US" smtClean="0">
                <a:uFillTx/>
              </a:rPr>
              <a:t>Zweite Ebene</a:t>
            </a:r>
          </a:p>
          <a:p>
            <a:pPr lvl="2"/>
            <a:r>
              <a:rPr lang="en-US" smtClean="0">
                <a:uFillTx/>
              </a:rPr>
              <a:t>Dritte Ebene</a:t>
            </a:r>
          </a:p>
          <a:p>
            <a:pPr lvl="3"/>
            <a:r>
              <a:rPr lang="en-US" smtClean="0">
                <a:uFillTx/>
              </a:rPr>
              <a:t>Vierte Ebene</a:t>
            </a:r>
          </a:p>
          <a:p>
            <a:pPr lvl="4"/>
            <a:r>
              <a:rPr lang="en-US" smtClean="0">
                <a:uFillTx/>
              </a:rPr>
              <a:t>Fünfte Ebene</a:t>
            </a:r>
            <a:endParaRPr lang="de-DE">
              <a:uFillTx/>
            </a:endParaRPr>
          </a:p>
        </p:txBody>
      </p:sp>
      <p:sp>
        <p:nvSpPr>
          <p:cNvPr id="11" name="Foliennummernplatzhalter 6"/>
          <p:cNvSpPr>
            <a:spLocks noGrp="1"/>
          </p:cNvSpPr>
          <p:nvPr>
            <p:ph type="sldNum" sz="quarter" idx="14"/>
          </p:nvPr>
        </p:nvSpPr>
        <p:spPr/>
        <p:txBody>
          <a:bodyPr/>
          <a:lstStyle>
            <a:lvl1pPr>
              <a:defRPr>
                <a:solidFill>
                  <a:srgbClr val="000000"/>
                </a:solidFill>
                <a:uFillTx/>
              </a:defRPr>
            </a:lvl1pPr>
          </a:lstStyle>
          <a:p>
            <a:pPr>
              <a:defRPr>
                <a:uFillTx/>
              </a:defRPr>
            </a:pPr>
            <a:fld id="{41B0E2A2-38C9-407E-9B30-D35E37AC93A0}" type="slidenum">
              <a:rPr lang="de-DE" smtClean="0">
                <a:uFillTx/>
              </a:rPr>
              <a:pPr>
                <a:defRPr>
                  <a:uFillTx/>
                </a:defRPr>
              </a:pPr>
              <a:t>‹#›</a:t>
            </a:fld>
            <a:endParaRPr lang="de-DE">
              <a:uFillTx/>
            </a:endParaRP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platzhalter 12"/>
          <p:cNvSpPr txBox="1">
            <a:spLocks/>
          </p:cNvSpPr>
          <p:nvPr/>
        </p:nvSpPr>
        <p:spPr>
          <a:xfrm>
            <a:off x="0" y="6610350"/>
            <a:ext cx="2268538" cy="649288"/>
          </a:xfrm>
          <a:prstGeom prst="rect">
            <a:avLst/>
          </a:prstGeom>
        </p:spPr>
        <p:txBody>
          <a:bodyPr/>
          <a:lstStyle>
            <a:lvl1pPr>
              <a:buNone/>
              <a:defRPr sz="1200">
                <a:solidFill>
                  <a:schemeClr val="bg1"/>
                </a:solidFill>
                <a:uFillTx/>
              </a:defRPr>
            </a:lvl1pPr>
            <a:lvl2pPr>
              <a:buNone/>
              <a:defRPr sz="1200">
                <a:solidFill>
                  <a:schemeClr val="bg1"/>
                </a:solidFill>
                <a:uFillTx/>
              </a:defRPr>
            </a:lvl2pPr>
            <a:lvl3pPr>
              <a:buNone/>
              <a:defRPr sz="1200">
                <a:solidFill>
                  <a:schemeClr val="bg1"/>
                </a:solidFill>
                <a:uFillTx/>
              </a:defRPr>
            </a:lvl3pPr>
            <a:lvl4pPr>
              <a:buNone/>
              <a:defRPr sz="1200">
                <a:solidFill>
                  <a:schemeClr val="bg1"/>
                </a:solidFill>
                <a:uFillTx/>
              </a:defRPr>
            </a:lvl4pPr>
            <a:lvl5pPr>
              <a:buNone/>
              <a:defRPr sz="1200">
                <a:solidFill>
                  <a:schemeClr val="bg1"/>
                </a:solidFill>
                <a:uFillTx/>
              </a:defRPr>
            </a:lvl5pPr>
          </a:lstStyle>
          <a:p>
            <a:pPr marL="228600" indent="-228600">
              <a:spcBef>
                <a:spcPct val="20000"/>
              </a:spcBef>
              <a:defRPr>
                <a:uFillTx/>
              </a:defRPr>
            </a:pPr>
            <a:endParaRPr lang="en-US" b="0" kern="0" dirty="0">
              <a:uFillTx/>
              <a:latin typeface="+mn-lt"/>
              <a:ea typeface="ＭＳ Ｐゴシック" pitchFamily="-65" charset="-128"/>
              <a:cs typeface="+mn-cs"/>
            </a:endParaRPr>
          </a:p>
        </p:txBody>
      </p:sp>
      <p:sp>
        <p:nvSpPr>
          <p:cNvPr id="1032" name="Textplatzhalter 28"/>
          <p:cNvSpPr>
            <a:spLocks noGrp="1"/>
          </p:cNvSpPr>
          <p:nvPr>
            <p:ph type="body" idx="1"/>
          </p:nvPr>
        </p:nvSpPr>
        <p:spPr bwMode="auto">
          <a:xfrm>
            <a:off x="152400" y="990600"/>
            <a:ext cx="8839200" cy="54102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de-DE">
                <a:uFillTx/>
              </a:rPr>
              <a:t>Textmasterformate durch Klicken bearbeiten</a:t>
            </a:r>
          </a:p>
          <a:p>
            <a:pPr lvl="1"/>
            <a:r>
              <a:rPr lang="de-DE">
                <a:uFillTx/>
              </a:rPr>
              <a:t>Zweite Ebene</a:t>
            </a:r>
          </a:p>
          <a:p>
            <a:pPr lvl="2"/>
            <a:r>
              <a:rPr lang="de-DE">
                <a:uFillTx/>
              </a:rPr>
              <a:t>Dritte Ebene</a:t>
            </a:r>
          </a:p>
          <a:p>
            <a:pPr lvl="3"/>
            <a:r>
              <a:rPr lang="de-DE">
                <a:uFillTx/>
              </a:rPr>
              <a:t>Vierte Ebene</a:t>
            </a:r>
          </a:p>
          <a:p>
            <a:pPr lvl="4"/>
            <a:r>
              <a:rPr lang="de-DE">
                <a:uFillTx/>
              </a:rPr>
              <a:t>Fünfte Ebene</a:t>
            </a:r>
            <a:endParaRPr lang="en-US">
              <a:uFillTx/>
            </a:endParaRPr>
          </a:p>
        </p:txBody>
      </p:sp>
      <p:sp>
        <p:nvSpPr>
          <p:cNvPr id="31" name="Foliennummernplatzhalter 30"/>
          <p:cNvSpPr>
            <a:spLocks noGrp="1"/>
          </p:cNvSpPr>
          <p:nvPr>
            <p:ph type="sldNum" sz="quarter" idx="4"/>
          </p:nvPr>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lvl1pPr algn="r" eaLnBrk="0" hangingPunct="0">
              <a:defRPr sz="1200" b="0">
                <a:uFillTx/>
                <a:latin typeface="Calibri" charset="0"/>
              </a:defRPr>
            </a:lvl1pPr>
          </a:lstStyle>
          <a:p>
            <a:pPr>
              <a:defRPr>
                <a:uFillTx/>
              </a:defRPr>
            </a:pPr>
            <a:fld id="{41B0E2A2-38C9-407E-9B30-D35E37AC93A0}" type="slidenum">
              <a:rPr lang="de-DE" smtClean="0">
                <a:uFillTx/>
              </a:rPr>
              <a:pPr>
                <a:defRPr>
                  <a:uFillTx/>
                </a:defRPr>
              </a:pPr>
              <a:t>‹#›</a:t>
            </a:fld>
            <a:endParaRPr lang="de-DE">
              <a:uFillTx/>
            </a:endParaRPr>
          </a:p>
        </p:txBody>
      </p:sp>
      <p:sp>
        <p:nvSpPr>
          <p:cNvPr id="1034" name="Titelplatzhalter 27"/>
          <p:cNvSpPr>
            <a:spLocks noGrp="1"/>
          </p:cNvSpPr>
          <p:nvPr>
            <p:ph type="title"/>
          </p:nvPr>
        </p:nvSpPr>
        <p:spPr bwMode="auto">
          <a:xfrm>
            <a:off x="152400" y="76200"/>
            <a:ext cx="6705600" cy="6858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de-DE" dirty="0">
                <a:uFillTx/>
              </a:rPr>
              <a:t>Titelmasterformat durch Klicken bearbeiten</a:t>
            </a:r>
            <a:endParaRPr lang="en-US" dirty="0">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xStyles>
    <p:titleStyle>
      <a:lvl1pPr algn="l" rtl="0" eaLnBrk="1" fontAlgn="base" hangingPunct="1">
        <a:spcBef>
          <a:spcPct val="0"/>
        </a:spcBef>
        <a:spcAft>
          <a:spcPct val="0"/>
        </a:spcAft>
        <a:defRPr sz="3200" b="1">
          <a:solidFill>
            <a:srgbClr val="000000"/>
          </a:solidFill>
          <a:uFillTx/>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uFillTx/>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uFillTx/>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uFillTx/>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uFillTx/>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uFillTx/>
          <a:latin typeface="Trebuchet MS" pitchFamily="-65" charset="0"/>
        </a:defRPr>
      </a:lvl6pPr>
      <a:lvl7pPr marL="914400" algn="l" rtl="0" eaLnBrk="1" fontAlgn="base" hangingPunct="1">
        <a:spcBef>
          <a:spcPct val="0"/>
        </a:spcBef>
        <a:spcAft>
          <a:spcPct val="0"/>
        </a:spcAft>
        <a:defRPr sz="3600" b="1">
          <a:solidFill>
            <a:schemeClr val="accent2"/>
          </a:solidFill>
          <a:uFillTx/>
          <a:latin typeface="Trebuchet MS" pitchFamily="-65" charset="0"/>
        </a:defRPr>
      </a:lvl7pPr>
      <a:lvl8pPr marL="1371600" algn="l" rtl="0" eaLnBrk="1" fontAlgn="base" hangingPunct="1">
        <a:spcBef>
          <a:spcPct val="0"/>
        </a:spcBef>
        <a:spcAft>
          <a:spcPct val="0"/>
        </a:spcAft>
        <a:defRPr sz="3600" b="1">
          <a:solidFill>
            <a:schemeClr val="accent2"/>
          </a:solidFill>
          <a:uFillTx/>
          <a:latin typeface="Trebuchet MS" pitchFamily="-65" charset="0"/>
        </a:defRPr>
      </a:lvl8pPr>
      <a:lvl9pPr marL="1828800" algn="l" rtl="0" eaLnBrk="1" fontAlgn="base" hangingPunct="1">
        <a:spcBef>
          <a:spcPct val="0"/>
        </a:spcBef>
        <a:spcAft>
          <a:spcPct val="0"/>
        </a:spcAft>
        <a:defRPr sz="3600" b="1">
          <a:solidFill>
            <a:schemeClr val="accent2"/>
          </a:solidFill>
          <a:uFillTx/>
          <a:latin typeface="Trebuchet MS" pitchFamily="-65"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p:bodyStyle>
    <p:otherStyle>
      <a:defPPr>
        <a:defRPr lang="de-DE">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gif"/><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atrixscienc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7.png"/><Relationship Id="rId3" Type="http://schemas.openxmlformats.org/officeDocument/2006/relationships/image" Target="../media/image6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9.png"/><Relationship Id="rId3" Type="http://schemas.openxmlformats.org/officeDocument/2006/relationships/image" Target="../media/image7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2.png"/><Relationship Id="rId3" Type="http://schemas.openxmlformats.org/officeDocument/2006/relationships/image" Target="../media/image7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7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5.png"/><Relationship Id="rId3" Type="http://schemas.openxmlformats.org/officeDocument/2006/relationships/image" Target="../media/image7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idx="1"/>
          </p:nvPr>
        </p:nvSpPr>
        <p:spPr>
          <a:xfrm>
            <a:off x="-214697" y="3438855"/>
            <a:ext cx="7772400" cy="901700"/>
          </a:xfrm>
        </p:spPr>
        <p:txBody>
          <a:bodyPr>
            <a:normAutofit/>
          </a:bodyPr>
          <a:lstStyle/>
          <a:p>
            <a:pPr marL="0" indent="0" algn="ctr">
              <a:buNone/>
            </a:pPr>
            <a:r>
              <a:rPr lang="de-DE" sz="2400" b="1" i="1" dirty="0" smtClean="0">
                <a:solidFill>
                  <a:schemeClr val="tx1"/>
                </a:solidFill>
                <a:uFillTx/>
              </a:rPr>
              <a:t>Oliver Kohlbacher, Sven </a:t>
            </a:r>
            <a:r>
              <a:rPr lang="de-DE" sz="2400" b="1" i="1" dirty="0" err="1" smtClean="0">
                <a:solidFill>
                  <a:schemeClr val="tx1"/>
                </a:solidFill>
                <a:uFillTx/>
              </a:rPr>
              <a:t>Nahnsen</a:t>
            </a:r>
            <a:r>
              <a:rPr lang="de-DE" sz="2400" b="1" i="1" dirty="0" smtClean="0">
                <a:solidFill>
                  <a:schemeClr val="tx1"/>
                </a:solidFill>
                <a:uFillTx/>
              </a:rPr>
              <a:t>, Knut Reinert</a:t>
            </a:r>
          </a:p>
        </p:txBody>
      </p:sp>
      <p:sp>
        <p:nvSpPr>
          <p:cNvPr id="5" name="Title 1"/>
          <p:cNvSpPr>
            <a:spLocks noGrp="1"/>
          </p:cNvSpPr>
          <p:nvPr>
            <p:ph type="title"/>
          </p:nvPr>
        </p:nvSpPr>
        <p:spPr>
          <a:xfrm>
            <a:off x="762000" y="1600200"/>
            <a:ext cx="7772400" cy="1362075"/>
          </a:xfrm>
        </p:spPr>
        <p:txBody>
          <a:bodyPr/>
          <a:lstStyle/>
          <a:p>
            <a:r>
              <a:rPr lang="en-US" dirty="0" smtClean="0">
                <a:uFillTx/>
              </a:rPr>
              <a:t>Computational Proteomics and Metabolomics</a:t>
            </a:r>
            <a:endParaRPr lang="en-US" dirty="0">
              <a:uFillTx/>
            </a:endParaRPr>
          </a:p>
        </p:txBody>
      </p:sp>
      <p:sp>
        <p:nvSpPr>
          <p:cNvPr id="6" name="Rectangle 3"/>
          <p:cNvSpPr txBox="1">
            <a:spLocks noChangeArrowheads="1"/>
          </p:cNvSpPr>
          <p:nvPr/>
        </p:nvSpPr>
        <p:spPr bwMode="auto">
          <a:xfrm>
            <a:off x="467544" y="4797152"/>
            <a:ext cx="7772400" cy="901700"/>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lgn="ctr">
              <a:buFont typeface="Arial" charset="0"/>
              <a:buNone/>
            </a:pPr>
            <a:r>
              <a:rPr lang="en-US" sz="2400" b="0" i="1" dirty="0" smtClean="0">
                <a:uFillTx/>
              </a:rPr>
              <a:t>7. Peptide Identification I – Database Search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a:spLocks noGrp="1"/>
          </p:cNvSpPr>
          <p:nvPr>
            <p:ph type="title"/>
          </p:nvPr>
        </p:nvSpPr>
        <p:spPr/>
        <p:txBody>
          <a:bodyPr/>
          <a:lstStyle/>
          <a:p>
            <a:r>
              <a:rPr lang="en-US" smtClean="0">
                <a:uFillTx/>
              </a:rPr>
              <a:t>Ion types in a tandem spectrum</a:t>
            </a:r>
            <a:endParaRPr lang="en-US">
              <a:uFillTx/>
            </a:endParaRPr>
          </a:p>
        </p:txBody>
      </p:sp>
      <p:sp>
        <p:nvSpPr>
          <p:cNvPr id="3" name="Inhaltsplatzhalter 2"/>
          <p:cNvSpPr>
            <a:spLocks noGrp="1"/>
          </p:cNvSpPr>
          <p:nvPr>
            <p:ph idx="1"/>
          </p:nvPr>
        </p:nvSpPr>
        <p:spPr/>
        <p:txBody>
          <a:bodyPr/>
          <a:lstStyle/>
          <a:p>
            <a:r>
              <a:rPr lang="en-US" dirty="0" smtClean="0">
                <a:uFillTx/>
              </a:rPr>
              <a:t>Theoretically, one also </a:t>
            </a:r>
            <a:r>
              <a:rPr lang="en-US" dirty="0">
                <a:uFillTx/>
              </a:rPr>
              <a:t>observes </a:t>
            </a:r>
            <a:r>
              <a:rPr lang="en-US" dirty="0" smtClean="0">
                <a:uFillTx/>
              </a:rPr>
              <a:t>a, c, x and z ions</a:t>
            </a:r>
            <a:endParaRPr lang="en-US" dirty="0">
              <a:uFillTx/>
            </a:endParaRPr>
          </a:p>
        </p:txBody>
      </p:sp>
      <p:sp>
        <p:nvSpPr>
          <p:cNvPr id="6" name="Textfeld 5"/>
          <p:cNvSpPr txBox="1">
            <a:spLocks/>
          </p:cNvSpPr>
          <p:nvPr/>
        </p:nvSpPr>
        <p:spPr>
          <a:xfrm>
            <a:off x="7849782" y="298132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7" name="Rechteck 6"/>
          <p:cNvSpPr>
            <a:spLocks/>
          </p:cNvSpPr>
          <p:nvPr/>
        </p:nvSpPr>
        <p:spPr bwMode="auto">
          <a:xfrm>
            <a:off x="7715250" y="3105150"/>
            <a:ext cx="152400" cy="87957"/>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8" name="Textfeld 7"/>
          <p:cNvSpPr txBox="1">
            <a:spLocks/>
          </p:cNvSpPr>
          <p:nvPr/>
        </p:nvSpPr>
        <p:spPr>
          <a:xfrm>
            <a:off x="7849782" y="338643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9" name="Rechteck 8"/>
          <p:cNvSpPr>
            <a:spLocks/>
          </p:cNvSpPr>
          <p:nvPr/>
        </p:nvSpPr>
        <p:spPr bwMode="auto">
          <a:xfrm>
            <a:off x="7715250" y="3510260"/>
            <a:ext cx="152400" cy="8795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0" name="Textfeld 9"/>
          <p:cNvSpPr txBox="1">
            <a:spLocks/>
          </p:cNvSpPr>
          <p:nvPr/>
        </p:nvSpPr>
        <p:spPr>
          <a:xfrm>
            <a:off x="7849782" y="376743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11" name="Rechteck 10"/>
          <p:cNvSpPr>
            <a:spLocks/>
          </p:cNvSpPr>
          <p:nvPr/>
        </p:nvSpPr>
        <p:spPr bwMode="auto">
          <a:xfrm>
            <a:off x="7715250" y="3891260"/>
            <a:ext cx="152400" cy="87957"/>
          </a:xfrm>
          <a:prstGeom prst="rect">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2" name="Textfeld 11"/>
          <p:cNvSpPr txBox="1">
            <a:spLocks/>
          </p:cNvSpPr>
          <p:nvPr/>
        </p:nvSpPr>
        <p:spPr>
          <a:xfrm>
            <a:off x="7849782" y="412938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13" name="Rechteck 12"/>
          <p:cNvSpPr>
            <a:spLocks/>
          </p:cNvSpPr>
          <p:nvPr/>
        </p:nvSpPr>
        <p:spPr bwMode="auto">
          <a:xfrm>
            <a:off x="7715250" y="4253210"/>
            <a:ext cx="152400" cy="87957"/>
          </a:xfrm>
          <a:prstGeom prst="rect">
            <a:avLst/>
          </a:prstGeom>
          <a:solidFill>
            <a:srgbClr val="00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pic>
        <p:nvPicPr>
          <p:cNvPr id="4" name="Grafik 3"/>
          <p:cNvPicPr>
            <a:picLocks/>
          </p:cNvPicPr>
          <p:nvPr/>
        </p:nvPicPr>
        <p:blipFill>
          <a:blip r:embed="rId2" cstate="print"/>
          <a:stretch>
            <a:fillRect/>
          </a:stretch>
        </p:blipFill>
        <p:spPr>
          <a:xfrm>
            <a:off x="991837" y="2977200"/>
            <a:ext cx="6696000" cy="3420000"/>
          </a:xfrm>
          <a:prstGeom prst="rect">
            <a:avLst/>
          </a:prstGeom>
        </p:spPr>
      </p:pic>
      <p:sp>
        <p:nvSpPr>
          <p:cNvPr id="14" name="Textfeld 13"/>
          <p:cNvSpPr txBox="1">
            <a:spLocks/>
          </p:cNvSpPr>
          <p:nvPr/>
        </p:nvSpPr>
        <p:spPr>
          <a:xfrm>
            <a:off x="7849782" y="4481810"/>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b, c, x and z ions</a:t>
            </a:r>
            <a:endParaRPr lang="en-US" sz="1200" b="0">
              <a:solidFill>
                <a:schemeClr val="tx1"/>
              </a:solidFill>
              <a:uFillTx/>
            </a:endParaRPr>
          </a:p>
        </p:txBody>
      </p:sp>
      <p:sp>
        <p:nvSpPr>
          <p:cNvPr id="15" name="Rechteck 14"/>
          <p:cNvSpPr>
            <a:spLocks/>
          </p:cNvSpPr>
          <p:nvPr/>
        </p:nvSpPr>
        <p:spPr bwMode="auto">
          <a:xfrm>
            <a:off x="7715250" y="4605635"/>
            <a:ext cx="152400" cy="87957"/>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
          <p:cNvSpPr>
            <a:spLocks noGrp="1"/>
          </p:cNvSpPr>
          <p:nvPr>
            <p:ph type="title"/>
          </p:nvPr>
        </p:nvSpPr>
        <p:spPr/>
        <p:txBody>
          <a:bodyPr/>
          <a:lstStyle/>
          <a:p>
            <a:r>
              <a:rPr lang="en-US" smtClean="0">
                <a:uFillTx/>
              </a:rPr>
              <a:t>Ion types in a tandem spectrum</a:t>
            </a:r>
            <a:endParaRPr lang="en-US">
              <a:uFillTx/>
            </a:endParaRPr>
          </a:p>
        </p:txBody>
      </p:sp>
      <p:sp>
        <p:nvSpPr>
          <p:cNvPr id="3" name="Inhaltsplatzhalter 2"/>
          <p:cNvSpPr>
            <a:spLocks noGrp="1"/>
          </p:cNvSpPr>
          <p:nvPr>
            <p:ph idx="1"/>
          </p:nvPr>
        </p:nvSpPr>
        <p:spPr/>
        <p:txBody>
          <a:bodyPr/>
          <a:lstStyle/>
          <a:p>
            <a:r>
              <a:rPr lang="en-US" dirty="0" smtClean="0">
                <a:uFillTx/>
              </a:rPr>
              <a:t>Theoretically, one also observes a, c, x and z ions</a:t>
            </a:r>
          </a:p>
          <a:p>
            <a:r>
              <a:rPr lang="en-US" dirty="0" err="1" smtClean="0">
                <a:uFillTx/>
              </a:rPr>
              <a:t>abc</a:t>
            </a:r>
            <a:r>
              <a:rPr lang="en-US" dirty="0" smtClean="0">
                <a:uFillTx/>
              </a:rPr>
              <a:t> and xyz ions are called backbone ions.</a:t>
            </a:r>
          </a:p>
        </p:txBody>
      </p:sp>
      <p:sp>
        <p:nvSpPr>
          <p:cNvPr id="6" name="Textfeld 5"/>
          <p:cNvSpPr txBox="1">
            <a:spLocks/>
          </p:cNvSpPr>
          <p:nvPr/>
        </p:nvSpPr>
        <p:spPr>
          <a:xfrm>
            <a:off x="7849782" y="298132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7" name="Rechteck 6"/>
          <p:cNvSpPr>
            <a:spLocks/>
          </p:cNvSpPr>
          <p:nvPr/>
        </p:nvSpPr>
        <p:spPr bwMode="auto">
          <a:xfrm>
            <a:off x="7715250" y="3105150"/>
            <a:ext cx="152400" cy="87957"/>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8" name="Textfeld 7"/>
          <p:cNvSpPr txBox="1">
            <a:spLocks/>
          </p:cNvSpPr>
          <p:nvPr/>
        </p:nvSpPr>
        <p:spPr>
          <a:xfrm>
            <a:off x="7849782" y="338643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9" name="Rechteck 8"/>
          <p:cNvSpPr>
            <a:spLocks/>
          </p:cNvSpPr>
          <p:nvPr/>
        </p:nvSpPr>
        <p:spPr bwMode="auto">
          <a:xfrm>
            <a:off x="7715250" y="3510260"/>
            <a:ext cx="152400" cy="8795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0" name="Textfeld 9"/>
          <p:cNvSpPr txBox="1">
            <a:spLocks/>
          </p:cNvSpPr>
          <p:nvPr/>
        </p:nvSpPr>
        <p:spPr>
          <a:xfrm>
            <a:off x="7849782" y="376743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11" name="Rechteck 10"/>
          <p:cNvSpPr>
            <a:spLocks/>
          </p:cNvSpPr>
          <p:nvPr/>
        </p:nvSpPr>
        <p:spPr bwMode="auto">
          <a:xfrm>
            <a:off x="7715250" y="3891260"/>
            <a:ext cx="152400" cy="87957"/>
          </a:xfrm>
          <a:prstGeom prst="rect">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2" name="Textfeld 11"/>
          <p:cNvSpPr txBox="1">
            <a:spLocks/>
          </p:cNvSpPr>
          <p:nvPr/>
        </p:nvSpPr>
        <p:spPr>
          <a:xfrm>
            <a:off x="7849782" y="412938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13" name="Rechteck 12"/>
          <p:cNvSpPr>
            <a:spLocks/>
          </p:cNvSpPr>
          <p:nvPr/>
        </p:nvSpPr>
        <p:spPr bwMode="auto">
          <a:xfrm>
            <a:off x="7715250" y="4253210"/>
            <a:ext cx="152400" cy="87957"/>
          </a:xfrm>
          <a:prstGeom prst="rect">
            <a:avLst/>
          </a:prstGeom>
          <a:solidFill>
            <a:srgbClr val="00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pic>
        <p:nvPicPr>
          <p:cNvPr id="4" name="Grafik 3"/>
          <p:cNvPicPr>
            <a:picLocks/>
          </p:cNvPicPr>
          <p:nvPr/>
        </p:nvPicPr>
        <p:blipFill>
          <a:blip r:embed="rId2" cstate="print"/>
          <a:stretch>
            <a:fillRect/>
          </a:stretch>
        </p:blipFill>
        <p:spPr>
          <a:xfrm>
            <a:off x="991837" y="2977200"/>
            <a:ext cx="6696000" cy="3420000"/>
          </a:xfrm>
          <a:prstGeom prst="rect">
            <a:avLst/>
          </a:prstGeom>
        </p:spPr>
      </p:pic>
      <p:sp>
        <p:nvSpPr>
          <p:cNvPr id="14" name="Textfeld 13"/>
          <p:cNvSpPr txBox="1">
            <a:spLocks/>
          </p:cNvSpPr>
          <p:nvPr/>
        </p:nvSpPr>
        <p:spPr>
          <a:xfrm>
            <a:off x="7849782" y="4481810"/>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b, c, x and z ions</a:t>
            </a:r>
            <a:endParaRPr lang="en-US" sz="1200" b="0">
              <a:solidFill>
                <a:schemeClr val="tx1"/>
              </a:solidFill>
              <a:uFillTx/>
            </a:endParaRPr>
          </a:p>
        </p:txBody>
      </p:sp>
      <p:sp>
        <p:nvSpPr>
          <p:cNvPr id="15" name="Rechteck 14"/>
          <p:cNvSpPr>
            <a:spLocks/>
          </p:cNvSpPr>
          <p:nvPr/>
        </p:nvSpPr>
        <p:spPr bwMode="auto">
          <a:xfrm>
            <a:off x="7715250" y="4605635"/>
            <a:ext cx="152400" cy="87957"/>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8" name="Textfeld 17"/>
          <p:cNvSpPr txBox="1">
            <a:spLocks/>
          </p:cNvSpPr>
          <p:nvPr/>
        </p:nvSpPr>
        <p:spPr>
          <a:xfrm>
            <a:off x="1524000" y="2409825"/>
            <a:ext cx="6172199" cy="784830"/>
          </a:xfrm>
          <a:prstGeom prst="rect">
            <a:avLst/>
          </a:prstGeom>
          <a:noFill/>
        </p:spPr>
        <p:txBody>
          <a:bodyPr wrap="square" rtlCol="0">
            <a:spAutoFit/>
          </a:bodyPr>
          <a:lstStyle/>
          <a:p>
            <a:r>
              <a:rPr lang="en-US" sz="1500" b="0">
                <a:solidFill>
                  <a:schemeClr val="tx1"/>
                </a:solidFill>
                <a:uFillTx/>
              </a:rPr>
              <a:t>This spectrum contains all theoretical backbone ions of charge </a:t>
            </a:r>
            <a:r>
              <a:rPr lang="en-US" sz="1500" b="0" smtClean="0">
                <a:solidFill>
                  <a:schemeClr val="tx1"/>
                </a:solidFill>
                <a:uFillTx/>
              </a:rPr>
              <a:t>1-2 (theoretically generated for TESTPEPTIDEK)</a:t>
            </a:r>
            <a:endParaRPr lang="en-US" sz="1500" b="0">
              <a:solidFill>
                <a:schemeClr val="tx1"/>
              </a:solidFill>
              <a:uFillTx/>
            </a:endParaRPr>
          </a:p>
          <a:p>
            <a:endParaRPr lang="en-US" sz="150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5249152" y="3200400"/>
            <a:ext cx="3132848" cy="3429525"/>
            <a:chOff x="5057775" y="3181350"/>
            <a:chExt cx="3132848" cy="3429525"/>
          </a:xfrm>
        </p:grpSpPr>
        <p:pic>
          <p:nvPicPr>
            <p:cNvPr id="4" name="Picture 3"/>
            <p:cNvPicPr>
              <a:picLocks noChangeAspect="1" noChangeArrowheads="1"/>
            </p:cNvPicPr>
            <p:nvPr/>
          </p:nvPicPr>
          <p:blipFill>
            <a:blip r:embed="rId2" cstate="print"/>
            <a:srcRect/>
            <a:stretch>
              <a:fillRect/>
            </a:stretch>
          </p:blipFill>
          <p:spPr bwMode="auto">
            <a:xfrm>
              <a:off x="5105400" y="3200400"/>
              <a:ext cx="3085223" cy="3384000"/>
            </a:xfrm>
            <a:prstGeom prst="rect">
              <a:avLst/>
            </a:prstGeom>
            <a:noFill/>
            <a:ln>
              <a:noFill/>
            </a:ln>
            <a:effectLst/>
          </p:spPr>
        </p:pic>
        <p:sp>
          <p:nvSpPr>
            <p:cNvPr id="5" name="Rechteck 4"/>
            <p:cNvSpPr>
              <a:spLocks/>
            </p:cNvSpPr>
            <p:nvPr/>
          </p:nvSpPr>
          <p:spPr bwMode="auto">
            <a:xfrm>
              <a:off x="5057775" y="3190875"/>
              <a:ext cx="1295400" cy="342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6" name="Rechteck 5"/>
            <p:cNvSpPr>
              <a:spLocks/>
            </p:cNvSpPr>
            <p:nvPr/>
          </p:nvSpPr>
          <p:spPr bwMode="auto">
            <a:xfrm>
              <a:off x="6400800" y="3181350"/>
              <a:ext cx="247211" cy="16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sp>
        <p:nvSpPr>
          <p:cNvPr id="2" name="Titel 1"/>
          <p:cNvSpPr>
            <a:spLocks noGrp="1"/>
          </p:cNvSpPr>
          <p:nvPr>
            <p:ph type="title"/>
          </p:nvPr>
        </p:nvSpPr>
        <p:spPr/>
        <p:txBody>
          <a:bodyPr/>
          <a:lstStyle/>
          <a:p>
            <a:r>
              <a:rPr lang="en-US" smtClean="0">
                <a:uFillTx/>
              </a:rPr>
              <a:t>Neutral losses</a:t>
            </a:r>
            <a:endParaRPr lang="en-US">
              <a:uFillTx/>
            </a:endParaRPr>
          </a:p>
        </p:txBody>
      </p:sp>
      <p:sp>
        <p:nvSpPr>
          <p:cNvPr id="3" name="Inhaltsplatzhalter 2"/>
          <p:cNvSpPr>
            <a:spLocks noGrp="1"/>
          </p:cNvSpPr>
          <p:nvPr>
            <p:ph idx="1"/>
          </p:nvPr>
        </p:nvSpPr>
        <p:spPr/>
        <p:txBody>
          <a:bodyPr/>
          <a:lstStyle/>
          <a:p>
            <a:r>
              <a:rPr lang="en-US" sz="2200" dirty="0" smtClean="0">
                <a:uFillTx/>
              </a:rPr>
              <a:t>Besides backbone ions, we also observe the precursor ions and precursor ions with neutral losses </a:t>
            </a:r>
            <a:br>
              <a:rPr lang="en-US" sz="2200" dirty="0" smtClean="0">
                <a:uFillTx/>
              </a:rPr>
            </a:br>
            <a:endParaRPr lang="en-US" sz="2200" dirty="0" smtClean="0">
              <a:uFillTx/>
            </a:endParaRPr>
          </a:p>
          <a:p>
            <a:r>
              <a:rPr lang="en-US" sz="2200" i="1" dirty="0" smtClean="0">
                <a:uFillTx/>
              </a:rPr>
              <a:t>Neutral losses </a:t>
            </a:r>
            <a:r>
              <a:rPr lang="en-US" sz="2200" dirty="0" smtClean="0">
                <a:uFillTx/>
              </a:rPr>
              <a:t>most frequently occur as water loss (H</a:t>
            </a:r>
            <a:r>
              <a:rPr lang="en-US" sz="2200" baseline="-25000" dirty="0" smtClean="0">
                <a:uFillTx/>
              </a:rPr>
              <a:t>2</a:t>
            </a:r>
            <a:r>
              <a:rPr lang="en-US" sz="2200" dirty="0" smtClean="0">
                <a:uFillTx/>
              </a:rPr>
              <a:t>O: -18.011 </a:t>
            </a:r>
            <a:r>
              <a:rPr lang="en-US" sz="2200" dirty="0" err="1" smtClean="0">
                <a:uFillTx/>
              </a:rPr>
              <a:t>Da</a:t>
            </a:r>
            <a:r>
              <a:rPr lang="en-US" sz="2200" dirty="0" smtClean="0">
                <a:uFillTx/>
              </a:rPr>
              <a:t>) on S, T, D and E; as ammonia loss (NH</a:t>
            </a:r>
            <a:r>
              <a:rPr lang="en-US" sz="2200" baseline="-25000" dirty="0" smtClean="0">
                <a:uFillTx/>
              </a:rPr>
              <a:t>3</a:t>
            </a:r>
            <a:r>
              <a:rPr lang="en-US" sz="2200" dirty="0" smtClean="0">
                <a:uFillTx/>
              </a:rPr>
              <a:t>: - 17.027 </a:t>
            </a:r>
            <a:r>
              <a:rPr lang="en-US" sz="2200" dirty="0" err="1" smtClean="0">
                <a:uFillTx/>
              </a:rPr>
              <a:t>Da</a:t>
            </a:r>
            <a:r>
              <a:rPr lang="en-US" sz="2200" dirty="0" smtClean="0">
                <a:uFillTx/>
              </a:rPr>
              <a:t>) on R, K, N and Q  and as loss of phosphoric acid (H</a:t>
            </a:r>
            <a:r>
              <a:rPr lang="en-US" sz="2200" baseline="-25000" dirty="0" smtClean="0">
                <a:uFillTx/>
              </a:rPr>
              <a:t>3</a:t>
            </a:r>
            <a:r>
              <a:rPr lang="en-US" sz="2200" dirty="0" smtClean="0">
                <a:uFillTx/>
              </a:rPr>
              <a:t>PO</a:t>
            </a:r>
            <a:r>
              <a:rPr lang="en-US" sz="2200" baseline="-25000" dirty="0" smtClean="0">
                <a:uFillTx/>
              </a:rPr>
              <a:t>4</a:t>
            </a:r>
            <a:r>
              <a:rPr lang="en-US" sz="2200" dirty="0" smtClean="0">
                <a:uFillTx/>
              </a:rPr>
              <a:t>:-98 </a:t>
            </a:r>
            <a:r>
              <a:rPr lang="en-US" sz="2200" dirty="0" err="1" smtClean="0">
                <a:uFillTx/>
              </a:rPr>
              <a:t>Da</a:t>
            </a:r>
            <a:r>
              <a:rPr lang="en-US" sz="2200" dirty="0" smtClean="0">
                <a:uFillTx/>
              </a:rPr>
              <a:t>) on S, T and Y</a:t>
            </a:r>
            <a:br>
              <a:rPr lang="en-US" sz="2200" dirty="0" smtClean="0">
                <a:uFillTx/>
              </a:rPr>
            </a:br>
            <a:endParaRPr lang="en-US" sz="2200" dirty="0" smtClean="0">
              <a:uFillTx/>
            </a:endParaRPr>
          </a:p>
          <a:p>
            <a:r>
              <a:rPr lang="en-US" sz="2200" dirty="0" smtClean="0">
                <a:uFillTx/>
              </a:rPr>
              <a:t>Neutral losses are uncharged fragments, but result </a:t>
            </a:r>
            <a:br>
              <a:rPr lang="en-US" sz="2200" dirty="0" smtClean="0">
                <a:uFillTx/>
              </a:rPr>
            </a:br>
            <a:r>
              <a:rPr lang="en-US" sz="2200" dirty="0" smtClean="0">
                <a:uFillTx/>
              </a:rPr>
              <a:t>in an additional charged ion with </a:t>
            </a:r>
            <a:r>
              <a:rPr lang="en-US" sz="2200" dirty="0" err="1" smtClean="0">
                <a:uFillTx/>
              </a:rPr>
              <a:t>mass</a:t>
            </a:r>
            <a:r>
              <a:rPr lang="en-US" sz="2200" baseline="-25000" dirty="0" err="1" smtClean="0">
                <a:uFillTx/>
              </a:rPr>
              <a:t>ion</a:t>
            </a:r>
            <a:r>
              <a:rPr lang="en-US" sz="2200" dirty="0" smtClean="0">
                <a:uFillTx/>
              </a:rPr>
              <a:t> – </a:t>
            </a:r>
            <a:r>
              <a:rPr lang="en-US" sz="2200" dirty="0" err="1" smtClean="0">
                <a:uFillTx/>
              </a:rPr>
              <a:t>mass</a:t>
            </a:r>
            <a:r>
              <a:rPr lang="en-US" sz="2200" baseline="-25000" dirty="0" err="1" smtClean="0">
                <a:uFillTx/>
              </a:rPr>
              <a:t>neutral</a:t>
            </a:r>
            <a:r>
              <a:rPr lang="en-US" sz="2200" baseline="-25000" dirty="0" smtClean="0">
                <a:uFillTx/>
              </a:rPr>
              <a:t> loss</a:t>
            </a:r>
            <a:br>
              <a:rPr lang="en-US" sz="2200" baseline="-25000" dirty="0" smtClean="0">
                <a:uFillTx/>
              </a:rPr>
            </a:br>
            <a:endParaRPr lang="en-US" sz="2200" baseline="-25000" dirty="0" smtClean="0">
              <a:uFillTx/>
            </a:endParaRPr>
          </a:p>
          <a:p>
            <a:r>
              <a:rPr lang="en-US" sz="2200" dirty="0" smtClean="0">
                <a:uFillTx/>
              </a:rPr>
              <a:t>The problem of very intense ions, resulting </a:t>
            </a:r>
            <a:br>
              <a:rPr lang="en-US" sz="2200" dirty="0" smtClean="0">
                <a:uFillTx/>
              </a:rPr>
            </a:br>
            <a:r>
              <a:rPr lang="en-US" sz="2200" dirty="0" smtClean="0">
                <a:uFillTx/>
              </a:rPr>
              <a:t>from neutral losses of precursor ions, can be over-</a:t>
            </a:r>
            <a:br>
              <a:rPr lang="en-US" sz="2200" dirty="0" smtClean="0">
                <a:uFillTx/>
              </a:rPr>
            </a:br>
            <a:r>
              <a:rPr lang="en-US" sz="2200" dirty="0" smtClean="0">
                <a:uFillTx/>
              </a:rPr>
              <a:t>come by triggering an additional fragmentation.</a:t>
            </a:r>
            <a:endParaRPr lang="en-US" sz="2200" dirty="0">
              <a:uFillTx/>
            </a:endParaRPr>
          </a:p>
          <a:p>
            <a:endParaRPr lang="en-US" dirty="0" smtClean="0">
              <a:uFillTx/>
            </a:endParaRPr>
          </a:p>
        </p:txBody>
      </p:sp>
      <p:sp>
        <p:nvSpPr>
          <p:cNvPr id="8" name="Text Box 4"/>
          <p:cNvSpPr txBox="1">
            <a:spLocks noChangeArrowheads="1"/>
          </p:cNvSpPr>
          <p:nvPr/>
        </p:nvSpPr>
        <p:spPr bwMode="auto">
          <a:xfrm>
            <a:off x="2582863" y="6448425"/>
            <a:ext cx="4319587" cy="255587"/>
          </a:xfrm>
          <a:prstGeom prst="rect">
            <a:avLst/>
          </a:prstGeom>
          <a:noFill/>
          <a:ln>
            <a:noFill/>
          </a:ln>
          <a:effectLst/>
        </p:spPr>
        <p:txBody>
          <a:bodyPr lIns="0" tIns="0" rIns="0" bIns="0"/>
          <a:lstStyle>
            <a:lvl1pPr>
              <a:defRPr sz="2400">
                <a:solidFill>
                  <a:srgbClr val="000000"/>
                </a:solidFill>
                <a:uFillTx/>
                <a:latin typeface="Times New Roman" pitchFamily="16" charset="0"/>
                <a:ea typeface="msgothic" charset="0"/>
                <a:cs typeface="msgothic" charset="0"/>
              </a:defRPr>
            </a:lvl1pPr>
            <a:lvl2pPr>
              <a:defRPr sz="2400">
                <a:solidFill>
                  <a:srgbClr val="000000"/>
                </a:solidFill>
                <a:uFillTx/>
                <a:latin typeface="Times New Roman" pitchFamily="16" charset="0"/>
                <a:ea typeface="msgothic" charset="0"/>
                <a:cs typeface="msgothic" charset="0"/>
              </a:defRPr>
            </a:lvl2pPr>
            <a:lvl3pPr>
              <a:defRPr sz="2400">
                <a:solidFill>
                  <a:srgbClr val="000000"/>
                </a:solidFill>
                <a:uFillTx/>
                <a:latin typeface="Times New Roman" pitchFamily="16" charset="0"/>
                <a:ea typeface="msgothic" charset="0"/>
                <a:cs typeface="msgothic" charset="0"/>
              </a:defRPr>
            </a:lvl3pPr>
            <a:lvl4pPr>
              <a:defRPr sz="2400">
                <a:solidFill>
                  <a:srgbClr val="000000"/>
                </a:solidFill>
                <a:uFillTx/>
                <a:latin typeface="Times New Roman" pitchFamily="16" charset="0"/>
                <a:ea typeface="msgothic" charset="0"/>
                <a:cs typeface="msgothic" charset="0"/>
              </a:defRPr>
            </a:lvl4pPr>
            <a:lvl5pPr>
              <a:defRPr sz="2400">
                <a:solidFill>
                  <a:srgbClr val="000000"/>
                </a:solidFill>
                <a:uFillTx/>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9pPr>
          </a:lstStyle>
          <a:p>
            <a:r>
              <a:rPr lang="en-GB" sz="1000" b="0" err="1">
                <a:uFillTx/>
                <a:latin typeface="Arial" charset="0"/>
              </a:rPr>
              <a:t>Hoffert</a:t>
            </a:r>
            <a:r>
              <a:rPr lang="en-GB" sz="1000" b="0">
                <a:uFillTx/>
                <a:latin typeface="Arial" charset="0"/>
              </a:rPr>
              <a:t> J D et al. PNAS 2006;103:7159-7164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Internal fragments</a:t>
            </a:r>
            <a:endParaRPr lang="en-US">
              <a:uFillTx/>
            </a:endParaRPr>
          </a:p>
        </p:txBody>
      </p:sp>
      <p:sp>
        <p:nvSpPr>
          <p:cNvPr id="3" name="Inhaltsplatzhalter 2"/>
          <p:cNvSpPr>
            <a:spLocks noGrp="1"/>
          </p:cNvSpPr>
          <p:nvPr>
            <p:ph idx="1"/>
          </p:nvPr>
        </p:nvSpPr>
        <p:spPr/>
        <p:txBody>
          <a:bodyPr/>
          <a:lstStyle/>
          <a:p>
            <a:r>
              <a:rPr lang="en-US" dirty="0" smtClean="0">
                <a:uFillTx/>
              </a:rPr>
              <a:t>Internal fragments result from double backbone fragmentation. Usually, these are formed by a combination of </a:t>
            </a:r>
            <a:r>
              <a:rPr lang="en-US" i="1" dirty="0" smtClean="0">
                <a:uFillTx/>
              </a:rPr>
              <a:t>b</a:t>
            </a:r>
            <a:r>
              <a:rPr lang="en-US" dirty="0" smtClean="0">
                <a:uFillTx/>
              </a:rPr>
              <a:t>-type and </a:t>
            </a:r>
            <a:r>
              <a:rPr lang="en-US" i="1" dirty="0" smtClean="0">
                <a:uFillTx/>
              </a:rPr>
              <a:t>y</a:t>
            </a:r>
            <a:r>
              <a:rPr lang="en-US" dirty="0" smtClean="0">
                <a:uFillTx/>
              </a:rPr>
              <a:t>-type ions, and consist of five residues or less</a:t>
            </a:r>
          </a:p>
          <a:p>
            <a:endParaRPr lang="en-US" dirty="0">
              <a:uFillTx/>
            </a:endParaRPr>
          </a:p>
          <a:p>
            <a:endParaRPr lang="en-US" dirty="0" smtClean="0">
              <a:uFillTx/>
            </a:endParaRPr>
          </a:p>
          <a:p>
            <a:r>
              <a:rPr lang="en-US" dirty="0" err="1" smtClean="0">
                <a:uFillTx/>
              </a:rPr>
              <a:t>Immonium</a:t>
            </a:r>
            <a:r>
              <a:rPr lang="en-US" dirty="0" smtClean="0">
                <a:uFillTx/>
              </a:rPr>
              <a:t> ions are a special case of internal fragments. They are composed of a single side chain formed by a combination of </a:t>
            </a:r>
            <a:r>
              <a:rPr lang="en-US" i="1" dirty="0" smtClean="0">
                <a:uFillTx/>
              </a:rPr>
              <a:t>a</a:t>
            </a:r>
            <a:r>
              <a:rPr lang="en-US" dirty="0" smtClean="0">
                <a:uFillTx/>
              </a:rPr>
              <a:t>-type and </a:t>
            </a:r>
            <a:r>
              <a:rPr lang="en-US" i="1" dirty="0" smtClean="0">
                <a:uFillTx/>
              </a:rPr>
              <a:t>y</a:t>
            </a:r>
            <a:r>
              <a:rPr lang="en-US" dirty="0" smtClean="0">
                <a:uFillTx/>
              </a:rPr>
              <a:t>-type fragmentation</a:t>
            </a:r>
            <a:endParaRPr lang="en-US" dirty="0">
              <a:uFillTx/>
            </a:endParaRPr>
          </a:p>
        </p:txBody>
      </p:sp>
      <p:pic>
        <p:nvPicPr>
          <p:cNvPr id="4" name="Grafik 3"/>
          <p:cNvPicPr>
            <a:picLocks noChangeAspect="1"/>
          </p:cNvPicPr>
          <p:nvPr/>
        </p:nvPicPr>
        <p:blipFill>
          <a:blip r:embed="rId2" cstate="print"/>
          <a:stretch>
            <a:fillRect/>
          </a:stretch>
        </p:blipFill>
        <p:spPr>
          <a:xfrm>
            <a:off x="3352800" y="3276600"/>
            <a:ext cx="2456755" cy="900000"/>
          </a:xfrm>
          <a:prstGeom prst="rect">
            <a:avLst/>
          </a:prstGeom>
        </p:spPr>
      </p:pic>
      <p:pic>
        <p:nvPicPr>
          <p:cNvPr id="5" name="Grafik 4"/>
          <p:cNvPicPr>
            <a:picLocks noChangeAspect="1"/>
          </p:cNvPicPr>
          <p:nvPr/>
        </p:nvPicPr>
        <p:blipFill>
          <a:blip r:embed="rId3" cstate="print"/>
          <a:stretch>
            <a:fillRect/>
          </a:stretch>
        </p:blipFill>
        <p:spPr>
          <a:xfrm>
            <a:off x="4191000" y="5715000"/>
            <a:ext cx="931134" cy="1044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cs typeface="Calibri" pitchFamily="34" charset="0"/>
              </a:rPr>
              <a:t>Noise in tandem spectra</a:t>
            </a:r>
            <a:endParaRPr lang="en-US">
              <a:uFillTx/>
              <a:cs typeface="Calibri" pitchFamily="34" charset="0"/>
            </a:endParaRPr>
          </a:p>
        </p:txBody>
      </p:sp>
      <p:sp>
        <p:nvSpPr>
          <p:cNvPr id="3" name="Inhaltsplatzhalter 2"/>
          <p:cNvSpPr>
            <a:spLocks noGrp="1"/>
          </p:cNvSpPr>
          <p:nvPr>
            <p:ph idx="1"/>
          </p:nvPr>
        </p:nvSpPr>
        <p:spPr>
          <a:xfrm>
            <a:off x="152400" y="762000"/>
            <a:ext cx="8839200" cy="5638800"/>
          </a:xfrm>
        </p:spPr>
        <p:txBody>
          <a:bodyPr/>
          <a:lstStyle/>
          <a:p>
            <a:r>
              <a:rPr lang="en-US" dirty="0" smtClean="0">
                <a:uFillTx/>
                <a:cs typeface="Calibri" pitchFamily="34" charset="0"/>
              </a:rPr>
              <a:t>In addition to the various types of ions, there is also noise in tandem spectra</a:t>
            </a:r>
            <a:endParaRPr lang="en-US" dirty="0">
              <a:uFillTx/>
              <a:cs typeface="Calibri" pitchFamily="34" charset="0"/>
            </a:endParaRPr>
          </a:p>
        </p:txBody>
      </p:sp>
      <p:grpSp>
        <p:nvGrpSpPr>
          <p:cNvPr id="5" name="Gruppieren 4"/>
          <p:cNvGrpSpPr/>
          <p:nvPr/>
        </p:nvGrpSpPr>
        <p:grpSpPr>
          <a:xfrm>
            <a:off x="1743600" y="1885950"/>
            <a:ext cx="5724000" cy="4680000"/>
            <a:chOff x="1576390" y="1857375"/>
            <a:chExt cx="5973423" cy="4788000"/>
          </a:xfrm>
        </p:grpSpPr>
        <p:pic>
          <p:nvPicPr>
            <p:cNvPr id="3074" name="Picture 2"/>
            <p:cNvPicPr>
              <a:picLocks noChangeAspect="1" noChangeArrowheads="1"/>
            </p:cNvPicPr>
            <p:nvPr/>
          </p:nvPicPr>
          <p:blipFill>
            <a:blip r:embed="rId2" cstate="print"/>
            <a:srcRect/>
            <a:stretch>
              <a:fillRect/>
            </a:stretch>
          </p:blipFill>
          <p:spPr bwMode="auto">
            <a:xfrm>
              <a:off x="1576390" y="1857375"/>
              <a:ext cx="5973423" cy="4788000"/>
            </a:xfrm>
            <a:prstGeom prst="rect">
              <a:avLst/>
            </a:prstGeom>
            <a:noFill/>
            <a:ln>
              <a:noFill/>
            </a:ln>
            <a:effectLst/>
          </p:spPr>
        </p:pic>
        <p:sp>
          <p:nvSpPr>
            <p:cNvPr id="4" name="Rechteck 3"/>
            <p:cNvSpPr>
              <a:spLocks/>
            </p:cNvSpPr>
            <p:nvPr/>
          </p:nvSpPr>
          <p:spPr bwMode="auto">
            <a:xfrm>
              <a:off x="3200400" y="4038600"/>
              <a:ext cx="381000" cy="212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6" name="Rechteck 5"/>
            <p:cNvSpPr>
              <a:spLocks/>
            </p:cNvSpPr>
            <p:nvPr/>
          </p:nvSpPr>
          <p:spPr bwMode="auto">
            <a:xfrm>
              <a:off x="5791200" y="4048125"/>
              <a:ext cx="381000" cy="212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7" name="Rechteck 6"/>
            <p:cNvSpPr>
              <a:spLocks/>
            </p:cNvSpPr>
            <p:nvPr/>
          </p:nvSpPr>
          <p:spPr bwMode="auto">
            <a:xfrm>
              <a:off x="5791200" y="6369000"/>
              <a:ext cx="381000" cy="212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8" name="Rechteck 7"/>
            <p:cNvSpPr>
              <a:spLocks/>
            </p:cNvSpPr>
            <p:nvPr/>
          </p:nvSpPr>
          <p:spPr bwMode="auto">
            <a:xfrm>
              <a:off x="3209925" y="6391275"/>
              <a:ext cx="381000" cy="212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grpSp>
      <p:cxnSp>
        <p:nvCxnSpPr>
          <p:cNvPr id="10" name="Gerade Verbindung 9"/>
          <p:cNvCxnSpPr/>
          <p:nvPr/>
        </p:nvCxnSpPr>
        <p:spPr bwMode="auto">
          <a:xfrm>
            <a:off x="1038225" y="4144987"/>
            <a:ext cx="7010400" cy="0"/>
          </a:xfrm>
          <a:prstGeom prst="line">
            <a:avLst/>
          </a:prstGeom>
          <a:noFill/>
          <a:ln w="28575" cap="flat" cmpd="sng" algn="ctr">
            <a:solidFill>
              <a:srgbClr val="CC3300"/>
            </a:solidFill>
            <a:prstDash val="solid"/>
            <a:round/>
            <a:headEnd type="none" w="med" len="med"/>
            <a:tailEnd type="none" w="med" len="med"/>
          </a:ln>
          <a:effectLst/>
        </p:spPr>
      </p:cxnSp>
      <p:sp>
        <p:nvSpPr>
          <p:cNvPr id="11" name="Textfeld 10"/>
          <p:cNvSpPr txBox="1">
            <a:spLocks/>
          </p:cNvSpPr>
          <p:nvPr/>
        </p:nvSpPr>
        <p:spPr>
          <a:xfrm>
            <a:off x="7391400" y="3657600"/>
            <a:ext cx="1600200" cy="400110"/>
          </a:xfrm>
          <a:prstGeom prst="rect">
            <a:avLst/>
          </a:prstGeom>
          <a:noFill/>
        </p:spPr>
        <p:txBody>
          <a:bodyPr wrap="square" rtlCol="0">
            <a:spAutoFit/>
          </a:bodyPr>
          <a:lstStyle/>
          <a:p>
            <a:pPr algn="l"/>
            <a:r>
              <a:rPr lang="en-US" sz="2000" b="0" i="1" smtClean="0">
                <a:solidFill>
                  <a:schemeClr val="tx1"/>
                </a:solidFill>
                <a:uFillTx/>
                <a:latin typeface="Calibri" pitchFamily="34" charset="0"/>
                <a:cs typeface="Calibri" pitchFamily="34" charset="0"/>
              </a:rPr>
              <a:t>With noise </a:t>
            </a:r>
            <a:endParaRPr lang="en-US" sz="2000" b="0" i="1">
              <a:solidFill>
                <a:schemeClr val="tx1"/>
              </a:solidFill>
              <a:uFillTx/>
              <a:latin typeface="Calibri" pitchFamily="34" charset="0"/>
              <a:cs typeface="Calibri" pitchFamily="34" charset="0"/>
            </a:endParaRPr>
          </a:p>
        </p:txBody>
      </p:sp>
      <p:sp>
        <p:nvSpPr>
          <p:cNvPr id="13" name="Textfeld 12"/>
          <p:cNvSpPr txBox="1">
            <a:spLocks/>
          </p:cNvSpPr>
          <p:nvPr/>
        </p:nvSpPr>
        <p:spPr>
          <a:xfrm>
            <a:off x="6924675" y="4171890"/>
            <a:ext cx="2133600" cy="400110"/>
          </a:xfrm>
          <a:prstGeom prst="rect">
            <a:avLst/>
          </a:prstGeom>
          <a:noFill/>
        </p:spPr>
        <p:txBody>
          <a:bodyPr wrap="square" rtlCol="0">
            <a:spAutoFit/>
          </a:bodyPr>
          <a:lstStyle/>
          <a:p>
            <a:pPr algn="l"/>
            <a:r>
              <a:rPr lang="en-US" sz="2000" b="0" i="1" smtClean="0">
                <a:solidFill>
                  <a:schemeClr val="tx1"/>
                </a:solidFill>
                <a:uFillTx/>
                <a:latin typeface="Calibri" pitchFamily="34" charset="0"/>
                <a:cs typeface="Calibri" pitchFamily="34" charset="0"/>
              </a:rPr>
              <a:t>Without  noise </a:t>
            </a:r>
            <a:endParaRPr lang="en-US" sz="2000" b="0" i="1">
              <a:solidFill>
                <a:schemeClr val="tx1"/>
              </a:solidFill>
              <a:uFillTx/>
              <a:latin typeface="Calibri" pitchFamily="34" charset="0"/>
              <a:cs typeface="Calibri" pitchFamily="34" charset="0"/>
            </a:endParaRPr>
          </a:p>
        </p:txBody>
      </p:sp>
      <p:cxnSp>
        <p:nvCxnSpPr>
          <p:cNvPr id="14" name="Gerade Verbindung 13"/>
          <p:cNvCxnSpPr/>
          <p:nvPr/>
        </p:nvCxnSpPr>
        <p:spPr bwMode="auto">
          <a:xfrm flipV="1">
            <a:off x="4596075" y="1819276"/>
            <a:ext cx="0" cy="4737149"/>
          </a:xfrm>
          <a:prstGeom prst="line">
            <a:avLst/>
          </a:prstGeom>
          <a:noFill/>
          <a:ln w="28575" cap="flat" cmpd="sng" algn="ctr">
            <a:solidFill>
              <a:srgbClr val="0000CC"/>
            </a:solidFill>
            <a:prstDash val="solid"/>
            <a:round/>
            <a:headEnd type="none" w="med" len="med"/>
            <a:tailEnd type="none" w="med" len="med"/>
          </a:ln>
          <a:effectLst/>
        </p:spPr>
      </p:cxnSp>
      <p:sp>
        <p:nvSpPr>
          <p:cNvPr id="17" name="Textfeld 16"/>
          <p:cNvSpPr txBox="1">
            <a:spLocks/>
          </p:cNvSpPr>
          <p:nvPr/>
        </p:nvSpPr>
        <p:spPr>
          <a:xfrm>
            <a:off x="2590800" y="6229350"/>
            <a:ext cx="1600200" cy="400110"/>
          </a:xfrm>
          <a:prstGeom prst="rect">
            <a:avLst/>
          </a:prstGeom>
          <a:noFill/>
        </p:spPr>
        <p:txBody>
          <a:bodyPr wrap="square" rtlCol="0">
            <a:spAutoFit/>
          </a:bodyPr>
          <a:lstStyle/>
          <a:p>
            <a:pPr algn="l"/>
            <a:r>
              <a:rPr lang="en-US" sz="2000" b="0" i="1" dirty="0" smtClean="0">
                <a:solidFill>
                  <a:schemeClr val="tx1"/>
                </a:solidFill>
                <a:uFillTx/>
                <a:latin typeface="Calibri" pitchFamily="34" charset="0"/>
                <a:cs typeface="Calibri" pitchFamily="34" charset="0"/>
              </a:rPr>
              <a:t>Blank run</a:t>
            </a:r>
            <a:endParaRPr lang="en-US" sz="2000" b="0" i="1" dirty="0">
              <a:solidFill>
                <a:schemeClr val="tx1"/>
              </a:solidFill>
              <a:uFillTx/>
              <a:latin typeface="Calibri" pitchFamily="34" charset="0"/>
              <a:cs typeface="Calibri" pitchFamily="34" charset="0"/>
            </a:endParaRPr>
          </a:p>
        </p:txBody>
      </p:sp>
      <p:sp>
        <p:nvSpPr>
          <p:cNvPr id="18" name="Textfeld 17"/>
          <p:cNvSpPr txBox="1">
            <a:spLocks/>
          </p:cNvSpPr>
          <p:nvPr/>
        </p:nvSpPr>
        <p:spPr>
          <a:xfrm>
            <a:off x="5105399" y="6229350"/>
            <a:ext cx="2943225" cy="400110"/>
          </a:xfrm>
          <a:prstGeom prst="rect">
            <a:avLst/>
          </a:prstGeom>
          <a:noFill/>
        </p:spPr>
        <p:txBody>
          <a:bodyPr wrap="square" rtlCol="0">
            <a:spAutoFit/>
          </a:bodyPr>
          <a:lstStyle/>
          <a:p>
            <a:pPr algn="l"/>
            <a:r>
              <a:rPr lang="en-US" sz="2000" b="0" i="1" smtClean="0">
                <a:solidFill>
                  <a:schemeClr val="tx1"/>
                </a:solidFill>
                <a:uFillTx/>
                <a:latin typeface="Calibri" pitchFamily="34" charset="0"/>
                <a:cs typeface="Calibri" pitchFamily="34" charset="0"/>
              </a:rPr>
              <a:t>One isolated peptide</a:t>
            </a:r>
            <a:endParaRPr lang="en-US" sz="2000" b="0" i="1">
              <a:solidFill>
                <a:schemeClr val="tx1"/>
              </a:solidFill>
              <a:uFillTx/>
              <a:latin typeface="Calibri" pitchFamily="34" charset="0"/>
              <a:cs typeface="Calibri" pitchFamily="34" charset="0"/>
            </a:endParaRPr>
          </a:p>
        </p:txBody>
      </p:sp>
      <p:sp>
        <p:nvSpPr>
          <p:cNvPr id="19" name="Text Placeholder 4"/>
          <p:cNvSpPr txBox="1">
            <a:spLocks/>
          </p:cNvSpPr>
          <p:nvPr/>
        </p:nvSpPr>
        <p:spPr>
          <a:xfrm>
            <a:off x="2286000" y="6611112"/>
            <a:ext cx="4572000" cy="210312"/>
          </a:xfrm>
          <a:prstGeom prst="rect">
            <a:avLst/>
          </a:prstGeom>
        </p:spPr>
        <p:txBody>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lgn="ctr">
              <a:buNone/>
            </a:pPr>
            <a:r>
              <a:rPr lang="en-US" sz="1200" b="0" err="1" smtClean="0">
                <a:uFillTx/>
                <a:cs typeface="Calibri" pitchFamily="34" charset="0"/>
              </a:rPr>
              <a:t>Freitas</a:t>
            </a:r>
            <a:r>
              <a:rPr lang="en-US" sz="1200" b="0" smtClean="0">
                <a:uFillTx/>
                <a:cs typeface="Calibri" pitchFamily="34" charset="0"/>
              </a:rPr>
              <a:t> and </a:t>
            </a:r>
            <a:r>
              <a:rPr lang="en-US" sz="1200" b="0" err="1" smtClean="0">
                <a:uFillTx/>
                <a:cs typeface="Calibri" pitchFamily="34" charset="0"/>
              </a:rPr>
              <a:t>Xu</a:t>
            </a:r>
            <a:r>
              <a:rPr lang="en-US" sz="1200" b="0" smtClean="0">
                <a:uFillTx/>
                <a:cs typeface="Calibri" pitchFamily="34" charset="0"/>
              </a:rPr>
              <a:t>, </a:t>
            </a:r>
            <a:r>
              <a:rPr lang="pt-BR" sz="1200" b="0" smtClean="0">
                <a:uFillTx/>
                <a:cs typeface="Calibri" pitchFamily="34" charset="0"/>
              </a:rPr>
              <a:t>BMC Bioinformatics. </a:t>
            </a:r>
            <a:r>
              <a:rPr lang="en-US" sz="1200" b="0">
                <a:uFillTx/>
                <a:cs typeface="Calibri" pitchFamily="34" charset="0"/>
              </a:rPr>
              <a:t>2010, 11:436</a:t>
            </a:r>
            <a:endParaRPr lang="de-DE" sz="1200" b="0">
              <a:uFillTx/>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Summary ion types</a:t>
            </a:r>
            <a:endParaRPr lang="en-US">
              <a:uFillTx/>
            </a:endParaRPr>
          </a:p>
        </p:txBody>
      </p:sp>
      <p:sp>
        <p:nvSpPr>
          <p:cNvPr id="3" name="Inhaltsplatzhalter 2"/>
          <p:cNvSpPr>
            <a:spLocks noGrp="1"/>
          </p:cNvSpPr>
          <p:nvPr>
            <p:ph idx="1"/>
          </p:nvPr>
        </p:nvSpPr>
        <p:spPr>
          <a:xfrm>
            <a:off x="152400" y="685800"/>
            <a:ext cx="8839200" cy="5943600"/>
          </a:xfrm>
        </p:spPr>
        <p:txBody>
          <a:bodyPr/>
          <a:lstStyle/>
          <a:p>
            <a:r>
              <a:rPr lang="en-US" sz="3000" dirty="0" smtClean="0">
                <a:uFillTx/>
              </a:rPr>
              <a:t>Due to different fragmentation efficacies and different response factors, fragment ions will have different intensities</a:t>
            </a:r>
          </a:p>
          <a:p>
            <a:r>
              <a:rPr lang="en-US" sz="3000" dirty="0" smtClean="0">
                <a:uFillTx/>
              </a:rPr>
              <a:t>These intensities can be predicted using machine learning techniques and appropriate fragmentation models, however, most search engines do </a:t>
            </a:r>
            <a:r>
              <a:rPr lang="en-US" sz="3000" b="1" dirty="0" smtClean="0">
                <a:uFillTx/>
              </a:rPr>
              <a:t>not</a:t>
            </a:r>
            <a:r>
              <a:rPr lang="en-US" sz="3000" dirty="0" smtClean="0">
                <a:uFillTx/>
              </a:rPr>
              <a:t> include intensity information, but only the masses </a:t>
            </a:r>
          </a:p>
          <a:p>
            <a:r>
              <a:rPr lang="en-US" sz="3000" dirty="0" smtClean="0">
                <a:uFillTx/>
              </a:rPr>
              <a:t>In general, a simple peptide search engine should consider </a:t>
            </a:r>
            <a:r>
              <a:rPr lang="en-US" sz="3000" i="1" dirty="0" smtClean="0">
                <a:uFillTx/>
              </a:rPr>
              <a:t>b</a:t>
            </a:r>
            <a:r>
              <a:rPr lang="en-US" sz="3000" dirty="0" smtClean="0">
                <a:uFillTx/>
              </a:rPr>
              <a:t> and </a:t>
            </a:r>
            <a:r>
              <a:rPr lang="en-US" sz="3000" i="1" dirty="0" smtClean="0">
                <a:uFillTx/>
              </a:rPr>
              <a:t>y</a:t>
            </a:r>
            <a:r>
              <a:rPr lang="en-US" sz="3000" dirty="0" smtClean="0">
                <a:uFillTx/>
              </a:rPr>
              <a:t> type ions, doubly charged </a:t>
            </a:r>
            <a:r>
              <a:rPr lang="en-US" sz="3000" i="1" dirty="0" smtClean="0">
                <a:uFillTx/>
              </a:rPr>
              <a:t>b</a:t>
            </a:r>
            <a:r>
              <a:rPr lang="en-US" sz="3000" dirty="0" smtClean="0">
                <a:uFillTx/>
              </a:rPr>
              <a:t> and </a:t>
            </a:r>
            <a:r>
              <a:rPr lang="en-US" sz="3000" i="1" dirty="0" smtClean="0">
                <a:uFillTx/>
              </a:rPr>
              <a:t>y</a:t>
            </a:r>
            <a:r>
              <a:rPr lang="en-US" sz="3000" dirty="0" smtClean="0">
                <a:uFillTx/>
              </a:rPr>
              <a:t> type (b</a:t>
            </a:r>
            <a:r>
              <a:rPr lang="en-US" sz="3000" baseline="30000" dirty="0" smtClean="0">
                <a:uFillTx/>
              </a:rPr>
              <a:t>2+</a:t>
            </a:r>
            <a:r>
              <a:rPr lang="en-US" sz="3000" dirty="0" smtClean="0">
                <a:uFillTx/>
              </a:rPr>
              <a:t>, y</a:t>
            </a:r>
            <a:r>
              <a:rPr lang="en-US" sz="3000" baseline="30000" dirty="0" smtClean="0">
                <a:uFillTx/>
              </a:rPr>
              <a:t>2+</a:t>
            </a:r>
            <a:r>
              <a:rPr lang="en-US" sz="3000" dirty="0" smtClean="0">
                <a:uFillTx/>
              </a:rPr>
              <a:t>) ions and optionally </a:t>
            </a:r>
            <a:r>
              <a:rPr lang="en-US" sz="3000" i="1" dirty="0" smtClean="0">
                <a:uFillTx/>
              </a:rPr>
              <a:t>b</a:t>
            </a:r>
            <a:r>
              <a:rPr lang="en-US" sz="3000" i="1" baseline="30000" dirty="0" smtClean="0">
                <a:uFillTx/>
              </a:rPr>
              <a:t>-NH3 </a:t>
            </a:r>
            <a:r>
              <a:rPr lang="en-US" sz="3000" i="1" baseline="-25000" dirty="0" smtClean="0">
                <a:uFillTx/>
              </a:rPr>
              <a:t>,</a:t>
            </a:r>
            <a:r>
              <a:rPr lang="en-US" sz="3000" i="1" dirty="0" smtClean="0">
                <a:uFillTx/>
              </a:rPr>
              <a:t>y</a:t>
            </a:r>
            <a:r>
              <a:rPr lang="en-US" sz="3000" i="1" baseline="30000" dirty="0" smtClean="0">
                <a:uFillTx/>
              </a:rPr>
              <a:t>-NH3</a:t>
            </a:r>
            <a:r>
              <a:rPr lang="en-US" sz="3000" i="1" dirty="0" smtClean="0">
                <a:uFillTx/>
              </a:rPr>
              <a:t> and b</a:t>
            </a:r>
            <a:r>
              <a:rPr lang="en-US" sz="3000" i="1" baseline="30000" dirty="0" smtClean="0">
                <a:uFillTx/>
              </a:rPr>
              <a:t>-H2O </a:t>
            </a:r>
            <a:r>
              <a:rPr lang="en-US" sz="3000" i="1" baseline="-25000" dirty="0" smtClean="0">
                <a:uFillTx/>
              </a:rPr>
              <a:t>,</a:t>
            </a:r>
            <a:r>
              <a:rPr lang="en-US" sz="3000" i="1" dirty="0" smtClean="0">
                <a:uFillTx/>
              </a:rPr>
              <a:t>y</a:t>
            </a:r>
            <a:r>
              <a:rPr lang="en-US" sz="3000" i="1" baseline="30000" dirty="0" smtClean="0">
                <a:uFillTx/>
              </a:rPr>
              <a:t>-H2O</a:t>
            </a:r>
            <a:endParaRPr lang="en-US" sz="3000" i="1" baseline="300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91073" y="838200"/>
            <a:ext cx="5752777" cy="5760000"/>
          </a:xfrm>
          <a:prstGeom prst="rect">
            <a:avLst/>
          </a:prstGeom>
          <a:noFill/>
          <a:ln>
            <a:noFill/>
          </a:ln>
          <a:effectLst/>
        </p:spPr>
      </p:pic>
      <p:sp>
        <p:nvSpPr>
          <p:cNvPr id="4" name="Titel 3"/>
          <p:cNvSpPr>
            <a:spLocks noGrp="1"/>
          </p:cNvSpPr>
          <p:nvPr>
            <p:ph type="title"/>
          </p:nvPr>
        </p:nvSpPr>
        <p:spPr/>
        <p:txBody>
          <a:bodyPr/>
          <a:lstStyle/>
          <a:p>
            <a:r>
              <a:rPr lang="en-US" smtClean="0">
                <a:uFillTx/>
              </a:rPr>
              <a:t>Identification workflow</a:t>
            </a:r>
            <a:endParaRPr lang="en-US">
              <a:uFillTx/>
            </a:endParaRPr>
          </a:p>
        </p:txBody>
      </p:sp>
      <p:cxnSp>
        <p:nvCxnSpPr>
          <p:cNvPr id="7" name="Gerade Verbindung mit Pfeil 6"/>
          <p:cNvCxnSpPr/>
          <p:nvPr/>
        </p:nvCxnSpPr>
        <p:spPr bwMode="auto">
          <a:xfrm>
            <a:off x="1276200" y="1307275"/>
            <a:ext cx="324000" cy="0"/>
          </a:xfrm>
          <a:prstGeom prst="straightConnector1">
            <a:avLst/>
          </a:prstGeom>
          <a:noFill/>
          <a:ln w="9525" cap="flat" cmpd="sng" algn="ctr">
            <a:solidFill>
              <a:srgbClr val="0000CC"/>
            </a:solidFill>
            <a:prstDash val="solid"/>
            <a:round/>
            <a:headEnd type="none" w="med" len="med"/>
            <a:tailEnd type="arrow"/>
          </a:ln>
          <a:effectLst/>
        </p:spPr>
      </p:cxnSp>
      <p:sp>
        <p:nvSpPr>
          <p:cNvPr id="9" name="Textfeld 8"/>
          <p:cNvSpPr txBox="1">
            <a:spLocks/>
          </p:cNvSpPr>
          <p:nvPr/>
        </p:nvSpPr>
        <p:spPr>
          <a:xfrm>
            <a:off x="23750" y="1173675"/>
            <a:ext cx="1438200" cy="461665"/>
          </a:xfrm>
          <a:prstGeom prst="rect">
            <a:avLst/>
          </a:prstGeom>
          <a:noFill/>
        </p:spPr>
        <p:txBody>
          <a:bodyPr wrap="square" rtlCol="0">
            <a:spAutoFit/>
          </a:bodyPr>
          <a:lstStyle/>
          <a:p>
            <a:pPr algn="l"/>
            <a:r>
              <a:rPr lang="en-US" sz="1200" smtClean="0">
                <a:solidFill>
                  <a:srgbClr val="0000CC"/>
                </a:solidFill>
                <a:uFillTx/>
              </a:rPr>
              <a:t>Experimental parameters</a:t>
            </a:r>
            <a:endParaRPr lang="en-US" sz="1200">
              <a:solidFill>
                <a:srgbClr val="0000CC"/>
              </a:solidFill>
              <a:uFillTx/>
            </a:endParaRPr>
          </a:p>
        </p:txBody>
      </p:sp>
      <p:grpSp>
        <p:nvGrpSpPr>
          <p:cNvPr id="13" name="Gruppieren 12"/>
          <p:cNvGrpSpPr/>
          <p:nvPr/>
        </p:nvGrpSpPr>
        <p:grpSpPr>
          <a:xfrm>
            <a:off x="1710899" y="1299324"/>
            <a:ext cx="2114900" cy="3601027"/>
            <a:chOff x="1710899" y="1299324"/>
            <a:chExt cx="2114900" cy="3601027"/>
          </a:xfrm>
        </p:grpSpPr>
        <p:sp>
          <p:nvSpPr>
            <p:cNvPr id="2" name="Rechteck 1"/>
            <p:cNvSpPr>
              <a:spLocks/>
            </p:cNvSpPr>
            <p:nvPr/>
          </p:nvSpPr>
          <p:spPr bwMode="auto">
            <a:xfrm>
              <a:off x="1710899" y="1299324"/>
              <a:ext cx="1280727" cy="1905000"/>
            </a:xfrm>
            <a:prstGeom prst="rect">
              <a:avLst/>
            </a:prstGeom>
            <a:noFill/>
            <a:ln w="571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1" name="Rechteck 10"/>
            <p:cNvSpPr>
              <a:spLocks/>
            </p:cNvSpPr>
            <p:nvPr/>
          </p:nvSpPr>
          <p:spPr bwMode="auto">
            <a:xfrm>
              <a:off x="2385799" y="3208351"/>
              <a:ext cx="1440000" cy="1692000"/>
            </a:xfrm>
            <a:prstGeom prst="rect">
              <a:avLst/>
            </a:prstGeom>
            <a:noFill/>
            <a:ln w="571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cxnSp>
          <p:nvCxnSpPr>
            <p:cNvPr id="12" name="Gerade Verbindung 11"/>
            <p:cNvCxnSpPr/>
            <p:nvPr/>
          </p:nvCxnSpPr>
          <p:spPr bwMode="auto">
            <a:xfrm>
              <a:off x="2427604" y="3204324"/>
              <a:ext cx="529200" cy="0"/>
            </a:xfrm>
            <a:prstGeom prst="line">
              <a:avLst/>
            </a:prstGeom>
            <a:noFill/>
            <a:ln w="59690" cap="flat" cmpd="sng" algn="ctr">
              <a:solidFill>
                <a:schemeClr val="bg1"/>
              </a:solidFill>
              <a:prstDash val="solid"/>
              <a:round/>
              <a:headEnd type="none" w="med" len="med"/>
              <a:tailEnd type="none" w="med" len="med"/>
            </a:ln>
            <a:effectLst/>
          </p:spPr>
        </p:cxnSp>
      </p:grpSp>
      <p:grpSp>
        <p:nvGrpSpPr>
          <p:cNvPr id="14" name="Gruppieren 13"/>
          <p:cNvGrpSpPr/>
          <p:nvPr/>
        </p:nvGrpSpPr>
        <p:grpSpPr>
          <a:xfrm>
            <a:off x="2342400" y="2979751"/>
            <a:ext cx="3169832" cy="2808449"/>
            <a:chOff x="2342400" y="2979751"/>
            <a:chExt cx="3169832" cy="2808449"/>
          </a:xfrm>
        </p:grpSpPr>
        <p:sp>
          <p:nvSpPr>
            <p:cNvPr id="15" name="Rechteck 14"/>
            <p:cNvSpPr>
              <a:spLocks/>
            </p:cNvSpPr>
            <p:nvPr/>
          </p:nvSpPr>
          <p:spPr bwMode="auto">
            <a:xfrm>
              <a:off x="4072232" y="2979751"/>
              <a:ext cx="1440000" cy="28080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6" name="Rechteck 15"/>
            <p:cNvSpPr>
              <a:spLocks/>
            </p:cNvSpPr>
            <p:nvPr/>
          </p:nvSpPr>
          <p:spPr bwMode="auto">
            <a:xfrm>
              <a:off x="2342400" y="4996200"/>
              <a:ext cx="1728000" cy="7920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cxnSp>
          <p:nvCxnSpPr>
            <p:cNvPr id="17" name="Gerade Verbindung 16"/>
            <p:cNvCxnSpPr/>
            <p:nvPr/>
          </p:nvCxnSpPr>
          <p:spPr bwMode="auto">
            <a:xfrm>
              <a:off x="4064707" y="5025890"/>
              <a:ext cx="0" cy="738000"/>
            </a:xfrm>
            <a:prstGeom prst="line">
              <a:avLst/>
            </a:prstGeom>
            <a:noFill/>
            <a:ln w="60960" cap="flat" cmpd="sng" algn="ctr">
              <a:solidFill>
                <a:schemeClr val="bg1"/>
              </a:solidFill>
              <a:prstDash val="solid"/>
              <a:round/>
              <a:headEnd type="none" w="med" len="med"/>
              <a:tailEnd type="none" w="med" len="med"/>
            </a:ln>
            <a:effectLst/>
          </p:spPr>
        </p:cxnSp>
      </p:grpSp>
      <p:cxnSp>
        <p:nvCxnSpPr>
          <p:cNvPr id="19" name="Gerade Verbindung mit Pfeil 18"/>
          <p:cNvCxnSpPr/>
          <p:nvPr/>
        </p:nvCxnSpPr>
        <p:spPr bwMode="auto">
          <a:xfrm>
            <a:off x="1280944" y="5234535"/>
            <a:ext cx="324000" cy="0"/>
          </a:xfrm>
          <a:prstGeom prst="straightConnector1">
            <a:avLst/>
          </a:prstGeom>
          <a:noFill/>
          <a:ln w="9525" cap="flat" cmpd="sng" algn="ctr">
            <a:solidFill>
              <a:srgbClr val="C00000"/>
            </a:solidFill>
            <a:prstDash val="solid"/>
            <a:round/>
            <a:headEnd type="none" w="med" len="med"/>
            <a:tailEnd type="arrow"/>
          </a:ln>
          <a:effectLst/>
        </p:spPr>
      </p:cxnSp>
      <p:sp>
        <p:nvSpPr>
          <p:cNvPr id="20" name="Textfeld 19"/>
          <p:cNvSpPr txBox="1">
            <a:spLocks/>
          </p:cNvSpPr>
          <p:nvPr/>
        </p:nvSpPr>
        <p:spPr>
          <a:xfrm>
            <a:off x="4641" y="5092984"/>
            <a:ext cx="1271560" cy="276999"/>
          </a:xfrm>
          <a:prstGeom prst="rect">
            <a:avLst/>
          </a:prstGeom>
          <a:noFill/>
        </p:spPr>
        <p:txBody>
          <a:bodyPr wrap="square" rtlCol="0">
            <a:spAutoFit/>
          </a:bodyPr>
          <a:lstStyle/>
          <a:p>
            <a:pPr algn="l"/>
            <a:r>
              <a:rPr lang="en-US" sz="1200" smtClean="0">
                <a:solidFill>
                  <a:srgbClr val="C00000"/>
                </a:solidFill>
                <a:uFillTx/>
              </a:rPr>
              <a:t>Search engine</a:t>
            </a:r>
            <a:endParaRPr lang="en-US" sz="1200">
              <a:solidFill>
                <a:srgbClr val="C00000"/>
              </a:solidFill>
              <a:uFillTx/>
            </a:endParaRPr>
          </a:p>
        </p:txBody>
      </p:sp>
      <p:grpSp>
        <p:nvGrpSpPr>
          <p:cNvPr id="21" name="Gruppieren 20"/>
          <p:cNvGrpSpPr/>
          <p:nvPr/>
        </p:nvGrpSpPr>
        <p:grpSpPr>
          <a:xfrm>
            <a:off x="3978302" y="838200"/>
            <a:ext cx="3489298" cy="3036600"/>
            <a:chOff x="2022934" y="2751151"/>
            <a:chExt cx="3489298" cy="3036600"/>
          </a:xfrm>
        </p:grpSpPr>
        <p:sp>
          <p:nvSpPr>
            <p:cNvPr id="22" name="Rechteck 21"/>
            <p:cNvSpPr>
              <a:spLocks/>
            </p:cNvSpPr>
            <p:nvPr/>
          </p:nvSpPr>
          <p:spPr bwMode="auto">
            <a:xfrm>
              <a:off x="4072232" y="2751151"/>
              <a:ext cx="1440000" cy="3036600"/>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23" name="Rechteck 22"/>
            <p:cNvSpPr>
              <a:spLocks/>
            </p:cNvSpPr>
            <p:nvPr/>
          </p:nvSpPr>
          <p:spPr bwMode="auto">
            <a:xfrm>
              <a:off x="2022934" y="3621155"/>
              <a:ext cx="2052000" cy="792000"/>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cxnSp>
          <p:nvCxnSpPr>
            <p:cNvPr id="24" name="Gerade Verbindung 23"/>
            <p:cNvCxnSpPr/>
            <p:nvPr/>
          </p:nvCxnSpPr>
          <p:spPr bwMode="auto">
            <a:xfrm>
              <a:off x="4078355" y="3650845"/>
              <a:ext cx="0" cy="738000"/>
            </a:xfrm>
            <a:prstGeom prst="line">
              <a:avLst/>
            </a:prstGeom>
            <a:noFill/>
            <a:ln w="60960" cap="flat" cmpd="sng" algn="ctr">
              <a:solidFill>
                <a:schemeClr val="bg1"/>
              </a:solidFill>
              <a:prstDash val="solid"/>
              <a:round/>
              <a:headEnd type="none" w="med" len="med"/>
              <a:tailEnd type="none" w="med" len="med"/>
            </a:ln>
            <a:effectLst/>
          </p:spPr>
        </p:cxnSp>
      </p:grpSp>
      <p:cxnSp>
        <p:nvCxnSpPr>
          <p:cNvPr id="25" name="Gerade Verbindung mit Pfeil 24"/>
          <p:cNvCxnSpPr/>
          <p:nvPr/>
        </p:nvCxnSpPr>
        <p:spPr bwMode="auto">
          <a:xfrm>
            <a:off x="7663065" y="3597302"/>
            <a:ext cx="324000" cy="0"/>
          </a:xfrm>
          <a:prstGeom prst="straightConnector1">
            <a:avLst/>
          </a:prstGeom>
          <a:noFill/>
          <a:ln w="9525" cap="flat" cmpd="sng" algn="ctr">
            <a:solidFill>
              <a:srgbClr val="00B050"/>
            </a:solidFill>
            <a:prstDash val="solid"/>
            <a:round/>
            <a:headEnd type="arrow" w="med" len="med"/>
            <a:tailEnd type="none"/>
          </a:ln>
          <a:effectLst/>
        </p:spPr>
      </p:cxnSp>
      <p:sp>
        <p:nvSpPr>
          <p:cNvPr id="26" name="Textfeld 25"/>
          <p:cNvSpPr txBox="1">
            <a:spLocks/>
          </p:cNvSpPr>
          <p:nvPr/>
        </p:nvSpPr>
        <p:spPr>
          <a:xfrm>
            <a:off x="8024840" y="3449543"/>
            <a:ext cx="1271560" cy="276999"/>
          </a:xfrm>
          <a:prstGeom prst="rect">
            <a:avLst/>
          </a:prstGeom>
          <a:noFill/>
          <a:ln>
            <a:noFill/>
          </a:ln>
        </p:spPr>
        <p:txBody>
          <a:bodyPr wrap="square" rtlCol="0">
            <a:spAutoFit/>
          </a:bodyPr>
          <a:lstStyle/>
          <a:p>
            <a:pPr algn="l"/>
            <a:r>
              <a:rPr lang="en-US" sz="1200" smtClean="0">
                <a:solidFill>
                  <a:srgbClr val="00B050"/>
                </a:solidFill>
                <a:uFillTx/>
              </a:rPr>
              <a:t>DB settings</a:t>
            </a:r>
            <a:endParaRPr lang="en-US" sz="1200">
              <a:solidFill>
                <a:srgbClr val="00B050"/>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p:cNvSpPr>
          <p:nvPr/>
        </p:nvSpPr>
        <p:spPr bwMode="auto">
          <a:xfrm>
            <a:off x="5292080" y="1488717"/>
            <a:ext cx="440674" cy="1097372"/>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0" i="0" u="none" strike="noStrike" cap="none" normalizeH="0" baseline="0">
              <a:ln>
                <a:noFill/>
              </a:ln>
              <a:solidFill>
                <a:schemeClr val="bg1"/>
              </a:solidFill>
              <a:effectLst/>
              <a:uFillTx/>
              <a:latin typeface="Calibri" pitchFamily="34" charset="0"/>
              <a:cs typeface="Calibri" pitchFamily="34" charset="0"/>
            </a:endParaRPr>
          </a:p>
        </p:txBody>
      </p:sp>
      <p:sp>
        <p:nvSpPr>
          <p:cNvPr id="2" name="Title 1"/>
          <p:cNvSpPr>
            <a:spLocks noGrp="1"/>
          </p:cNvSpPr>
          <p:nvPr>
            <p:ph type="title"/>
          </p:nvPr>
        </p:nvSpPr>
        <p:spPr/>
        <p:txBody>
          <a:bodyPr/>
          <a:lstStyle/>
          <a:p>
            <a:r>
              <a:rPr lang="de-DE" dirty="0" smtClean="0">
                <a:uFillTx/>
                <a:cs typeface="Calibri" pitchFamily="34" charset="0"/>
              </a:rPr>
              <a:t>Peptide </a:t>
            </a:r>
            <a:r>
              <a:rPr lang="de-DE" dirty="0" err="1">
                <a:uFillTx/>
                <a:cs typeface="Calibri" pitchFamily="34" charset="0"/>
              </a:rPr>
              <a:t>i</a:t>
            </a:r>
            <a:r>
              <a:rPr lang="de-DE" dirty="0" err="1" smtClean="0">
                <a:uFillTx/>
                <a:cs typeface="Calibri" pitchFamily="34" charset="0"/>
              </a:rPr>
              <a:t>dentification</a:t>
            </a:r>
            <a:endParaRPr lang="de-DE" dirty="0">
              <a:uFillTx/>
              <a:cs typeface="Calibri" pitchFamily="34" charset="0"/>
            </a:endParaRPr>
          </a:p>
        </p:txBody>
      </p:sp>
      <p:sp>
        <p:nvSpPr>
          <p:cNvPr id="11" name="Rectangle 10"/>
          <p:cNvSpPr>
            <a:spLocks/>
          </p:cNvSpPr>
          <p:nvPr/>
        </p:nvSpPr>
        <p:spPr bwMode="auto">
          <a:xfrm>
            <a:off x="226253" y="1476692"/>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2" name="Rectangle 11"/>
          <p:cNvSpPr>
            <a:spLocks/>
          </p:cNvSpPr>
          <p:nvPr/>
        </p:nvSpPr>
        <p:spPr bwMode="auto">
          <a:xfrm>
            <a:off x="229080" y="4598304"/>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4" name="Rectangle 13"/>
          <p:cNvSpPr>
            <a:spLocks/>
          </p:cNvSpPr>
          <p:nvPr/>
        </p:nvSpPr>
        <p:spPr bwMode="auto">
          <a:xfrm>
            <a:off x="4621568" y="1489748"/>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5" name="Rectangle 14"/>
          <p:cNvSpPr>
            <a:spLocks/>
          </p:cNvSpPr>
          <p:nvPr/>
        </p:nvSpPr>
        <p:spPr bwMode="auto">
          <a:xfrm>
            <a:off x="4377242" y="3037061"/>
            <a:ext cx="2232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6" name="Rectangle 15"/>
          <p:cNvSpPr>
            <a:spLocks/>
          </p:cNvSpPr>
          <p:nvPr/>
        </p:nvSpPr>
        <p:spPr bwMode="auto">
          <a:xfrm>
            <a:off x="7208426" y="3037061"/>
            <a:ext cx="1800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7" name="TextBox 16"/>
          <p:cNvSpPr txBox="1">
            <a:spLocks/>
          </p:cNvSpPr>
          <p:nvPr/>
        </p:nvSpPr>
        <p:spPr>
          <a:xfrm>
            <a:off x="-377402" y="1180450"/>
            <a:ext cx="2880320" cy="276999"/>
          </a:xfrm>
          <a:prstGeom prst="rect">
            <a:avLst/>
          </a:prstGeom>
          <a:noFill/>
        </p:spPr>
        <p:txBody>
          <a:bodyPr wrap="square" rtlCol="0">
            <a:spAutoFit/>
          </a:bodyPr>
          <a:lstStyle/>
          <a:p>
            <a:pPr algn="ctr"/>
            <a:r>
              <a:rPr lang="de-DE" sz="1200" b="0" dirty="0" smtClean="0">
                <a:solidFill>
                  <a:schemeClr val="tx1"/>
                </a:solidFill>
                <a:uFillTx/>
                <a:latin typeface="Calibri" pitchFamily="34" charset="0"/>
                <a:cs typeface="Calibri" pitchFamily="34" charset="0"/>
              </a:rPr>
              <a:t>LC-MS/MS </a:t>
            </a:r>
            <a:r>
              <a:rPr lang="de-DE" sz="1200" b="0" dirty="0" err="1" smtClean="0">
                <a:solidFill>
                  <a:schemeClr val="tx1"/>
                </a:solidFill>
                <a:uFillTx/>
                <a:latin typeface="Calibri" pitchFamily="34" charset="0"/>
                <a:cs typeface="Calibri" pitchFamily="34" charset="0"/>
              </a:rPr>
              <a:t>experiment</a:t>
            </a:r>
            <a:endParaRPr lang="de-DE" sz="1200" b="0" dirty="0">
              <a:solidFill>
                <a:schemeClr val="tx1"/>
              </a:solidFill>
              <a:uFillTx/>
              <a:latin typeface="Calibri" pitchFamily="34" charset="0"/>
              <a:cs typeface="Calibri" pitchFamily="34" charset="0"/>
            </a:endParaRPr>
          </a:p>
        </p:txBody>
      </p:sp>
      <p:sp>
        <p:nvSpPr>
          <p:cNvPr id="19" name="TextBox 18"/>
          <p:cNvSpPr txBox="1">
            <a:spLocks/>
          </p:cNvSpPr>
          <p:nvPr/>
        </p:nvSpPr>
        <p:spPr>
          <a:xfrm>
            <a:off x="4038468" y="1191083"/>
            <a:ext cx="2880320"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Fragment m/z values</a:t>
            </a:r>
            <a:endParaRPr lang="de-DE" sz="1200" b="0">
              <a:solidFill>
                <a:schemeClr val="tx1"/>
              </a:solidFill>
              <a:uFillTx/>
              <a:latin typeface="Calibri" pitchFamily="34" charset="0"/>
              <a:cs typeface="Calibri" pitchFamily="34" charset="0"/>
            </a:endParaRPr>
          </a:p>
        </p:txBody>
      </p:sp>
      <p:sp>
        <p:nvSpPr>
          <p:cNvPr id="20" name="TextBox 19"/>
          <p:cNvSpPr txBox="1">
            <a:spLocks/>
          </p:cNvSpPr>
          <p:nvPr/>
        </p:nvSpPr>
        <p:spPr>
          <a:xfrm>
            <a:off x="-324544" y="5680094"/>
            <a:ext cx="2880320"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Sequence db</a:t>
            </a:r>
            <a:endParaRPr lang="de-DE" sz="1200" b="0">
              <a:solidFill>
                <a:schemeClr val="tx1"/>
              </a:solidFill>
              <a:uFillTx/>
              <a:latin typeface="Calibri" pitchFamily="34" charset="0"/>
              <a:cs typeface="Calibri" pitchFamily="34" charset="0"/>
            </a:endParaRPr>
          </a:p>
        </p:txBody>
      </p:sp>
      <p:sp>
        <p:nvSpPr>
          <p:cNvPr id="21" name="TextBox 20"/>
          <p:cNvSpPr txBox="1">
            <a:spLocks/>
          </p:cNvSpPr>
          <p:nvPr/>
        </p:nvSpPr>
        <p:spPr>
          <a:xfrm>
            <a:off x="3176552" y="5896135"/>
            <a:ext cx="4712420" cy="461665"/>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Theoretical fragment m/z </a:t>
            </a:r>
            <a:br>
              <a:rPr lang="de-DE" sz="1200" b="0" smtClean="0">
                <a:solidFill>
                  <a:schemeClr val="tx1"/>
                </a:solidFill>
                <a:uFillTx/>
                <a:latin typeface="Calibri" pitchFamily="34" charset="0"/>
                <a:cs typeface="Calibri" pitchFamily="34" charset="0"/>
              </a:rPr>
            </a:br>
            <a:r>
              <a:rPr lang="de-DE" sz="1200" b="0" smtClean="0">
                <a:solidFill>
                  <a:schemeClr val="tx1"/>
                </a:solidFill>
                <a:uFillTx/>
                <a:latin typeface="Calibri" pitchFamily="34" charset="0"/>
                <a:cs typeface="Calibri" pitchFamily="34" charset="0"/>
              </a:rPr>
              <a:t>values from suitable peptides</a:t>
            </a:r>
            <a:endParaRPr lang="de-DE" sz="1200" b="0">
              <a:solidFill>
                <a:schemeClr val="tx1"/>
              </a:solidFill>
              <a:uFillTx/>
              <a:latin typeface="Calibri" pitchFamily="34" charset="0"/>
              <a:cs typeface="Calibri" pitchFamily="34" charset="0"/>
            </a:endParaRPr>
          </a:p>
        </p:txBody>
      </p:sp>
      <p:sp>
        <p:nvSpPr>
          <p:cNvPr id="22" name="TextBox 21"/>
          <p:cNvSpPr txBox="1">
            <a:spLocks/>
          </p:cNvSpPr>
          <p:nvPr/>
        </p:nvSpPr>
        <p:spPr>
          <a:xfrm>
            <a:off x="4603064" y="2780928"/>
            <a:ext cx="1872208"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Compare </a:t>
            </a:r>
            <a:endParaRPr lang="de-DE" sz="1200" b="0">
              <a:solidFill>
                <a:schemeClr val="tx1"/>
              </a:solidFill>
              <a:uFillTx/>
              <a:latin typeface="Calibri" pitchFamily="34" charset="0"/>
              <a:cs typeface="Calibri" pitchFamily="34" charset="0"/>
            </a:endParaRPr>
          </a:p>
        </p:txBody>
      </p:sp>
      <p:sp>
        <p:nvSpPr>
          <p:cNvPr id="23" name="TextBox 22"/>
          <p:cNvSpPr txBox="1">
            <a:spLocks/>
          </p:cNvSpPr>
          <p:nvPr/>
        </p:nvSpPr>
        <p:spPr>
          <a:xfrm>
            <a:off x="270024" y="4662836"/>
            <a:ext cx="1656184" cy="938719"/>
          </a:xfrm>
          <a:prstGeom prst="rect">
            <a:avLst/>
          </a:prstGeom>
          <a:noFill/>
        </p:spPr>
        <p:txBody>
          <a:bodyPr wrap="square" rtlCol="0">
            <a:spAutoFit/>
          </a:bodyPr>
          <a:lstStyle/>
          <a:p>
            <a:pPr algn="l"/>
            <a:r>
              <a:rPr lang="de-DE" sz="500" b="0" smtClean="0">
                <a:solidFill>
                  <a:schemeClr val="tx1"/>
                </a:solidFill>
                <a:uFillTx/>
                <a:latin typeface="Calibri" pitchFamily="34" charset="0"/>
                <a:cs typeface="Calibri" pitchFamily="34" charset="0"/>
              </a:rPr>
              <a:t>Q9NSC5|HOME3_HUMAN Homer protein homolog 3 - Homo sapiens (Human)</a:t>
            </a:r>
          </a:p>
          <a:p>
            <a:pPr algn="l"/>
            <a:r>
              <a:rPr lang="de-DE" sz="500" b="0" smtClean="0">
                <a:solidFill>
                  <a:schemeClr val="tx1"/>
                </a:solidFill>
                <a:uFillTx/>
                <a:latin typeface="Calibri" pitchFamily="34" charset="0"/>
                <a:cs typeface="Calibri" pitchFamily="34" charset="0"/>
              </a:rPr>
              <a:t>MSTAREQPIFSTRAHVFQIDPATKRNWIPAGKHALTVSYFYDATRNVYRIISIGGAKAIINSTVTPNMTFTKTSQKFGQWDSRANTVYGLGFASEQHLTQFAEKFQEVKEAARLAREKSQDGGELTSPALGLASHQVPPSPLVSANGPGEEKLFRSQSADAPGPTERERLKKMLSEGSVGEVQWEAEFFALQDSNNKLAGALREANAAAAQWRQQLEAQRAEAERLRQRVAELEAQAASEVTPTGEKEGLGQGQSLEQLEALVQTKDQEIQTLKSQTGGPREALEAAEREETQQKVQDLETRNAELEHQLRAMERSLEEARAERERARAEVGRAAQLLDVSLFELSELREGLARLAEAAP</a:t>
            </a:r>
            <a:endParaRPr lang="de-DE" sz="500" b="0">
              <a:solidFill>
                <a:schemeClr val="tx1"/>
              </a:solidFill>
              <a:uFillTx/>
              <a:latin typeface="Calibri" pitchFamily="34" charset="0"/>
              <a:cs typeface="Calibri" pitchFamily="34" charset="0"/>
            </a:endParaRPr>
          </a:p>
        </p:txBody>
      </p:sp>
      <p:sp>
        <p:nvSpPr>
          <p:cNvPr id="24" name="Rectangle 23"/>
          <p:cNvSpPr>
            <a:spLocks/>
          </p:cNvSpPr>
          <p:nvPr/>
        </p:nvSpPr>
        <p:spPr>
          <a:xfrm>
            <a:off x="4860032" y="1436583"/>
            <a:ext cx="1331640" cy="1200329"/>
          </a:xfrm>
          <a:prstGeom prst="rect">
            <a:avLst/>
          </a:prstGeom>
        </p:spPr>
        <p:txBody>
          <a:bodyPr wrap="square">
            <a:spAutoFit/>
          </a:bodyPr>
          <a:lstStyle/>
          <a:p>
            <a:pPr algn="ctr"/>
            <a:r>
              <a:rPr lang="de-DE" sz="900" b="0" smtClean="0">
                <a:solidFill>
                  <a:schemeClr val="bg1"/>
                </a:solidFill>
                <a:uFillTx/>
                <a:latin typeface="Calibri" pitchFamily="34" charset="0"/>
                <a:cs typeface="Calibri" pitchFamily="34" charset="0"/>
              </a:rPr>
              <a:t>569.24</a:t>
            </a:r>
          </a:p>
          <a:p>
            <a:pPr algn="ctr"/>
            <a:r>
              <a:rPr lang="de-DE" sz="900" b="0" smtClean="0">
                <a:solidFill>
                  <a:schemeClr val="bg1"/>
                </a:solidFill>
                <a:uFillTx/>
                <a:latin typeface="Calibri" pitchFamily="34" charset="0"/>
                <a:cs typeface="Calibri" pitchFamily="34" charset="0"/>
              </a:rPr>
              <a:t>572.33</a:t>
            </a:r>
          </a:p>
          <a:p>
            <a:pPr algn="ctr"/>
            <a:r>
              <a:rPr lang="de-DE" sz="900" b="0" smtClean="0">
                <a:solidFill>
                  <a:schemeClr val="bg1"/>
                </a:solidFill>
                <a:uFillTx/>
                <a:latin typeface="Calibri" pitchFamily="34" charset="0"/>
                <a:cs typeface="Calibri" pitchFamily="34" charset="0"/>
              </a:rPr>
              <a:t>580.30</a:t>
            </a:r>
          </a:p>
          <a:p>
            <a:pPr algn="ctr"/>
            <a:r>
              <a:rPr lang="de-DE" sz="900" b="0" smtClean="0">
                <a:solidFill>
                  <a:schemeClr val="bg1"/>
                </a:solidFill>
                <a:uFillTx/>
                <a:latin typeface="Calibri" pitchFamily="34" charset="0"/>
                <a:cs typeface="Calibri" pitchFamily="34" charset="0"/>
              </a:rPr>
              <a:t>581.46</a:t>
            </a:r>
          </a:p>
          <a:p>
            <a:pPr algn="ctr"/>
            <a:r>
              <a:rPr lang="de-DE" sz="900" b="0" smtClean="0">
                <a:solidFill>
                  <a:schemeClr val="bg1"/>
                </a:solidFill>
                <a:uFillTx/>
                <a:latin typeface="Calibri" pitchFamily="34" charset="0"/>
                <a:cs typeface="Calibri" pitchFamily="34" charset="0"/>
              </a:rPr>
              <a:t>582.63</a:t>
            </a:r>
          </a:p>
          <a:p>
            <a:pPr algn="ctr"/>
            <a:r>
              <a:rPr lang="de-DE" sz="900" b="0" smtClean="0">
                <a:solidFill>
                  <a:schemeClr val="bg1"/>
                </a:solidFill>
                <a:uFillTx/>
                <a:latin typeface="Calibri" pitchFamily="34" charset="0"/>
                <a:cs typeface="Calibri" pitchFamily="34" charset="0"/>
              </a:rPr>
              <a:t>606.32 </a:t>
            </a:r>
          </a:p>
          <a:p>
            <a:pPr algn="ctr"/>
            <a:r>
              <a:rPr lang="de-DE" sz="900" b="0" smtClean="0">
                <a:solidFill>
                  <a:schemeClr val="bg1"/>
                </a:solidFill>
                <a:uFillTx/>
                <a:latin typeface="Calibri" pitchFamily="34" charset="0"/>
                <a:cs typeface="Calibri" pitchFamily="34" charset="0"/>
              </a:rPr>
              <a:t>610.24</a:t>
            </a:r>
          </a:p>
          <a:p>
            <a:pPr algn="ctr"/>
            <a:r>
              <a:rPr lang="de-DE" sz="900" b="0" smtClean="0">
                <a:solidFill>
                  <a:schemeClr val="bg1"/>
                </a:solidFill>
                <a:uFillTx/>
                <a:latin typeface="Calibri" pitchFamily="34" charset="0"/>
                <a:cs typeface="Calibri" pitchFamily="34" charset="0"/>
              </a:rPr>
              <a:t>616.14</a:t>
            </a:r>
          </a:p>
        </p:txBody>
      </p:sp>
      <p:grpSp>
        <p:nvGrpSpPr>
          <p:cNvPr id="128" name="Group 127"/>
          <p:cNvGrpSpPr/>
          <p:nvPr/>
        </p:nvGrpSpPr>
        <p:grpSpPr>
          <a:xfrm>
            <a:off x="4032448" y="4539837"/>
            <a:ext cx="2898506" cy="1201232"/>
            <a:chOff x="4286017" y="4539837"/>
            <a:chExt cx="2898506" cy="1201232"/>
          </a:xfrm>
        </p:grpSpPr>
        <p:sp>
          <p:nvSpPr>
            <p:cNvPr id="31" name="Rectangle 30"/>
            <p:cNvSpPr>
              <a:spLocks/>
            </p:cNvSpPr>
            <p:nvPr/>
          </p:nvSpPr>
          <p:spPr bwMode="auto">
            <a:xfrm>
              <a:off x="6281890" y="4582066"/>
              <a:ext cx="440674" cy="1097372"/>
            </a:xfrm>
            <a:prstGeom prst="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0" i="0" u="none" strike="noStrike" cap="none" normalizeH="0" baseline="0">
                <a:ln>
                  <a:noFill/>
                </a:ln>
                <a:solidFill>
                  <a:schemeClr val="bg1"/>
                </a:solidFill>
                <a:effectLst/>
                <a:uFillTx/>
                <a:latin typeface="Calibri" pitchFamily="34" charset="0"/>
                <a:cs typeface="Calibri" pitchFamily="34" charset="0"/>
              </a:endParaRPr>
            </a:p>
          </p:txBody>
        </p:sp>
        <p:sp>
          <p:nvSpPr>
            <p:cNvPr id="30" name="Rectangle 29"/>
            <p:cNvSpPr>
              <a:spLocks/>
            </p:cNvSpPr>
            <p:nvPr/>
          </p:nvSpPr>
          <p:spPr bwMode="auto">
            <a:xfrm>
              <a:off x="5491533" y="4585066"/>
              <a:ext cx="440674" cy="1097372"/>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bg1"/>
                </a:solidFill>
                <a:effectLst/>
                <a:uFillTx/>
                <a:latin typeface="Calibri" pitchFamily="34" charset="0"/>
                <a:cs typeface="Calibri" pitchFamily="34" charset="0"/>
              </a:endParaRPr>
            </a:p>
          </p:txBody>
        </p:sp>
        <p:grpSp>
          <p:nvGrpSpPr>
            <p:cNvPr id="33" name="Group 32"/>
            <p:cNvGrpSpPr/>
            <p:nvPr/>
          </p:nvGrpSpPr>
          <p:grpSpPr>
            <a:xfrm>
              <a:off x="4286017" y="4539837"/>
              <a:ext cx="1331640" cy="1200329"/>
              <a:chOff x="4286017" y="4717419"/>
              <a:chExt cx="1331640" cy="1200329"/>
            </a:xfrm>
          </p:grpSpPr>
          <p:sp>
            <p:nvSpPr>
              <p:cNvPr id="29" name="Rectangle 28"/>
              <p:cNvSpPr>
                <a:spLocks/>
              </p:cNvSpPr>
              <p:nvPr/>
            </p:nvSpPr>
            <p:spPr bwMode="auto">
              <a:xfrm>
                <a:off x="4732027" y="4762648"/>
                <a:ext cx="440674" cy="1097372"/>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26" name="Rectangle 25"/>
              <p:cNvSpPr>
                <a:spLocks/>
              </p:cNvSpPr>
              <p:nvPr/>
            </p:nvSpPr>
            <p:spPr>
              <a:xfrm>
                <a:off x="4286017" y="4717419"/>
                <a:ext cx="1331640" cy="1200329"/>
              </a:xfrm>
              <a:prstGeom prst="rect">
                <a:avLst/>
              </a:prstGeom>
            </p:spPr>
            <p:txBody>
              <a:bodyPr wrap="square">
                <a:spAutoFit/>
              </a:bodyPr>
              <a:lstStyle/>
              <a:p>
                <a:pPr algn="ctr"/>
                <a:r>
                  <a:rPr lang="de-DE" sz="900" b="0" smtClean="0">
                    <a:solidFill>
                      <a:schemeClr val="bg1"/>
                    </a:solidFill>
                    <a:uFillTx/>
                    <a:latin typeface="Calibri" pitchFamily="34" charset="0"/>
                    <a:cs typeface="Calibri" pitchFamily="34" charset="0"/>
                  </a:rPr>
                  <a:t>569.24</a:t>
                </a:r>
              </a:p>
              <a:p>
                <a:pPr algn="ctr"/>
                <a:r>
                  <a:rPr lang="de-DE" sz="900" b="0" smtClean="0">
                    <a:solidFill>
                      <a:schemeClr val="bg1"/>
                    </a:solidFill>
                    <a:uFillTx/>
                    <a:latin typeface="Calibri" pitchFamily="34" charset="0"/>
                    <a:cs typeface="Calibri" pitchFamily="34" charset="0"/>
                  </a:rPr>
                  <a:t>572.33</a:t>
                </a:r>
              </a:p>
              <a:p>
                <a:pPr algn="ctr"/>
                <a:r>
                  <a:rPr lang="de-DE" sz="900" b="0" smtClean="0">
                    <a:solidFill>
                      <a:schemeClr val="bg1"/>
                    </a:solidFill>
                    <a:uFillTx/>
                    <a:latin typeface="Calibri" pitchFamily="34" charset="0"/>
                    <a:cs typeface="Calibri" pitchFamily="34" charset="0"/>
                  </a:rPr>
                  <a:t>580.30</a:t>
                </a:r>
              </a:p>
              <a:p>
                <a:pPr algn="ctr"/>
                <a:r>
                  <a:rPr lang="de-DE" sz="900" b="0" smtClean="0">
                    <a:solidFill>
                      <a:schemeClr val="bg1"/>
                    </a:solidFill>
                    <a:uFillTx/>
                    <a:latin typeface="Calibri" pitchFamily="34" charset="0"/>
                    <a:cs typeface="Calibri" pitchFamily="34" charset="0"/>
                  </a:rPr>
                  <a:t>581.46</a:t>
                </a:r>
              </a:p>
              <a:p>
                <a:pPr algn="ctr"/>
                <a:r>
                  <a:rPr lang="de-DE" sz="900" b="0" smtClean="0">
                    <a:solidFill>
                      <a:schemeClr val="bg1"/>
                    </a:solidFill>
                    <a:uFillTx/>
                    <a:latin typeface="Calibri" pitchFamily="34" charset="0"/>
                    <a:cs typeface="Calibri" pitchFamily="34" charset="0"/>
                  </a:rPr>
                  <a:t>582.63</a:t>
                </a:r>
              </a:p>
              <a:p>
                <a:pPr algn="ctr"/>
                <a:r>
                  <a:rPr lang="de-DE" sz="900" b="0" smtClean="0">
                    <a:solidFill>
                      <a:schemeClr val="bg1"/>
                    </a:solidFill>
                    <a:uFillTx/>
                    <a:latin typeface="Calibri" pitchFamily="34" charset="0"/>
                    <a:cs typeface="Calibri" pitchFamily="34" charset="0"/>
                  </a:rPr>
                  <a:t>606.32 </a:t>
                </a:r>
              </a:p>
              <a:p>
                <a:pPr algn="ctr"/>
                <a:r>
                  <a:rPr lang="de-DE" sz="900" b="0" smtClean="0">
                    <a:solidFill>
                      <a:schemeClr val="bg1"/>
                    </a:solidFill>
                    <a:uFillTx/>
                    <a:latin typeface="Calibri" pitchFamily="34" charset="0"/>
                    <a:cs typeface="Calibri" pitchFamily="34" charset="0"/>
                  </a:rPr>
                  <a:t>610.24</a:t>
                </a:r>
              </a:p>
              <a:p>
                <a:pPr algn="ctr"/>
                <a:r>
                  <a:rPr lang="de-DE" sz="900" b="0" smtClean="0">
                    <a:solidFill>
                      <a:schemeClr val="bg1"/>
                    </a:solidFill>
                    <a:uFillTx/>
                    <a:latin typeface="Calibri" pitchFamily="34" charset="0"/>
                    <a:cs typeface="Calibri" pitchFamily="34" charset="0"/>
                  </a:rPr>
                  <a:t>616.14</a:t>
                </a:r>
              </a:p>
            </p:txBody>
          </p:sp>
        </p:grpSp>
        <p:sp>
          <p:nvSpPr>
            <p:cNvPr id="13" name="Rectangle 12"/>
            <p:cNvSpPr>
              <a:spLocks/>
            </p:cNvSpPr>
            <p:nvPr/>
          </p:nvSpPr>
          <p:spPr bwMode="auto">
            <a:xfrm>
              <a:off x="4621567" y="4587671"/>
              <a:ext cx="2220225"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27" name="Rectangle 26"/>
            <p:cNvSpPr>
              <a:spLocks/>
            </p:cNvSpPr>
            <p:nvPr/>
          </p:nvSpPr>
          <p:spPr>
            <a:xfrm>
              <a:off x="5052839" y="4539837"/>
              <a:ext cx="1331640" cy="1200329"/>
            </a:xfrm>
            <a:prstGeom prst="rect">
              <a:avLst/>
            </a:prstGeom>
          </p:spPr>
          <p:txBody>
            <a:bodyPr wrap="square">
              <a:spAutoFit/>
            </a:bodyPr>
            <a:lstStyle/>
            <a:p>
              <a:pPr algn="ctr"/>
              <a:r>
                <a:rPr lang="de-DE" sz="900" b="0" smtClean="0">
                  <a:solidFill>
                    <a:schemeClr val="bg1"/>
                  </a:solidFill>
                  <a:uFillTx/>
                  <a:latin typeface="Calibri" pitchFamily="34" charset="0"/>
                  <a:cs typeface="Calibri" pitchFamily="34" charset="0"/>
                </a:rPr>
                <a:t>569.24</a:t>
              </a:r>
            </a:p>
            <a:p>
              <a:pPr algn="ctr"/>
              <a:r>
                <a:rPr lang="de-DE" sz="900" b="0" smtClean="0">
                  <a:solidFill>
                    <a:schemeClr val="bg1"/>
                  </a:solidFill>
                  <a:uFillTx/>
                  <a:latin typeface="Calibri" pitchFamily="34" charset="0"/>
                  <a:cs typeface="Calibri" pitchFamily="34" charset="0"/>
                </a:rPr>
                <a:t>574.83</a:t>
              </a:r>
            </a:p>
            <a:p>
              <a:pPr algn="ctr"/>
              <a:r>
                <a:rPr lang="de-DE" sz="900" b="0" smtClean="0">
                  <a:solidFill>
                    <a:schemeClr val="bg1"/>
                  </a:solidFill>
                  <a:uFillTx/>
                  <a:latin typeface="Calibri" pitchFamily="34" charset="0"/>
                  <a:cs typeface="Calibri" pitchFamily="34" charset="0"/>
                </a:rPr>
                <a:t>580.70</a:t>
              </a:r>
            </a:p>
            <a:p>
              <a:pPr algn="ctr"/>
              <a:r>
                <a:rPr lang="de-DE" sz="900" b="0" smtClean="0">
                  <a:solidFill>
                    <a:schemeClr val="bg1"/>
                  </a:solidFill>
                  <a:uFillTx/>
                  <a:latin typeface="Calibri" pitchFamily="34" charset="0"/>
                  <a:cs typeface="Calibri" pitchFamily="34" charset="0"/>
                </a:rPr>
                <a:t>580.92</a:t>
              </a:r>
            </a:p>
            <a:p>
              <a:pPr algn="ctr"/>
              <a:r>
                <a:rPr lang="de-DE" sz="900" b="0" smtClean="0">
                  <a:solidFill>
                    <a:schemeClr val="bg1"/>
                  </a:solidFill>
                  <a:uFillTx/>
                  <a:latin typeface="Calibri" pitchFamily="34" charset="0"/>
                  <a:cs typeface="Calibri" pitchFamily="34" charset="0"/>
                </a:rPr>
                <a:t>579.99</a:t>
              </a:r>
            </a:p>
            <a:p>
              <a:pPr algn="ctr"/>
              <a:r>
                <a:rPr lang="de-DE" sz="900" b="0" smtClean="0">
                  <a:solidFill>
                    <a:schemeClr val="bg1"/>
                  </a:solidFill>
                  <a:uFillTx/>
                  <a:latin typeface="Calibri" pitchFamily="34" charset="0"/>
                  <a:cs typeface="Calibri" pitchFamily="34" charset="0"/>
                </a:rPr>
                <a:t>603.92 </a:t>
              </a:r>
            </a:p>
            <a:p>
              <a:pPr algn="ctr"/>
              <a:r>
                <a:rPr lang="de-DE" sz="900" b="0" smtClean="0">
                  <a:solidFill>
                    <a:schemeClr val="bg1"/>
                  </a:solidFill>
                  <a:uFillTx/>
                  <a:latin typeface="Calibri" pitchFamily="34" charset="0"/>
                  <a:cs typeface="Calibri" pitchFamily="34" charset="0"/>
                </a:rPr>
                <a:t>611.14</a:t>
              </a:r>
            </a:p>
            <a:p>
              <a:pPr algn="ctr"/>
              <a:r>
                <a:rPr lang="de-DE" sz="900" b="0" smtClean="0">
                  <a:solidFill>
                    <a:schemeClr val="bg1"/>
                  </a:solidFill>
                  <a:uFillTx/>
                  <a:latin typeface="Calibri" pitchFamily="34" charset="0"/>
                  <a:cs typeface="Calibri" pitchFamily="34" charset="0"/>
                </a:rPr>
                <a:t>616.74</a:t>
              </a:r>
            </a:p>
          </p:txBody>
        </p:sp>
        <p:sp>
          <p:nvSpPr>
            <p:cNvPr id="28" name="Rectangle 27"/>
            <p:cNvSpPr>
              <a:spLocks/>
            </p:cNvSpPr>
            <p:nvPr/>
          </p:nvSpPr>
          <p:spPr>
            <a:xfrm>
              <a:off x="5852883" y="4540740"/>
              <a:ext cx="1331640" cy="1200329"/>
            </a:xfrm>
            <a:prstGeom prst="rect">
              <a:avLst/>
            </a:prstGeom>
          </p:spPr>
          <p:txBody>
            <a:bodyPr wrap="square">
              <a:spAutoFit/>
            </a:bodyPr>
            <a:lstStyle/>
            <a:p>
              <a:pPr algn="ctr"/>
              <a:r>
                <a:rPr lang="de-DE" sz="900" b="0" smtClean="0">
                  <a:solidFill>
                    <a:schemeClr val="bg1"/>
                  </a:solidFill>
                  <a:uFillTx/>
                  <a:latin typeface="Calibri" pitchFamily="34" charset="0"/>
                  <a:cs typeface="Calibri" pitchFamily="34" charset="0"/>
                </a:rPr>
                <a:t>570.84</a:t>
              </a:r>
            </a:p>
            <a:p>
              <a:pPr algn="ctr"/>
              <a:r>
                <a:rPr lang="de-DE" sz="900" b="0" smtClean="0">
                  <a:solidFill>
                    <a:schemeClr val="bg1"/>
                  </a:solidFill>
                  <a:uFillTx/>
                  <a:latin typeface="Calibri" pitchFamily="34" charset="0"/>
                  <a:cs typeface="Calibri" pitchFamily="34" charset="0"/>
                </a:rPr>
                <a:t>571.72</a:t>
              </a:r>
            </a:p>
            <a:p>
              <a:pPr algn="ctr"/>
              <a:r>
                <a:rPr lang="de-DE" sz="900" b="0" smtClean="0">
                  <a:solidFill>
                    <a:schemeClr val="bg1"/>
                  </a:solidFill>
                  <a:uFillTx/>
                  <a:latin typeface="Calibri" pitchFamily="34" charset="0"/>
                  <a:cs typeface="Calibri" pitchFamily="34" charset="0"/>
                </a:rPr>
                <a:t>580.40</a:t>
              </a:r>
            </a:p>
            <a:p>
              <a:pPr algn="ctr"/>
              <a:r>
                <a:rPr lang="de-DE" sz="900" b="0" smtClean="0">
                  <a:solidFill>
                    <a:schemeClr val="bg1"/>
                  </a:solidFill>
                  <a:uFillTx/>
                  <a:latin typeface="Calibri" pitchFamily="34" charset="0"/>
                  <a:cs typeface="Calibri" pitchFamily="34" charset="0"/>
                </a:rPr>
                <a:t>591.18</a:t>
              </a:r>
            </a:p>
            <a:p>
              <a:pPr algn="ctr"/>
              <a:r>
                <a:rPr lang="de-DE" sz="900" b="0" smtClean="0">
                  <a:solidFill>
                    <a:schemeClr val="bg1"/>
                  </a:solidFill>
                  <a:uFillTx/>
                  <a:latin typeface="Calibri" pitchFamily="34" charset="0"/>
                  <a:cs typeface="Calibri" pitchFamily="34" charset="0"/>
                </a:rPr>
                <a:t>579.35</a:t>
              </a:r>
            </a:p>
            <a:p>
              <a:pPr algn="ctr"/>
              <a:r>
                <a:rPr lang="de-DE" sz="900" b="0" smtClean="0">
                  <a:solidFill>
                    <a:schemeClr val="bg1"/>
                  </a:solidFill>
                  <a:uFillTx/>
                  <a:latin typeface="Calibri" pitchFamily="34" charset="0"/>
                  <a:cs typeface="Calibri" pitchFamily="34" charset="0"/>
                </a:rPr>
                <a:t>607.25 </a:t>
              </a:r>
            </a:p>
            <a:p>
              <a:pPr algn="ctr"/>
              <a:r>
                <a:rPr lang="de-DE" sz="900" b="0" smtClean="0">
                  <a:solidFill>
                    <a:schemeClr val="bg1"/>
                  </a:solidFill>
                  <a:uFillTx/>
                  <a:latin typeface="Calibri" pitchFamily="34" charset="0"/>
                  <a:cs typeface="Calibri" pitchFamily="34" charset="0"/>
                </a:rPr>
                <a:t>611.42</a:t>
              </a:r>
            </a:p>
            <a:p>
              <a:pPr algn="ctr"/>
              <a:r>
                <a:rPr lang="de-DE" sz="900" b="0" smtClean="0">
                  <a:solidFill>
                    <a:schemeClr val="bg1"/>
                  </a:solidFill>
                  <a:uFillTx/>
                  <a:latin typeface="Calibri" pitchFamily="34" charset="0"/>
                  <a:cs typeface="Calibri" pitchFamily="34" charset="0"/>
                </a:rPr>
                <a:t>614.45</a:t>
              </a:r>
            </a:p>
          </p:txBody>
        </p:sp>
      </p:grpSp>
      <p:grpSp>
        <p:nvGrpSpPr>
          <p:cNvPr id="83" name="Group 82"/>
          <p:cNvGrpSpPr/>
          <p:nvPr/>
        </p:nvGrpSpPr>
        <p:grpSpPr>
          <a:xfrm>
            <a:off x="4201082" y="3272976"/>
            <a:ext cx="756000" cy="707886"/>
            <a:chOff x="4201082" y="3272976"/>
            <a:chExt cx="756000" cy="707886"/>
          </a:xfrm>
        </p:grpSpPr>
        <p:sp>
          <p:nvSpPr>
            <p:cNvPr id="35" name="Rectangle 34"/>
            <p:cNvSpPr>
              <a:spLocks/>
            </p:cNvSpPr>
            <p:nvPr/>
          </p:nvSpPr>
          <p:spPr bwMode="auto">
            <a:xfrm>
              <a:off x="4445665" y="3310865"/>
              <a:ext cx="250180" cy="617022"/>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36" name="Rectangle 35"/>
            <p:cNvSpPr>
              <a:spLocks/>
            </p:cNvSpPr>
            <p:nvPr/>
          </p:nvSpPr>
          <p:spPr>
            <a:xfrm>
              <a:off x="4201082" y="3272976"/>
              <a:ext cx="756000" cy="707886"/>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pSp>
        <p:nvGrpSpPr>
          <p:cNvPr id="37" name="Group 36"/>
          <p:cNvGrpSpPr/>
          <p:nvPr/>
        </p:nvGrpSpPr>
        <p:grpSpPr>
          <a:xfrm>
            <a:off x="4439742" y="3272975"/>
            <a:ext cx="756000" cy="707886"/>
            <a:chOff x="4276574" y="4663244"/>
            <a:chExt cx="1331640" cy="1020731"/>
          </a:xfrm>
        </p:grpSpPr>
        <p:sp>
          <p:nvSpPr>
            <p:cNvPr id="38" name="Rectangle 37"/>
            <p:cNvSpPr>
              <a:spLocks/>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39" name="Rectangle 38"/>
            <p:cNvSpPr>
              <a:spLocks/>
            </p:cNvSpPr>
            <p:nvPr/>
          </p:nvSpPr>
          <p:spPr>
            <a:xfrm>
              <a:off x="4276574" y="4663244"/>
              <a:ext cx="1331640" cy="1020731"/>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pSp>
        <p:nvGrpSpPr>
          <p:cNvPr id="84" name="Group 83"/>
          <p:cNvGrpSpPr/>
          <p:nvPr/>
        </p:nvGrpSpPr>
        <p:grpSpPr>
          <a:xfrm>
            <a:off x="4986796" y="3285150"/>
            <a:ext cx="756000" cy="707886"/>
            <a:chOff x="4986796" y="3285150"/>
            <a:chExt cx="756000" cy="707886"/>
          </a:xfrm>
        </p:grpSpPr>
        <p:sp>
          <p:nvSpPr>
            <p:cNvPr id="41" name="Rectangle 40"/>
            <p:cNvSpPr>
              <a:spLocks/>
            </p:cNvSpPr>
            <p:nvPr/>
          </p:nvSpPr>
          <p:spPr bwMode="auto">
            <a:xfrm>
              <a:off x="5231379" y="3323039"/>
              <a:ext cx="250180" cy="617022"/>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42" name="Rectangle 41"/>
            <p:cNvSpPr>
              <a:spLocks/>
            </p:cNvSpPr>
            <p:nvPr/>
          </p:nvSpPr>
          <p:spPr>
            <a:xfrm>
              <a:off x="4986796" y="3285150"/>
              <a:ext cx="756000" cy="707886"/>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pSp>
        <p:nvGrpSpPr>
          <p:cNvPr id="43" name="Group 42"/>
          <p:cNvGrpSpPr/>
          <p:nvPr/>
        </p:nvGrpSpPr>
        <p:grpSpPr>
          <a:xfrm>
            <a:off x="5225456" y="3285149"/>
            <a:ext cx="756000" cy="707886"/>
            <a:chOff x="4276574" y="4663244"/>
            <a:chExt cx="1331640" cy="1020731"/>
          </a:xfrm>
        </p:grpSpPr>
        <p:sp>
          <p:nvSpPr>
            <p:cNvPr id="44" name="Rectangle 43"/>
            <p:cNvSpPr>
              <a:spLocks/>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45" name="Rectangle 44"/>
            <p:cNvSpPr>
              <a:spLocks/>
            </p:cNvSpPr>
            <p:nvPr/>
          </p:nvSpPr>
          <p:spPr>
            <a:xfrm>
              <a:off x="4276574" y="4663244"/>
              <a:ext cx="1331640" cy="1020731"/>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pSp>
        <p:nvGrpSpPr>
          <p:cNvPr id="85" name="Group 84"/>
          <p:cNvGrpSpPr/>
          <p:nvPr/>
        </p:nvGrpSpPr>
        <p:grpSpPr>
          <a:xfrm>
            <a:off x="5724128" y="3281602"/>
            <a:ext cx="756000" cy="707886"/>
            <a:chOff x="5809588" y="3281602"/>
            <a:chExt cx="756000" cy="707886"/>
          </a:xfrm>
        </p:grpSpPr>
        <p:sp>
          <p:nvSpPr>
            <p:cNvPr id="47" name="Rectangle 46"/>
            <p:cNvSpPr>
              <a:spLocks/>
            </p:cNvSpPr>
            <p:nvPr/>
          </p:nvSpPr>
          <p:spPr bwMode="auto">
            <a:xfrm>
              <a:off x="6054171" y="3319491"/>
              <a:ext cx="250180" cy="617022"/>
            </a:xfrm>
            <a:prstGeom prst="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48" name="Rectangle 47"/>
            <p:cNvSpPr>
              <a:spLocks/>
            </p:cNvSpPr>
            <p:nvPr/>
          </p:nvSpPr>
          <p:spPr>
            <a:xfrm>
              <a:off x="5809588" y="3281602"/>
              <a:ext cx="756000" cy="707886"/>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pSp>
        <p:nvGrpSpPr>
          <p:cNvPr id="49" name="Group 48"/>
          <p:cNvGrpSpPr/>
          <p:nvPr/>
        </p:nvGrpSpPr>
        <p:grpSpPr>
          <a:xfrm>
            <a:off x="5976240" y="3281601"/>
            <a:ext cx="756000" cy="707886"/>
            <a:chOff x="4276574" y="4663244"/>
            <a:chExt cx="1331640" cy="1020731"/>
          </a:xfrm>
        </p:grpSpPr>
        <p:sp>
          <p:nvSpPr>
            <p:cNvPr id="50" name="Rectangle 49"/>
            <p:cNvSpPr>
              <a:spLocks/>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51" name="Rectangle 50"/>
            <p:cNvSpPr>
              <a:spLocks/>
            </p:cNvSpPr>
            <p:nvPr/>
          </p:nvSpPr>
          <p:spPr>
            <a:xfrm>
              <a:off x="4276574" y="4663244"/>
              <a:ext cx="1331640" cy="1020731"/>
            </a:xfrm>
            <a:prstGeom prst="rect">
              <a:avLst/>
            </a:prstGeom>
          </p:spPr>
          <p:txBody>
            <a:bodyPr wrap="square">
              <a:spAutoFit/>
            </a:bodyPr>
            <a:lstStyle/>
            <a:p>
              <a:pPr algn="ctr"/>
              <a:r>
                <a:rPr lang="de-DE" sz="500" b="0" smtClean="0">
                  <a:solidFill>
                    <a:schemeClr val="bg1"/>
                  </a:solidFill>
                  <a:uFillTx/>
                  <a:latin typeface="Calibri" pitchFamily="34" charset="0"/>
                  <a:cs typeface="Calibri" pitchFamily="34" charset="0"/>
                </a:rPr>
                <a:t>569.24</a:t>
              </a:r>
            </a:p>
            <a:p>
              <a:pPr algn="ctr"/>
              <a:r>
                <a:rPr lang="de-DE" sz="500" b="0" smtClean="0">
                  <a:solidFill>
                    <a:schemeClr val="bg1"/>
                  </a:solidFill>
                  <a:uFillTx/>
                  <a:latin typeface="Calibri" pitchFamily="34" charset="0"/>
                  <a:cs typeface="Calibri" pitchFamily="34" charset="0"/>
                </a:rPr>
                <a:t>572.33</a:t>
              </a:r>
            </a:p>
            <a:p>
              <a:pPr algn="ctr"/>
              <a:r>
                <a:rPr lang="de-DE" sz="500" b="0" smtClean="0">
                  <a:solidFill>
                    <a:schemeClr val="bg1"/>
                  </a:solidFill>
                  <a:uFillTx/>
                  <a:latin typeface="Calibri" pitchFamily="34" charset="0"/>
                  <a:cs typeface="Calibri" pitchFamily="34" charset="0"/>
                </a:rPr>
                <a:t>580.30</a:t>
              </a:r>
            </a:p>
            <a:p>
              <a:pPr algn="ctr"/>
              <a:r>
                <a:rPr lang="de-DE" sz="500" b="0" smtClean="0">
                  <a:solidFill>
                    <a:schemeClr val="bg1"/>
                  </a:solidFill>
                  <a:uFillTx/>
                  <a:latin typeface="Calibri" pitchFamily="34" charset="0"/>
                  <a:cs typeface="Calibri" pitchFamily="34" charset="0"/>
                </a:rPr>
                <a:t>581.46</a:t>
              </a:r>
            </a:p>
            <a:p>
              <a:pPr algn="ctr"/>
              <a:r>
                <a:rPr lang="de-DE" sz="500" b="0" smtClean="0">
                  <a:solidFill>
                    <a:schemeClr val="bg1"/>
                  </a:solidFill>
                  <a:uFillTx/>
                  <a:latin typeface="Calibri" pitchFamily="34" charset="0"/>
                  <a:cs typeface="Calibri" pitchFamily="34" charset="0"/>
                </a:rPr>
                <a:t>582.63</a:t>
              </a:r>
            </a:p>
            <a:p>
              <a:pPr algn="ctr"/>
              <a:r>
                <a:rPr lang="de-DE" sz="500" b="0" smtClean="0">
                  <a:solidFill>
                    <a:schemeClr val="bg1"/>
                  </a:solidFill>
                  <a:uFillTx/>
                  <a:latin typeface="Calibri" pitchFamily="34" charset="0"/>
                  <a:cs typeface="Calibri" pitchFamily="34" charset="0"/>
                </a:rPr>
                <a:t>606.32 </a:t>
              </a:r>
            </a:p>
            <a:p>
              <a:pPr algn="ctr"/>
              <a:r>
                <a:rPr lang="de-DE" sz="500" b="0" smtClean="0">
                  <a:solidFill>
                    <a:schemeClr val="bg1"/>
                  </a:solidFill>
                  <a:uFillTx/>
                  <a:latin typeface="Calibri" pitchFamily="34" charset="0"/>
                  <a:cs typeface="Calibri" pitchFamily="34" charset="0"/>
                </a:rPr>
                <a:t>610.24</a:t>
              </a:r>
            </a:p>
            <a:p>
              <a:pPr algn="ctr"/>
              <a:r>
                <a:rPr lang="de-DE" sz="500" b="0" smtClean="0">
                  <a:solidFill>
                    <a:schemeClr val="bg1"/>
                  </a:solidFill>
                  <a:uFillTx/>
                  <a:latin typeface="Calibri" pitchFamily="34" charset="0"/>
                  <a:cs typeface="Calibri" pitchFamily="34" charset="0"/>
                </a:rPr>
                <a:t>616.14</a:t>
              </a:r>
            </a:p>
          </p:txBody>
        </p:sp>
      </p:grpSp>
      <p:graphicFrame>
        <p:nvGraphicFramePr>
          <p:cNvPr id="52" name="Table 51"/>
          <p:cNvGraphicFramePr>
            <a:graphicFrameLocks noGrp="1"/>
          </p:cNvGraphicFramePr>
          <p:nvPr/>
        </p:nvGraphicFramePr>
        <p:xfrm>
          <a:off x="7127905" y="3189300"/>
          <a:ext cx="1944216" cy="737583"/>
        </p:xfrm>
        <a:graphic>
          <a:graphicData uri="http://schemas.openxmlformats.org/drawingml/2006/table">
            <a:tbl>
              <a:tblPr firstRow="1" bandRow="1">
                <a:tableStyleId>{37CE84F3-28C3-443E-9E96-99CF82512B78}</a:tableStyleId>
              </a:tblPr>
              <a:tblGrid>
                <a:gridCol w="360040"/>
                <a:gridCol w="1008112"/>
                <a:gridCol w="576064"/>
              </a:tblGrid>
              <a:tr h="245861">
                <a:tc>
                  <a:txBody>
                    <a:bodyPr/>
                    <a:lstStyle/>
                    <a:p>
                      <a:pPr algn="ctr"/>
                      <a:r>
                        <a:rPr lang="de-DE" sz="900" smtClean="0">
                          <a:solidFill>
                            <a:schemeClr val="tx1"/>
                          </a:solidFill>
                          <a:uFillTx/>
                        </a:rPr>
                        <a:t>1</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smtClean="0">
                          <a:solidFill>
                            <a:schemeClr val="tx1"/>
                          </a:solidFill>
                          <a:uFillTx/>
                        </a:rPr>
                        <a:t>QRESTATDILQK</a:t>
                      </a:r>
                      <a:endParaRPr lang="de-DE" sz="900">
                        <a:solidFill>
                          <a:schemeClr val="tx1"/>
                        </a:solidFill>
                        <a:uFillTx/>
                      </a:endParaRPr>
                    </a:p>
                  </a:txBody>
                  <a:tcP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baseline="0" smtClean="0">
                          <a:solidFill>
                            <a:schemeClr val="tx1"/>
                          </a:solidFill>
                          <a:uFillTx/>
                        </a:rPr>
                        <a:t>18.77</a:t>
                      </a:r>
                      <a:endParaRPr lang="de-DE" sz="900" baseline="-25000">
                        <a:solidFill>
                          <a:schemeClr val="tx1"/>
                        </a:solidFill>
                        <a:uFillTx/>
                      </a:endParaRP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r>
              <a:tr h="245861">
                <a:tc>
                  <a:txBody>
                    <a:bodyPr/>
                    <a:lstStyle/>
                    <a:p>
                      <a:pPr algn="ctr"/>
                      <a:r>
                        <a:rPr lang="de-DE" sz="900" smtClean="0">
                          <a:solidFill>
                            <a:schemeClr val="tx1"/>
                          </a:solidFill>
                          <a:uFillTx/>
                        </a:rPr>
                        <a:t>2</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uFillTx/>
                        </a:rPr>
                        <a:t>EIEEDSLEGLKK</a:t>
                      </a:r>
                    </a:p>
                  </a:txBody>
                  <a:tcPr>
                    <a:lnL>
                      <a:noFill/>
                    </a:lnL>
                    <a:lnR>
                      <a:noFill/>
                    </a:lnR>
                    <a:lnT w="25400" cmpd="sng">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900" baseline="0" smtClean="0">
                          <a:solidFill>
                            <a:schemeClr val="tx1"/>
                          </a:solidFill>
                          <a:uFillTx/>
                        </a:rPr>
                        <a:t>14.78</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r>
              <a:tr h="245861">
                <a:tc>
                  <a:txBody>
                    <a:bodyPr/>
                    <a:lstStyle/>
                    <a:p>
                      <a:pPr algn="ctr"/>
                      <a:r>
                        <a:rPr lang="de-DE" sz="900" smtClean="0">
                          <a:solidFill>
                            <a:schemeClr val="tx1"/>
                          </a:solidFill>
                          <a:uFillTx/>
                        </a:rPr>
                        <a:t>3</a:t>
                      </a:r>
                      <a:endParaRPr lang="de-DE" sz="900">
                        <a:solidFill>
                          <a:schemeClr val="tx1"/>
                        </a:solidFill>
                        <a:uFillTx/>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uFillTx/>
                        </a:rPr>
                        <a:t>GIEDDLMDLIKK</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900" smtClean="0">
                          <a:solidFill>
                            <a:schemeClr val="tx1"/>
                          </a:solidFill>
                          <a:uFillTx/>
                        </a:rPr>
                        <a:t>12.63</a:t>
                      </a:r>
                      <a:endParaRPr lang="de-DE" sz="900" baseline="-25000" smtClean="0">
                        <a:solidFill>
                          <a:schemeClr val="tx1"/>
                        </a:solidFill>
                        <a:uFillTx/>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sp>
        <p:nvSpPr>
          <p:cNvPr id="53" name="TextBox 52"/>
          <p:cNvSpPr txBox="1">
            <a:spLocks/>
          </p:cNvSpPr>
          <p:nvPr/>
        </p:nvSpPr>
        <p:spPr>
          <a:xfrm>
            <a:off x="7092280" y="2738180"/>
            <a:ext cx="2052000"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Score hits</a:t>
            </a:r>
            <a:endParaRPr lang="de-DE" sz="1200" b="0">
              <a:solidFill>
                <a:schemeClr val="tx1"/>
              </a:solidFill>
              <a:uFillTx/>
              <a:latin typeface="Calibri" pitchFamily="34" charset="0"/>
              <a:cs typeface="Calibri" pitchFamily="34" charset="0"/>
            </a:endParaRPr>
          </a:p>
        </p:txBody>
      </p:sp>
      <p:cxnSp>
        <p:nvCxnSpPr>
          <p:cNvPr id="56" name="Straight Arrow Connector 55"/>
          <p:cNvCxnSpPr/>
          <p:nvPr/>
        </p:nvCxnSpPr>
        <p:spPr bwMode="auto">
          <a:xfrm flipV="1">
            <a:off x="3707904" y="2012647"/>
            <a:ext cx="720000" cy="0"/>
          </a:xfrm>
          <a:prstGeom prst="straightConnector1">
            <a:avLst/>
          </a:prstGeom>
          <a:no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rot="5400000">
            <a:off x="5435852" y="2726952"/>
            <a:ext cx="180000" cy="0"/>
          </a:xfrm>
          <a:prstGeom prst="straightConnector1">
            <a:avLst/>
          </a:prstGeom>
          <a:noFill/>
          <a:ln w="9525" cap="flat" cmpd="sng" algn="ctr">
            <a:solidFill>
              <a:schemeClr val="tx1"/>
            </a:solidFill>
            <a:prstDash val="solid"/>
            <a:round/>
            <a:headEnd type="none" w="med" len="med"/>
            <a:tailEnd type="arrow"/>
          </a:ln>
          <a:effectLst/>
        </p:spPr>
      </p:cxnSp>
      <p:cxnSp>
        <p:nvCxnSpPr>
          <p:cNvPr id="63" name="Straight Arrow Connector 62"/>
          <p:cNvCxnSpPr/>
          <p:nvPr/>
        </p:nvCxnSpPr>
        <p:spPr bwMode="auto">
          <a:xfrm rot="5400000" flipH="1" flipV="1">
            <a:off x="5313242" y="4342768"/>
            <a:ext cx="360000" cy="0"/>
          </a:xfrm>
          <a:prstGeom prst="straightConnector1">
            <a:avLst/>
          </a:prstGeom>
          <a:noFill/>
          <a:ln w="9525" cap="flat" cmpd="sng" algn="ctr">
            <a:solidFill>
              <a:schemeClr val="tx1"/>
            </a:solidFill>
            <a:prstDash val="solid"/>
            <a:round/>
            <a:headEnd type="none" w="med" len="med"/>
            <a:tailEnd type="arrow"/>
          </a:ln>
          <a:effectLst/>
        </p:spPr>
      </p:cxnSp>
      <p:cxnSp>
        <p:nvCxnSpPr>
          <p:cNvPr id="65" name="Straight Arrow Connector 64"/>
          <p:cNvCxnSpPr>
            <a:stCxn id="15" idx="3"/>
          </p:cNvCxnSpPr>
          <p:nvPr/>
        </p:nvCxnSpPr>
        <p:spPr bwMode="auto">
          <a:xfrm flipV="1">
            <a:off x="6609242" y="3573016"/>
            <a:ext cx="468000" cy="4105"/>
          </a:xfrm>
          <a:prstGeom prst="straightConnector1">
            <a:avLst/>
          </a:prstGeom>
          <a:noFill/>
          <a:ln w="9525" cap="flat" cmpd="sng" algn="ctr">
            <a:solidFill>
              <a:schemeClr val="tx1"/>
            </a:solidFill>
            <a:prstDash val="solid"/>
            <a:round/>
            <a:headEnd type="none" w="med" len="med"/>
            <a:tailEnd type="arrow"/>
          </a:ln>
          <a:effectLst/>
        </p:spPr>
      </p:cxnSp>
      <p:pic>
        <p:nvPicPr>
          <p:cNvPr id="66" name="Picture 65" descr="overlay-withRED-100-1000-OnlyTheoretical-NoBY.png"/>
          <p:cNvPicPr>
            <a:picLocks noChangeAspect="1"/>
          </p:cNvPicPr>
          <p:nvPr/>
        </p:nvPicPr>
        <p:blipFill>
          <a:blip r:embed="rId2" cstate="print"/>
          <a:stretch>
            <a:fillRect/>
          </a:stretch>
        </p:blipFill>
        <p:spPr>
          <a:xfrm>
            <a:off x="2724005" y="5660777"/>
            <a:ext cx="850605" cy="900000"/>
          </a:xfrm>
          <a:prstGeom prst="rect">
            <a:avLst/>
          </a:prstGeom>
        </p:spPr>
      </p:pic>
      <p:grpSp>
        <p:nvGrpSpPr>
          <p:cNvPr id="89" name="Group 88"/>
          <p:cNvGrpSpPr/>
          <p:nvPr/>
        </p:nvGrpSpPr>
        <p:grpSpPr>
          <a:xfrm>
            <a:off x="1979712" y="4124368"/>
            <a:ext cx="648072" cy="1945334"/>
            <a:chOff x="1860408" y="4124368"/>
            <a:chExt cx="545174" cy="1945334"/>
          </a:xfrm>
        </p:grpSpPr>
        <p:grpSp>
          <p:nvGrpSpPr>
            <p:cNvPr id="78" name="Group 77"/>
            <p:cNvGrpSpPr/>
            <p:nvPr/>
          </p:nvGrpSpPr>
          <p:grpSpPr>
            <a:xfrm>
              <a:off x="2111372" y="4124368"/>
              <a:ext cx="294210" cy="1945334"/>
              <a:chOff x="2111372" y="4130546"/>
              <a:chExt cx="294210" cy="1945334"/>
            </a:xfrm>
          </p:grpSpPr>
          <p:cxnSp>
            <p:nvCxnSpPr>
              <p:cNvPr id="73" name="Straight Connector 72"/>
              <p:cNvCxnSpPr/>
              <p:nvPr/>
            </p:nvCxnSpPr>
            <p:spPr bwMode="auto">
              <a:xfrm rot="5400000">
                <a:off x="1145508" y="5103772"/>
                <a:ext cx="1944216" cy="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Arrow Connector 74"/>
              <p:cNvCxnSpPr/>
              <p:nvPr/>
            </p:nvCxnSpPr>
            <p:spPr bwMode="auto">
              <a:xfrm>
                <a:off x="2117550" y="4130546"/>
                <a:ext cx="288032" cy="1588"/>
              </a:xfrm>
              <a:prstGeom prst="straightConnector1">
                <a:avLst/>
              </a:prstGeom>
              <a:no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2111372" y="6073174"/>
                <a:ext cx="288032"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88" name="Straight Arrow Connector 87"/>
            <p:cNvCxnSpPr/>
            <p:nvPr/>
          </p:nvCxnSpPr>
          <p:spPr bwMode="auto">
            <a:xfrm>
              <a:off x="1860408" y="5132480"/>
              <a:ext cx="540000" cy="1588"/>
            </a:xfrm>
            <a:prstGeom prst="straightConnector1">
              <a:avLst/>
            </a:prstGeom>
            <a:noFill/>
            <a:ln w="9525" cap="flat" cmpd="sng" algn="ctr">
              <a:solidFill>
                <a:schemeClr val="tx1"/>
              </a:solidFill>
              <a:prstDash val="solid"/>
              <a:round/>
              <a:headEnd type="none" w="med" len="med"/>
              <a:tailEnd type="arrow"/>
            </a:ln>
            <a:effectLst/>
          </p:spPr>
        </p:cxnSp>
      </p:grpSp>
      <p:grpSp>
        <p:nvGrpSpPr>
          <p:cNvPr id="92" name="Group 91"/>
          <p:cNvGrpSpPr/>
          <p:nvPr/>
        </p:nvGrpSpPr>
        <p:grpSpPr>
          <a:xfrm>
            <a:off x="3582423" y="4123250"/>
            <a:ext cx="557529" cy="1944216"/>
            <a:chOff x="3450763" y="4123250"/>
            <a:chExt cx="557529" cy="1944216"/>
          </a:xfrm>
        </p:grpSpPr>
        <p:cxnSp>
          <p:nvCxnSpPr>
            <p:cNvPr id="81" name="Straight Connector 80"/>
            <p:cNvCxnSpPr/>
            <p:nvPr/>
          </p:nvCxnSpPr>
          <p:spPr bwMode="auto">
            <a:xfrm rot="16200000">
              <a:off x="2776704" y="5095358"/>
              <a:ext cx="1944216" cy="0"/>
            </a:xfrm>
            <a:prstGeom prst="line">
              <a:avLst/>
            </a:prstGeom>
            <a:no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rot="10800000">
              <a:off x="3450763" y="4124368"/>
              <a:ext cx="288000" cy="0"/>
            </a:xfrm>
            <a:prstGeom prst="line">
              <a:avLst/>
            </a:prstGeom>
            <a:no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rot="10800000">
              <a:off x="3467169" y="6058356"/>
              <a:ext cx="288000" cy="0"/>
            </a:xfrm>
            <a:prstGeom prst="line">
              <a:avLst/>
            </a:prstGeom>
            <a:noFill/>
            <a:ln w="9525" cap="flat" cmpd="sng" algn="ctr">
              <a:solidFill>
                <a:schemeClr val="tx1"/>
              </a:solidFill>
              <a:prstDash val="solid"/>
              <a:round/>
              <a:headEnd type="none" w="med" len="med"/>
              <a:tailEnd type="none" w="med" len="med"/>
            </a:ln>
            <a:effectLst/>
          </p:spPr>
        </p:cxnSp>
        <p:cxnSp>
          <p:nvCxnSpPr>
            <p:cNvPr id="91" name="Straight Arrow Connector 90"/>
            <p:cNvCxnSpPr/>
            <p:nvPr/>
          </p:nvCxnSpPr>
          <p:spPr bwMode="auto">
            <a:xfrm>
              <a:off x="3468292" y="5085184"/>
              <a:ext cx="540000" cy="1588"/>
            </a:xfrm>
            <a:prstGeom prst="straightConnector1">
              <a:avLst/>
            </a:prstGeom>
            <a:noFill/>
            <a:ln w="9525" cap="flat" cmpd="sng" algn="ctr">
              <a:solidFill>
                <a:schemeClr val="tx1"/>
              </a:solidFill>
              <a:prstDash val="solid"/>
              <a:round/>
              <a:headEnd type="none" w="med" len="med"/>
              <a:tailEnd type="arrow"/>
            </a:ln>
            <a:effectLst/>
          </p:spPr>
        </p:cxnSp>
      </p:grpSp>
      <p:sp>
        <p:nvSpPr>
          <p:cNvPr id="93" name="TextBox 92"/>
          <p:cNvSpPr txBox="1">
            <a:spLocks/>
          </p:cNvSpPr>
          <p:nvPr/>
        </p:nvSpPr>
        <p:spPr>
          <a:xfrm>
            <a:off x="1717558" y="3356992"/>
            <a:ext cx="2880320"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Theoretical spectra</a:t>
            </a:r>
            <a:endParaRPr lang="de-DE" sz="1200" b="0">
              <a:solidFill>
                <a:schemeClr val="tx1"/>
              </a:solidFill>
              <a:uFillTx/>
              <a:latin typeface="Calibri" pitchFamily="34" charset="0"/>
              <a:cs typeface="Calibri" pitchFamily="34" charset="0"/>
            </a:endParaRPr>
          </a:p>
        </p:txBody>
      </p:sp>
      <p:sp>
        <p:nvSpPr>
          <p:cNvPr id="79" name="Rectangle 78"/>
          <p:cNvSpPr>
            <a:spLocks/>
          </p:cNvSpPr>
          <p:nvPr/>
        </p:nvSpPr>
        <p:spPr bwMode="auto">
          <a:xfrm>
            <a:off x="2698666" y="5634476"/>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80" name="Rectangle 79"/>
          <p:cNvSpPr>
            <a:spLocks/>
          </p:cNvSpPr>
          <p:nvPr/>
        </p:nvSpPr>
        <p:spPr bwMode="auto">
          <a:xfrm>
            <a:off x="2759454" y="6525344"/>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de-DE" sz="800" b="0" i="0" u="none" strike="noStrike" cap="none" normalizeH="0" baseline="0" smtClean="0">
                <a:solidFill>
                  <a:srgbClr val="000000"/>
                </a:solidFill>
                <a:effectLst/>
                <a:uFillTx/>
                <a:latin typeface="Calibri" pitchFamily="34" charset="0"/>
                <a:cs typeface="Calibri" pitchFamily="34" charset="0"/>
              </a:rPr>
              <a:t>m/z</a:t>
            </a:r>
            <a:endParaRPr kumimoji="0" lang="de-DE" sz="800" b="0" i="0" u="none" strike="noStrike" cap="none" normalizeH="0" baseline="0">
              <a:solidFill>
                <a:srgbClr val="000000"/>
              </a:solidFill>
              <a:effectLst/>
              <a:uFillTx/>
              <a:latin typeface="Calibri" pitchFamily="34" charset="0"/>
              <a:cs typeface="Calibri" pitchFamily="34" charset="0"/>
            </a:endParaRPr>
          </a:p>
        </p:txBody>
      </p:sp>
      <p:sp>
        <p:nvSpPr>
          <p:cNvPr id="82" name="TextBox 81"/>
          <p:cNvSpPr txBox="1">
            <a:spLocks/>
          </p:cNvSpPr>
          <p:nvPr/>
        </p:nvSpPr>
        <p:spPr>
          <a:xfrm>
            <a:off x="2502303" y="5944250"/>
            <a:ext cx="504056"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a:t>
            </a:r>
            <a:endParaRPr lang="de-DE" sz="800" b="0">
              <a:solidFill>
                <a:schemeClr val="tx1"/>
              </a:solidFill>
              <a:uFillTx/>
              <a:latin typeface="Calibri" pitchFamily="34" charset="0"/>
              <a:cs typeface="Calibri" pitchFamily="34" charset="0"/>
            </a:endParaRPr>
          </a:p>
        </p:txBody>
      </p:sp>
      <p:grpSp>
        <p:nvGrpSpPr>
          <p:cNvPr id="111" name="Group 110"/>
          <p:cNvGrpSpPr/>
          <p:nvPr/>
        </p:nvGrpSpPr>
        <p:grpSpPr>
          <a:xfrm>
            <a:off x="2722232" y="4638709"/>
            <a:ext cx="952012" cy="900000"/>
            <a:chOff x="2722232" y="4710717"/>
            <a:chExt cx="952012" cy="900000"/>
          </a:xfrm>
        </p:grpSpPr>
        <p:pic>
          <p:nvPicPr>
            <p:cNvPr id="67" name="Picture 66" descr="overlay-withRED-100-1000-OnlyTheoretical-blue.png"/>
            <p:cNvPicPr>
              <a:picLocks noChangeAspect="1"/>
            </p:cNvPicPr>
            <p:nvPr/>
          </p:nvPicPr>
          <p:blipFill>
            <a:blip r:embed="rId3" cstate="print"/>
            <a:stretch>
              <a:fillRect/>
            </a:stretch>
          </p:blipFill>
          <p:spPr>
            <a:xfrm>
              <a:off x="2722232" y="4710717"/>
              <a:ext cx="850614" cy="900000"/>
            </a:xfrm>
            <a:prstGeom prst="rect">
              <a:avLst/>
            </a:prstGeom>
          </p:spPr>
        </p:pic>
        <p:cxnSp>
          <p:nvCxnSpPr>
            <p:cNvPr id="106" name="Straight Arrow Connector 105"/>
            <p:cNvCxnSpPr/>
            <p:nvPr/>
          </p:nvCxnSpPr>
          <p:spPr bwMode="auto">
            <a:xfrm>
              <a:off x="2810244" y="5566134"/>
              <a:ext cx="864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05" name="Straight Arrow Connector 104"/>
          <p:cNvCxnSpPr/>
          <p:nvPr/>
        </p:nvCxnSpPr>
        <p:spPr bwMode="auto">
          <a:xfrm rot="5400000" flipH="1" flipV="1">
            <a:off x="2364009" y="5031128"/>
            <a:ext cx="900000" cy="0"/>
          </a:xfrm>
          <a:prstGeom prst="straightConnector1">
            <a:avLst/>
          </a:prstGeom>
          <a:noFill/>
          <a:ln w="9525" cap="flat" cmpd="sng" algn="ctr">
            <a:solidFill>
              <a:schemeClr val="tx1"/>
            </a:solidFill>
            <a:prstDash val="solid"/>
            <a:round/>
            <a:headEnd type="none" w="med" len="med"/>
            <a:tailEnd type="arrow"/>
          </a:ln>
          <a:effectLst/>
        </p:spPr>
      </p:cxnSp>
      <p:cxnSp>
        <p:nvCxnSpPr>
          <p:cNvPr id="107" name="Straight Arrow Connector 106"/>
          <p:cNvCxnSpPr/>
          <p:nvPr/>
        </p:nvCxnSpPr>
        <p:spPr bwMode="auto">
          <a:xfrm rot="5400000" flipH="1" flipV="1">
            <a:off x="2364835" y="6059053"/>
            <a:ext cx="900000" cy="0"/>
          </a:xfrm>
          <a:prstGeom prst="straightConnector1">
            <a:avLst/>
          </a:prstGeom>
          <a:noFill/>
          <a:ln w="9525" cap="flat" cmpd="sng" algn="ctr">
            <a:solidFill>
              <a:schemeClr val="tx1"/>
            </a:solidFill>
            <a:prstDash val="solid"/>
            <a:round/>
            <a:headEnd type="none" w="med" len="med"/>
            <a:tailEnd type="arrow"/>
          </a:ln>
          <a:effectLst/>
        </p:spPr>
      </p:cxnSp>
      <p:cxnSp>
        <p:nvCxnSpPr>
          <p:cNvPr id="108" name="Straight Arrow Connector 107"/>
          <p:cNvCxnSpPr/>
          <p:nvPr/>
        </p:nvCxnSpPr>
        <p:spPr bwMode="auto">
          <a:xfrm>
            <a:off x="2811070" y="6516441"/>
            <a:ext cx="864000" cy="1588"/>
          </a:xfrm>
          <a:prstGeom prst="straightConnector1">
            <a:avLst/>
          </a:prstGeom>
          <a:noFill/>
          <a:ln w="9525" cap="flat" cmpd="sng" algn="ctr">
            <a:solidFill>
              <a:schemeClr val="tx1"/>
            </a:solidFill>
            <a:prstDash val="solid"/>
            <a:round/>
            <a:headEnd type="none" w="med" len="med"/>
            <a:tailEnd type="arrow"/>
          </a:ln>
          <a:effectLst/>
        </p:spPr>
      </p:cxnSp>
      <p:grpSp>
        <p:nvGrpSpPr>
          <p:cNvPr id="110" name="Group 109"/>
          <p:cNvGrpSpPr/>
          <p:nvPr/>
        </p:nvGrpSpPr>
        <p:grpSpPr>
          <a:xfrm>
            <a:off x="2497256" y="3645024"/>
            <a:ext cx="1177814" cy="972008"/>
            <a:chOff x="2497256" y="3753136"/>
            <a:chExt cx="1177814" cy="972008"/>
          </a:xfrm>
        </p:grpSpPr>
        <p:grpSp>
          <p:nvGrpSpPr>
            <p:cNvPr id="109" name="Group 108"/>
            <p:cNvGrpSpPr/>
            <p:nvPr/>
          </p:nvGrpSpPr>
          <p:grpSpPr>
            <a:xfrm>
              <a:off x="2497256" y="3767095"/>
              <a:ext cx="1177814" cy="958049"/>
              <a:chOff x="2497256" y="3615764"/>
              <a:chExt cx="1177814" cy="958049"/>
            </a:xfrm>
          </p:grpSpPr>
          <p:pic>
            <p:nvPicPr>
              <p:cNvPr id="68" name="Picture 67" descr="overlay-withRED-100-1000-OnlyTheoretical-red.png"/>
              <p:cNvPicPr>
                <a:picLocks noChangeAspect="1"/>
              </p:cNvPicPr>
              <p:nvPr/>
            </p:nvPicPr>
            <p:blipFill>
              <a:blip r:embed="rId4" cstate="print"/>
              <a:stretch>
                <a:fillRect/>
              </a:stretch>
            </p:blipFill>
            <p:spPr>
              <a:xfrm>
                <a:off x="2717211" y="3645024"/>
                <a:ext cx="850608" cy="900000"/>
              </a:xfrm>
              <a:prstGeom prst="rect">
                <a:avLst/>
              </a:prstGeom>
            </p:spPr>
          </p:pic>
          <p:sp>
            <p:nvSpPr>
              <p:cNvPr id="69" name="Rectangle 68"/>
              <p:cNvSpPr>
                <a:spLocks/>
              </p:cNvSpPr>
              <p:nvPr/>
            </p:nvSpPr>
            <p:spPr bwMode="auto">
              <a:xfrm>
                <a:off x="2693619" y="3615764"/>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70" name="Rectangle 69"/>
              <p:cNvSpPr>
                <a:spLocks/>
              </p:cNvSpPr>
              <p:nvPr/>
            </p:nvSpPr>
            <p:spPr bwMode="auto">
              <a:xfrm>
                <a:off x="2765627" y="4501805"/>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de-DE" sz="800" b="0" i="0" u="none" strike="noStrike" cap="none" normalizeH="0" baseline="0" smtClean="0">
                    <a:solidFill>
                      <a:srgbClr val="000000"/>
                    </a:solidFill>
                    <a:effectLst/>
                    <a:uFillTx/>
                    <a:latin typeface="Calibri" pitchFamily="34" charset="0"/>
                    <a:cs typeface="Calibri" pitchFamily="34" charset="0"/>
                  </a:rPr>
                  <a:t>m/z</a:t>
                </a:r>
                <a:endParaRPr kumimoji="0" lang="de-DE" sz="800" b="0" i="0" u="none" strike="noStrike" cap="none" normalizeH="0" baseline="0">
                  <a:solidFill>
                    <a:srgbClr val="000000"/>
                  </a:solidFill>
                  <a:effectLst/>
                  <a:uFillTx/>
                  <a:latin typeface="Calibri" pitchFamily="34" charset="0"/>
                  <a:cs typeface="Calibri" pitchFamily="34" charset="0"/>
                </a:endParaRPr>
              </a:p>
            </p:txBody>
          </p:sp>
          <p:sp>
            <p:nvSpPr>
              <p:cNvPr id="71" name="TextBox 70"/>
              <p:cNvSpPr txBox="1">
                <a:spLocks/>
              </p:cNvSpPr>
              <p:nvPr/>
            </p:nvSpPr>
            <p:spPr>
              <a:xfrm>
                <a:off x="2497256" y="3962425"/>
                <a:ext cx="504056"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a:t>
                </a:r>
                <a:endParaRPr lang="de-DE" sz="800" b="0">
                  <a:solidFill>
                    <a:schemeClr val="tx1"/>
                  </a:solidFill>
                  <a:uFillTx/>
                  <a:latin typeface="Calibri" pitchFamily="34" charset="0"/>
                  <a:cs typeface="Calibri" pitchFamily="34" charset="0"/>
                </a:endParaRPr>
              </a:p>
            </p:txBody>
          </p:sp>
          <p:cxnSp>
            <p:nvCxnSpPr>
              <p:cNvPr id="104" name="Straight Arrow Connector 103"/>
              <p:cNvCxnSpPr/>
              <p:nvPr/>
            </p:nvCxnSpPr>
            <p:spPr bwMode="auto">
              <a:xfrm>
                <a:off x="2811070" y="4491624"/>
                <a:ext cx="864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03" name="Straight Arrow Connector 102"/>
            <p:cNvCxnSpPr/>
            <p:nvPr/>
          </p:nvCxnSpPr>
          <p:spPr bwMode="auto">
            <a:xfrm rot="5400000" flipH="1" flipV="1">
              <a:off x="2359225" y="4203136"/>
              <a:ext cx="900000" cy="0"/>
            </a:xfrm>
            <a:prstGeom prst="straightConnector1">
              <a:avLst/>
            </a:prstGeom>
            <a:noFill/>
            <a:ln w="9525" cap="flat" cmpd="sng" algn="ctr">
              <a:solidFill>
                <a:schemeClr val="tx1"/>
              </a:solidFill>
              <a:prstDash val="solid"/>
              <a:round/>
              <a:headEnd type="none" w="med" len="med"/>
              <a:tailEnd type="arrow"/>
            </a:ln>
            <a:effectLst/>
          </p:spPr>
        </p:cxnSp>
      </p:grpSp>
      <p:sp>
        <p:nvSpPr>
          <p:cNvPr id="74" name="Rectangle 73"/>
          <p:cNvSpPr>
            <a:spLocks/>
          </p:cNvSpPr>
          <p:nvPr/>
        </p:nvSpPr>
        <p:spPr bwMode="auto">
          <a:xfrm>
            <a:off x="2733452" y="5501117"/>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de-DE" sz="800" b="0" i="0" u="none" strike="noStrike" cap="none" normalizeH="0" baseline="0" smtClean="0">
                <a:solidFill>
                  <a:srgbClr val="000000"/>
                </a:solidFill>
                <a:effectLst/>
                <a:uFillTx/>
                <a:latin typeface="Calibri" pitchFamily="34" charset="0"/>
                <a:cs typeface="Calibri" pitchFamily="34" charset="0"/>
              </a:rPr>
              <a:t>m/z</a:t>
            </a:r>
            <a:endParaRPr kumimoji="0" lang="de-DE" sz="800" b="0" i="0" u="none" strike="noStrike" cap="none" normalizeH="0" baseline="0">
              <a:solidFill>
                <a:srgbClr val="000000"/>
              </a:solidFill>
              <a:effectLst/>
              <a:uFillTx/>
              <a:latin typeface="Calibri" pitchFamily="34" charset="0"/>
              <a:cs typeface="Calibri" pitchFamily="34" charset="0"/>
            </a:endParaRPr>
          </a:p>
        </p:txBody>
      </p:sp>
      <p:sp>
        <p:nvSpPr>
          <p:cNvPr id="72" name="Rectangle 71"/>
          <p:cNvSpPr>
            <a:spLocks/>
          </p:cNvSpPr>
          <p:nvPr/>
        </p:nvSpPr>
        <p:spPr bwMode="auto">
          <a:xfrm>
            <a:off x="2699369" y="4598246"/>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cxnSp>
        <p:nvCxnSpPr>
          <p:cNvPr id="113" name="Straight Arrow Connector 112"/>
          <p:cNvCxnSpPr/>
          <p:nvPr/>
        </p:nvCxnSpPr>
        <p:spPr bwMode="auto">
          <a:xfrm rot="5400000" flipH="1" flipV="1">
            <a:off x="2366680" y="5036738"/>
            <a:ext cx="900000" cy="0"/>
          </a:xfrm>
          <a:prstGeom prst="straightConnector1">
            <a:avLst/>
          </a:prstGeom>
          <a:noFill/>
          <a:ln w="9525" cap="flat" cmpd="sng" algn="ctr">
            <a:solidFill>
              <a:schemeClr val="tx1"/>
            </a:solidFill>
            <a:prstDash val="solid"/>
            <a:round/>
            <a:headEnd type="none" w="med" len="med"/>
            <a:tailEnd type="arrow"/>
          </a:ln>
          <a:effectLst/>
        </p:spPr>
      </p:cxnSp>
      <p:sp>
        <p:nvSpPr>
          <p:cNvPr id="115" name="TextBox 114"/>
          <p:cNvSpPr txBox="1">
            <a:spLocks/>
          </p:cNvSpPr>
          <p:nvPr/>
        </p:nvSpPr>
        <p:spPr>
          <a:xfrm>
            <a:off x="2500598" y="5013176"/>
            <a:ext cx="504056"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a:t>
            </a:r>
            <a:endParaRPr lang="de-DE" sz="800" b="0">
              <a:solidFill>
                <a:schemeClr val="tx1"/>
              </a:solidFill>
              <a:uFillTx/>
              <a:latin typeface="Calibri" pitchFamily="34" charset="0"/>
              <a:cs typeface="Calibri" pitchFamily="34" charset="0"/>
            </a:endParaRPr>
          </a:p>
        </p:txBody>
      </p:sp>
      <p:grpSp>
        <p:nvGrpSpPr>
          <p:cNvPr id="124" name="Group 123"/>
          <p:cNvGrpSpPr/>
          <p:nvPr/>
        </p:nvGrpSpPr>
        <p:grpSpPr>
          <a:xfrm>
            <a:off x="2179704" y="1484784"/>
            <a:ext cx="1600205" cy="930494"/>
            <a:chOff x="1630122" y="1709192"/>
            <a:chExt cx="2293806" cy="930494"/>
          </a:xfrm>
        </p:grpSpPr>
        <p:grpSp>
          <p:nvGrpSpPr>
            <p:cNvPr id="117" name="Group 116"/>
            <p:cNvGrpSpPr/>
            <p:nvPr/>
          </p:nvGrpSpPr>
          <p:grpSpPr>
            <a:xfrm>
              <a:off x="1630122" y="1709192"/>
              <a:ext cx="2293806" cy="930494"/>
              <a:chOff x="-530118" y="1556792"/>
              <a:chExt cx="2293806" cy="930494"/>
            </a:xfrm>
          </p:grpSpPr>
          <p:pic>
            <p:nvPicPr>
              <p:cNvPr id="118" name="Picture 117" descr="no-overlay-100-1000.png"/>
              <p:cNvPicPr>
                <a:picLocks noChangeAspect="1"/>
              </p:cNvPicPr>
              <p:nvPr/>
            </p:nvPicPr>
            <p:blipFill>
              <a:blip r:embed="rId5" cstate="print"/>
              <a:stretch>
                <a:fillRect/>
              </a:stretch>
            </p:blipFill>
            <p:spPr>
              <a:xfrm>
                <a:off x="222044" y="1585445"/>
                <a:ext cx="1477338" cy="864000"/>
              </a:xfrm>
              <a:prstGeom prst="rect">
                <a:avLst/>
              </a:prstGeom>
            </p:spPr>
          </p:pic>
          <p:sp>
            <p:nvSpPr>
              <p:cNvPr id="119" name="Rectangle 118"/>
              <p:cNvSpPr>
                <a:spLocks/>
              </p:cNvSpPr>
              <p:nvPr/>
            </p:nvSpPr>
            <p:spPr bwMode="auto">
              <a:xfrm>
                <a:off x="323528" y="2415278"/>
                <a:ext cx="1440160"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de-DE" sz="800" b="0" i="0" u="none" strike="noStrike" cap="none" normalizeH="0" baseline="0" smtClean="0">
                    <a:ln>
                      <a:noFill/>
                    </a:ln>
                    <a:solidFill>
                      <a:schemeClr val="tx1"/>
                    </a:solidFill>
                    <a:effectLst/>
                    <a:uFillTx/>
                    <a:latin typeface="Calibri" pitchFamily="34" charset="0"/>
                    <a:cs typeface="Calibri" pitchFamily="34" charset="0"/>
                  </a:rPr>
                  <a:t>m/z</a:t>
                </a:r>
                <a:endParaRPr kumimoji="0" lang="de-DE" sz="800" b="0" i="0" u="none" strike="noStrike" cap="none" normalizeH="0" baseline="0">
                  <a:ln>
                    <a:noFill/>
                  </a:ln>
                  <a:solidFill>
                    <a:schemeClr val="tx1"/>
                  </a:solidFill>
                  <a:effectLst/>
                  <a:uFillTx/>
                  <a:latin typeface="Calibri" pitchFamily="34" charset="0"/>
                  <a:cs typeface="Calibri" pitchFamily="34" charset="0"/>
                </a:endParaRPr>
              </a:p>
            </p:txBody>
          </p:sp>
          <p:sp>
            <p:nvSpPr>
              <p:cNvPr id="120" name="Rectangle 119"/>
              <p:cNvSpPr>
                <a:spLocks/>
              </p:cNvSpPr>
              <p:nvPr/>
            </p:nvSpPr>
            <p:spPr bwMode="auto">
              <a:xfrm>
                <a:off x="179512" y="1556792"/>
                <a:ext cx="21602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121" name="TextBox 120"/>
              <p:cNvSpPr txBox="1">
                <a:spLocks/>
              </p:cNvSpPr>
              <p:nvPr/>
            </p:nvSpPr>
            <p:spPr>
              <a:xfrm>
                <a:off x="-530118" y="1956102"/>
                <a:ext cx="1548293"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 [%]</a:t>
                </a:r>
                <a:endParaRPr lang="de-DE" sz="800" b="0">
                  <a:solidFill>
                    <a:schemeClr val="tx1"/>
                  </a:solidFill>
                  <a:uFillTx/>
                  <a:latin typeface="Calibri" pitchFamily="34" charset="0"/>
                  <a:cs typeface="Calibri" pitchFamily="34" charset="0"/>
                </a:endParaRPr>
              </a:p>
            </p:txBody>
          </p:sp>
          <p:cxnSp>
            <p:nvCxnSpPr>
              <p:cNvPr id="122" name="Straight Arrow Connector 121"/>
              <p:cNvCxnSpPr/>
              <p:nvPr/>
            </p:nvCxnSpPr>
            <p:spPr bwMode="auto">
              <a:xfrm rot="5400000" flipH="1" flipV="1">
                <a:off x="-24749" y="2013668"/>
                <a:ext cx="792000" cy="0"/>
              </a:xfrm>
              <a:prstGeom prst="straightConnector1">
                <a:avLst/>
              </a:prstGeom>
              <a:noFill/>
              <a:ln w="9525" cap="flat" cmpd="sng" algn="ctr">
                <a:solidFill>
                  <a:schemeClr val="tx1"/>
                </a:solidFill>
                <a:prstDash val="solid"/>
                <a:round/>
                <a:headEnd type="none" w="med" len="med"/>
                <a:tailEnd type="arrow"/>
              </a:ln>
              <a:effectLst/>
            </p:spPr>
          </p:cxnSp>
        </p:grpSp>
        <p:cxnSp>
          <p:nvCxnSpPr>
            <p:cNvPr id="123" name="Straight Arrow Connector 122"/>
            <p:cNvCxnSpPr/>
            <p:nvPr/>
          </p:nvCxnSpPr>
          <p:spPr bwMode="auto">
            <a:xfrm>
              <a:off x="2528648" y="2562068"/>
              <a:ext cx="1368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26" name="Straight Connector 125"/>
          <p:cNvCxnSpPr/>
          <p:nvPr/>
        </p:nvCxnSpPr>
        <p:spPr bwMode="auto">
          <a:xfrm rot="10800000">
            <a:off x="1907704" y="2011280"/>
            <a:ext cx="648072" cy="0"/>
          </a:xfrm>
          <a:prstGeom prst="line">
            <a:avLst/>
          </a:prstGeom>
          <a:noFill/>
          <a:ln w="9525" cap="flat" cmpd="sng" algn="ctr">
            <a:solidFill>
              <a:schemeClr val="tx1"/>
            </a:solidFill>
            <a:prstDash val="solid"/>
            <a:round/>
            <a:headEnd type="none" w="med" len="med"/>
            <a:tailEnd type="none" w="med" len="med"/>
          </a:ln>
          <a:effectLst/>
        </p:spPr>
      </p:cxnSp>
      <p:sp>
        <p:nvSpPr>
          <p:cNvPr id="127" name="TextBox 126"/>
          <p:cNvSpPr txBox="1">
            <a:spLocks/>
          </p:cNvSpPr>
          <p:nvPr/>
        </p:nvSpPr>
        <p:spPr>
          <a:xfrm>
            <a:off x="1763688" y="1185345"/>
            <a:ext cx="2880320" cy="276999"/>
          </a:xfrm>
          <a:prstGeom prst="rect">
            <a:avLst/>
          </a:prstGeom>
          <a:noFill/>
        </p:spPr>
        <p:txBody>
          <a:bodyPr wrap="square" rtlCol="0">
            <a:spAutoFit/>
          </a:bodyPr>
          <a:lstStyle/>
          <a:p>
            <a:pPr algn="ctr"/>
            <a:r>
              <a:rPr lang="de-DE" sz="1200" b="0" smtClean="0">
                <a:solidFill>
                  <a:schemeClr val="tx1"/>
                </a:solidFill>
                <a:uFillTx/>
                <a:latin typeface="Calibri" pitchFamily="34" charset="0"/>
                <a:cs typeface="Calibri" pitchFamily="34" charset="0"/>
              </a:rPr>
              <a:t>Experimental spectra</a:t>
            </a:r>
            <a:endParaRPr lang="de-DE" sz="1200" b="0">
              <a:solidFill>
                <a:schemeClr val="tx1"/>
              </a:solidFill>
              <a:uFillTx/>
              <a:latin typeface="Calibri" pitchFamily="34" charset="0"/>
              <a:cs typeface="Calibri"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239462" y="1496658"/>
            <a:ext cx="1716157" cy="1044000"/>
          </a:xfrm>
          <a:prstGeom prst="rect">
            <a:avLst/>
          </a:prstGeom>
          <a:noFill/>
          <a:ln w="9525">
            <a:noFill/>
            <a:miter lim="800000"/>
          </a:ln>
        </p:spPr>
      </p:pic>
      <p:grpSp>
        <p:nvGrpSpPr>
          <p:cNvPr id="131" name="Group 130"/>
          <p:cNvGrpSpPr/>
          <p:nvPr/>
        </p:nvGrpSpPr>
        <p:grpSpPr>
          <a:xfrm>
            <a:off x="227595" y="1366034"/>
            <a:ext cx="1872000" cy="1188495"/>
            <a:chOff x="238887" y="1257643"/>
            <a:chExt cx="1872000" cy="1188495"/>
          </a:xfrm>
        </p:grpSpPr>
        <p:cxnSp>
          <p:nvCxnSpPr>
            <p:cNvPr id="129" name="Straight Arrow Connector 128"/>
            <p:cNvCxnSpPr/>
            <p:nvPr/>
          </p:nvCxnSpPr>
          <p:spPr bwMode="auto">
            <a:xfrm rot="5400000" flipH="1" flipV="1">
              <a:off x="-335130" y="1833643"/>
              <a:ext cx="1152000" cy="0"/>
            </a:xfrm>
            <a:prstGeom prst="straightConnector1">
              <a:avLst/>
            </a:prstGeom>
            <a:noFill/>
            <a:ln w="9525" cap="flat" cmpd="sng" algn="ctr">
              <a:solidFill>
                <a:schemeClr val="tx1"/>
              </a:solidFill>
              <a:prstDash val="solid"/>
              <a:round/>
              <a:headEnd type="none" w="med" len="med"/>
              <a:tailEnd type="arrow"/>
            </a:ln>
            <a:effectLst/>
          </p:spPr>
        </p:cxnSp>
        <p:cxnSp>
          <p:nvCxnSpPr>
            <p:cNvPr id="130" name="Straight Arrow Connector 129"/>
            <p:cNvCxnSpPr/>
            <p:nvPr/>
          </p:nvCxnSpPr>
          <p:spPr bwMode="auto">
            <a:xfrm>
              <a:off x="238887" y="2444550"/>
              <a:ext cx="1872000" cy="1588"/>
            </a:xfrm>
            <a:prstGeom prst="straightConnector1">
              <a:avLst/>
            </a:prstGeom>
            <a:noFill/>
            <a:ln w="9525" cap="flat" cmpd="sng" algn="ctr">
              <a:solidFill>
                <a:schemeClr val="tx1"/>
              </a:solidFill>
              <a:prstDash val="solid"/>
              <a:round/>
              <a:headEnd type="none" w="med" len="med"/>
              <a:tailEnd type="arrow"/>
            </a:ln>
            <a:effectLst/>
          </p:spPr>
        </p:cxnSp>
      </p:grpSp>
      <p:sp>
        <p:nvSpPr>
          <p:cNvPr id="132" name="TextBox 131"/>
          <p:cNvSpPr txBox="1">
            <a:spLocks/>
          </p:cNvSpPr>
          <p:nvPr/>
        </p:nvSpPr>
        <p:spPr>
          <a:xfrm>
            <a:off x="514701" y="2517226"/>
            <a:ext cx="1080120"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m/z</a:t>
            </a:r>
            <a:endParaRPr lang="de-DE" sz="800" b="0">
              <a:solidFill>
                <a:schemeClr val="tx1"/>
              </a:solidFill>
              <a:uFillTx/>
              <a:latin typeface="Calibri" pitchFamily="34" charset="0"/>
              <a:cs typeface="Calibri" pitchFamily="34" charset="0"/>
            </a:endParaRPr>
          </a:p>
        </p:txBody>
      </p:sp>
      <p:sp>
        <p:nvSpPr>
          <p:cNvPr id="133" name="TextBox 132"/>
          <p:cNvSpPr txBox="1">
            <a:spLocks/>
          </p:cNvSpPr>
          <p:nvPr/>
        </p:nvSpPr>
        <p:spPr>
          <a:xfrm>
            <a:off x="-408427" y="1844824"/>
            <a:ext cx="1080120" cy="215444"/>
          </a:xfrm>
          <a:prstGeom prst="rect">
            <a:avLst/>
          </a:prstGeom>
          <a:noFill/>
        </p:spPr>
        <p:txBody>
          <a:bodyPr wrap="square" rtlCol="0">
            <a:spAutoFit/>
          </a:bodyPr>
          <a:lstStyle/>
          <a:p>
            <a:pPr algn="ctr"/>
            <a:r>
              <a:rPr lang="de-DE" sz="800" b="0" smtClean="0">
                <a:solidFill>
                  <a:schemeClr val="tx1"/>
                </a:solidFill>
                <a:uFillTx/>
                <a:latin typeface="Calibri" pitchFamily="34" charset="0"/>
                <a:cs typeface="Calibri" pitchFamily="34" charset="0"/>
              </a:rPr>
              <a:t>RT</a:t>
            </a:r>
            <a:endParaRPr lang="de-DE" sz="800" b="0">
              <a:solidFill>
                <a:schemeClr val="tx1"/>
              </a:solidFill>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uFillTx/>
                <a:cs typeface="Calibri" pitchFamily="34" charset="0"/>
              </a:rPr>
              <a:t>Peptide </a:t>
            </a:r>
            <a:r>
              <a:rPr lang="de-DE" dirty="0" err="1">
                <a:uFillTx/>
                <a:cs typeface="Calibri" pitchFamily="34" charset="0"/>
              </a:rPr>
              <a:t>i</a:t>
            </a:r>
            <a:r>
              <a:rPr lang="de-DE" dirty="0" err="1" smtClean="0">
                <a:uFillTx/>
                <a:cs typeface="Calibri" pitchFamily="34" charset="0"/>
              </a:rPr>
              <a:t>dentification</a:t>
            </a:r>
            <a:endParaRPr lang="de-DE" dirty="0">
              <a:uFillTx/>
              <a:cs typeface="Calibri" pitchFamily="34" charset="0"/>
            </a:endParaRPr>
          </a:p>
        </p:txBody>
      </p:sp>
      <p:sp>
        <p:nvSpPr>
          <p:cNvPr id="79" name="Rectangle 78"/>
          <p:cNvSpPr>
            <a:spLocks/>
          </p:cNvSpPr>
          <p:nvPr/>
        </p:nvSpPr>
        <p:spPr bwMode="auto">
          <a:xfrm>
            <a:off x="2698666" y="5634476"/>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Calibri" pitchFamily="34" charset="0"/>
              <a:cs typeface="Calibri" pitchFamily="34" charset="0"/>
            </a:endParaRPr>
          </a:p>
        </p:txBody>
      </p:sp>
      <p:sp>
        <p:nvSpPr>
          <p:cNvPr id="7" name="Textfeld 6"/>
          <p:cNvSpPr txBox="1">
            <a:spLocks/>
          </p:cNvSpPr>
          <p:nvPr/>
        </p:nvSpPr>
        <p:spPr>
          <a:xfrm>
            <a:off x="381000" y="990600"/>
            <a:ext cx="8305800" cy="5632310"/>
          </a:xfrm>
          <a:prstGeom prst="rect">
            <a:avLst/>
          </a:prstGeom>
          <a:noFill/>
        </p:spPr>
        <p:txBody>
          <a:bodyPr wrap="square" rtlCol="0">
            <a:spAutoFit/>
          </a:bodyPr>
          <a:lstStyle/>
          <a:p>
            <a:pPr marL="457200" indent="-457200" algn="l">
              <a:buFont typeface="+mj-lt"/>
              <a:buAutoNum type="arabicPeriod"/>
            </a:pPr>
            <a:r>
              <a:rPr lang="en-US" sz="2400" b="0" dirty="0" smtClean="0">
                <a:solidFill>
                  <a:schemeClr val="tx1"/>
                </a:solidFill>
                <a:uFillTx/>
                <a:latin typeface="Calibri" pitchFamily="34" charset="0"/>
                <a:cs typeface="Calibri" pitchFamily="34" charset="0"/>
              </a:rPr>
              <a:t>From the database, extract all sequences that fit the precursor mass of the MS2 spectrum with a given error tolerance</a:t>
            </a:r>
            <a:br>
              <a:rPr lang="en-US" sz="2400" b="0" dirty="0" smtClean="0">
                <a:solidFill>
                  <a:schemeClr val="tx1"/>
                </a:solidFill>
                <a:uFillTx/>
                <a:latin typeface="Calibri" pitchFamily="34" charset="0"/>
                <a:cs typeface="Calibri" pitchFamily="34" charset="0"/>
              </a:rPr>
            </a:br>
            <a:endParaRPr lang="en-US" sz="2400" b="0" dirty="0" smtClean="0">
              <a:solidFill>
                <a:schemeClr val="tx1"/>
              </a:solidFill>
              <a:uFillTx/>
              <a:latin typeface="Calibri" pitchFamily="34" charset="0"/>
              <a:cs typeface="Calibri" pitchFamily="34" charset="0"/>
            </a:endParaRPr>
          </a:p>
          <a:p>
            <a:pPr marL="457200" indent="-457200" algn="l">
              <a:buFont typeface="+mj-lt"/>
              <a:buAutoNum type="arabicPeriod"/>
            </a:pPr>
            <a:r>
              <a:rPr lang="en-US" sz="2400" b="0" dirty="0" smtClean="0">
                <a:solidFill>
                  <a:schemeClr val="tx1"/>
                </a:solidFill>
                <a:uFillTx/>
                <a:latin typeface="Calibri" pitchFamily="34" charset="0"/>
                <a:cs typeface="Calibri" pitchFamily="34" charset="0"/>
              </a:rPr>
              <a:t>For each of these candidates a theoretical spectrum is generated</a:t>
            </a:r>
            <a:br>
              <a:rPr lang="en-US" sz="2400" b="0" dirty="0" smtClean="0">
                <a:solidFill>
                  <a:schemeClr val="tx1"/>
                </a:solidFill>
                <a:uFillTx/>
                <a:latin typeface="Calibri" pitchFamily="34" charset="0"/>
                <a:cs typeface="Calibri" pitchFamily="34" charset="0"/>
              </a:rPr>
            </a:br>
            <a:endParaRPr lang="en-US" sz="2400" b="0" dirty="0" smtClean="0">
              <a:solidFill>
                <a:schemeClr val="tx1"/>
              </a:solidFill>
              <a:uFillTx/>
              <a:latin typeface="Calibri" pitchFamily="34" charset="0"/>
              <a:cs typeface="Calibri" pitchFamily="34" charset="0"/>
            </a:endParaRPr>
          </a:p>
          <a:p>
            <a:pPr marL="457200" indent="-457200" algn="l">
              <a:buFont typeface="+mj-lt"/>
              <a:buAutoNum type="arabicPeriod"/>
            </a:pPr>
            <a:r>
              <a:rPr lang="en-US" sz="2400" b="0" dirty="0" smtClean="0">
                <a:solidFill>
                  <a:schemeClr val="tx1"/>
                </a:solidFill>
                <a:uFillTx/>
                <a:latin typeface="Calibri" pitchFamily="34" charset="0"/>
                <a:cs typeface="Calibri" pitchFamily="34" charset="0"/>
              </a:rPr>
              <a:t>All theoretical spectra are aligned / compared to the experimental spectrum</a:t>
            </a:r>
            <a:br>
              <a:rPr lang="en-US" sz="2400" b="0" dirty="0" smtClean="0">
                <a:solidFill>
                  <a:schemeClr val="tx1"/>
                </a:solidFill>
                <a:uFillTx/>
                <a:latin typeface="Calibri" pitchFamily="34" charset="0"/>
                <a:cs typeface="Calibri" pitchFamily="34" charset="0"/>
              </a:rPr>
            </a:br>
            <a:endParaRPr lang="en-US" sz="2400" b="0" dirty="0" smtClean="0">
              <a:solidFill>
                <a:schemeClr val="tx1"/>
              </a:solidFill>
              <a:uFillTx/>
              <a:latin typeface="Calibri" pitchFamily="34" charset="0"/>
              <a:cs typeface="Calibri" pitchFamily="34" charset="0"/>
            </a:endParaRPr>
          </a:p>
          <a:p>
            <a:pPr marL="457200" indent="-457200" algn="l">
              <a:buFont typeface="+mj-lt"/>
              <a:buAutoNum type="arabicPeriod"/>
            </a:pPr>
            <a:r>
              <a:rPr lang="en-US" sz="2400" b="0" dirty="0" smtClean="0">
                <a:solidFill>
                  <a:schemeClr val="tx1"/>
                </a:solidFill>
                <a:uFillTx/>
                <a:latin typeface="Calibri" pitchFamily="34" charset="0"/>
                <a:cs typeface="Calibri" pitchFamily="34" charset="0"/>
              </a:rPr>
              <a:t>The alignments are scored and the candidates are ranked according to the score</a:t>
            </a:r>
            <a:br>
              <a:rPr lang="en-US" sz="2400" b="0" dirty="0" smtClean="0">
                <a:solidFill>
                  <a:schemeClr val="tx1"/>
                </a:solidFill>
                <a:uFillTx/>
                <a:latin typeface="Calibri" pitchFamily="34" charset="0"/>
                <a:cs typeface="Calibri" pitchFamily="34" charset="0"/>
              </a:rPr>
            </a:br>
            <a:endParaRPr lang="en-US" sz="2400" b="0" dirty="0" smtClean="0">
              <a:solidFill>
                <a:schemeClr val="tx1"/>
              </a:solidFill>
              <a:uFillTx/>
              <a:latin typeface="Calibri" pitchFamily="34" charset="0"/>
              <a:cs typeface="Calibri" pitchFamily="34" charset="0"/>
            </a:endParaRPr>
          </a:p>
          <a:p>
            <a:pPr marL="457200" indent="-457200" algn="l">
              <a:buFont typeface="+mj-lt"/>
              <a:buAutoNum type="arabicPeriod"/>
            </a:pPr>
            <a:r>
              <a:rPr lang="en-US" sz="2400" b="0" dirty="0" smtClean="0">
                <a:solidFill>
                  <a:schemeClr val="tx1"/>
                </a:solidFill>
                <a:uFillTx/>
                <a:latin typeface="Calibri" pitchFamily="34" charset="0"/>
                <a:cs typeface="Calibri" pitchFamily="34" charset="0"/>
              </a:rPr>
              <a:t>The top ranked candidate is assumed to be the correct PSM (Peptide Spectrum Matching)</a:t>
            </a:r>
            <a:endParaRPr lang="en-US" sz="2400" b="0" dirty="0">
              <a:solidFill>
                <a:schemeClr val="tx1"/>
              </a:solidFill>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3152"/>
            <a:ext cx="7543800" cy="685800"/>
          </a:xfrm>
        </p:spPr>
        <p:txBody>
          <a:bodyPr/>
          <a:lstStyle/>
          <a:p>
            <a:r>
              <a:rPr lang="en-US" sz="3200" dirty="0" smtClean="0">
                <a:uFillTx/>
                <a:cs typeface="Calibri" pitchFamily="34" charset="0"/>
              </a:rPr>
              <a:t>1. Extract all candidates (search space)</a:t>
            </a:r>
            <a:endParaRPr lang="en-US" sz="3200" dirty="0">
              <a:uFillTx/>
              <a:cs typeface="Calibri" pitchFamily="34" charset="0"/>
            </a:endParaRPr>
          </a:p>
        </p:txBody>
      </p:sp>
      <p:cxnSp>
        <p:nvCxnSpPr>
          <p:cNvPr id="7" name="Gerade Verbindung mit Pfeil 6"/>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8" name="Gerade Verbindung 17"/>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1371600" y="1828800"/>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chemeClr val="tx1"/>
            </a:solidFill>
            <a:prstDash val="solid"/>
            <a:round/>
            <a:headEnd type="none" w="med" len="med"/>
            <a:tailEnd type="none" w="med" len="med"/>
          </a:ln>
          <a:effectLst/>
        </p:spPr>
      </p:cxnSp>
      <p:cxnSp>
        <p:nvCxnSpPr>
          <p:cNvPr id="60" name="Gerade Verbindung mit Pfeil 59"/>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sp>
        <p:nvSpPr>
          <p:cNvPr id="62" name="Textfeld 61"/>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latin typeface="Calibri" pitchFamily="34" charset="0"/>
                <a:cs typeface="Calibri" pitchFamily="34" charset="0"/>
              </a:rPr>
              <a:t>100 %</a:t>
            </a:r>
            <a:endParaRPr lang="en-US" sz="1200" b="0">
              <a:solidFill>
                <a:schemeClr val="tx1"/>
              </a:solidFill>
              <a:uFillTx/>
              <a:latin typeface="Calibri" pitchFamily="34" charset="0"/>
              <a:cs typeface="Calibri" pitchFamily="34" charset="0"/>
            </a:endParaRPr>
          </a:p>
        </p:txBody>
      </p:sp>
      <p:sp>
        <p:nvSpPr>
          <p:cNvPr id="63" name="Textfeld 62"/>
          <p:cNvSpPr txBox="1">
            <a:spLocks/>
          </p:cNvSpPr>
          <p:nvPr/>
        </p:nvSpPr>
        <p:spPr>
          <a:xfrm rot="16200000">
            <a:off x="-966400" y="2109401"/>
            <a:ext cx="236220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Intensity</a:t>
            </a:r>
            <a:endParaRPr lang="en-US" sz="1200" b="0">
              <a:solidFill>
                <a:schemeClr val="tx1"/>
              </a:solidFill>
              <a:uFillTx/>
              <a:latin typeface="Calibri" pitchFamily="34" charset="0"/>
              <a:cs typeface="Calibri" pitchFamily="34" charset="0"/>
            </a:endParaRPr>
          </a:p>
        </p:txBody>
      </p:sp>
      <p:sp>
        <p:nvSpPr>
          <p:cNvPr id="5" name="Textfeld 4"/>
          <p:cNvSpPr txBox="1">
            <a:spLocks/>
          </p:cNvSpPr>
          <p:nvPr/>
        </p:nvSpPr>
        <p:spPr>
          <a:xfrm>
            <a:off x="152400" y="3505200"/>
            <a:ext cx="8915400" cy="3170099"/>
          </a:xfrm>
          <a:prstGeom prst="rect">
            <a:avLst/>
          </a:prstGeom>
          <a:noFill/>
        </p:spPr>
        <p:txBody>
          <a:bodyPr wrap="square" rtlCol="0">
            <a:spAutoFit/>
          </a:bodyPr>
          <a:lstStyle/>
          <a:p>
            <a:pPr marL="342900" indent="-342900" algn="l">
              <a:buFont typeface="Arial" pitchFamily="34" charset="0"/>
              <a:buChar char="•"/>
            </a:pPr>
            <a:r>
              <a:rPr lang="en-US" sz="1800" b="0" dirty="0" smtClean="0">
                <a:solidFill>
                  <a:schemeClr val="tx1"/>
                </a:solidFill>
                <a:uFillTx/>
                <a:latin typeface="Calibri" pitchFamily="34" charset="0"/>
                <a:cs typeface="Calibri" pitchFamily="34" charset="0"/>
              </a:rPr>
              <a:t>Given: Experimental spectrum </a:t>
            </a:r>
            <a:r>
              <a:rPr lang="en-US" sz="1800" b="0" i="1" dirty="0" smtClean="0">
                <a:solidFill>
                  <a:schemeClr val="tx1"/>
                </a:solidFill>
                <a:uFillTx/>
                <a:latin typeface="Calibri" pitchFamily="34" charset="0"/>
                <a:cs typeface="Calibri" pitchFamily="34" charset="0"/>
              </a:rPr>
              <a:t>S</a:t>
            </a:r>
          </a:p>
          <a:p>
            <a:pPr marL="342900" indent="-342900" algn="l">
              <a:buFont typeface="Arial" pitchFamily="34" charset="0"/>
              <a:buChar char="•"/>
            </a:pPr>
            <a:r>
              <a:rPr lang="en-US" sz="1800" b="0" dirty="0" smtClean="0">
                <a:solidFill>
                  <a:schemeClr val="tx1"/>
                </a:solidFill>
                <a:uFillTx/>
                <a:latin typeface="Calibri" pitchFamily="34" charset="0"/>
                <a:cs typeface="Calibri" pitchFamily="34" charset="0"/>
              </a:rPr>
              <a:t>Task: Identify the correct sequence for</a:t>
            </a:r>
            <a:r>
              <a:rPr lang="en-US" sz="1800" b="0" i="1" dirty="0" smtClean="0">
                <a:solidFill>
                  <a:schemeClr val="tx1"/>
                </a:solidFill>
                <a:uFillTx/>
                <a:latin typeface="Calibri" pitchFamily="34" charset="0"/>
                <a:cs typeface="Calibri" pitchFamily="34" charset="0"/>
              </a:rPr>
              <a:t> S </a:t>
            </a:r>
            <a:r>
              <a:rPr lang="en-US" sz="1800" b="0" dirty="0" smtClean="0">
                <a:solidFill>
                  <a:schemeClr val="tx1"/>
                </a:solidFill>
                <a:uFillTx/>
                <a:latin typeface="Calibri" pitchFamily="34" charset="0"/>
                <a:cs typeface="Calibri" pitchFamily="34" charset="0"/>
              </a:rPr>
              <a:t>from a given protein database</a:t>
            </a:r>
          </a:p>
          <a:p>
            <a:pPr marL="342900" indent="-342900" algn="l">
              <a:buFont typeface="Arial" pitchFamily="34" charset="0"/>
              <a:buChar char="•"/>
            </a:pPr>
            <a:endParaRPr lang="en-US" sz="1800" b="0" dirty="0">
              <a:solidFill>
                <a:schemeClr val="tx1"/>
              </a:solidFill>
              <a:uFillTx/>
              <a:latin typeface="Calibri" pitchFamily="34" charset="0"/>
              <a:cs typeface="Calibri" pitchFamily="34" charset="0"/>
            </a:endParaRPr>
          </a:p>
          <a:p>
            <a:pPr marL="342900" indent="-342900" algn="l">
              <a:buFont typeface="+mj-lt"/>
              <a:buAutoNum type="arabicPeriod"/>
            </a:pPr>
            <a:r>
              <a:rPr lang="en-US" sz="1800" b="0" dirty="0" smtClean="0">
                <a:solidFill>
                  <a:schemeClr val="tx1"/>
                </a:solidFill>
                <a:uFillTx/>
                <a:latin typeface="Calibri" pitchFamily="34" charset="0"/>
                <a:cs typeface="Calibri" pitchFamily="34" charset="0"/>
              </a:rPr>
              <a:t>Define the search space for </a:t>
            </a:r>
            <a:r>
              <a:rPr lang="en-US" sz="1800" b="0" i="1" dirty="0" smtClean="0">
                <a:solidFill>
                  <a:schemeClr val="tx1"/>
                </a:solidFill>
                <a:uFillTx/>
                <a:latin typeface="Calibri" pitchFamily="34" charset="0"/>
                <a:cs typeface="Calibri" pitchFamily="34" charset="0"/>
              </a:rPr>
              <a:t>S </a:t>
            </a:r>
            <a:r>
              <a:rPr lang="en-US" sz="1800" b="0" dirty="0" smtClean="0">
                <a:solidFill>
                  <a:schemeClr val="tx1"/>
                </a:solidFill>
                <a:uFillTx/>
                <a:latin typeface="Calibri" pitchFamily="34" charset="0"/>
                <a:cs typeface="Calibri" pitchFamily="34" charset="0"/>
              </a:rPr>
              <a:t>for a given mass tolerance </a:t>
            </a:r>
            <a:r>
              <a:rPr lang="en-US" sz="1800" b="0" i="1" dirty="0" smtClean="0">
                <a:solidFill>
                  <a:schemeClr val="tx1"/>
                </a:solidFill>
                <a:uFillTx/>
                <a:latin typeface="Calibri" pitchFamily="34" charset="0"/>
                <a:cs typeface="Calibri" pitchFamily="34" charset="0"/>
              </a:rPr>
              <a:t>d:</a:t>
            </a:r>
          </a:p>
          <a:p>
            <a:pPr marL="800100" lvl="1" indent="-342900" algn="l">
              <a:buFont typeface="Arial" pitchFamily="34" charset="0"/>
              <a:buChar char="•"/>
            </a:pPr>
            <a:r>
              <a:rPr lang="en-US" sz="1800" b="0" i="1" dirty="0" err="1" smtClean="0">
                <a:solidFill>
                  <a:schemeClr val="tx1"/>
                </a:solidFill>
                <a:uFillTx/>
                <a:latin typeface="Calibri" pitchFamily="34" charset="0"/>
                <a:cs typeface="Calibri" pitchFamily="34" charset="0"/>
              </a:rPr>
              <a:t>m</a:t>
            </a:r>
            <a:r>
              <a:rPr lang="en-US" sz="1800" b="0" i="1" baseline="-25000" dirty="0" err="1" smtClean="0">
                <a:solidFill>
                  <a:schemeClr val="tx1"/>
                </a:solidFill>
                <a:uFillTx/>
                <a:latin typeface="Calibri" pitchFamily="34" charset="0"/>
                <a:cs typeface="Calibri" pitchFamily="34" charset="0"/>
              </a:rPr>
              <a:t>prec</a:t>
            </a:r>
            <a:r>
              <a:rPr lang="en-US" sz="1800" b="0" i="1" dirty="0" smtClean="0">
                <a:solidFill>
                  <a:schemeClr val="tx1"/>
                </a:solidFill>
                <a:uFillTx/>
                <a:latin typeface="Calibri" pitchFamily="34" charset="0"/>
                <a:cs typeface="Calibri" pitchFamily="34" charset="0"/>
              </a:rPr>
              <a:t> </a:t>
            </a:r>
            <a:r>
              <a:rPr lang="en-US" sz="1800" b="0" dirty="0" smtClean="0">
                <a:solidFill>
                  <a:schemeClr val="tx1"/>
                </a:solidFill>
                <a:uFillTx/>
                <a:latin typeface="Calibri" pitchFamily="34" charset="0"/>
                <a:cs typeface="Calibri" pitchFamily="34" charset="0"/>
              </a:rPr>
              <a:t>is the mass of the precursor ion of spectrum </a:t>
            </a:r>
            <a:r>
              <a:rPr lang="en-US" sz="1800" b="0" i="1" dirty="0" smtClean="0">
                <a:solidFill>
                  <a:schemeClr val="tx1"/>
                </a:solidFill>
                <a:uFillTx/>
                <a:latin typeface="Calibri" pitchFamily="34" charset="0"/>
                <a:cs typeface="Calibri" pitchFamily="34" charset="0"/>
              </a:rPr>
              <a:t>S</a:t>
            </a:r>
          </a:p>
          <a:p>
            <a:pPr marL="800100" lvl="1" indent="-342900" algn="l">
              <a:buFont typeface="Arial" pitchFamily="34" charset="0"/>
              <a:buChar char="•"/>
            </a:pPr>
            <a:r>
              <a:rPr lang="en-US" sz="1800" b="0" dirty="0" smtClean="0">
                <a:solidFill>
                  <a:schemeClr val="tx1"/>
                </a:solidFill>
                <a:uFillTx/>
                <a:latin typeface="Calibri" pitchFamily="34" charset="0"/>
                <a:cs typeface="Calibri" pitchFamily="34" charset="0"/>
              </a:rPr>
              <a:t>From the database, extract all peptide sequences with mass </a:t>
            </a:r>
            <a:r>
              <a:rPr lang="en-US" sz="1800" b="0" i="1" dirty="0" err="1" smtClean="0">
                <a:solidFill>
                  <a:schemeClr val="tx1"/>
                </a:solidFill>
                <a:uFillTx/>
                <a:latin typeface="Calibri" pitchFamily="34" charset="0"/>
                <a:cs typeface="Calibri" pitchFamily="34" charset="0"/>
              </a:rPr>
              <a:t>m</a:t>
            </a:r>
            <a:r>
              <a:rPr lang="en-US" sz="1800" b="0" i="1" baseline="-25000" dirty="0" err="1" smtClean="0">
                <a:solidFill>
                  <a:schemeClr val="tx1"/>
                </a:solidFill>
                <a:uFillTx/>
                <a:latin typeface="Calibri" pitchFamily="34" charset="0"/>
                <a:cs typeface="Calibri" pitchFamily="34" charset="0"/>
              </a:rPr>
              <a:t>cand</a:t>
            </a:r>
            <a:r>
              <a:rPr lang="en-US" sz="1800" b="0" baseline="-25000" dirty="0" smtClean="0">
                <a:solidFill>
                  <a:schemeClr val="tx1"/>
                </a:solidFill>
                <a:uFillTx/>
                <a:latin typeface="Calibri" pitchFamily="34" charset="0"/>
                <a:cs typeface="Calibri" pitchFamily="34" charset="0"/>
              </a:rPr>
              <a:t>  </a:t>
            </a:r>
            <a:r>
              <a:rPr lang="en-US" sz="1800" b="0" dirty="0" smtClean="0">
                <a:solidFill>
                  <a:schemeClr val="tx1"/>
                </a:solidFill>
                <a:uFillTx/>
                <a:latin typeface="Calibri" pitchFamily="34" charset="0"/>
                <a:cs typeface="Calibri" pitchFamily="34" charset="0"/>
              </a:rPr>
              <a:t>given that</a:t>
            </a:r>
            <a:br>
              <a:rPr lang="en-US" sz="1800" b="0" dirty="0" smtClean="0">
                <a:solidFill>
                  <a:schemeClr val="tx1"/>
                </a:solidFill>
                <a:uFillTx/>
                <a:latin typeface="Calibri" pitchFamily="34" charset="0"/>
                <a:cs typeface="Calibri" pitchFamily="34" charset="0"/>
              </a:rPr>
            </a:br>
            <a:r>
              <a:rPr lang="de-DE" sz="1800" b="0" i="1" dirty="0" smtClean="0">
                <a:solidFill>
                  <a:schemeClr val="tx1"/>
                </a:solidFill>
                <a:uFillTx/>
                <a:latin typeface="Calibri" pitchFamily="34" charset="0"/>
                <a:cs typeface="Calibri" pitchFamily="34" charset="0"/>
              </a:rPr>
              <a:t/>
            </a:r>
            <a:br>
              <a:rPr lang="de-DE" sz="1800" b="0" i="1" dirty="0" smtClean="0">
                <a:solidFill>
                  <a:schemeClr val="tx1"/>
                </a:solidFill>
                <a:uFillTx/>
                <a:latin typeface="Calibri" pitchFamily="34" charset="0"/>
                <a:cs typeface="Calibri" pitchFamily="34" charset="0"/>
              </a:rPr>
            </a:br>
            <a:endParaRPr lang="en-US" sz="1800" b="0" i="1" dirty="0" smtClean="0">
              <a:solidFill>
                <a:schemeClr val="tx1"/>
              </a:solidFill>
              <a:uFillTx/>
              <a:latin typeface="Calibri" pitchFamily="34" charset="0"/>
              <a:cs typeface="Calibri" pitchFamily="34" charset="0"/>
            </a:endParaRPr>
          </a:p>
          <a:p>
            <a:pPr marL="800100" lvl="1" indent="-342900" algn="l">
              <a:buFont typeface="Arial" pitchFamily="34" charset="0"/>
              <a:buChar char="•"/>
            </a:pPr>
            <a:r>
              <a:rPr lang="en-US" sz="1800" b="0" dirty="0" smtClean="0">
                <a:solidFill>
                  <a:schemeClr val="tx1"/>
                </a:solidFill>
                <a:uFillTx/>
                <a:latin typeface="Calibri" pitchFamily="34" charset="0"/>
                <a:cs typeface="Calibri" pitchFamily="34" charset="0"/>
              </a:rPr>
              <a:t>This set of candidates is defined as the search space for spectrum </a:t>
            </a:r>
            <a:r>
              <a:rPr lang="en-US" sz="1800" b="0" i="1" dirty="0" smtClean="0">
                <a:solidFill>
                  <a:schemeClr val="tx1"/>
                </a:solidFill>
                <a:uFillTx/>
                <a:latin typeface="Calibri" pitchFamily="34" charset="0"/>
                <a:cs typeface="Calibri" pitchFamily="34" charset="0"/>
              </a:rPr>
              <a:t>S </a:t>
            </a:r>
            <a:r>
              <a:rPr lang="en-US" sz="1800" b="0" dirty="0" smtClean="0">
                <a:solidFill>
                  <a:schemeClr val="tx1"/>
                </a:solidFill>
                <a:uFillTx/>
                <a:latin typeface="Calibri" pitchFamily="34" charset="0"/>
                <a:cs typeface="Calibri" pitchFamily="34" charset="0"/>
              </a:rPr>
              <a:t>and denoted as 		</a:t>
            </a:r>
            <a:r>
              <a:rPr lang="en-US" sz="2000" b="0" i="1" dirty="0" smtClean="0">
                <a:solidFill>
                  <a:schemeClr val="tx1"/>
                </a:solidFill>
                <a:uFillTx/>
                <a:latin typeface="Calibri" pitchFamily="34" charset="0"/>
                <a:cs typeface="Calibri" pitchFamily="34" charset="0"/>
              </a:rPr>
              <a:t/>
            </a:r>
            <a:br>
              <a:rPr lang="en-US" sz="2000" b="0" i="1" dirty="0" smtClean="0">
                <a:solidFill>
                  <a:schemeClr val="tx1"/>
                </a:solidFill>
                <a:uFillTx/>
                <a:latin typeface="Calibri" pitchFamily="34" charset="0"/>
                <a:cs typeface="Calibri" pitchFamily="34" charset="0"/>
              </a:rPr>
            </a:br>
            <a:endParaRPr lang="en-US" sz="2000" b="0" i="1" dirty="0" smtClean="0">
              <a:solidFill>
                <a:schemeClr val="tx1"/>
              </a:solidFill>
              <a:uFillTx/>
              <a:latin typeface="Calibri" pitchFamily="34" charset="0"/>
              <a:cs typeface="Calibri" pitchFamily="34" charset="0"/>
            </a:endParaRPr>
          </a:p>
        </p:txBody>
      </p:sp>
      <p:pic>
        <p:nvPicPr>
          <p:cNvPr id="11" name="Grafik 10"/>
          <p:cNvPicPr>
            <a:picLocks noChangeAspect="1"/>
          </p:cNvPicPr>
          <p:nvPr/>
        </p:nvPicPr>
        <p:blipFill>
          <a:blip r:embed="rId2" cstate="print"/>
          <a:stretch>
            <a:fillRect/>
          </a:stretch>
        </p:blipFill>
        <p:spPr bwMode="auto">
          <a:xfrm>
            <a:off x="4419165" y="6188583"/>
            <a:ext cx="305671" cy="255235"/>
          </a:xfrm>
          <a:prstGeom prst="rect">
            <a:avLst/>
          </a:prstGeom>
          <a:noFill/>
          <a:effectLst/>
        </p:spPr>
      </p:pic>
      <p:pic>
        <p:nvPicPr>
          <p:cNvPr id="10" name="Grafik 9"/>
          <p:cNvPicPr>
            <a:picLocks noChangeAspect="1"/>
          </p:cNvPicPr>
          <p:nvPr/>
        </p:nvPicPr>
        <p:blipFill>
          <a:blip r:embed="rId3" cstate="print"/>
          <a:stretch>
            <a:fillRect/>
          </a:stretch>
        </p:blipFill>
        <p:spPr bwMode="auto">
          <a:xfrm>
            <a:off x="3454287" y="5400674"/>
            <a:ext cx="2216626" cy="279753"/>
          </a:xfrm>
          <a:prstGeom prst="rect">
            <a:avLst/>
          </a:prstGeom>
          <a:noFill/>
          <a:effectLst/>
        </p:spPr>
      </p:pic>
      <p:sp>
        <p:nvSpPr>
          <p:cNvPr id="67" name="Textfeld 66"/>
          <p:cNvSpPr txBox="1">
            <a:spLocks/>
          </p:cNvSpPr>
          <p:nvPr/>
        </p:nvSpPr>
        <p:spPr>
          <a:xfrm>
            <a:off x="3200400" y="3343275"/>
            <a:ext cx="236220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m/z</a:t>
            </a:r>
            <a:endParaRPr lang="en-US" sz="1200" b="0">
              <a:solidFill>
                <a:schemeClr val="tx1"/>
              </a:solidFill>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Learning Unit 7A</a:t>
            </a:r>
            <a:br>
              <a:rPr lang="en-US" dirty="0" smtClean="0"/>
            </a:br>
            <a:r>
              <a:rPr lang="en-US" dirty="0" smtClean="0"/>
              <a:t>Peptide Database Search</a:t>
            </a:r>
            <a:endParaRPr lang="en-US" dirty="0"/>
          </a:p>
        </p:txBody>
      </p:sp>
    </p:spTree>
    <p:extLst>
      <p:ext uri="{BB962C8B-B14F-4D97-AF65-F5344CB8AC3E}">
        <p14:creationId xmlns:p14="http://schemas.microsoft.com/office/powerpoint/2010/main" val="3365091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US" sz="3200" dirty="0">
                <a:uFillTx/>
              </a:rPr>
              <a:t>2</a:t>
            </a:r>
            <a:r>
              <a:rPr lang="en-US" sz="3200" dirty="0" smtClean="0">
                <a:uFillTx/>
              </a:rPr>
              <a:t>. Generate theoretical spectra</a:t>
            </a:r>
            <a:endParaRPr lang="en-US" sz="3200" dirty="0">
              <a:uFillTx/>
            </a:endParaRPr>
          </a:p>
        </p:txBody>
      </p:sp>
      <p:sp>
        <p:nvSpPr>
          <p:cNvPr id="6" name="Inhaltsplatzhalter 5"/>
          <p:cNvSpPr>
            <a:spLocks noGrp="1"/>
          </p:cNvSpPr>
          <p:nvPr>
            <p:ph idx="1"/>
          </p:nvPr>
        </p:nvSpPr>
        <p:spPr/>
        <p:txBody>
          <a:bodyPr/>
          <a:lstStyle/>
          <a:p>
            <a:r>
              <a:rPr lang="en-US" dirty="0" smtClean="0">
                <a:uFillTx/>
              </a:rPr>
              <a:t>1</a:t>
            </a:r>
            <a:r>
              <a:rPr lang="en-US" baseline="30000" dirty="0" smtClean="0">
                <a:uFillTx/>
              </a:rPr>
              <a:t>st</a:t>
            </a:r>
            <a:r>
              <a:rPr lang="en-US" dirty="0" smtClean="0">
                <a:uFillTx/>
              </a:rPr>
              <a:t> option: extract all masses from the MS2 spectrum</a:t>
            </a:r>
          </a:p>
          <a:p>
            <a:r>
              <a:rPr lang="en-US" dirty="0" smtClean="0">
                <a:uFillTx/>
              </a:rPr>
              <a:t>2</a:t>
            </a:r>
            <a:r>
              <a:rPr lang="en-US" baseline="30000" dirty="0" smtClean="0">
                <a:uFillTx/>
              </a:rPr>
              <a:t>nd</a:t>
            </a:r>
            <a:r>
              <a:rPr lang="en-US" dirty="0" smtClean="0">
                <a:uFillTx/>
              </a:rPr>
              <a:t> option: try to model fragment ion intensities</a:t>
            </a:r>
            <a:endParaRPr lang="en-US" dirty="0">
              <a:uFillTx/>
            </a:endParaRPr>
          </a:p>
        </p:txBody>
      </p:sp>
      <p:cxnSp>
        <p:nvCxnSpPr>
          <p:cNvPr id="9" name="Gerade Verbindung mit Pfeil 8"/>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0" name="Gerade Verbindung 9"/>
          <p:cNvCxnSpPr/>
          <p:nvPr/>
        </p:nvCxnSpPr>
        <p:spPr bwMode="auto">
          <a:xfrm flipV="1">
            <a:off x="1371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2133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907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26289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flipV="1">
            <a:off x="2895600" y="48132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flipV="1">
            <a:off x="3200400"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6" name="Gerade Verbindung 15"/>
          <p:cNvCxnSpPr/>
          <p:nvPr/>
        </p:nvCxnSpPr>
        <p:spPr bwMode="auto">
          <a:xfrm flipV="1">
            <a:off x="4343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4876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3657600" y="482091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5781675"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7162800" y="481454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6553200" y="48069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mit Pfeil 21"/>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mit Pfeil 6"/>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6" name="Gerade Verbindung mit Pfeil 1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8" name="Gerade Verbindung 17"/>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1371600" y="1828800"/>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flipV="1">
            <a:off x="1371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flipV="1">
            <a:off x="2133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flipV="1">
            <a:off x="17907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26289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flipV="1">
            <a:off x="2895600" y="48132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V="1">
            <a:off x="3200400"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V="1">
            <a:off x="4343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flipV="1">
            <a:off x="4876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flipV="1">
            <a:off x="3657600" y="482091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flipV="1">
            <a:off x="5781675"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flipV="1">
            <a:off x="7162800" y="481454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9" name="Gerade Verbindung 58"/>
          <p:cNvCxnSpPr/>
          <p:nvPr/>
        </p:nvCxnSpPr>
        <p:spPr bwMode="auto">
          <a:xfrm flipV="1">
            <a:off x="6553200" y="48069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0" name="Gerade Verbindung mit Pfeil 59"/>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cxnSp>
        <p:nvCxnSpPr>
          <p:cNvPr id="61" name="Gerade Verbindung mit Pfeil 60"/>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sp>
        <p:nvSpPr>
          <p:cNvPr id="62" name="Textfeld 61"/>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rPr>
              <a:t>100 %</a:t>
            </a:r>
            <a:endParaRPr lang="en-US" sz="1200" b="0">
              <a:solidFill>
                <a:schemeClr val="tx1"/>
              </a:solidFill>
              <a:uFillTx/>
            </a:endParaRPr>
          </a:p>
        </p:txBody>
      </p:sp>
      <p:sp>
        <p:nvSpPr>
          <p:cNvPr id="63" name="Textfeld 62"/>
          <p:cNvSpPr txBox="1">
            <a:spLocks/>
          </p:cNvSpPr>
          <p:nvPr/>
        </p:nvSpPr>
        <p:spPr>
          <a:xfrm rot="16200000">
            <a:off x="-966400" y="2109401"/>
            <a:ext cx="2362200" cy="276999"/>
          </a:xfrm>
          <a:prstGeom prst="rect">
            <a:avLst/>
          </a:prstGeom>
          <a:noFill/>
        </p:spPr>
        <p:txBody>
          <a:bodyPr wrap="square" rtlCol="0">
            <a:spAutoFit/>
          </a:bodyPr>
          <a:lstStyle/>
          <a:p>
            <a:pPr algn="ctr"/>
            <a:r>
              <a:rPr lang="en-US" sz="1200" b="0" smtClean="0">
                <a:solidFill>
                  <a:schemeClr val="tx1"/>
                </a:solidFill>
                <a:uFillTx/>
              </a:rPr>
              <a:t>Intensity</a:t>
            </a:r>
            <a:endParaRPr lang="en-US" sz="1200" b="0">
              <a:solidFill>
                <a:schemeClr val="tx1"/>
              </a:solidFill>
              <a:uFillTx/>
            </a:endParaRPr>
          </a:p>
        </p:txBody>
      </p:sp>
      <p:sp>
        <p:nvSpPr>
          <p:cNvPr id="64" name="Textfeld 63"/>
          <p:cNvSpPr txBox="1">
            <a:spLocks/>
          </p:cNvSpPr>
          <p:nvPr/>
        </p:nvSpPr>
        <p:spPr>
          <a:xfrm>
            <a:off x="-76200" y="4666475"/>
            <a:ext cx="614550" cy="276999"/>
          </a:xfrm>
          <a:prstGeom prst="rect">
            <a:avLst/>
          </a:prstGeom>
          <a:noFill/>
        </p:spPr>
        <p:txBody>
          <a:bodyPr wrap="square" rtlCol="0">
            <a:spAutoFit/>
          </a:bodyPr>
          <a:lstStyle/>
          <a:p>
            <a:pPr algn="ctr"/>
            <a:r>
              <a:rPr lang="en-US" sz="1200" b="0" smtClean="0">
                <a:solidFill>
                  <a:schemeClr val="tx1"/>
                </a:solidFill>
                <a:uFillTx/>
              </a:rPr>
              <a:t>1</a:t>
            </a:r>
            <a:endParaRPr lang="en-US" sz="1200" b="0">
              <a:solidFill>
                <a:schemeClr val="tx1"/>
              </a:solidFill>
              <a:uFillTx/>
            </a:endParaRPr>
          </a:p>
        </p:txBody>
      </p:sp>
      <p:sp>
        <p:nvSpPr>
          <p:cNvPr id="66" name="Textfeld 65"/>
          <p:cNvSpPr txBox="1">
            <a:spLocks/>
          </p:cNvSpPr>
          <p:nvPr/>
        </p:nvSpPr>
        <p:spPr>
          <a:xfrm>
            <a:off x="-76200" y="6019800"/>
            <a:ext cx="614550" cy="276999"/>
          </a:xfrm>
          <a:prstGeom prst="rect">
            <a:avLst/>
          </a:prstGeom>
          <a:noFill/>
        </p:spPr>
        <p:txBody>
          <a:bodyPr wrap="square" rtlCol="0">
            <a:spAutoFit/>
          </a:bodyPr>
          <a:lstStyle/>
          <a:p>
            <a:pPr algn="ctr"/>
            <a:r>
              <a:rPr lang="en-US" sz="1200" b="0" smtClean="0">
                <a:solidFill>
                  <a:schemeClr val="tx1"/>
                </a:solidFill>
                <a:uFillTx/>
              </a:rPr>
              <a:t>0</a:t>
            </a:r>
            <a:endParaRPr lang="en-US" sz="1200" b="0">
              <a:solidFill>
                <a:schemeClr val="tx1"/>
              </a:solidFill>
              <a:uFillTx/>
            </a:endParaRPr>
          </a:p>
        </p:txBody>
      </p:sp>
      <p:sp>
        <p:nvSpPr>
          <p:cNvPr id="67" name="Textfeld 66"/>
          <p:cNvSpPr txBox="1">
            <a:spLocks/>
          </p:cNvSpPr>
          <p:nvPr/>
        </p:nvSpPr>
        <p:spPr>
          <a:xfrm>
            <a:off x="6048375" y="1304151"/>
            <a:ext cx="2867025" cy="400110"/>
          </a:xfrm>
          <a:prstGeom prst="rect">
            <a:avLst/>
          </a:prstGeom>
          <a:noFill/>
        </p:spPr>
        <p:txBody>
          <a:bodyPr wrap="square" rtlCol="0">
            <a:spAutoFit/>
          </a:bodyPr>
          <a:lstStyle/>
          <a:p>
            <a:pPr algn="l"/>
            <a:r>
              <a:rPr lang="en-US" sz="2000">
                <a:solidFill>
                  <a:schemeClr val="tx1"/>
                </a:solidFill>
                <a:uFillTx/>
              </a:rPr>
              <a:t>s</a:t>
            </a:r>
            <a:r>
              <a:rPr lang="en-US" sz="2000" smtClean="0">
                <a:solidFill>
                  <a:schemeClr val="tx1"/>
                </a:solidFill>
                <a:uFillTx/>
              </a:rPr>
              <a:t>pectrum </a:t>
            </a:r>
            <a:r>
              <a:rPr lang="en-US" sz="2000" i="1" smtClean="0">
                <a:solidFill>
                  <a:schemeClr val="tx1"/>
                </a:solidFill>
                <a:uFillTx/>
              </a:rPr>
              <a:t>S</a:t>
            </a:r>
            <a:endParaRPr lang="en-US" sz="2000" i="1">
              <a:solidFill>
                <a:schemeClr val="tx1"/>
              </a:solidFill>
              <a:uFillTx/>
            </a:endParaRPr>
          </a:p>
        </p:txBody>
      </p:sp>
      <p:sp>
        <p:nvSpPr>
          <p:cNvPr id="68" name="Textfeld 67"/>
          <p:cNvSpPr txBox="1">
            <a:spLocks/>
          </p:cNvSpPr>
          <p:nvPr/>
        </p:nvSpPr>
        <p:spPr>
          <a:xfrm>
            <a:off x="533400" y="4095690"/>
            <a:ext cx="6858000" cy="400110"/>
          </a:xfrm>
          <a:prstGeom prst="rect">
            <a:avLst/>
          </a:prstGeom>
          <a:noFill/>
        </p:spPr>
        <p:txBody>
          <a:bodyPr wrap="square" rtlCol="0">
            <a:spAutoFit/>
          </a:bodyPr>
          <a:lstStyle/>
          <a:p>
            <a:pPr algn="l"/>
            <a:r>
              <a:rPr lang="en-US" sz="2000" smtClean="0">
                <a:solidFill>
                  <a:schemeClr val="tx1"/>
                </a:solidFill>
                <a:uFillTx/>
              </a:rPr>
              <a:t>Theoretical spectrum </a:t>
            </a:r>
            <a:r>
              <a:rPr lang="en-US" sz="2000" i="1" smtClean="0">
                <a:solidFill>
                  <a:schemeClr val="tx1"/>
                </a:solidFill>
                <a:uFillTx/>
              </a:rPr>
              <a:t>T</a:t>
            </a:r>
            <a:r>
              <a:rPr lang="en-US" sz="2000" smtClean="0">
                <a:solidFill>
                  <a:schemeClr val="tx1"/>
                </a:solidFill>
                <a:uFillTx/>
              </a:rPr>
              <a:t>, generated from a sequence</a:t>
            </a:r>
            <a:endParaRPr lang="en-US" sz="2000">
              <a:solidFill>
                <a:schemeClr val="tx1"/>
              </a:solidFill>
              <a:uFillTx/>
            </a:endParaRPr>
          </a:p>
        </p:txBody>
      </p:sp>
      <p:pic>
        <p:nvPicPr>
          <p:cNvPr id="71" name="Grafik 70"/>
          <p:cNvPicPr>
            <a:picLocks noChangeAspect="1"/>
          </p:cNvPicPr>
          <p:nvPr/>
        </p:nvPicPr>
        <p:blipFill>
          <a:blip r:embed="rId2" cstate="print"/>
          <a:stretch>
            <a:fillRect/>
          </a:stretch>
        </p:blipFill>
        <p:spPr bwMode="auto">
          <a:xfrm>
            <a:off x="7000978" y="4171950"/>
            <a:ext cx="867200" cy="255418"/>
          </a:xfrm>
          <a:prstGeom prst="rect">
            <a:avLst/>
          </a:prstGeom>
          <a:noFill/>
          <a:effectLst/>
        </p:spPr>
      </p:pic>
      <p:sp>
        <p:nvSpPr>
          <p:cNvPr id="72" name="Textfeld 71"/>
          <p:cNvSpPr txBox="1">
            <a:spLocks/>
          </p:cNvSpPr>
          <p:nvPr/>
        </p:nvSpPr>
        <p:spPr>
          <a:xfrm>
            <a:off x="3200400" y="3343275"/>
            <a:ext cx="2362200" cy="276999"/>
          </a:xfrm>
          <a:prstGeom prst="rect">
            <a:avLst/>
          </a:prstGeom>
          <a:noFill/>
        </p:spPr>
        <p:txBody>
          <a:bodyPr wrap="square" rtlCol="0">
            <a:spAutoFit/>
          </a:bodyPr>
          <a:lstStyle/>
          <a:p>
            <a:pPr algn="ctr"/>
            <a:r>
              <a:rPr lang="en-US" sz="1200" b="0" smtClean="0">
                <a:solidFill>
                  <a:schemeClr val="tx1"/>
                </a:solidFill>
                <a:uFillTx/>
              </a:rPr>
              <a:t>m/z</a:t>
            </a:r>
            <a:endParaRPr lang="en-US" sz="1200" b="0">
              <a:solidFill>
                <a:schemeClr val="tx1"/>
              </a:solidFill>
              <a:uFillTx/>
            </a:endParaRPr>
          </a:p>
        </p:txBody>
      </p:sp>
      <p:sp>
        <p:nvSpPr>
          <p:cNvPr id="73" name="Textfeld 72"/>
          <p:cNvSpPr txBox="1">
            <a:spLocks/>
          </p:cNvSpPr>
          <p:nvPr/>
        </p:nvSpPr>
        <p:spPr>
          <a:xfrm>
            <a:off x="3200400" y="6276201"/>
            <a:ext cx="2362200" cy="276999"/>
          </a:xfrm>
          <a:prstGeom prst="rect">
            <a:avLst/>
          </a:prstGeom>
          <a:noFill/>
        </p:spPr>
        <p:txBody>
          <a:bodyPr wrap="square" rtlCol="0">
            <a:spAutoFit/>
          </a:bodyPr>
          <a:lstStyle/>
          <a:p>
            <a:pPr algn="ctr"/>
            <a:r>
              <a:rPr lang="en-US" sz="1200" b="0" smtClean="0">
                <a:solidFill>
                  <a:schemeClr val="tx1"/>
                </a:solidFill>
                <a:uFillTx/>
              </a:rPr>
              <a:t>m/z</a:t>
            </a:r>
            <a:endParaRPr lang="en-US" sz="1200" b="0">
              <a:solidFill>
                <a:schemeClr val="tx1"/>
              </a:solidFill>
              <a:uFillTx/>
            </a:endParaRPr>
          </a:p>
        </p:txBody>
      </p:sp>
      <p:sp>
        <p:nvSpPr>
          <p:cNvPr id="65" name="Titel 1"/>
          <p:cNvSpPr>
            <a:spLocks noGrp="1"/>
          </p:cNvSpPr>
          <p:nvPr>
            <p:ph type="title"/>
          </p:nvPr>
        </p:nvSpPr>
        <p:spPr>
          <a:xfrm>
            <a:off x="76200" y="73152"/>
            <a:ext cx="6781800" cy="685800"/>
          </a:xfrm>
        </p:spPr>
        <p:txBody>
          <a:bodyPr/>
          <a:lstStyle/>
          <a:p>
            <a:r>
              <a:rPr lang="en-US" sz="3200" smtClean="0">
                <a:uFillTx/>
              </a:rPr>
              <a:t>3. Comparison to experimental spectra</a:t>
            </a:r>
            <a:endParaRPr lang="en-US" sz="320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Gerade Verbindung mit Pfeil 105"/>
          <p:cNvCxnSpPr>
            <a:stCxn id="69" idx="2"/>
          </p:cNvCxnSpPr>
          <p:nvPr/>
        </p:nvCxnSpPr>
        <p:spPr bwMode="auto">
          <a:xfrm>
            <a:off x="4610100" y="2552700"/>
            <a:ext cx="3009900" cy="2095500"/>
          </a:xfrm>
          <a:prstGeom prst="straightConnector1">
            <a:avLst/>
          </a:prstGeom>
          <a:noFill/>
          <a:ln w="9525" cap="flat" cmpd="sng" algn="ctr">
            <a:solidFill>
              <a:schemeClr val="tx1"/>
            </a:solidFill>
            <a:prstDash val="solid"/>
            <a:round/>
            <a:headEnd type="none" w="med" len="med"/>
            <a:tailEnd type="arrow"/>
          </a:ln>
          <a:effectLst/>
        </p:spPr>
      </p:cxnSp>
      <p:cxnSp>
        <p:nvCxnSpPr>
          <p:cNvPr id="105" name="Gerade Verbindung mit Pfeil 104"/>
          <p:cNvCxnSpPr>
            <a:stCxn id="69" idx="2"/>
          </p:cNvCxnSpPr>
          <p:nvPr/>
        </p:nvCxnSpPr>
        <p:spPr bwMode="auto">
          <a:xfrm flipH="1">
            <a:off x="3756597" y="2552700"/>
            <a:ext cx="853503" cy="2019300"/>
          </a:xfrm>
          <a:prstGeom prst="straightConnector1">
            <a:avLst/>
          </a:prstGeom>
          <a:noFill/>
          <a:ln w="9525" cap="flat" cmpd="sng" algn="ctr">
            <a:solidFill>
              <a:schemeClr val="tx1"/>
            </a:solidFill>
            <a:prstDash val="solid"/>
            <a:round/>
            <a:headEnd type="none" w="med" len="med"/>
            <a:tailEnd type="arrow"/>
          </a:ln>
          <a:effectLst/>
        </p:spPr>
      </p:cxnSp>
      <p:cxnSp>
        <p:nvCxnSpPr>
          <p:cNvPr id="12" name="Gerade Verbindung mit Pfeil 11"/>
          <p:cNvCxnSpPr>
            <a:stCxn id="69" idx="2"/>
          </p:cNvCxnSpPr>
          <p:nvPr/>
        </p:nvCxnSpPr>
        <p:spPr bwMode="auto">
          <a:xfrm flipH="1">
            <a:off x="1295400" y="2552700"/>
            <a:ext cx="3314700" cy="1943100"/>
          </a:xfrm>
          <a:prstGeom prst="straightConnector1">
            <a:avLst/>
          </a:prstGeom>
          <a:noFill/>
          <a:ln w="9525" cap="flat" cmpd="sng" algn="ctr">
            <a:solidFill>
              <a:schemeClr val="tx1"/>
            </a:solidFill>
            <a:prstDash val="solid"/>
            <a:round/>
            <a:headEnd type="none" w="med" len="med"/>
            <a:tailEnd type="arrow"/>
          </a:ln>
          <a:effectLst/>
        </p:spPr>
      </p:cxnSp>
      <p:sp>
        <p:nvSpPr>
          <p:cNvPr id="68" name="Textfeld 67"/>
          <p:cNvSpPr txBox="1">
            <a:spLocks/>
          </p:cNvSpPr>
          <p:nvPr/>
        </p:nvSpPr>
        <p:spPr>
          <a:xfrm>
            <a:off x="76200" y="2667000"/>
            <a:ext cx="9067800" cy="369332"/>
          </a:xfrm>
          <a:prstGeom prst="rect">
            <a:avLst/>
          </a:prstGeom>
          <a:solidFill>
            <a:schemeClr val="bg1"/>
          </a:solidFill>
        </p:spPr>
        <p:txBody>
          <a:bodyPr wrap="square" rtlCol="0">
            <a:spAutoFit/>
          </a:bodyPr>
          <a:lstStyle/>
          <a:p>
            <a:pPr marL="457200" indent="-457200" algn="l">
              <a:buFont typeface="+mj-lt"/>
              <a:buAutoNum type="arabicPeriod" startAt="2"/>
            </a:pPr>
            <a:r>
              <a:rPr lang="en-US" sz="1800" b="0" dirty="0" smtClean="0">
                <a:solidFill>
                  <a:schemeClr val="tx1"/>
                </a:solidFill>
                <a:uFillTx/>
                <a:latin typeface="Calibri" pitchFamily="34" charset="0"/>
                <a:cs typeface="Calibri" pitchFamily="34" charset="0"/>
              </a:rPr>
              <a:t>Compare theoretical spectra for all</a:t>
            </a:r>
            <a:r>
              <a:rPr lang="en-US" sz="1800" b="0" dirty="0">
                <a:solidFill>
                  <a:schemeClr val="tx1"/>
                </a:solidFill>
                <a:uFillTx/>
                <a:latin typeface="Calibri" pitchFamily="34" charset="0"/>
                <a:cs typeface="Calibri" pitchFamily="34" charset="0"/>
              </a:rPr>
              <a:t>	</a:t>
            </a:r>
            <a:r>
              <a:rPr lang="en-US" sz="1800" b="0" dirty="0" smtClean="0">
                <a:solidFill>
                  <a:schemeClr val="tx1"/>
                </a:solidFill>
                <a:uFillTx/>
                <a:latin typeface="Calibri" pitchFamily="34" charset="0"/>
                <a:cs typeface="Calibri" pitchFamily="34" charset="0"/>
              </a:rPr>
              <a:t>	to the experimental spectrum </a:t>
            </a:r>
            <a:r>
              <a:rPr lang="en-US" sz="1800" b="0" i="1" dirty="0" smtClean="0">
                <a:solidFill>
                  <a:schemeClr val="tx1"/>
                </a:solidFill>
                <a:uFillTx/>
                <a:latin typeface="Calibri" pitchFamily="34" charset="0"/>
                <a:cs typeface="Calibri" pitchFamily="34" charset="0"/>
              </a:rPr>
              <a:t>S</a:t>
            </a:r>
            <a:r>
              <a:rPr lang="en-US" sz="1800" b="0" dirty="0" smtClean="0">
                <a:solidFill>
                  <a:schemeClr val="tx1"/>
                </a:solidFill>
                <a:uFillTx/>
                <a:latin typeface="Calibri" pitchFamily="34" charset="0"/>
                <a:cs typeface="Calibri" pitchFamily="34" charset="0"/>
              </a:rPr>
              <a:t>  </a:t>
            </a:r>
            <a:endParaRPr lang="en-US" sz="1800" b="0" dirty="0">
              <a:solidFill>
                <a:schemeClr val="tx1"/>
              </a:solidFill>
              <a:uFillTx/>
              <a:latin typeface="Calibri" pitchFamily="34" charset="0"/>
              <a:cs typeface="Calibri" pitchFamily="34" charset="0"/>
            </a:endParaRPr>
          </a:p>
        </p:txBody>
      </p:sp>
      <p:pic>
        <p:nvPicPr>
          <p:cNvPr id="6" name="Grafik 5"/>
          <p:cNvPicPr>
            <a:picLocks noChangeAspect="1"/>
          </p:cNvPicPr>
          <p:nvPr/>
        </p:nvPicPr>
        <p:blipFill>
          <a:blip r:embed="rId2" cstate="print"/>
          <a:stretch>
            <a:fillRect/>
          </a:stretch>
        </p:blipFill>
        <p:spPr bwMode="auto">
          <a:xfrm>
            <a:off x="4191000" y="2705100"/>
            <a:ext cx="977823" cy="288000"/>
          </a:xfrm>
          <a:prstGeom prst="rect">
            <a:avLst/>
          </a:prstGeom>
          <a:noFill/>
          <a:effectLst/>
        </p:spPr>
      </p:pic>
      <p:grpSp>
        <p:nvGrpSpPr>
          <p:cNvPr id="10" name="Gruppieren 9"/>
          <p:cNvGrpSpPr/>
          <p:nvPr/>
        </p:nvGrpSpPr>
        <p:grpSpPr>
          <a:xfrm>
            <a:off x="142875" y="4752225"/>
            <a:ext cx="1980000" cy="1160427"/>
            <a:chOff x="609600" y="4752225"/>
            <a:chExt cx="7896100" cy="2001820"/>
          </a:xfrm>
        </p:grpSpPr>
        <p:grpSp>
          <p:nvGrpSpPr>
            <p:cNvPr id="8" name="Gruppieren 7"/>
            <p:cNvGrpSpPr/>
            <p:nvPr/>
          </p:nvGrpSpPr>
          <p:grpSpPr>
            <a:xfrm>
              <a:off x="609600" y="4752225"/>
              <a:ext cx="7896100" cy="1512000"/>
              <a:chOff x="609600" y="4752225"/>
              <a:chExt cx="7896100" cy="1512000"/>
            </a:xfrm>
          </p:grpSpPr>
          <p:cxnSp>
            <p:nvCxnSpPr>
              <p:cNvPr id="16" name="Gerade Verbindung mit Pfeil 1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48" name="Gerade Verbindung 47"/>
              <p:cNvCxnSpPr/>
              <p:nvPr/>
            </p:nvCxnSpPr>
            <p:spPr bwMode="auto">
              <a:xfrm flipV="1">
                <a:off x="1371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9" name="Gerade Verbindung 48"/>
              <p:cNvCxnSpPr/>
              <p:nvPr/>
            </p:nvCxnSpPr>
            <p:spPr bwMode="auto">
              <a:xfrm flipV="1">
                <a:off x="2133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0" name="Gerade Verbindung 49"/>
              <p:cNvCxnSpPr/>
              <p:nvPr/>
            </p:nvCxnSpPr>
            <p:spPr bwMode="auto">
              <a:xfrm flipV="1">
                <a:off x="17907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1" name="Gerade Verbindung 50"/>
              <p:cNvCxnSpPr/>
              <p:nvPr/>
            </p:nvCxnSpPr>
            <p:spPr bwMode="auto">
              <a:xfrm flipV="1">
                <a:off x="26289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2" name="Gerade Verbindung 51"/>
              <p:cNvCxnSpPr/>
              <p:nvPr/>
            </p:nvCxnSpPr>
            <p:spPr bwMode="auto">
              <a:xfrm flipV="1">
                <a:off x="2895600" y="48132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3" name="Gerade Verbindung 52"/>
              <p:cNvCxnSpPr/>
              <p:nvPr/>
            </p:nvCxnSpPr>
            <p:spPr bwMode="auto">
              <a:xfrm flipV="1">
                <a:off x="3200400"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4" name="Gerade Verbindung 53"/>
              <p:cNvCxnSpPr/>
              <p:nvPr/>
            </p:nvCxnSpPr>
            <p:spPr bwMode="auto">
              <a:xfrm flipV="1">
                <a:off x="43434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5" name="Gerade Verbindung 54"/>
              <p:cNvCxnSpPr/>
              <p:nvPr/>
            </p:nvCxnSpPr>
            <p:spPr bwMode="auto">
              <a:xfrm flipV="1">
                <a:off x="48768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6" name="Gerade Verbindung 55"/>
              <p:cNvCxnSpPr/>
              <p:nvPr/>
            </p:nvCxnSpPr>
            <p:spPr bwMode="auto">
              <a:xfrm flipV="1">
                <a:off x="3657600" y="482091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7" name="Gerade Verbindung 56"/>
              <p:cNvCxnSpPr/>
              <p:nvPr/>
            </p:nvCxnSpPr>
            <p:spPr bwMode="auto">
              <a:xfrm flipV="1">
                <a:off x="5781675"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8" name="Gerade Verbindung 57"/>
              <p:cNvCxnSpPr/>
              <p:nvPr/>
            </p:nvCxnSpPr>
            <p:spPr bwMode="auto">
              <a:xfrm flipV="1">
                <a:off x="7162800" y="481454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9" name="Gerade Verbindung 58"/>
              <p:cNvCxnSpPr/>
              <p:nvPr/>
            </p:nvCxnSpPr>
            <p:spPr bwMode="auto">
              <a:xfrm flipV="1">
                <a:off x="6553200" y="48069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61" name="Gerade Verbindung mit Pfeil 60"/>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grpSp>
        <p:sp>
          <p:nvSpPr>
            <p:cNvPr id="65" name="Textfeld 64"/>
            <p:cNvSpPr txBox="1">
              <a:spLocks/>
            </p:cNvSpPr>
            <p:nvPr/>
          </p:nvSpPr>
          <p:spPr>
            <a:xfrm>
              <a:off x="3200398" y="6276202"/>
              <a:ext cx="2362198" cy="477843"/>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m/z</a:t>
              </a:r>
              <a:endParaRPr lang="en-US" sz="1200" b="0">
                <a:solidFill>
                  <a:schemeClr val="tx1"/>
                </a:solidFill>
                <a:uFillTx/>
                <a:latin typeface="Calibri" pitchFamily="34" charset="0"/>
                <a:cs typeface="Calibri" pitchFamily="34" charset="0"/>
              </a:endParaRPr>
            </a:p>
          </p:txBody>
        </p:sp>
      </p:grpSp>
      <p:grpSp>
        <p:nvGrpSpPr>
          <p:cNvPr id="9" name="Gruppieren 8"/>
          <p:cNvGrpSpPr/>
          <p:nvPr/>
        </p:nvGrpSpPr>
        <p:grpSpPr>
          <a:xfrm>
            <a:off x="2810520" y="838201"/>
            <a:ext cx="3416130" cy="1714499"/>
            <a:chOff x="2810520" y="838201"/>
            <a:chExt cx="3416130" cy="1714499"/>
          </a:xfrm>
        </p:grpSpPr>
        <p:grpSp>
          <p:nvGrpSpPr>
            <p:cNvPr id="5" name="Gruppieren 4"/>
            <p:cNvGrpSpPr/>
            <p:nvPr/>
          </p:nvGrpSpPr>
          <p:grpSpPr>
            <a:xfrm>
              <a:off x="2810520" y="838201"/>
              <a:ext cx="3416130" cy="1548000"/>
              <a:chOff x="-346174" y="1066803"/>
              <a:chExt cx="8856824" cy="2362200"/>
            </a:xfrm>
          </p:grpSpPr>
          <p:cxnSp>
            <p:nvCxnSpPr>
              <p:cNvPr id="7" name="Gerade Verbindung mit Pfeil 6"/>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8" name="Gerade Verbindung 17"/>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1371600" y="1828800"/>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chemeClr val="tx1"/>
                </a:solidFill>
                <a:prstDash val="solid"/>
                <a:round/>
                <a:headEnd type="none" w="med" len="med"/>
                <a:tailEnd type="none" w="med" len="med"/>
              </a:ln>
              <a:effectLst/>
            </p:spPr>
          </p:cxnSp>
          <p:cxnSp>
            <p:nvCxnSpPr>
              <p:cNvPr id="60" name="Gerade Verbindung mit Pfeil 59"/>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sp>
            <p:nvSpPr>
              <p:cNvPr id="63" name="Textfeld 62"/>
              <p:cNvSpPr txBox="1">
                <a:spLocks/>
              </p:cNvSpPr>
              <p:nvPr/>
            </p:nvSpPr>
            <p:spPr>
              <a:xfrm rot="16200000">
                <a:off x="-1168193" y="1888822"/>
                <a:ext cx="2362200" cy="718161"/>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Intensity</a:t>
                </a:r>
                <a:endParaRPr lang="en-US" sz="1200" b="0">
                  <a:solidFill>
                    <a:schemeClr val="tx1"/>
                  </a:solidFill>
                  <a:uFillTx/>
                  <a:latin typeface="Calibri" pitchFamily="34" charset="0"/>
                  <a:cs typeface="Calibri" pitchFamily="34" charset="0"/>
                </a:endParaRPr>
              </a:p>
            </p:txBody>
          </p:sp>
        </p:grpSp>
        <p:sp>
          <p:nvSpPr>
            <p:cNvPr id="69" name="Textfeld 68"/>
            <p:cNvSpPr txBox="1">
              <a:spLocks/>
            </p:cNvSpPr>
            <p:nvPr/>
          </p:nvSpPr>
          <p:spPr>
            <a:xfrm>
              <a:off x="3429000" y="2275701"/>
              <a:ext cx="236220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m/z</a:t>
              </a:r>
              <a:endParaRPr lang="en-US" sz="1200" b="0">
                <a:solidFill>
                  <a:schemeClr val="tx1"/>
                </a:solidFill>
                <a:uFillTx/>
                <a:latin typeface="Calibri" pitchFamily="34" charset="0"/>
                <a:cs typeface="Calibri" pitchFamily="34" charset="0"/>
              </a:endParaRPr>
            </a:p>
          </p:txBody>
        </p:sp>
      </p:grpSp>
      <p:grpSp>
        <p:nvGrpSpPr>
          <p:cNvPr id="71" name="Gruppieren 70"/>
          <p:cNvGrpSpPr/>
          <p:nvPr/>
        </p:nvGrpSpPr>
        <p:grpSpPr>
          <a:xfrm>
            <a:off x="2514600" y="4752975"/>
            <a:ext cx="1980000" cy="1160427"/>
            <a:chOff x="609600" y="4752225"/>
            <a:chExt cx="7896100" cy="2001820"/>
          </a:xfrm>
        </p:grpSpPr>
        <p:grpSp>
          <p:nvGrpSpPr>
            <p:cNvPr id="72" name="Gruppieren 71"/>
            <p:cNvGrpSpPr/>
            <p:nvPr/>
          </p:nvGrpSpPr>
          <p:grpSpPr>
            <a:xfrm>
              <a:off x="609600" y="4752225"/>
              <a:ext cx="7896100" cy="1512000"/>
              <a:chOff x="609600" y="4752225"/>
              <a:chExt cx="7896100" cy="1512000"/>
            </a:xfrm>
          </p:grpSpPr>
          <p:cxnSp>
            <p:nvCxnSpPr>
              <p:cNvPr id="74" name="Gerade Verbindung mit Pfeil 73"/>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75" name="Gerade Verbindung 74"/>
              <p:cNvCxnSpPr/>
              <p:nvPr/>
            </p:nvCxnSpPr>
            <p:spPr bwMode="auto">
              <a:xfrm flipV="1">
                <a:off x="1371600" y="480840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76" name="Gerade Verbindung 75"/>
              <p:cNvCxnSpPr/>
              <p:nvPr/>
            </p:nvCxnSpPr>
            <p:spPr bwMode="auto">
              <a:xfrm flipV="1">
                <a:off x="2133600" y="480840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77" name="Gerade Verbindung 76"/>
              <p:cNvCxnSpPr/>
              <p:nvPr/>
            </p:nvCxnSpPr>
            <p:spPr bwMode="auto">
              <a:xfrm flipV="1">
                <a:off x="2736761" y="4810125"/>
                <a:ext cx="0" cy="1440001"/>
              </a:xfrm>
              <a:prstGeom prst="line">
                <a:avLst/>
              </a:prstGeom>
              <a:noFill/>
              <a:ln w="19050" cap="flat" cmpd="sng" algn="ctr">
                <a:solidFill>
                  <a:srgbClr val="0000CC"/>
                </a:solidFill>
                <a:prstDash val="solid"/>
                <a:round/>
                <a:headEnd type="none" w="med" len="med"/>
                <a:tailEnd type="none" w="med" len="med"/>
              </a:ln>
              <a:effectLst/>
            </p:spPr>
          </p:cxnSp>
          <p:cxnSp>
            <p:nvCxnSpPr>
              <p:cNvPr id="78" name="Gerade Verbindung 77"/>
              <p:cNvCxnSpPr/>
              <p:nvPr/>
            </p:nvCxnSpPr>
            <p:spPr bwMode="auto">
              <a:xfrm flipV="1">
                <a:off x="4668825" y="4810125"/>
                <a:ext cx="0" cy="1440001"/>
              </a:xfrm>
              <a:prstGeom prst="line">
                <a:avLst/>
              </a:prstGeom>
              <a:noFill/>
              <a:ln w="19050" cap="flat" cmpd="sng" algn="ctr">
                <a:solidFill>
                  <a:srgbClr val="0000CC"/>
                </a:solidFill>
                <a:prstDash val="solid"/>
                <a:round/>
                <a:headEnd type="none" w="med" len="med"/>
                <a:tailEnd type="none" w="med" len="med"/>
              </a:ln>
              <a:effectLst/>
            </p:spPr>
          </p:cxnSp>
          <p:cxnSp>
            <p:nvCxnSpPr>
              <p:cNvPr id="79" name="Gerade Verbindung 78"/>
              <p:cNvCxnSpPr/>
              <p:nvPr/>
            </p:nvCxnSpPr>
            <p:spPr bwMode="auto">
              <a:xfrm flipV="1">
                <a:off x="2895600" y="481327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0" name="Gerade Verbindung 79"/>
              <p:cNvCxnSpPr/>
              <p:nvPr/>
            </p:nvCxnSpPr>
            <p:spPr bwMode="auto">
              <a:xfrm flipV="1">
                <a:off x="3200400" y="481522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1" name="Gerade Verbindung 80"/>
              <p:cNvCxnSpPr/>
              <p:nvPr/>
            </p:nvCxnSpPr>
            <p:spPr bwMode="auto">
              <a:xfrm flipV="1">
                <a:off x="6383324" y="4810125"/>
                <a:ext cx="0" cy="1440001"/>
              </a:xfrm>
              <a:prstGeom prst="line">
                <a:avLst/>
              </a:prstGeom>
              <a:noFill/>
              <a:ln w="19050" cap="flat" cmpd="sng" algn="ctr">
                <a:solidFill>
                  <a:srgbClr val="0000CC"/>
                </a:solidFill>
                <a:prstDash val="solid"/>
                <a:round/>
                <a:headEnd type="none" w="med" len="med"/>
                <a:tailEnd type="none" w="med" len="med"/>
              </a:ln>
              <a:effectLst/>
            </p:spPr>
          </p:cxnSp>
          <p:cxnSp>
            <p:nvCxnSpPr>
              <p:cNvPr id="82" name="Gerade Verbindung 81"/>
              <p:cNvCxnSpPr/>
              <p:nvPr/>
            </p:nvCxnSpPr>
            <p:spPr bwMode="auto">
              <a:xfrm flipV="1">
                <a:off x="4876800" y="4810125"/>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3" name="Gerade Verbindung 82"/>
              <p:cNvCxnSpPr/>
              <p:nvPr/>
            </p:nvCxnSpPr>
            <p:spPr bwMode="auto">
              <a:xfrm flipV="1">
                <a:off x="3657600" y="4820915"/>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4" name="Gerade Verbindung 83"/>
              <p:cNvCxnSpPr/>
              <p:nvPr/>
            </p:nvCxnSpPr>
            <p:spPr bwMode="auto">
              <a:xfrm flipV="1">
                <a:off x="5781675" y="481522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5" name="Gerade Verbindung 84"/>
              <p:cNvCxnSpPr/>
              <p:nvPr/>
            </p:nvCxnSpPr>
            <p:spPr bwMode="auto">
              <a:xfrm flipV="1">
                <a:off x="7162800" y="4814545"/>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6" name="Gerade Verbindung 85"/>
              <p:cNvCxnSpPr/>
              <p:nvPr/>
            </p:nvCxnSpPr>
            <p:spPr bwMode="auto">
              <a:xfrm flipV="1">
                <a:off x="6553200" y="4806970"/>
                <a:ext cx="0" cy="1440000"/>
              </a:xfrm>
              <a:prstGeom prst="line">
                <a:avLst/>
              </a:prstGeom>
              <a:noFill/>
              <a:ln w="19050" cap="flat" cmpd="sng" algn="ctr">
                <a:solidFill>
                  <a:srgbClr val="0000CC"/>
                </a:solidFill>
                <a:prstDash val="solid"/>
                <a:round/>
                <a:headEnd type="none" w="med" len="med"/>
                <a:tailEnd type="none" w="med" len="med"/>
              </a:ln>
              <a:effectLst/>
            </p:spPr>
          </p:cxnSp>
          <p:cxnSp>
            <p:nvCxnSpPr>
              <p:cNvPr id="87" name="Gerade Verbindung mit Pfeil 86"/>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grpSp>
        <p:sp>
          <p:nvSpPr>
            <p:cNvPr id="73" name="Textfeld 72"/>
            <p:cNvSpPr txBox="1">
              <a:spLocks/>
            </p:cNvSpPr>
            <p:nvPr/>
          </p:nvSpPr>
          <p:spPr>
            <a:xfrm>
              <a:off x="3200398" y="6276202"/>
              <a:ext cx="2362198" cy="477843"/>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m/z</a:t>
              </a:r>
              <a:endParaRPr lang="en-US" sz="1200" b="0">
                <a:solidFill>
                  <a:schemeClr val="tx1"/>
                </a:solidFill>
                <a:uFillTx/>
                <a:latin typeface="Calibri" pitchFamily="34" charset="0"/>
                <a:cs typeface="Calibri" pitchFamily="34" charset="0"/>
              </a:endParaRPr>
            </a:p>
          </p:txBody>
        </p:sp>
      </p:grpSp>
      <p:grpSp>
        <p:nvGrpSpPr>
          <p:cNvPr id="88" name="Gruppieren 87"/>
          <p:cNvGrpSpPr/>
          <p:nvPr/>
        </p:nvGrpSpPr>
        <p:grpSpPr>
          <a:xfrm>
            <a:off x="6859200" y="4752975"/>
            <a:ext cx="1980000" cy="1160427"/>
            <a:chOff x="609600" y="4752225"/>
            <a:chExt cx="7896100" cy="2001820"/>
          </a:xfrm>
        </p:grpSpPr>
        <p:grpSp>
          <p:nvGrpSpPr>
            <p:cNvPr id="89" name="Gruppieren 88"/>
            <p:cNvGrpSpPr/>
            <p:nvPr/>
          </p:nvGrpSpPr>
          <p:grpSpPr>
            <a:xfrm>
              <a:off x="609600" y="4752225"/>
              <a:ext cx="7896100" cy="1512000"/>
              <a:chOff x="609600" y="4752225"/>
              <a:chExt cx="7896100" cy="1512000"/>
            </a:xfrm>
          </p:grpSpPr>
          <p:cxnSp>
            <p:nvCxnSpPr>
              <p:cNvPr id="91" name="Gerade Verbindung mit Pfeil 90"/>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92" name="Gerade Verbindung 91"/>
              <p:cNvCxnSpPr/>
              <p:nvPr/>
            </p:nvCxnSpPr>
            <p:spPr bwMode="auto">
              <a:xfrm flipV="1">
                <a:off x="3643617" y="4808400"/>
                <a:ext cx="0" cy="1440001"/>
              </a:xfrm>
              <a:prstGeom prst="line">
                <a:avLst/>
              </a:prstGeom>
              <a:noFill/>
              <a:ln w="19050"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flipV="1">
                <a:off x="4640611" y="4808400"/>
                <a:ext cx="0" cy="1440001"/>
              </a:xfrm>
              <a:prstGeom prst="line">
                <a:avLst/>
              </a:prstGeom>
              <a:noFill/>
              <a:ln w="19050" cap="flat" cmpd="sng" algn="ctr">
                <a:solidFill>
                  <a:srgbClr val="00B050"/>
                </a:solidFill>
                <a:prstDash val="solid"/>
                <a:round/>
                <a:headEnd type="none" w="med" len="med"/>
                <a:tailEnd type="none" w="med" len="med"/>
              </a:ln>
              <a:effectLst/>
            </p:spPr>
          </p:cxnSp>
          <p:cxnSp>
            <p:nvCxnSpPr>
              <p:cNvPr id="94" name="Gerade Verbindung 93"/>
              <p:cNvCxnSpPr/>
              <p:nvPr/>
            </p:nvCxnSpPr>
            <p:spPr bwMode="auto">
              <a:xfrm flipV="1">
                <a:off x="1790700" y="4810125"/>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95" name="Gerade Verbindung 94"/>
              <p:cNvCxnSpPr/>
              <p:nvPr/>
            </p:nvCxnSpPr>
            <p:spPr bwMode="auto">
              <a:xfrm flipV="1">
                <a:off x="2628900" y="4810125"/>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96" name="Gerade Verbindung 95"/>
              <p:cNvCxnSpPr/>
              <p:nvPr/>
            </p:nvCxnSpPr>
            <p:spPr bwMode="auto">
              <a:xfrm flipV="1">
                <a:off x="2895600" y="4813270"/>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97" name="Gerade Verbindung 96"/>
              <p:cNvCxnSpPr/>
              <p:nvPr/>
            </p:nvCxnSpPr>
            <p:spPr bwMode="auto">
              <a:xfrm flipV="1">
                <a:off x="3200400" y="4815220"/>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98" name="Gerade Verbindung 97"/>
              <p:cNvCxnSpPr/>
              <p:nvPr/>
            </p:nvCxnSpPr>
            <p:spPr bwMode="auto">
              <a:xfrm flipV="1">
                <a:off x="4343400" y="4810125"/>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99" name="Gerade Verbindung 98"/>
              <p:cNvCxnSpPr/>
              <p:nvPr/>
            </p:nvCxnSpPr>
            <p:spPr bwMode="auto">
              <a:xfrm flipV="1">
                <a:off x="4876800" y="4810125"/>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100" name="Gerade Verbindung 99"/>
              <p:cNvCxnSpPr/>
              <p:nvPr/>
            </p:nvCxnSpPr>
            <p:spPr bwMode="auto">
              <a:xfrm flipV="1">
                <a:off x="3657600" y="4820915"/>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101" name="Gerade Verbindung 100"/>
              <p:cNvCxnSpPr/>
              <p:nvPr/>
            </p:nvCxnSpPr>
            <p:spPr bwMode="auto">
              <a:xfrm flipV="1">
                <a:off x="5781675" y="4815220"/>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102" name="Gerade Verbindung 101"/>
              <p:cNvCxnSpPr/>
              <p:nvPr/>
            </p:nvCxnSpPr>
            <p:spPr bwMode="auto">
              <a:xfrm flipV="1">
                <a:off x="1212575" y="4814545"/>
                <a:ext cx="0" cy="1440001"/>
              </a:xfrm>
              <a:prstGeom prst="line">
                <a:avLst/>
              </a:prstGeom>
              <a:noFill/>
              <a:ln w="19050" cap="flat" cmpd="sng" algn="ctr">
                <a:solidFill>
                  <a:srgbClr val="00B050"/>
                </a:solidFill>
                <a:prstDash val="solid"/>
                <a:round/>
                <a:headEnd type="none" w="med" len="med"/>
                <a:tailEnd type="none" w="med" len="med"/>
              </a:ln>
              <a:effectLst/>
            </p:spPr>
          </p:cxnSp>
          <p:cxnSp>
            <p:nvCxnSpPr>
              <p:cNvPr id="103" name="Gerade Verbindung 102"/>
              <p:cNvCxnSpPr/>
              <p:nvPr/>
            </p:nvCxnSpPr>
            <p:spPr bwMode="auto">
              <a:xfrm flipV="1">
                <a:off x="6553200" y="4806970"/>
                <a:ext cx="0" cy="1440000"/>
              </a:xfrm>
              <a:prstGeom prst="line">
                <a:avLst/>
              </a:prstGeom>
              <a:noFill/>
              <a:ln w="19050" cap="flat" cmpd="sng" algn="ctr">
                <a:solidFill>
                  <a:srgbClr val="00B050"/>
                </a:solidFill>
                <a:prstDash val="solid"/>
                <a:round/>
                <a:headEnd type="none" w="med" len="med"/>
                <a:tailEnd type="none" w="med" len="med"/>
              </a:ln>
              <a:effectLst/>
            </p:spPr>
          </p:cxnSp>
          <p:cxnSp>
            <p:nvCxnSpPr>
              <p:cNvPr id="104" name="Gerade Verbindung mit Pfeil 103"/>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grpSp>
        <p:sp>
          <p:nvSpPr>
            <p:cNvPr id="90" name="Textfeld 89"/>
            <p:cNvSpPr txBox="1">
              <a:spLocks/>
            </p:cNvSpPr>
            <p:nvPr/>
          </p:nvSpPr>
          <p:spPr>
            <a:xfrm>
              <a:off x="3200398" y="6276202"/>
              <a:ext cx="2362198" cy="477843"/>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m/z</a:t>
              </a:r>
              <a:endParaRPr lang="en-US" sz="1200" b="0">
                <a:solidFill>
                  <a:schemeClr val="tx1"/>
                </a:solidFill>
                <a:uFillTx/>
                <a:latin typeface="Calibri" pitchFamily="34" charset="0"/>
                <a:cs typeface="Calibri" pitchFamily="34" charset="0"/>
              </a:endParaRPr>
            </a:p>
          </p:txBody>
        </p:sp>
      </p:grpSp>
      <p:sp>
        <p:nvSpPr>
          <p:cNvPr id="108" name="Textfeld 107"/>
          <p:cNvSpPr txBox="1">
            <a:spLocks/>
          </p:cNvSpPr>
          <p:nvPr/>
        </p:nvSpPr>
        <p:spPr>
          <a:xfrm>
            <a:off x="4991872" y="4714875"/>
            <a:ext cx="1225253" cy="769441"/>
          </a:xfrm>
          <a:prstGeom prst="rect">
            <a:avLst/>
          </a:prstGeom>
          <a:noFill/>
        </p:spPr>
        <p:txBody>
          <a:bodyPr wrap="square" rtlCol="0">
            <a:spAutoFit/>
          </a:bodyPr>
          <a:lstStyle/>
          <a:p>
            <a:pPr algn="ctr"/>
            <a:r>
              <a:rPr lang="en-US" smtClean="0">
                <a:solidFill>
                  <a:schemeClr val="tx1"/>
                </a:solidFill>
                <a:uFillTx/>
                <a:latin typeface="Calibri" pitchFamily="34" charset="0"/>
                <a:cs typeface="Calibri" pitchFamily="34" charset="0"/>
              </a:rPr>
              <a:t>…</a:t>
            </a:r>
            <a:endParaRPr lang="en-US">
              <a:solidFill>
                <a:schemeClr val="tx1"/>
              </a:solidFill>
              <a:uFillTx/>
              <a:latin typeface="Calibri" pitchFamily="34" charset="0"/>
              <a:cs typeface="Calibri" pitchFamily="34" charset="0"/>
            </a:endParaRPr>
          </a:p>
        </p:txBody>
      </p:sp>
      <p:pic>
        <p:nvPicPr>
          <p:cNvPr id="114" name="Grafik 113"/>
          <p:cNvPicPr>
            <a:picLocks noChangeAspect="1"/>
          </p:cNvPicPr>
          <p:nvPr/>
        </p:nvPicPr>
        <p:blipFill>
          <a:blip r:embed="rId3" cstate="print"/>
          <a:stretch>
            <a:fillRect/>
          </a:stretch>
        </p:blipFill>
        <p:spPr bwMode="auto">
          <a:xfrm>
            <a:off x="464714" y="6019800"/>
            <a:ext cx="1006010" cy="288170"/>
          </a:xfrm>
          <a:prstGeom prst="rect">
            <a:avLst/>
          </a:prstGeom>
          <a:noFill/>
          <a:effectLst/>
        </p:spPr>
      </p:pic>
      <p:pic>
        <p:nvPicPr>
          <p:cNvPr id="113" name="Grafik 112"/>
          <p:cNvPicPr>
            <a:picLocks noChangeAspect="1"/>
          </p:cNvPicPr>
          <p:nvPr/>
        </p:nvPicPr>
        <p:blipFill>
          <a:blip r:embed="rId4" cstate="print"/>
          <a:stretch>
            <a:fillRect/>
          </a:stretch>
        </p:blipFill>
        <p:spPr bwMode="auto">
          <a:xfrm>
            <a:off x="2911289" y="6019800"/>
            <a:ext cx="1006010" cy="288170"/>
          </a:xfrm>
          <a:prstGeom prst="rect">
            <a:avLst/>
          </a:prstGeom>
          <a:noFill/>
          <a:effectLst/>
        </p:spPr>
      </p:pic>
      <p:pic>
        <p:nvPicPr>
          <p:cNvPr id="112" name="Grafik 111"/>
          <p:cNvPicPr>
            <a:picLocks noChangeAspect="1"/>
          </p:cNvPicPr>
          <p:nvPr/>
        </p:nvPicPr>
        <p:blipFill>
          <a:blip r:embed="rId5" cstate="print"/>
          <a:stretch>
            <a:fillRect/>
          </a:stretch>
        </p:blipFill>
        <p:spPr bwMode="auto">
          <a:xfrm>
            <a:off x="7325971" y="6019800"/>
            <a:ext cx="1035344" cy="288170"/>
          </a:xfrm>
          <a:prstGeom prst="rect">
            <a:avLst/>
          </a:prstGeom>
          <a:noFill/>
          <a:effectLst/>
        </p:spPr>
      </p:pic>
      <p:sp>
        <p:nvSpPr>
          <p:cNvPr id="107" name="Titel 1"/>
          <p:cNvSpPr>
            <a:spLocks noGrp="1"/>
          </p:cNvSpPr>
          <p:nvPr>
            <p:ph type="title"/>
          </p:nvPr>
        </p:nvSpPr>
        <p:spPr>
          <a:xfrm>
            <a:off x="76200" y="73152"/>
            <a:ext cx="6781800" cy="685800"/>
          </a:xfrm>
        </p:spPr>
        <p:txBody>
          <a:bodyPr/>
          <a:lstStyle/>
          <a:p>
            <a:r>
              <a:rPr lang="en-US" sz="3200" smtClean="0">
                <a:uFillTx/>
                <a:cs typeface="Calibri" pitchFamily="34" charset="0"/>
              </a:rPr>
              <a:t>3. Comparison to experimental spectra</a:t>
            </a:r>
            <a:endParaRPr lang="en-US" sz="3200">
              <a:uFillTx/>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cs typeface="Calibri" pitchFamily="34" charset="0"/>
              </a:rPr>
              <a:t>4. Scoring of peptide candidates</a:t>
            </a:r>
            <a:endParaRPr lang="en-US">
              <a:uFillTx/>
              <a:cs typeface="Calibri" pitchFamily="34" charset="0"/>
            </a:endParaRPr>
          </a:p>
        </p:txBody>
      </p:sp>
      <p:sp>
        <p:nvSpPr>
          <p:cNvPr id="5" name="Inhaltsplatzhalter 4"/>
          <p:cNvSpPr>
            <a:spLocks noGrp="1"/>
          </p:cNvSpPr>
          <p:nvPr>
            <p:ph idx="1"/>
          </p:nvPr>
        </p:nvSpPr>
        <p:spPr>
          <a:xfrm>
            <a:off x="155448" y="838200"/>
            <a:ext cx="8836152" cy="5410200"/>
          </a:xfrm>
        </p:spPr>
        <p:txBody>
          <a:bodyPr/>
          <a:lstStyle/>
          <a:p>
            <a:r>
              <a:rPr lang="en-US" sz="2800" dirty="0" smtClean="0">
                <a:uFillTx/>
                <a:cs typeface="Calibri" pitchFamily="34" charset="0"/>
              </a:rPr>
              <a:t>There are numerous tools for the comparison of theoretical and experimental candidate peptides</a:t>
            </a:r>
          </a:p>
          <a:p>
            <a:r>
              <a:rPr lang="en-US" sz="2800" dirty="0" smtClean="0">
                <a:uFillTx/>
                <a:cs typeface="Calibri" pitchFamily="34" charset="0"/>
              </a:rPr>
              <a:t>The main difference of search engines is the implementation of the scoring schemes (resulting in differences in runtime and performance)</a:t>
            </a:r>
          </a:p>
          <a:p>
            <a:r>
              <a:rPr lang="en-US" sz="2800" dirty="0" smtClean="0">
                <a:uFillTx/>
                <a:cs typeface="Calibri" pitchFamily="34" charset="0"/>
              </a:rPr>
              <a:t>However, conceptually all search engine algorithms are based on fragment ion comparison</a:t>
            </a:r>
          </a:p>
          <a:p>
            <a:r>
              <a:rPr lang="en-US" sz="2800" dirty="0" smtClean="0">
                <a:uFillTx/>
                <a:cs typeface="Calibri" pitchFamily="34" charset="0"/>
              </a:rPr>
              <a:t>In the following, we will discuss </a:t>
            </a:r>
          </a:p>
        </p:txBody>
      </p:sp>
      <p:sp>
        <p:nvSpPr>
          <p:cNvPr id="8" name="Rechteck 7"/>
          <p:cNvSpPr>
            <a:spLocks/>
          </p:cNvSpPr>
          <p:nvPr/>
        </p:nvSpPr>
        <p:spPr>
          <a:xfrm>
            <a:off x="228600" y="4743271"/>
            <a:ext cx="9372600" cy="1200329"/>
          </a:xfrm>
          <a:prstGeom prst="rect">
            <a:avLst/>
          </a:prstGeom>
        </p:spPr>
        <p:txBody>
          <a:bodyPr wrap="square">
            <a:spAutoFit/>
          </a:bodyPr>
          <a:lstStyle/>
          <a:p>
            <a:pPr marL="1200150" lvl="2" indent="-285750" algn="l">
              <a:buFont typeface="Arial" pitchFamily="34" charset="0"/>
              <a:buChar char="•"/>
            </a:pPr>
            <a:endParaRPr lang="en-US" sz="1800" dirty="0" smtClean="0">
              <a:uFillTx/>
              <a:latin typeface="Calibri" pitchFamily="34" charset="0"/>
              <a:cs typeface="Calibri" pitchFamily="34" charset="0"/>
            </a:endParaRPr>
          </a:p>
          <a:p>
            <a:pPr marL="1200150" lvl="2" indent="-285750" algn="l">
              <a:buFont typeface="Arial" pitchFamily="34" charset="0"/>
              <a:buChar char="•"/>
            </a:pPr>
            <a:r>
              <a:rPr lang="en-US" sz="1800" dirty="0" err="1" smtClean="0">
                <a:uFillTx/>
                <a:latin typeface="Calibri" pitchFamily="34" charset="0"/>
                <a:cs typeface="Calibri" pitchFamily="34" charset="0"/>
              </a:rPr>
              <a:t>X</a:t>
            </a:r>
            <a:r>
              <a:rPr lang="en-US" sz="1800" dirty="0" err="1">
                <a:uFillTx/>
                <a:latin typeface="Calibri" pitchFamily="34" charset="0"/>
                <a:cs typeface="Calibri" pitchFamily="34" charset="0"/>
              </a:rPr>
              <a:t>!Tandem</a:t>
            </a:r>
            <a:r>
              <a:rPr lang="en-US" sz="1800" dirty="0">
                <a:uFillTx/>
                <a:latin typeface="Calibri" pitchFamily="34" charset="0"/>
                <a:cs typeface="Calibri" pitchFamily="34" charset="0"/>
              </a:rPr>
              <a:t>, </a:t>
            </a:r>
            <a:r>
              <a:rPr lang="en-US" sz="1800" b="0" dirty="0" err="1">
                <a:solidFill>
                  <a:schemeClr val="tx1"/>
                </a:solidFill>
                <a:uFillTx/>
                <a:latin typeface="Calibri" pitchFamily="34" charset="0"/>
                <a:cs typeface="Calibri" pitchFamily="34" charset="0"/>
              </a:rPr>
              <a:t>Craig,R</a:t>
            </a:r>
            <a:r>
              <a:rPr lang="en-US" sz="1800" b="0" dirty="0">
                <a:solidFill>
                  <a:schemeClr val="tx1"/>
                </a:solidFill>
                <a:uFillTx/>
                <a:latin typeface="Calibri" pitchFamily="34" charset="0"/>
                <a:cs typeface="Calibri" pitchFamily="34" charset="0"/>
              </a:rPr>
              <a:t>. and </a:t>
            </a:r>
            <a:r>
              <a:rPr lang="en-US" sz="1800" b="0" dirty="0" err="1">
                <a:solidFill>
                  <a:schemeClr val="tx1"/>
                </a:solidFill>
                <a:uFillTx/>
                <a:latin typeface="Calibri" pitchFamily="34" charset="0"/>
                <a:cs typeface="Calibri" pitchFamily="34" charset="0"/>
              </a:rPr>
              <a:t>Beavis,R.C</a:t>
            </a:r>
            <a:r>
              <a:rPr lang="en-US" sz="1800" b="0" dirty="0">
                <a:solidFill>
                  <a:schemeClr val="tx1"/>
                </a:solidFill>
                <a:uFillTx/>
                <a:latin typeface="Calibri" pitchFamily="34" charset="0"/>
                <a:cs typeface="Calibri" pitchFamily="34" charset="0"/>
              </a:rPr>
              <a:t>. (2003) </a:t>
            </a:r>
            <a:r>
              <a:rPr lang="en-US" sz="1800" b="0" i="1" dirty="0">
                <a:solidFill>
                  <a:schemeClr val="tx1"/>
                </a:solidFill>
                <a:uFillTx/>
                <a:latin typeface="Calibri" pitchFamily="34" charset="0"/>
                <a:cs typeface="Calibri" pitchFamily="34" charset="0"/>
              </a:rPr>
              <a:t>Rapid </a:t>
            </a:r>
            <a:r>
              <a:rPr lang="en-US" sz="1800" b="0" i="1" dirty="0" err="1">
                <a:solidFill>
                  <a:schemeClr val="tx1"/>
                </a:solidFill>
                <a:uFillTx/>
                <a:latin typeface="Calibri" pitchFamily="34" charset="0"/>
                <a:cs typeface="Calibri" pitchFamily="34" charset="0"/>
              </a:rPr>
              <a:t>Commun</a:t>
            </a:r>
            <a:r>
              <a:rPr lang="en-US" sz="1800" b="0" i="1" dirty="0">
                <a:solidFill>
                  <a:schemeClr val="tx1"/>
                </a:solidFill>
                <a:uFillTx/>
                <a:latin typeface="Calibri" pitchFamily="34" charset="0"/>
                <a:cs typeface="Calibri" pitchFamily="34" charset="0"/>
              </a:rPr>
              <a:t>. </a:t>
            </a:r>
            <a:r>
              <a:rPr lang="en-US" sz="1800" b="0" i="1" dirty="0" smtClean="0">
                <a:solidFill>
                  <a:schemeClr val="tx1"/>
                </a:solidFill>
                <a:uFillTx/>
                <a:latin typeface="Calibri" pitchFamily="34" charset="0"/>
                <a:cs typeface="Calibri" pitchFamily="34" charset="0"/>
              </a:rPr>
              <a:t/>
            </a:r>
            <a:br>
              <a:rPr lang="en-US" sz="1800" b="0" i="1" dirty="0" smtClean="0">
                <a:solidFill>
                  <a:schemeClr val="tx1"/>
                </a:solidFill>
                <a:uFillTx/>
                <a:latin typeface="Calibri" pitchFamily="34" charset="0"/>
                <a:cs typeface="Calibri" pitchFamily="34" charset="0"/>
              </a:rPr>
            </a:br>
            <a:r>
              <a:rPr lang="en-US" sz="1800" b="0" i="1" dirty="0" smtClean="0">
                <a:solidFill>
                  <a:schemeClr val="tx1"/>
                </a:solidFill>
                <a:uFillTx/>
                <a:latin typeface="Calibri" pitchFamily="34" charset="0"/>
                <a:cs typeface="Calibri" pitchFamily="34" charset="0"/>
              </a:rPr>
              <a:t>Mass </a:t>
            </a:r>
            <a:r>
              <a:rPr lang="en-US" sz="1800" b="0" i="1" dirty="0" err="1">
                <a:solidFill>
                  <a:schemeClr val="tx1"/>
                </a:solidFill>
                <a:uFillTx/>
                <a:latin typeface="Calibri" pitchFamily="34" charset="0"/>
                <a:cs typeface="Calibri" pitchFamily="34" charset="0"/>
              </a:rPr>
              <a:t>Spectrom</a:t>
            </a:r>
            <a:r>
              <a:rPr lang="en-US" sz="1800" b="0" i="1" dirty="0">
                <a:solidFill>
                  <a:schemeClr val="tx1"/>
                </a:solidFill>
                <a:uFillTx/>
                <a:latin typeface="Calibri" pitchFamily="34" charset="0"/>
                <a:cs typeface="Calibri" pitchFamily="34" charset="0"/>
              </a:rPr>
              <a:t>., </a:t>
            </a:r>
            <a:r>
              <a:rPr lang="en-US" sz="1800" b="0" dirty="0">
                <a:solidFill>
                  <a:schemeClr val="tx1"/>
                </a:solidFill>
                <a:uFillTx/>
                <a:latin typeface="Calibri" pitchFamily="34" charset="0"/>
                <a:cs typeface="Calibri" pitchFamily="34" charset="0"/>
              </a:rPr>
              <a:t>17, </a:t>
            </a:r>
            <a:r>
              <a:rPr lang="en-US" sz="1800" b="0" dirty="0" smtClean="0">
                <a:solidFill>
                  <a:schemeClr val="tx1"/>
                </a:solidFill>
                <a:uFillTx/>
                <a:latin typeface="Calibri" pitchFamily="34" charset="0"/>
                <a:cs typeface="Calibri" pitchFamily="34" charset="0"/>
              </a:rPr>
              <a:t>2310–2316</a:t>
            </a:r>
            <a:endParaRPr lang="en-US" sz="1800" dirty="0" smtClean="0">
              <a:uFillTx/>
              <a:latin typeface="Calibri" pitchFamily="34" charset="0"/>
              <a:cs typeface="Calibri" pitchFamily="34" charset="0"/>
            </a:endParaRPr>
          </a:p>
          <a:p>
            <a:pPr marL="1200150" lvl="2" indent="-285750" algn="l">
              <a:buFont typeface="Arial" pitchFamily="34" charset="0"/>
              <a:buChar char="•"/>
            </a:pPr>
            <a:r>
              <a:rPr lang="en-US" sz="1800" dirty="0" err="1" smtClean="0">
                <a:uFillTx/>
                <a:latin typeface="Calibri" pitchFamily="34" charset="0"/>
                <a:cs typeface="Calibri" pitchFamily="34" charset="0"/>
              </a:rPr>
              <a:t>Sequest</a:t>
            </a:r>
            <a:endParaRPr lang="en-US" sz="1800" dirty="0" smtClean="0">
              <a:uFillTx/>
              <a:latin typeface="Calibri" pitchFamily="34" charset="0"/>
              <a:cs typeface="Calibri" pitchFamily="34" charset="0"/>
            </a:endParaRPr>
          </a:p>
        </p:txBody>
      </p:sp>
      <p:sp>
        <p:nvSpPr>
          <p:cNvPr id="4" name="Textfeld 3"/>
          <p:cNvSpPr txBox="1">
            <a:spLocks/>
          </p:cNvSpPr>
          <p:nvPr/>
        </p:nvSpPr>
        <p:spPr>
          <a:xfrm>
            <a:off x="136460" y="4958147"/>
            <a:ext cx="1086472" cy="461665"/>
          </a:xfrm>
          <a:prstGeom prst="rect">
            <a:avLst/>
          </a:prstGeom>
          <a:noFill/>
        </p:spPr>
        <p:txBody>
          <a:bodyPr wrap="square" rtlCol="0">
            <a:spAutoFit/>
          </a:bodyPr>
          <a:lstStyle/>
          <a:p>
            <a:pPr algn="l"/>
            <a:r>
              <a:rPr lang="en-US" sz="1200" smtClean="0">
                <a:solidFill>
                  <a:schemeClr val="tx1"/>
                </a:solidFill>
                <a:uFillTx/>
                <a:latin typeface="Calibri" pitchFamily="34" charset="0"/>
                <a:cs typeface="Calibri" pitchFamily="34" charset="0"/>
              </a:rPr>
              <a:t>Discussed </a:t>
            </a:r>
            <a:br>
              <a:rPr lang="en-US" sz="1200" smtClean="0">
                <a:solidFill>
                  <a:schemeClr val="tx1"/>
                </a:solidFill>
                <a:uFillTx/>
                <a:latin typeface="Calibri" pitchFamily="34" charset="0"/>
                <a:cs typeface="Calibri" pitchFamily="34" charset="0"/>
              </a:rPr>
            </a:br>
            <a:r>
              <a:rPr lang="en-US" sz="1200" smtClean="0">
                <a:solidFill>
                  <a:schemeClr val="tx1"/>
                </a:solidFill>
                <a:uFillTx/>
                <a:latin typeface="Calibri" pitchFamily="34" charset="0"/>
                <a:cs typeface="Calibri" pitchFamily="34" charset="0"/>
              </a:rPr>
              <a:t>in detail</a:t>
            </a:r>
            <a:endParaRPr lang="en-US" sz="1200">
              <a:solidFill>
                <a:schemeClr val="tx1"/>
              </a:solidFill>
              <a:uFillTx/>
              <a:latin typeface="Calibri" pitchFamily="34" charset="0"/>
              <a:cs typeface="Calibri" pitchFamily="34" charset="0"/>
            </a:endParaRPr>
          </a:p>
        </p:txBody>
      </p:sp>
      <p:sp>
        <p:nvSpPr>
          <p:cNvPr id="9" name="Textfeld 8"/>
          <p:cNvSpPr txBox="1">
            <a:spLocks/>
          </p:cNvSpPr>
          <p:nvPr/>
        </p:nvSpPr>
        <p:spPr>
          <a:xfrm>
            <a:off x="133350" y="5586710"/>
            <a:ext cx="1086472" cy="276999"/>
          </a:xfrm>
          <a:prstGeom prst="rect">
            <a:avLst/>
          </a:prstGeom>
          <a:noFill/>
        </p:spPr>
        <p:txBody>
          <a:bodyPr wrap="square" rtlCol="0">
            <a:spAutoFit/>
          </a:bodyPr>
          <a:lstStyle/>
          <a:p>
            <a:pPr algn="l"/>
            <a:r>
              <a:rPr lang="en-US" sz="1200" smtClean="0">
                <a:solidFill>
                  <a:schemeClr val="tx1"/>
                </a:solidFill>
                <a:uFillTx/>
                <a:latin typeface="Calibri" pitchFamily="34" charset="0"/>
                <a:cs typeface="Calibri" pitchFamily="34" charset="0"/>
              </a:rPr>
              <a:t>Drafted</a:t>
            </a:r>
            <a:endParaRPr lang="en-US" sz="1200">
              <a:solidFill>
                <a:schemeClr val="tx1"/>
              </a:solidFill>
              <a:uFillTx/>
              <a:latin typeface="Calibri" pitchFamily="34" charset="0"/>
              <a:cs typeface="Calibri" pitchFamily="34" charset="0"/>
            </a:endParaRPr>
          </a:p>
        </p:txBody>
      </p:sp>
      <p:sp>
        <p:nvSpPr>
          <p:cNvPr id="12" name="Text Box 8"/>
          <p:cNvSpPr txBox="1">
            <a:spLocks noChangeArrowheads="1"/>
          </p:cNvSpPr>
          <p:nvPr/>
        </p:nvSpPr>
        <p:spPr bwMode="auto">
          <a:xfrm>
            <a:off x="2333625" y="5573494"/>
            <a:ext cx="5857875" cy="369332"/>
          </a:xfrm>
          <a:prstGeom prst="rect">
            <a:avLst/>
          </a:prstGeom>
          <a:noFill/>
          <a:ln w="9525">
            <a:noFill/>
            <a:miter lim="800000"/>
          </a:ln>
          <a:effectLst/>
        </p:spPr>
        <p:txBody>
          <a:bodyPr wrap="square">
            <a:spAutoFit/>
          </a:bodyPr>
          <a:lstStyle>
            <a:lvl1pPr eaLnBrk="0" hangingPunct="0">
              <a:defRPr b="1">
                <a:solidFill>
                  <a:schemeClr val="tx1"/>
                </a:solidFill>
                <a:uFillTx/>
                <a:latin typeface="Arial" charset="0"/>
              </a:defRPr>
            </a:lvl1pPr>
            <a:lvl2pPr marL="742950" indent="-285750" eaLnBrk="0" hangingPunct="0">
              <a:defRPr b="1">
                <a:solidFill>
                  <a:schemeClr val="tx1"/>
                </a:solidFill>
                <a:uFillTx/>
                <a:latin typeface="Arial" charset="0"/>
              </a:defRPr>
            </a:lvl2pPr>
            <a:lvl3pPr marL="1143000" indent="-228600" eaLnBrk="0" hangingPunct="0">
              <a:defRPr b="1">
                <a:solidFill>
                  <a:schemeClr val="tx1"/>
                </a:solidFill>
                <a:uFillTx/>
                <a:latin typeface="Arial" charset="0"/>
              </a:defRPr>
            </a:lvl3pPr>
            <a:lvl4pPr marL="1600200" indent="-228600" eaLnBrk="0" hangingPunct="0">
              <a:defRPr b="1">
                <a:solidFill>
                  <a:schemeClr val="tx1"/>
                </a:solidFill>
                <a:uFillTx/>
                <a:latin typeface="Arial" charset="0"/>
              </a:defRPr>
            </a:lvl4pPr>
            <a:lvl5pPr marL="2057400" indent="-228600" eaLnBrk="0" hangingPunct="0">
              <a:defRPr b="1">
                <a:solidFill>
                  <a:schemeClr val="tx1"/>
                </a:solidFill>
                <a:uFillTx/>
                <a:latin typeface="Arial" charset="0"/>
              </a:defRPr>
            </a:lvl5pPr>
            <a:lvl6pPr marL="2514600" indent="-228600" algn="r" eaLnBrk="0" fontAlgn="base" hangingPunct="0">
              <a:spcBef>
                <a:spcPct val="0"/>
              </a:spcBef>
              <a:spcAft>
                <a:spcPct val="0"/>
              </a:spcAft>
              <a:defRPr b="1">
                <a:solidFill>
                  <a:schemeClr val="tx1"/>
                </a:solidFill>
                <a:uFillTx/>
                <a:latin typeface="Arial" charset="0"/>
              </a:defRPr>
            </a:lvl6pPr>
            <a:lvl7pPr marL="2971800" indent="-228600" algn="r" eaLnBrk="0" fontAlgn="base" hangingPunct="0">
              <a:spcBef>
                <a:spcPct val="0"/>
              </a:spcBef>
              <a:spcAft>
                <a:spcPct val="0"/>
              </a:spcAft>
              <a:defRPr b="1">
                <a:solidFill>
                  <a:schemeClr val="tx1"/>
                </a:solidFill>
                <a:uFillTx/>
                <a:latin typeface="Arial" charset="0"/>
              </a:defRPr>
            </a:lvl7pPr>
            <a:lvl8pPr marL="3429000" indent="-228600" algn="r" eaLnBrk="0" fontAlgn="base" hangingPunct="0">
              <a:spcBef>
                <a:spcPct val="0"/>
              </a:spcBef>
              <a:spcAft>
                <a:spcPct val="0"/>
              </a:spcAft>
              <a:defRPr b="1">
                <a:solidFill>
                  <a:schemeClr val="tx1"/>
                </a:solidFill>
                <a:uFillTx/>
                <a:latin typeface="Arial" charset="0"/>
              </a:defRPr>
            </a:lvl8pPr>
            <a:lvl9pPr marL="3886200" indent="-228600" algn="r" eaLnBrk="0" fontAlgn="base" hangingPunct="0">
              <a:spcBef>
                <a:spcPct val="0"/>
              </a:spcBef>
              <a:spcAft>
                <a:spcPct val="0"/>
              </a:spcAft>
              <a:defRPr b="1">
                <a:solidFill>
                  <a:schemeClr val="tx1"/>
                </a:solidFill>
                <a:uFillTx/>
                <a:latin typeface="Arial" charset="0"/>
              </a:defRPr>
            </a:lvl9pPr>
          </a:lstStyle>
          <a:p>
            <a:pPr algn="l" eaLnBrk="1" hangingPunct="1"/>
            <a:r>
              <a:rPr lang="en-US" sz="1800" b="0" err="1" smtClean="0">
                <a:uFillTx/>
                <a:latin typeface="Calibri" pitchFamily="34" charset="0"/>
                <a:cs typeface="Calibri" pitchFamily="34" charset="0"/>
              </a:rPr>
              <a:t>Eng</a:t>
            </a:r>
            <a:r>
              <a:rPr lang="en-US" sz="1800" b="0">
                <a:uFillTx/>
                <a:latin typeface="Calibri" pitchFamily="34" charset="0"/>
                <a:cs typeface="Calibri" pitchFamily="34" charset="0"/>
              </a:rPr>
              <a:t> </a:t>
            </a:r>
            <a:r>
              <a:rPr lang="en-US" sz="1800" b="0" smtClean="0">
                <a:uFillTx/>
                <a:latin typeface="Calibri" pitchFamily="34" charset="0"/>
                <a:cs typeface="Calibri" pitchFamily="34" charset="0"/>
              </a:rPr>
              <a:t>et al.,  </a:t>
            </a:r>
            <a:r>
              <a:rPr lang="en-US" sz="1800" b="0" i="1">
                <a:uFillTx/>
                <a:latin typeface="Calibri" pitchFamily="34" charset="0"/>
                <a:cs typeface="Calibri" pitchFamily="34" charset="0"/>
              </a:rPr>
              <a:t>J. Am. Soc. Mass </a:t>
            </a:r>
            <a:r>
              <a:rPr lang="en-US" sz="1800" b="0" i="1" err="1">
                <a:uFillTx/>
                <a:latin typeface="Calibri" pitchFamily="34" charset="0"/>
                <a:cs typeface="Calibri" pitchFamily="34" charset="0"/>
              </a:rPr>
              <a:t>Spectrom</a:t>
            </a:r>
            <a:r>
              <a:rPr lang="en-US" sz="1800" b="0">
                <a:uFillTx/>
                <a:latin typeface="Calibri" pitchFamily="34" charset="0"/>
                <a:cs typeface="Calibri" pitchFamily="34" charset="0"/>
              </a:rPr>
              <a:t>. </a:t>
            </a:r>
            <a:r>
              <a:rPr lang="en-US" sz="1800">
                <a:uFillTx/>
                <a:latin typeface="Calibri" pitchFamily="34" charset="0"/>
                <a:cs typeface="Calibri" pitchFamily="34" charset="0"/>
              </a:rPr>
              <a:t>1994</a:t>
            </a:r>
            <a:r>
              <a:rPr lang="en-US" sz="1800" b="0">
                <a:uFillTx/>
                <a:latin typeface="Calibri" pitchFamily="34" charset="0"/>
                <a:cs typeface="Calibri" pitchFamily="34" charset="0"/>
              </a:rPr>
              <a:t>, 5, 976-989.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Learning Unit 7B</a:t>
            </a:r>
            <a:br>
              <a:rPr lang="en-US" dirty="0" smtClean="0"/>
            </a:br>
            <a:r>
              <a:rPr lang="en-US" dirty="0" smtClean="0"/>
              <a:t>Search Engines</a:t>
            </a:r>
            <a:endParaRPr lang="en-US" dirty="0"/>
          </a:p>
        </p:txBody>
      </p:sp>
    </p:spTree>
    <p:extLst>
      <p:ext uri="{BB962C8B-B14F-4D97-AF65-F5344CB8AC3E}">
        <p14:creationId xmlns:p14="http://schemas.microsoft.com/office/powerpoint/2010/main" val="1118010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smtClean="0">
                <a:uFillTx/>
                <a:cs typeface="Calibri" pitchFamily="34" charset="0"/>
              </a:rPr>
              <a:t>X!Tandem</a:t>
            </a:r>
            <a:endParaRPr lang="en-US">
              <a:uFillTx/>
              <a:cs typeface="Calibri" pitchFamily="34" charset="0"/>
            </a:endParaRPr>
          </a:p>
        </p:txBody>
      </p:sp>
      <p:sp>
        <p:nvSpPr>
          <p:cNvPr id="5" name="Textfeld 4"/>
          <p:cNvSpPr txBox="1">
            <a:spLocks/>
          </p:cNvSpPr>
          <p:nvPr/>
        </p:nvSpPr>
        <p:spPr>
          <a:xfrm>
            <a:off x="381000" y="990600"/>
            <a:ext cx="8458200" cy="1631216"/>
          </a:xfrm>
          <a:prstGeom prst="rect">
            <a:avLst/>
          </a:prstGeom>
          <a:noFill/>
        </p:spPr>
        <p:txBody>
          <a:bodyPr wrap="square" rtlCol="0">
            <a:spAutoFit/>
          </a:bodyPr>
          <a:lstStyle/>
          <a:p>
            <a:pPr marL="571500" indent="-571500" algn="l">
              <a:buFont typeface="Arial" pitchFamily="34" charset="0"/>
              <a:buChar char="•"/>
            </a:pPr>
            <a:r>
              <a:rPr lang="en-US" sz="2500" b="0" dirty="0" err="1" smtClean="0">
                <a:solidFill>
                  <a:schemeClr val="tx1"/>
                </a:solidFill>
                <a:uFillTx/>
                <a:latin typeface="Calibri" pitchFamily="34" charset="0"/>
                <a:cs typeface="Calibri" pitchFamily="34" charset="0"/>
              </a:rPr>
              <a:t>Craig,R</a:t>
            </a:r>
            <a:r>
              <a:rPr lang="en-US" sz="2500" b="0" dirty="0">
                <a:solidFill>
                  <a:schemeClr val="tx1"/>
                </a:solidFill>
                <a:uFillTx/>
                <a:latin typeface="Calibri" pitchFamily="34" charset="0"/>
                <a:cs typeface="Calibri" pitchFamily="34" charset="0"/>
              </a:rPr>
              <a:t>. and </a:t>
            </a:r>
            <a:r>
              <a:rPr lang="en-US" sz="2500" b="0" dirty="0" err="1">
                <a:solidFill>
                  <a:schemeClr val="tx1"/>
                </a:solidFill>
                <a:uFillTx/>
                <a:latin typeface="Calibri" pitchFamily="34" charset="0"/>
                <a:cs typeface="Calibri" pitchFamily="34" charset="0"/>
              </a:rPr>
              <a:t>Beavis,R.C</a:t>
            </a:r>
            <a:r>
              <a:rPr lang="en-US" sz="2500" b="0" dirty="0">
                <a:solidFill>
                  <a:schemeClr val="tx1"/>
                </a:solidFill>
                <a:uFillTx/>
                <a:latin typeface="Calibri" pitchFamily="34" charset="0"/>
                <a:cs typeface="Calibri" pitchFamily="34" charset="0"/>
              </a:rPr>
              <a:t>. (2003) </a:t>
            </a:r>
            <a:r>
              <a:rPr lang="en-US" sz="2500" b="0" i="1" dirty="0">
                <a:solidFill>
                  <a:schemeClr val="tx1"/>
                </a:solidFill>
                <a:uFillTx/>
                <a:latin typeface="Calibri" pitchFamily="34" charset="0"/>
                <a:cs typeface="Calibri" pitchFamily="34" charset="0"/>
              </a:rPr>
              <a:t>Rapid </a:t>
            </a:r>
            <a:r>
              <a:rPr lang="en-US" sz="2500" b="0" i="1" dirty="0" err="1">
                <a:solidFill>
                  <a:schemeClr val="tx1"/>
                </a:solidFill>
                <a:uFillTx/>
                <a:latin typeface="Calibri" pitchFamily="34" charset="0"/>
                <a:cs typeface="Calibri" pitchFamily="34" charset="0"/>
              </a:rPr>
              <a:t>Commun</a:t>
            </a:r>
            <a:r>
              <a:rPr lang="en-US" sz="2500" b="0" i="1" dirty="0">
                <a:solidFill>
                  <a:schemeClr val="tx1"/>
                </a:solidFill>
                <a:uFillTx/>
                <a:latin typeface="Calibri" pitchFamily="34" charset="0"/>
                <a:cs typeface="Calibri" pitchFamily="34" charset="0"/>
              </a:rPr>
              <a:t>. Mass </a:t>
            </a:r>
            <a:r>
              <a:rPr lang="en-US" sz="2500" b="0" i="1" dirty="0" err="1">
                <a:solidFill>
                  <a:schemeClr val="tx1"/>
                </a:solidFill>
                <a:uFillTx/>
                <a:latin typeface="Calibri" pitchFamily="34" charset="0"/>
                <a:cs typeface="Calibri" pitchFamily="34" charset="0"/>
              </a:rPr>
              <a:t>Spectrom</a:t>
            </a:r>
            <a:r>
              <a:rPr lang="en-US" sz="2500" b="0" i="1" dirty="0">
                <a:solidFill>
                  <a:schemeClr val="tx1"/>
                </a:solidFill>
                <a:uFillTx/>
                <a:latin typeface="Calibri" pitchFamily="34" charset="0"/>
                <a:cs typeface="Calibri" pitchFamily="34" charset="0"/>
              </a:rPr>
              <a:t>.</a:t>
            </a:r>
            <a:r>
              <a:rPr lang="en-US" sz="2500" b="0" dirty="0">
                <a:solidFill>
                  <a:schemeClr val="tx1"/>
                </a:solidFill>
                <a:uFillTx/>
                <a:latin typeface="Calibri" pitchFamily="34" charset="0"/>
                <a:cs typeface="Calibri" pitchFamily="34" charset="0"/>
              </a:rPr>
              <a:t>, </a:t>
            </a:r>
            <a:r>
              <a:rPr lang="en-US" sz="2500" dirty="0">
                <a:solidFill>
                  <a:schemeClr val="tx1"/>
                </a:solidFill>
                <a:uFillTx/>
                <a:latin typeface="Calibri" pitchFamily="34" charset="0"/>
                <a:cs typeface="Calibri" pitchFamily="34" charset="0"/>
              </a:rPr>
              <a:t>17</a:t>
            </a:r>
            <a:r>
              <a:rPr lang="en-US" sz="2500" b="0" dirty="0">
                <a:solidFill>
                  <a:schemeClr val="tx1"/>
                </a:solidFill>
                <a:uFillTx/>
                <a:latin typeface="Calibri" pitchFamily="34" charset="0"/>
                <a:cs typeface="Calibri" pitchFamily="34" charset="0"/>
              </a:rPr>
              <a:t>, 2310–2316</a:t>
            </a:r>
            <a:r>
              <a:rPr lang="en-US" sz="2500" b="0" dirty="0" smtClean="0">
                <a:solidFill>
                  <a:schemeClr val="tx1"/>
                </a:solidFill>
                <a:uFillTx/>
                <a:latin typeface="Calibri" pitchFamily="34" charset="0"/>
                <a:cs typeface="Calibri" pitchFamily="34" charset="0"/>
              </a:rPr>
              <a:t>.</a:t>
            </a:r>
          </a:p>
          <a:p>
            <a:pPr marL="571500" indent="-571500" algn="l">
              <a:buFont typeface="Arial" pitchFamily="34" charset="0"/>
              <a:buChar char="•"/>
            </a:pPr>
            <a:endParaRPr lang="en-US" sz="2500" b="0" dirty="0" smtClean="0">
              <a:solidFill>
                <a:schemeClr val="tx1"/>
              </a:solidFill>
              <a:uFillTx/>
              <a:latin typeface="Calibri" pitchFamily="34" charset="0"/>
              <a:cs typeface="Calibri" pitchFamily="34" charset="0"/>
            </a:endParaRPr>
          </a:p>
          <a:p>
            <a:pPr marL="571500" indent="-571500" algn="l">
              <a:buFont typeface="Arial" pitchFamily="34" charset="0"/>
              <a:buChar char="•"/>
            </a:pPr>
            <a:r>
              <a:rPr lang="en-US" sz="2500" b="0" dirty="0">
                <a:solidFill>
                  <a:schemeClr val="tx1"/>
                </a:solidFill>
                <a:uFillTx/>
                <a:latin typeface="Calibri" pitchFamily="34" charset="0"/>
                <a:cs typeface="Calibri" pitchFamily="34" charset="0"/>
              </a:rPr>
              <a:t>http://www.thegpm.org/tandem/instructions.html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cs typeface="Calibri" pitchFamily="34" charset="0"/>
              </a:rPr>
              <a:t>Find overlapping masses</a:t>
            </a:r>
            <a:endParaRPr lang="en-US">
              <a:uFillTx/>
              <a:cs typeface="Calibri" pitchFamily="34" charset="0"/>
            </a:endParaRPr>
          </a:p>
        </p:txBody>
      </p:sp>
      <p:cxnSp>
        <p:nvCxnSpPr>
          <p:cNvPr id="7" name="Gerade Verbindung mit Pfeil 6"/>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6" name="Gerade Verbindung mit Pfeil 1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18" name="Gerade Verbindung 17"/>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1371600" y="1828800"/>
            <a:ext cx="0" cy="1476000"/>
          </a:xfrm>
          <a:prstGeom prst="line">
            <a:avLst/>
          </a:prstGeom>
          <a:noFill/>
          <a:ln w="19050" cap="flat" cmpd="sng" algn="ctr">
            <a:solidFill>
              <a:srgbClr val="FF0000"/>
            </a:solidFill>
            <a:prstDash val="solid"/>
            <a:round/>
            <a:headEnd type="none" w="med" len="med"/>
            <a:tailEnd type="none" w="med" len="med"/>
          </a:ln>
          <a:effectLst/>
        </p:spPr>
      </p:cxnSp>
      <p:cxnSp>
        <p:nvCxnSpPr>
          <p:cNvPr id="20" name="Gerade Verbindung 19"/>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rgbClr val="FF0000"/>
            </a:solidFill>
            <a:prstDash val="solid"/>
            <a:round/>
            <a:headEnd type="none" w="med" len="med"/>
            <a:tailEnd type="none" w="med" len="med"/>
          </a:ln>
          <a:effectLst/>
        </p:spPr>
      </p:cxnSp>
      <p:cxnSp>
        <p:nvCxnSpPr>
          <p:cNvPr id="22" name="Gerade Verbindung 21"/>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24" name="Gerade Verbindung 23"/>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6" name="Gerade Verbindung 25"/>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8" name="Gerade Verbindung 27"/>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30" name="Gerade Verbindung 29"/>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rgbClr val="FF0000"/>
            </a:solidFill>
            <a:prstDash val="solid"/>
            <a:round/>
            <a:headEnd type="none" w="med" len="med"/>
            <a:tailEnd type="none" w="med" len="med"/>
          </a:ln>
          <a:effectLst/>
        </p:spPr>
      </p:cxnSp>
      <p:cxnSp>
        <p:nvCxnSpPr>
          <p:cNvPr id="34" name="Gerade Verbindung 33"/>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rgbClr val="FF0000"/>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rgbClr val="FF0000"/>
            </a:solidFill>
            <a:prstDash val="solid"/>
            <a:round/>
            <a:headEnd type="none" w="med" len="med"/>
            <a:tailEnd type="none" w="med" len="med"/>
          </a:ln>
          <a:effectLst/>
        </p:spPr>
      </p:cxnSp>
      <p:cxnSp>
        <p:nvCxnSpPr>
          <p:cNvPr id="37" name="Gerade Verbindung 36"/>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41" name="Gerade Verbindung 40"/>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rgbClr val="FF0000"/>
            </a:solidFill>
            <a:prstDash val="solid"/>
            <a:round/>
            <a:headEnd type="none" w="med" len="med"/>
            <a:tailEnd type="none" w="med" len="med"/>
          </a:ln>
          <a:effectLst/>
        </p:spPr>
      </p:cxnSp>
      <p:cxnSp>
        <p:nvCxnSpPr>
          <p:cNvPr id="48" name="Gerade Verbindung 47"/>
          <p:cNvCxnSpPr/>
          <p:nvPr/>
        </p:nvCxnSpPr>
        <p:spPr bwMode="auto">
          <a:xfrm flipV="1">
            <a:off x="1371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9" name="Gerade Verbindung 48"/>
          <p:cNvCxnSpPr/>
          <p:nvPr/>
        </p:nvCxnSpPr>
        <p:spPr bwMode="auto">
          <a:xfrm flipV="1">
            <a:off x="2133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0" name="Gerade Verbindung 49"/>
          <p:cNvCxnSpPr/>
          <p:nvPr/>
        </p:nvCxnSpPr>
        <p:spPr bwMode="auto">
          <a:xfrm flipV="1">
            <a:off x="17907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1" name="Gerade Verbindung 50"/>
          <p:cNvCxnSpPr/>
          <p:nvPr/>
        </p:nvCxnSpPr>
        <p:spPr bwMode="auto">
          <a:xfrm flipV="1">
            <a:off x="26289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2" name="Gerade Verbindung 51"/>
          <p:cNvCxnSpPr/>
          <p:nvPr/>
        </p:nvCxnSpPr>
        <p:spPr bwMode="auto">
          <a:xfrm flipV="1">
            <a:off x="2895600" y="48132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3" name="Gerade Verbindung 52"/>
          <p:cNvCxnSpPr/>
          <p:nvPr/>
        </p:nvCxnSpPr>
        <p:spPr bwMode="auto">
          <a:xfrm flipV="1">
            <a:off x="3200400"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4" name="Gerade Verbindung 53"/>
          <p:cNvCxnSpPr/>
          <p:nvPr/>
        </p:nvCxnSpPr>
        <p:spPr bwMode="auto">
          <a:xfrm flipV="1">
            <a:off x="43434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5" name="Gerade Verbindung 54"/>
          <p:cNvCxnSpPr/>
          <p:nvPr/>
        </p:nvCxnSpPr>
        <p:spPr bwMode="auto">
          <a:xfrm flipV="1">
            <a:off x="48768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6" name="Gerade Verbindung 55"/>
          <p:cNvCxnSpPr/>
          <p:nvPr/>
        </p:nvCxnSpPr>
        <p:spPr bwMode="auto">
          <a:xfrm flipV="1">
            <a:off x="3657600" y="482091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7" name="Gerade Verbindung 56"/>
          <p:cNvCxnSpPr/>
          <p:nvPr/>
        </p:nvCxnSpPr>
        <p:spPr bwMode="auto">
          <a:xfrm flipV="1">
            <a:off x="5781675"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8" name="Gerade Verbindung 57"/>
          <p:cNvCxnSpPr/>
          <p:nvPr/>
        </p:nvCxnSpPr>
        <p:spPr bwMode="auto">
          <a:xfrm flipV="1">
            <a:off x="7162800" y="481454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9" name="Gerade Verbindung 58"/>
          <p:cNvCxnSpPr/>
          <p:nvPr/>
        </p:nvCxnSpPr>
        <p:spPr bwMode="auto">
          <a:xfrm flipV="1">
            <a:off x="6553200" y="48069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60" name="Gerade Verbindung 59"/>
          <p:cNvCxnSpPr/>
          <p:nvPr/>
        </p:nvCxnSpPr>
        <p:spPr bwMode="auto">
          <a:xfrm flipV="1">
            <a:off x="5105400" y="481350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flipV="1">
            <a:off x="64770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V="1">
            <a:off x="63246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V="1">
            <a:off x="5638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flipV="1">
            <a:off x="5486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flipV="1">
            <a:off x="41910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flipV="1">
            <a:off x="4038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V="1">
            <a:off x="340995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8" name="Gerade Verbindung 67"/>
          <p:cNvCxnSpPr/>
          <p:nvPr/>
        </p:nvCxnSpPr>
        <p:spPr bwMode="auto">
          <a:xfrm flipV="1">
            <a:off x="19812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69" name="Gerade Verbindung mit Pfeil 68"/>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cxnSp>
        <p:nvCxnSpPr>
          <p:cNvPr id="70" name="Gerade Verbindung mit Pfeil 69"/>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sp>
        <p:nvSpPr>
          <p:cNvPr id="72" name="Textfeld 71"/>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latin typeface="Calibri" pitchFamily="34" charset="0"/>
                <a:cs typeface="Calibri" pitchFamily="34" charset="0"/>
              </a:rPr>
              <a:t>100 %</a:t>
            </a:r>
            <a:endParaRPr lang="en-US" sz="1200" b="0">
              <a:solidFill>
                <a:schemeClr val="tx1"/>
              </a:solidFill>
              <a:uFillTx/>
              <a:latin typeface="Calibri" pitchFamily="34" charset="0"/>
              <a:cs typeface="Calibri" pitchFamily="34" charset="0"/>
            </a:endParaRPr>
          </a:p>
        </p:txBody>
      </p:sp>
      <p:sp>
        <p:nvSpPr>
          <p:cNvPr id="73" name="Textfeld 72"/>
          <p:cNvSpPr txBox="1">
            <a:spLocks/>
          </p:cNvSpPr>
          <p:nvPr/>
        </p:nvSpPr>
        <p:spPr>
          <a:xfrm rot="16200000">
            <a:off x="-966400" y="2109401"/>
            <a:ext cx="2362200" cy="276999"/>
          </a:xfrm>
          <a:prstGeom prst="rect">
            <a:avLst/>
          </a:prstGeom>
          <a:noFill/>
        </p:spPr>
        <p:txBody>
          <a:bodyPr wrap="square" rtlCol="0">
            <a:spAutoFit/>
          </a:bodyPr>
          <a:lstStyle/>
          <a:p>
            <a:pPr algn="ctr"/>
            <a:r>
              <a:rPr lang="en-US" sz="1200" b="0" dirty="0" smtClean="0">
                <a:solidFill>
                  <a:schemeClr val="tx1"/>
                </a:solidFill>
                <a:uFillTx/>
                <a:latin typeface="Calibri" pitchFamily="34" charset="0"/>
                <a:cs typeface="Calibri" pitchFamily="34" charset="0"/>
              </a:rPr>
              <a:t>Intensity</a:t>
            </a:r>
            <a:endParaRPr lang="en-US" sz="1200" b="0" dirty="0">
              <a:solidFill>
                <a:schemeClr val="tx1"/>
              </a:solidFill>
              <a:uFillTx/>
              <a:latin typeface="Calibri" pitchFamily="34" charset="0"/>
              <a:cs typeface="Calibri" pitchFamily="34" charset="0"/>
            </a:endParaRPr>
          </a:p>
        </p:txBody>
      </p:sp>
      <p:sp>
        <p:nvSpPr>
          <p:cNvPr id="74" name="Textfeld 73"/>
          <p:cNvSpPr txBox="1">
            <a:spLocks/>
          </p:cNvSpPr>
          <p:nvPr/>
        </p:nvSpPr>
        <p:spPr>
          <a:xfrm>
            <a:off x="-76200" y="4666475"/>
            <a:ext cx="61455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1</a:t>
            </a:r>
            <a:endParaRPr lang="en-US" sz="1200" b="0">
              <a:solidFill>
                <a:schemeClr val="tx1"/>
              </a:solidFill>
              <a:uFillTx/>
              <a:latin typeface="Calibri" pitchFamily="34" charset="0"/>
              <a:cs typeface="Calibri" pitchFamily="34" charset="0"/>
            </a:endParaRPr>
          </a:p>
        </p:txBody>
      </p:sp>
      <p:sp>
        <p:nvSpPr>
          <p:cNvPr id="75" name="Textfeld 74"/>
          <p:cNvSpPr txBox="1">
            <a:spLocks/>
          </p:cNvSpPr>
          <p:nvPr/>
        </p:nvSpPr>
        <p:spPr>
          <a:xfrm>
            <a:off x="-76200" y="6019800"/>
            <a:ext cx="61455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0</a:t>
            </a:r>
            <a:endParaRPr lang="en-US" sz="1200" b="0">
              <a:solidFill>
                <a:schemeClr val="tx1"/>
              </a:solidFill>
              <a:uFillTx/>
              <a:latin typeface="Calibri" pitchFamily="34" charset="0"/>
              <a:cs typeface="Calibri" pitchFamily="34" charset="0"/>
            </a:endParaRPr>
          </a:p>
        </p:txBody>
      </p:sp>
      <p:sp>
        <p:nvSpPr>
          <p:cNvPr id="5" name="Textfeld 4"/>
          <p:cNvSpPr txBox="1">
            <a:spLocks/>
          </p:cNvSpPr>
          <p:nvPr/>
        </p:nvSpPr>
        <p:spPr>
          <a:xfrm>
            <a:off x="5943600" y="1265657"/>
            <a:ext cx="3079900" cy="400110"/>
          </a:xfrm>
          <a:prstGeom prst="rect">
            <a:avLst/>
          </a:prstGeom>
          <a:noFill/>
        </p:spPr>
        <p:txBody>
          <a:bodyPr wrap="square" rtlCol="0">
            <a:spAutoFit/>
          </a:bodyPr>
          <a:lstStyle/>
          <a:p>
            <a:r>
              <a:rPr lang="en-US" sz="2000" b="0" smtClean="0">
                <a:solidFill>
                  <a:schemeClr val="tx1"/>
                </a:solidFill>
                <a:uFillTx/>
                <a:latin typeface="Calibri" pitchFamily="34" charset="0"/>
                <a:cs typeface="Calibri" pitchFamily="34" charset="0"/>
              </a:rPr>
              <a:t>Experimental spectrum S</a:t>
            </a:r>
            <a:endParaRPr lang="en-US" sz="2000" b="0">
              <a:solidFill>
                <a:schemeClr val="tx1"/>
              </a:solidFill>
              <a:uFillTx/>
              <a:latin typeface="Calibri" pitchFamily="34" charset="0"/>
              <a:cs typeface="Calibri" pitchFamily="34" charset="0"/>
            </a:endParaRPr>
          </a:p>
        </p:txBody>
      </p:sp>
      <p:sp>
        <p:nvSpPr>
          <p:cNvPr id="71" name="Textfeld 70"/>
          <p:cNvSpPr txBox="1">
            <a:spLocks/>
          </p:cNvSpPr>
          <p:nvPr/>
        </p:nvSpPr>
        <p:spPr>
          <a:xfrm>
            <a:off x="3200400" y="4203789"/>
            <a:ext cx="4984900" cy="400110"/>
          </a:xfrm>
          <a:prstGeom prst="rect">
            <a:avLst/>
          </a:prstGeom>
          <a:noFill/>
        </p:spPr>
        <p:txBody>
          <a:bodyPr wrap="square" rtlCol="0">
            <a:spAutoFit/>
          </a:bodyPr>
          <a:lstStyle/>
          <a:p>
            <a:r>
              <a:rPr lang="en-US" sz="2000" b="0" dirty="0" smtClean="0">
                <a:solidFill>
                  <a:schemeClr val="tx1"/>
                </a:solidFill>
                <a:uFillTx/>
                <a:latin typeface="Calibri" pitchFamily="34" charset="0"/>
                <a:cs typeface="Calibri" pitchFamily="34" charset="0"/>
              </a:rPr>
              <a:t>Exemplified theoretical  spectrum  </a:t>
            </a:r>
            <a:endParaRPr lang="en-US" sz="2000" b="0" dirty="0">
              <a:solidFill>
                <a:schemeClr val="tx1"/>
              </a:solidFill>
              <a:uFillTx/>
              <a:latin typeface="Calibri" pitchFamily="34" charset="0"/>
              <a:cs typeface="Calibri" pitchFamily="34" charset="0"/>
            </a:endParaRPr>
          </a:p>
        </p:txBody>
      </p:sp>
      <p:sp>
        <p:nvSpPr>
          <p:cNvPr id="76" name="Textfeld 75"/>
          <p:cNvSpPr txBox="1">
            <a:spLocks/>
          </p:cNvSpPr>
          <p:nvPr/>
        </p:nvSpPr>
        <p:spPr>
          <a:xfrm>
            <a:off x="186068" y="795668"/>
            <a:ext cx="8763000" cy="553998"/>
          </a:xfrm>
          <a:prstGeom prst="rect">
            <a:avLst/>
          </a:prstGeom>
          <a:noFill/>
        </p:spPr>
        <p:txBody>
          <a:bodyPr wrap="square" rtlCol="0">
            <a:spAutoFit/>
          </a:bodyPr>
          <a:lstStyle/>
          <a:p>
            <a:pPr algn="l"/>
            <a:r>
              <a:rPr lang="en-US" sz="1500" b="0" dirty="0" smtClean="0">
                <a:solidFill>
                  <a:schemeClr val="tx1"/>
                </a:solidFill>
                <a:uFillTx/>
                <a:latin typeface="Calibri" pitchFamily="34" charset="0"/>
                <a:cs typeface="Calibri" pitchFamily="34" charset="0"/>
              </a:rPr>
              <a:t>To find overlapping masses, a maximal </a:t>
            </a:r>
            <a:r>
              <a:rPr lang="en-US" sz="1500" dirty="0" smtClean="0">
                <a:solidFill>
                  <a:srgbClr val="FF0000"/>
                </a:solidFill>
                <a:uFillTx/>
                <a:latin typeface="Calibri" pitchFamily="34" charset="0"/>
                <a:cs typeface="Calibri" pitchFamily="34" charset="0"/>
              </a:rPr>
              <a:t>fragment mass tolerance </a:t>
            </a:r>
            <a:r>
              <a:rPr lang="en-US" sz="1500" b="0" dirty="0" smtClean="0">
                <a:solidFill>
                  <a:schemeClr val="tx1"/>
                </a:solidFill>
                <a:uFillTx/>
                <a:latin typeface="Calibri" pitchFamily="34" charset="0"/>
                <a:cs typeface="Calibri" pitchFamily="34" charset="0"/>
              </a:rPr>
              <a:t>window needs to be set (for ion traps this is usually 0.5 Da)</a:t>
            </a:r>
            <a:endParaRPr lang="en-US" sz="1500" b="0" dirty="0">
              <a:solidFill>
                <a:schemeClr val="tx1"/>
              </a:solidFill>
              <a:uFillTx/>
              <a:latin typeface="Calibri" pitchFamily="34" charset="0"/>
              <a:cs typeface="Calibri" pitchFamily="34" charset="0"/>
            </a:endParaRPr>
          </a:p>
        </p:txBody>
      </p:sp>
      <p:pic>
        <p:nvPicPr>
          <p:cNvPr id="8" name="Grafik 7"/>
          <p:cNvPicPr>
            <a:picLocks noChangeAspect="1"/>
          </p:cNvPicPr>
          <p:nvPr/>
        </p:nvPicPr>
        <p:blipFill>
          <a:blip r:embed="rId2" cstate="print"/>
          <a:stretch>
            <a:fillRect/>
          </a:stretch>
        </p:blipFill>
        <p:spPr>
          <a:xfrm>
            <a:off x="8229598" y="4290950"/>
            <a:ext cx="838202" cy="25450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uFillTx/>
                <a:cs typeface="Calibri" pitchFamily="34" charset="0"/>
              </a:rPr>
              <a:t>X!Tandem’s</a:t>
            </a:r>
            <a:r>
              <a:rPr lang="en-US" dirty="0" smtClean="0">
                <a:uFillTx/>
                <a:cs typeface="Calibri" pitchFamily="34" charset="0"/>
              </a:rPr>
              <a:t> dot product</a:t>
            </a:r>
            <a:endParaRPr lang="en-US" dirty="0">
              <a:uFillTx/>
              <a:cs typeface="Calibri" pitchFamily="34" charset="0"/>
            </a:endParaRPr>
          </a:p>
        </p:txBody>
      </p:sp>
      <p:grpSp>
        <p:nvGrpSpPr>
          <p:cNvPr id="10" name="Gruppieren 9"/>
          <p:cNvGrpSpPr/>
          <p:nvPr/>
        </p:nvGrpSpPr>
        <p:grpSpPr>
          <a:xfrm>
            <a:off x="614550" y="1400175"/>
            <a:ext cx="7896100" cy="1908000"/>
            <a:chOff x="949656" y="2973975"/>
            <a:chExt cx="3622344" cy="1908000"/>
          </a:xfrm>
        </p:grpSpPr>
        <p:cxnSp>
          <p:nvCxnSpPr>
            <p:cNvPr id="6" name="Gerade Verbindung mit Pfeil 5"/>
            <p:cNvCxnSpPr/>
            <p:nvPr/>
          </p:nvCxnSpPr>
          <p:spPr bwMode="auto">
            <a:xfrm flipV="1">
              <a:off x="949656" y="2973975"/>
              <a:ext cx="0" cy="1908000"/>
            </a:xfrm>
            <a:prstGeom prst="straightConnector1">
              <a:avLst/>
            </a:prstGeom>
            <a:noFill/>
            <a:ln w="28575" cap="flat" cmpd="sng" algn="ctr">
              <a:solidFill>
                <a:schemeClr val="tx1"/>
              </a:solidFill>
              <a:prstDash val="solid"/>
              <a:round/>
              <a:headEnd type="none" w="med" len="med"/>
              <a:tailEnd type="arrow"/>
            </a:ln>
            <a:effectLst/>
          </p:spPr>
        </p:cxnSp>
        <p:cxnSp>
          <p:nvCxnSpPr>
            <p:cNvPr id="7" name="Gerade Verbindung mit Pfeil 6"/>
            <p:cNvCxnSpPr/>
            <p:nvPr/>
          </p:nvCxnSpPr>
          <p:spPr bwMode="auto">
            <a:xfrm>
              <a:off x="949656" y="4876800"/>
              <a:ext cx="3622344" cy="0"/>
            </a:xfrm>
            <a:prstGeom prst="straightConnector1">
              <a:avLst/>
            </a:prstGeom>
            <a:noFill/>
            <a:ln w="28575" cap="flat" cmpd="sng" algn="ctr">
              <a:solidFill>
                <a:schemeClr val="tx1"/>
              </a:solidFill>
              <a:prstDash val="solid"/>
              <a:round/>
              <a:headEnd type="none" w="med" len="med"/>
              <a:tailEnd type="arrow"/>
            </a:ln>
            <a:effectLst/>
          </p:spPr>
        </p:cxnSp>
      </p:grpSp>
      <p:cxnSp>
        <p:nvCxnSpPr>
          <p:cNvPr id="19" name="Gerade Verbindung 18"/>
          <p:cNvCxnSpPr/>
          <p:nvPr/>
        </p:nvCxnSpPr>
        <p:spPr bwMode="auto">
          <a:xfrm flipV="1">
            <a:off x="1371600" y="1828800"/>
            <a:ext cx="0" cy="1476000"/>
          </a:xfrm>
          <a:prstGeom prst="line">
            <a:avLst/>
          </a:prstGeom>
          <a:noFill/>
          <a:ln w="19050" cap="flat" cmpd="sng" algn="ctr">
            <a:solidFill>
              <a:srgbClr val="FF0000"/>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rgbClr val="FF0000"/>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rgbClr val="FF0000"/>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rgbClr val="FF0000"/>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rgbClr val="FF0000"/>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rgbClr val="FF0000"/>
            </a:solidFill>
            <a:prstDash val="solid"/>
            <a:round/>
            <a:headEnd type="none" w="med" len="med"/>
            <a:tailEnd type="none" w="med" len="med"/>
          </a:ln>
          <a:effectLst/>
        </p:spPr>
      </p:cxnSp>
      <p:sp>
        <p:nvSpPr>
          <p:cNvPr id="5" name="Textfeld 4"/>
          <p:cNvSpPr txBox="1">
            <a:spLocks noRot="1" noChangeAspect="1" noMove="1" noResize="1" noEditPoints="1" noAdjustHandles="1" noChangeArrowheads="1" noChangeShapeType="1" noTextEdit="1"/>
          </p:cNvSpPr>
          <p:nvPr/>
        </p:nvSpPr>
        <p:spPr>
          <a:xfrm>
            <a:off x="214700" y="3505199"/>
            <a:ext cx="8472100" cy="3248646"/>
          </a:xfrm>
          <a:prstGeom prst="rect">
            <a:avLst/>
          </a:prstGeom>
          <a:blipFill rotWithShape="1">
            <a:blip r:embed="rId2" cstate="print"/>
            <a:stretch>
              <a:fillRect l="-576" t="-1126" b="-9193"/>
            </a:stretch>
          </a:blipFill>
        </p:spPr>
        <p:txBody>
          <a:bodyPr/>
          <a:lstStyle/>
          <a:p>
            <a:r>
              <a:rPr lang="en-US">
                <a:noFill/>
                <a:uFillTx/>
                <a:latin typeface="Calibri" pitchFamily="34" charset="0"/>
                <a:cs typeface="Calibri" pitchFamily="34" charset="0"/>
              </a:rPr>
              <a:t> </a:t>
            </a:r>
          </a:p>
        </p:txBody>
      </p:sp>
      <p:sp>
        <p:nvSpPr>
          <p:cNvPr id="8" name="Rechteck 7"/>
          <p:cNvSpPr>
            <a:spLocks/>
          </p:cNvSpPr>
          <p:nvPr/>
        </p:nvSpPr>
        <p:spPr bwMode="auto">
          <a:xfrm>
            <a:off x="4838700" y="5667375"/>
            <a:ext cx="288000" cy="457200"/>
          </a:xfrm>
          <a:prstGeom prst="rect">
            <a:avLst/>
          </a:prstGeom>
          <a:solidFill>
            <a:srgbClr val="FF0000">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69" name="Rechteck 68"/>
          <p:cNvSpPr>
            <a:spLocks/>
          </p:cNvSpPr>
          <p:nvPr/>
        </p:nvSpPr>
        <p:spPr bwMode="auto">
          <a:xfrm>
            <a:off x="4543425" y="5667375"/>
            <a:ext cx="252000" cy="457200"/>
          </a:xfrm>
          <a:prstGeom prst="rect">
            <a:avLst/>
          </a:prstGeom>
          <a:solidFill>
            <a:srgbClr val="0000CC">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9" name="Textfeld 8"/>
          <p:cNvSpPr txBox="1">
            <a:spLocks noRot="1" noChangeAspect="1" noMove="1" noResize="1" noEditPoints="1" noAdjustHandles="1" noChangeArrowheads="1" noChangeShapeType="1" noTextEdit="1"/>
          </p:cNvSpPr>
          <p:nvPr/>
        </p:nvSpPr>
        <p:spPr>
          <a:xfrm>
            <a:off x="6010274" y="4943475"/>
            <a:ext cx="2752725" cy="738664"/>
          </a:xfrm>
          <a:prstGeom prst="rect">
            <a:avLst/>
          </a:prstGeom>
          <a:blipFill rotWithShape="1">
            <a:blip r:embed="rId3" cstate="print"/>
            <a:stretch>
              <a:fillRect l="-665" t="-1653" b="-6612"/>
            </a:stretch>
          </a:blipFill>
        </p:spPr>
        <p:txBody>
          <a:bodyPr/>
          <a:lstStyle/>
          <a:p>
            <a:r>
              <a:rPr lang="en-US">
                <a:noFill/>
                <a:uFillTx/>
                <a:latin typeface="Calibri" pitchFamily="34" charset="0"/>
                <a:cs typeface="Calibri" pitchFamily="34" charset="0"/>
              </a:rPr>
              <a:t> </a:t>
            </a:r>
          </a:p>
        </p:txBody>
      </p:sp>
      <p:sp>
        <p:nvSpPr>
          <p:cNvPr id="70" name="Textfeld 69"/>
          <p:cNvSpPr txBox="1">
            <a:spLocks/>
          </p:cNvSpPr>
          <p:nvPr/>
        </p:nvSpPr>
        <p:spPr>
          <a:xfrm>
            <a:off x="6010274" y="6134755"/>
            <a:ext cx="3057526" cy="307777"/>
          </a:xfrm>
          <a:prstGeom prst="rect">
            <a:avLst/>
          </a:prstGeom>
          <a:noFill/>
        </p:spPr>
        <p:txBody>
          <a:bodyPr wrap="square" rtlCol="0">
            <a:spAutoFit/>
          </a:bodyPr>
          <a:lstStyle/>
          <a:p>
            <a:pPr algn="l"/>
            <a:r>
              <a:rPr lang="en-US" sz="1400" b="0" i="1" smtClean="0">
                <a:solidFill>
                  <a:schemeClr val="tx1"/>
                </a:solidFill>
                <a:uFillTx/>
                <a:latin typeface="Calibri" pitchFamily="34" charset="0"/>
                <a:cs typeface="Calibri" pitchFamily="34" charset="0"/>
              </a:rPr>
              <a:t>Predicted or not in theoretical spectrum </a:t>
            </a:r>
            <a:endParaRPr lang="en-US" sz="1400" b="0" i="1">
              <a:solidFill>
                <a:schemeClr val="tx1"/>
              </a:solidFill>
              <a:uFillTx/>
              <a:latin typeface="Calibri" pitchFamily="34" charset="0"/>
              <a:cs typeface="Calibri" pitchFamily="34" charset="0"/>
            </a:endParaRPr>
          </a:p>
        </p:txBody>
      </p:sp>
      <p:grpSp>
        <p:nvGrpSpPr>
          <p:cNvPr id="78" name="Gruppieren 77"/>
          <p:cNvGrpSpPr/>
          <p:nvPr/>
        </p:nvGrpSpPr>
        <p:grpSpPr>
          <a:xfrm>
            <a:off x="4669425" y="5135463"/>
            <a:ext cx="1331325" cy="396000"/>
            <a:chOff x="5279025" y="5135463"/>
            <a:chExt cx="721725" cy="396000"/>
          </a:xfrm>
        </p:grpSpPr>
        <p:cxnSp>
          <p:nvCxnSpPr>
            <p:cNvPr id="12" name="Gerade Verbindung 11"/>
            <p:cNvCxnSpPr/>
            <p:nvPr/>
          </p:nvCxnSpPr>
          <p:spPr bwMode="auto">
            <a:xfrm flipH="1">
              <a:off x="5280750" y="5135463"/>
              <a:ext cx="720000" cy="0"/>
            </a:xfrm>
            <a:prstGeom prst="line">
              <a:avLst/>
            </a:prstGeom>
            <a:noFill/>
            <a:ln w="9525" cap="flat" cmpd="sng" algn="ctr">
              <a:solidFill>
                <a:srgbClr val="0000CC"/>
              </a:solidFill>
              <a:prstDash val="solid"/>
              <a:round/>
              <a:headEnd type="none" w="med" len="med"/>
              <a:tailEnd type="none" w="med" len="med"/>
            </a:ln>
            <a:effectLst/>
          </p:spPr>
        </p:cxnSp>
        <p:cxnSp>
          <p:nvCxnSpPr>
            <p:cNvPr id="17" name="Gerade Verbindung mit Pfeil 16"/>
            <p:cNvCxnSpPr/>
            <p:nvPr/>
          </p:nvCxnSpPr>
          <p:spPr bwMode="auto">
            <a:xfrm>
              <a:off x="5279025" y="5135463"/>
              <a:ext cx="0" cy="396000"/>
            </a:xfrm>
            <a:prstGeom prst="straightConnector1">
              <a:avLst/>
            </a:prstGeom>
            <a:noFill/>
            <a:ln w="9525" cap="flat" cmpd="sng" algn="ctr">
              <a:solidFill>
                <a:srgbClr val="0000CC"/>
              </a:solidFill>
              <a:prstDash val="solid"/>
              <a:round/>
              <a:headEnd type="none" w="med" len="med"/>
              <a:tailEnd type="arrow"/>
            </a:ln>
            <a:effectLst/>
          </p:spPr>
        </p:cxnSp>
      </p:grpSp>
      <p:grpSp>
        <p:nvGrpSpPr>
          <p:cNvPr id="79" name="Gruppieren 78"/>
          <p:cNvGrpSpPr/>
          <p:nvPr/>
        </p:nvGrpSpPr>
        <p:grpSpPr>
          <a:xfrm>
            <a:off x="4982701" y="6124575"/>
            <a:ext cx="1014000" cy="283330"/>
            <a:chOff x="5592301" y="6191905"/>
            <a:chExt cx="404399" cy="216000"/>
          </a:xfrm>
        </p:grpSpPr>
        <p:cxnSp>
          <p:nvCxnSpPr>
            <p:cNvPr id="71" name="Gerade Verbindung 70"/>
            <p:cNvCxnSpPr/>
            <p:nvPr/>
          </p:nvCxnSpPr>
          <p:spPr bwMode="auto">
            <a:xfrm flipH="1">
              <a:off x="5600700" y="6400800"/>
              <a:ext cx="396000" cy="0"/>
            </a:xfrm>
            <a:prstGeom prst="line">
              <a:avLst/>
            </a:prstGeom>
            <a:noFill/>
            <a:ln w="9525" cap="flat" cmpd="sng" algn="ctr">
              <a:solidFill>
                <a:srgbClr val="FF0000"/>
              </a:solidFill>
              <a:prstDash val="solid"/>
              <a:round/>
              <a:headEnd type="none" w="med" len="med"/>
              <a:tailEnd type="none" w="med" len="med"/>
            </a:ln>
            <a:effectLst/>
          </p:spPr>
        </p:cxnSp>
        <p:cxnSp>
          <p:nvCxnSpPr>
            <p:cNvPr id="72" name="Gerade Verbindung mit Pfeil 71"/>
            <p:cNvCxnSpPr/>
            <p:nvPr/>
          </p:nvCxnSpPr>
          <p:spPr bwMode="auto">
            <a:xfrm flipV="1">
              <a:off x="5592301" y="6191905"/>
              <a:ext cx="0" cy="216000"/>
            </a:xfrm>
            <a:prstGeom prst="straightConnector1">
              <a:avLst/>
            </a:prstGeom>
            <a:noFill/>
            <a:ln w="9525" cap="flat" cmpd="sng" algn="ctr">
              <a:solidFill>
                <a:srgbClr val="FF0000"/>
              </a:solidFill>
              <a:prstDash val="solid"/>
              <a:round/>
              <a:headEnd type="none" w="med" len="med"/>
              <a:tailEnd type="arrow"/>
            </a:ln>
            <a:effectLst/>
          </p:spPr>
        </p:cxnSp>
      </p:grpSp>
      <p:sp>
        <p:nvSpPr>
          <p:cNvPr id="75" name="Textfeld 74"/>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latin typeface="Calibri" pitchFamily="34" charset="0"/>
                <a:cs typeface="Calibri" pitchFamily="34" charset="0"/>
              </a:rPr>
              <a:t>100 %</a:t>
            </a:r>
            <a:endParaRPr lang="en-US" sz="1200" b="0">
              <a:solidFill>
                <a:schemeClr val="tx1"/>
              </a:solidFill>
              <a:uFillTx/>
              <a:latin typeface="Calibri" pitchFamily="34" charset="0"/>
              <a:cs typeface="Calibri" pitchFamily="34" charset="0"/>
            </a:endParaRPr>
          </a:p>
        </p:txBody>
      </p:sp>
      <p:sp>
        <p:nvSpPr>
          <p:cNvPr id="77" name="Textfeld 76"/>
          <p:cNvSpPr txBox="1">
            <a:spLocks/>
          </p:cNvSpPr>
          <p:nvPr/>
        </p:nvSpPr>
        <p:spPr>
          <a:xfrm rot="16200000">
            <a:off x="-966400" y="2109401"/>
            <a:ext cx="236220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Intensity</a:t>
            </a:r>
            <a:endParaRPr lang="en-US" sz="1200" b="0">
              <a:solidFill>
                <a:schemeClr val="tx1"/>
              </a:solidFill>
              <a:uFillTx/>
              <a:latin typeface="Calibri" pitchFamily="34" charset="0"/>
              <a:cs typeface="Calibri" pitchFamily="34" charset="0"/>
            </a:endParaRPr>
          </a:p>
        </p:txBody>
      </p:sp>
      <p:pic>
        <p:nvPicPr>
          <p:cNvPr id="14" name="Grafik 13"/>
          <p:cNvPicPr>
            <a:picLocks noChangeAspect="1"/>
          </p:cNvPicPr>
          <p:nvPr/>
        </p:nvPicPr>
        <p:blipFill>
          <a:blip r:embed="rId4" cstate="print"/>
          <a:stretch>
            <a:fillRect/>
          </a:stretch>
        </p:blipFill>
        <p:spPr bwMode="auto">
          <a:xfrm>
            <a:off x="7038391" y="6419850"/>
            <a:ext cx="754429" cy="180000"/>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Survival function and e-value</a:t>
            </a:r>
            <a:endParaRPr lang="en-US" dirty="0">
              <a:uFillTx/>
            </a:endParaRPr>
          </a:p>
        </p:txBody>
      </p:sp>
      <p:sp>
        <p:nvSpPr>
          <p:cNvPr id="8" name="Textplatzhalter 3"/>
          <p:cNvSpPr>
            <a:spLocks noGrp="1"/>
          </p:cNvSpPr>
          <p:nvPr>
            <p:ph type="body" sz="quarter" idx="4294967295"/>
          </p:nvPr>
        </p:nvSpPr>
        <p:spPr>
          <a:xfrm>
            <a:off x="0" y="6610350"/>
            <a:ext cx="4572000" cy="211138"/>
          </a:xfrm>
        </p:spPr>
        <p:txBody>
          <a:bodyPr/>
          <a:lstStyle/>
          <a:p>
            <a:r>
              <a:rPr lang="en-US" sz="1000" dirty="0" err="1" smtClean="0">
                <a:uFillTx/>
              </a:rPr>
              <a:t>Fenyö</a:t>
            </a:r>
            <a:r>
              <a:rPr lang="en-US" sz="1000" dirty="0" smtClean="0">
                <a:uFillTx/>
              </a:rPr>
              <a:t> and Beavis, Anal. Chem.2003, 75, 768-774</a:t>
            </a:r>
            <a:endParaRPr lang="en-US" sz="1000" dirty="0">
              <a:uFillTx/>
            </a:endParaRPr>
          </a:p>
        </p:txBody>
      </p:sp>
      <p:pic>
        <p:nvPicPr>
          <p:cNvPr id="1026" name="Picture 2"/>
          <p:cNvPicPr>
            <a:picLocks noChangeAspect="1" noChangeArrowheads="1"/>
          </p:cNvPicPr>
          <p:nvPr/>
        </p:nvPicPr>
        <p:blipFill>
          <a:blip r:embed="rId3" cstate="print"/>
          <a:srcRect/>
          <a:stretch>
            <a:fillRect/>
          </a:stretch>
        </p:blipFill>
        <p:spPr bwMode="auto">
          <a:xfrm>
            <a:off x="2133600" y="3225148"/>
            <a:ext cx="4593047" cy="3312000"/>
          </a:xfrm>
          <a:prstGeom prst="rect">
            <a:avLst/>
          </a:prstGeom>
          <a:noFill/>
          <a:ln>
            <a:noFill/>
          </a:ln>
          <a:effectLst/>
        </p:spPr>
      </p:pic>
      <p:sp>
        <p:nvSpPr>
          <p:cNvPr id="4" name="Textfeld 3"/>
          <p:cNvSpPr txBox="1">
            <a:spLocks/>
          </p:cNvSpPr>
          <p:nvPr/>
        </p:nvSpPr>
        <p:spPr>
          <a:xfrm>
            <a:off x="3609975" y="3162300"/>
            <a:ext cx="1905000" cy="461665"/>
          </a:xfrm>
          <a:prstGeom prst="rect">
            <a:avLst/>
          </a:prstGeom>
          <a:solidFill>
            <a:schemeClr val="bg1"/>
          </a:solidFill>
        </p:spPr>
        <p:txBody>
          <a:bodyPr wrap="square" rtlCol="0">
            <a:spAutoFit/>
          </a:bodyPr>
          <a:lstStyle/>
          <a:p>
            <a:pPr algn="ctr"/>
            <a:r>
              <a:rPr lang="en-US" sz="1200" smtClean="0">
                <a:solidFill>
                  <a:schemeClr val="tx1"/>
                </a:solidFill>
                <a:uFillTx/>
              </a:rPr>
              <a:t>Example of a </a:t>
            </a:r>
            <a:br>
              <a:rPr lang="en-US" sz="1200" smtClean="0">
                <a:solidFill>
                  <a:schemeClr val="tx1"/>
                </a:solidFill>
                <a:uFillTx/>
              </a:rPr>
            </a:br>
            <a:r>
              <a:rPr lang="en-US" sz="1200" smtClean="0">
                <a:solidFill>
                  <a:schemeClr val="tx1"/>
                </a:solidFill>
                <a:uFillTx/>
              </a:rPr>
              <a:t>frequency histogram</a:t>
            </a:r>
            <a:endParaRPr lang="en-US" sz="1200">
              <a:solidFill>
                <a:schemeClr val="tx1"/>
              </a:solidFill>
              <a:uFillTx/>
            </a:endParaRPr>
          </a:p>
        </p:txBody>
      </p:sp>
      <p:sp>
        <p:nvSpPr>
          <p:cNvPr id="11" name="Textfeld 10"/>
          <p:cNvSpPr txBox="1">
            <a:spLocks/>
          </p:cNvSpPr>
          <p:nvPr/>
        </p:nvSpPr>
        <p:spPr>
          <a:xfrm>
            <a:off x="3114675" y="6353175"/>
            <a:ext cx="2895600" cy="276999"/>
          </a:xfrm>
          <a:prstGeom prst="rect">
            <a:avLst/>
          </a:prstGeom>
          <a:solidFill>
            <a:schemeClr val="bg1"/>
          </a:solidFill>
        </p:spPr>
        <p:txBody>
          <a:bodyPr wrap="square" rtlCol="0">
            <a:spAutoFit/>
          </a:bodyPr>
          <a:lstStyle/>
          <a:p>
            <a:pPr algn="ctr"/>
            <a:r>
              <a:rPr lang="en-US" sz="1200" smtClean="0">
                <a:solidFill>
                  <a:schemeClr val="tx1"/>
                </a:solidFill>
                <a:uFillTx/>
              </a:rPr>
              <a:t>Random variable</a:t>
            </a:r>
            <a:endParaRPr lang="en-US" sz="1200">
              <a:solidFill>
                <a:schemeClr val="tx1"/>
              </a:solidFill>
              <a:uFillTx/>
            </a:endParaRPr>
          </a:p>
        </p:txBody>
      </p:sp>
      <p:sp>
        <p:nvSpPr>
          <p:cNvPr id="19" name="Textfeld 18"/>
          <p:cNvSpPr txBox="1">
            <a:spLocks/>
          </p:cNvSpPr>
          <p:nvPr/>
        </p:nvSpPr>
        <p:spPr>
          <a:xfrm rot="16200000">
            <a:off x="652075" y="4585900"/>
            <a:ext cx="2895600" cy="276999"/>
          </a:xfrm>
          <a:prstGeom prst="rect">
            <a:avLst/>
          </a:prstGeom>
          <a:solidFill>
            <a:schemeClr val="bg1"/>
          </a:solidFill>
        </p:spPr>
        <p:txBody>
          <a:bodyPr wrap="square" rtlCol="0">
            <a:spAutoFit/>
          </a:bodyPr>
          <a:lstStyle/>
          <a:p>
            <a:pPr algn="ctr"/>
            <a:r>
              <a:rPr lang="en-US" sz="1200" smtClean="0">
                <a:solidFill>
                  <a:schemeClr val="tx1"/>
                </a:solidFill>
                <a:uFillTx/>
              </a:rPr>
              <a:t>Frequency</a:t>
            </a:r>
            <a:endParaRPr lang="en-US" sz="1200">
              <a:solidFill>
                <a:schemeClr val="tx1"/>
              </a:solidFill>
              <a:uFillTx/>
            </a:endParaRPr>
          </a:p>
        </p:txBody>
      </p:sp>
      <p:sp>
        <p:nvSpPr>
          <p:cNvPr id="3" name="TextBox 2"/>
          <p:cNvSpPr txBox="1">
            <a:spLocks/>
          </p:cNvSpPr>
          <p:nvPr/>
        </p:nvSpPr>
        <p:spPr>
          <a:xfrm>
            <a:off x="152400" y="762000"/>
            <a:ext cx="8915400" cy="3046988"/>
          </a:xfrm>
          <a:prstGeom prst="rect">
            <a:avLst/>
          </a:prstGeom>
          <a:noFill/>
        </p:spPr>
        <p:txBody>
          <a:bodyPr wrap="square" rtlCol="0">
            <a:spAutoFit/>
          </a:bodyPr>
          <a:lstStyle/>
          <a:p>
            <a:pPr marL="342900" indent="-342900" algn="l">
              <a:buFont typeface="Arial"/>
              <a:buChar char="•"/>
            </a:pPr>
            <a:r>
              <a:rPr lang="en-US" sz="2400" b="0" dirty="0" smtClean="0">
                <a:uFillTx/>
              </a:rPr>
              <a:t>Let x </a:t>
            </a:r>
            <a:r>
              <a:rPr lang="en-US" sz="2400" b="0" dirty="0" smtClean="0">
                <a:solidFill>
                  <a:schemeClr val="tx1"/>
                </a:solidFill>
                <a:uFillTx/>
              </a:rPr>
              <a:t>represent </a:t>
            </a:r>
            <a:r>
              <a:rPr lang="en-US" sz="2400" b="0" dirty="0">
                <a:solidFill>
                  <a:schemeClr val="tx1"/>
                </a:solidFill>
                <a:uFillTx/>
              </a:rPr>
              <a:t>the dot product score for the experimental spectrum S and the theoretical </a:t>
            </a:r>
            <a:r>
              <a:rPr lang="en-US" sz="2400" b="0" dirty="0" smtClean="0">
                <a:solidFill>
                  <a:schemeClr val="tx1"/>
                </a:solidFill>
                <a:uFillTx/>
              </a:rPr>
              <a:t>spectrum            .</a:t>
            </a:r>
          </a:p>
          <a:p>
            <a:pPr marL="342900" indent="-342900" algn="l">
              <a:buFont typeface="Arial"/>
              <a:buChar char="•"/>
            </a:pPr>
            <a:r>
              <a:rPr lang="en-US" sz="2400" b="0" dirty="0">
                <a:solidFill>
                  <a:schemeClr val="tx1"/>
                </a:solidFill>
                <a:uFillTx/>
              </a:rPr>
              <a:t>p</a:t>
            </a:r>
            <a:r>
              <a:rPr lang="en-US" sz="2400" b="0" dirty="0" smtClean="0">
                <a:solidFill>
                  <a:schemeClr val="tx1"/>
                </a:solidFill>
                <a:uFillTx/>
              </a:rPr>
              <a:t>(x) is calculated from the frequency histograms </a:t>
            </a:r>
            <a:br>
              <a:rPr lang="en-US" sz="2400" b="0" dirty="0" smtClean="0">
                <a:solidFill>
                  <a:schemeClr val="tx1"/>
                </a:solidFill>
                <a:uFillTx/>
              </a:rPr>
            </a:br>
            <a:r>
              <a:rPr lang="en-US" sz="2400" b="0" dirty="0" smtClean="0">
                <a:solidFill>
                  <a:schemeClr val="tx1"/>
                </a:solidFill>
                <a:uFillTx/>
              </a:rPr>
              <a:t>(counts of PSMs per score bin).</a:t>
            </a:r>
          </a:p>
          <a:p>
            <a:pPr marL="342900" indent="-342900" algn="l">
              <a:buFont typeface="Arial"/>
              <a:buChar char="•"/>
            </a:pPr>
            <a:r>
              <a:rPr lang="en-US" sz="2400" b="0" dirty="0" smtClean="0">
                <a:solidFill>
                  <a:schemeClr val="tx1"/>
                </a:solidFill>
                <a:uFillTx/>
              </a:rPr>
              <a:t>With f(x), the number of PSMs that are given the score x, p(x) is calculated as</a:t>
            </a:r>
            <a:r>
              <a:rPr lang="en-US" sz="2400" b="0" dirty="0">
                <a:solidFill>
                  <a:schemeClr val="tx1"/>
                </a:solidFill>
                <a:uFillTx/>
              </a:rPr>
              <a:t>	</a:t>
            </a:r>
            <a:r>
              <a:rPr lang="en-US" sz="2400" b="0" dirty="0" smtClean="0">
                <a:solidFill>
                  <a:schemeClr val="tx1"/>
                </a:solidFill>
                <a:uFillTx/>
              </a:rPr>
              <a:t>                             with N being the total number of PSMs</a:t>
            </a:r>
            <a:r>
              <a:rPr lang="en-US" sz="2400" b="0" dirty="0">
                <a:solidFill>
                  <a:schemeClr val="tx1"/>
                </a:solidFill>
                <a:uFillTx/>
              </a:rPr>
              <a:t>	 </a:t>
            </a:r>
          </a:p>
          <a:p>
            <a:pPr marL="342900" indent="-342900" algn="l">
              <a:buFont typeface="Arial"/>
              <a:buChar char="•"/>
            </a:pPr>
            <a:endParaRPr lang="en-US" sz="2400" b="0" dirty="0">
              <a:uFillTx/>
            </a:endParaRPr>
          </a:p>
        </p:txBody>
      </p:sp>
      <p:pic>
        <p:nvPicPr>
          <p:cNvPr id="6" name="Picture 5"/>
          <p:cNvPicPr>
            <a:picLocks noChangeAspect="1"/>
          </p:cNvPicPr>
          <p:nvPr/>
        </p:nvPicPr>
        <p:blipFill>
          <a:blip r:embed="rId4"/>
          <a:stretch>
            <a:fillRect/>
          </a:stretch>
        </p:blipFill>
        <p:spPr>
          <a:xfrm>
            <a:off x="3657600" y="2667001"/>
            <a:ext cx="2590800" cy="409656"/>
          </a:xfrm>
          <a:prstGeom prst="rect">
            <a:avLst/>
          </a:prstGeom>
        </p:spPr>
      </p:pic>
      <p:pic>
        <p:nvPicPr>
          <p:cNvPr id="13" name="Grafik 12"/>
          <p:cNvPicPr>
            <a:picLocks noChangeAspect="1"/>
          </p:cNvPicPr>
          <p:nvPr/>
        </p:nvPicPr>
        <p:blipFill>
          <a:blip r:embed="rId5" cstate="print"/>
          <a:stretch>
            <a:fillRect/>
          </a:stretch>
        </p:blipFill>
        <p:spPr bwMode="auto">
          <a:xfrm>
            <a:off x="6324600" y="1219200"/>
            <a:ext cx="914404" cy="304800"/>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p:txBody>
          <a:bodyPr/>
          <a:lstStyle/>
          <a:p>
            <a:r>
              <a:rPr lang="en-US" smtClean="0">
                <a:uFillTx/>
              </a:rPr>
              <a:t>Survival function and e-value</a:t>
            </a:r>
            <a:endParaRPr lang="en-US">
              <a:uFillTx/>
            </a:endParaRPr>
          </a:p>
        </p:txBody>
      </p:sp>
      <p:sp>
        <p:nvSpPr>
          <p:cNvPr id="8" name="Textplatzhalter 3"/>
          <p:cNvSpPr>
            <a:spLocks noGrp="1"/>
          </p:cNvSpPr>
          <p:nvPr>
            <p:ph type="body" sz="quarter" idx="4294967295"/>
          </p:nvPr>
        </p:nvSpPr>
        <p:spPr>
          <a:xfrm>
            <a:off x="0" y="6610350"/>
            <a:ext cx="4572000" cy="211138"/>
          </a:xfrm>
        </p:spPr>
        <p:txBody>
          <a:bodyPr/>
          <a:lstStyle/>
          <a:p>
            <a:r>
              <a:rPr lang="en-US" sz="1000" dirty="0" err="1" smtClean="0">
                <a:uFillTx/>
              </a:rPr>
              <a:t>Fenyö</a:t>
            </a:r>
            <a:r>
              <a:rPr lang="en-US" sz="1000" dirty="0" smtClean="0">
                <a:uFillTx/>
              </a:rPr>
              <a:t> and Beavis, Anal. Chem.2003, 75, 768-774</a:t>
            </a:r>
            <a:endParaRPr lang="en-US" sz="1000" dirty="0">
              <a:uFillTx/>
            </a:endParaRPr>
          </a:p>
        </p:txBody>
      </p:sp>
      <p:grpSp>
        <p:nvGrpSpPr>
          <p:cNvPr id="10" name="Gruppieren 9"/>
          <p:cNvGrpSpPr/>
          <p:nvPr/>
        </p:nvGrpSpPr>
        <p:grpSpPr>
          <a:xfrm>
            <a:off x="1038225" y="923925"/>
            <a:ext cx="7056000" cy="3387549"/>
            <a:chOff x="1038225" y="923925"/>
            <a:chExt cx="7056000" cy="3792773"/>
          </a:xfrm>
        </p:grpSpPr>
        <p:grpSp>
          <p:nvGrpSpPr>
            <p:cNvPr id="6" name="Gruppieren 5"/>
            <p:cNvGrpSpPr/>
            <p:nvPr/>
          </p:nvGrpSpPr>
          <p:grpSpPr>
            <a:xfrm>
              <a:off x="1038225" y="923925"/>
              <a:ext cx="7056000" cy="3792773"/>
              <a:chOff x="762000" y="1447800"/>
              <a:chExt cx="7655164" cy="4871111"/>
            </a:xfrm>
          </p:grpSpPr>
          <p:pic>
            <p:nvPicPr>
              <p:cNvPr id="10242" name="Picture 2"/>
              <p:cNvPicPr>
                <a:picLocks noChangeAspect="1" noChangeArrowheads="1"/>
              </p:cNvPicPr>
              <p:nvPr/>
            </p:nvPicPr>
            <p:blipFill>
              <a:blip r:embed="rId2" cstate="print"/>
              <a:srcRect/>
              <a:stretch>
                <a:fillRect/>
              </a:stretch>
            </p:blipFill>
            <p:spPr bwMode="auto">
              <a:xfrm>
                <a:off x="762000" y="1447800"/>
                <a:ext cx="7655164" cy="4716000"/>
              </a:xfrm>
              <a:prstGeom prst="rect">
                <a:avLst/>
              </a:prstGeom>
              <a:noFill/>
              <a:ln>
                <a:noFill/>
              </a:ln>
              <a:effectLst/>
            </p:spPr>
          </p:pic>
          <p:sp>
            <p:nvSpPr>
              <p:cNvPr id="5" name="Textfeld 4"/>
              <p:cNvSpPr txBox="1">
                <a:spLocks/>
              </p:cNvSpPr>
              <p:nvPr/>
            </p:nvSpPr>
            <p:spPr>
              <a:xfrm>
                <a:off x="3771900" y="5743575"/>
                <a:ext cx="1905000" cy="575336"/>
              </a:xfrm>
              <a:prstGeom prst="rect">
                <a:avLst/>
              </a:prstGeom>
              <a:solidFill>
                <a:schemeClr val="bg1"/>
              </a:solidFill>
            </p:spPr>
            <p:txBody>
              <a:bodyPr wrap="square" rtlCol="0">
                <a:spAutoFit/>
              </a:bodyPr>
              <a:lstStyle/>
              <a:p>
                <a:pPr algn="ctr"/>
                <a:r>
                  <a:rPr lang="en-US" sz="2000" b="0" i="1" err="1" smtClean="0">
                    <a:solidFill>
                      <a:schemeClr val="tx1"/>
                    </a:solidFill>
                    <a:uFillTx/>
                  </a:rPr>
                  <a:t>ln</a:t>
                </a:r>
                <a:r>
                  <a:rPr lang="en-US" sz="2000" b="0" i="1" smtClean="0">
                    <a:solidFill>
                      <a:schemeClr val="tx1"/>
                    </a:solidFill>
                    <a:uFillTx/>
                  </a:rPr>
                  <a:t>(x)</a:t>
                </a:r>
                <a:endParaRPr lang="en-US" sz="2000" b="0" i="1">
                  <a:solidFill>
                    <a:schemeClr val="tx1"/>
                  </a:solidFill>
                  <a:uFillTx/>
                </a:endParaRPr>
              </a:p>
            </p:txBody>
          </p:sp>
          <p:sp>
            <p:nvSpPr>
              <p:cNvPr id="7" name="Textfeld 6"/>
              <p:cNvSpPr txBox="1">
                <a:spLocks/>
              </p:cNvSpPr>
              <p:nvPr/>
            </p:nvSpPr>
            <p:spPr>
              <a:xfrm rot="16200000">
                <a:off x="94848" y="3269107"/>
                <a:ext cx="1904999" cy="434086"/>
              </a:xfrm>
              <a:prstGeom prst="rect">
                <a:avLst/>
              </a:prstGeom>
              <a:solidFill>
                <a:schemeClr val="bg1"/>
              </a:solidFill>
            </p:spPr>
            <p:txBody>
              <a:bodyPr wrap="square" rtlCol="0">
                <a:spAutoFit/>
              </a:bodyPr>
              <a:lstStyle/>
              <a:p>
                <a:pPr algn="ctr"/>
                <a:r>
                  <a:rPr lang="en-US" sz="2000" b="0" i="1" smtClean="0">
                    <a:solidFill>
                      <a:schemeClr val="tx1"/>
                    </a:solidFill>
                    <a:uFillTx/>
                  </a:rPr>
                  <a:t>p(x)</a:t>
                </a:r>
                <a:endParaRPr lang="en-US" sz="2000" b="0" i="1">
                  <a:solidFill>
                    <a:schemeClr val="tx1"/>
                  </a:solidFill>
                  <a:uFillTx/>
                </a:endParaRPr>
              </a:p>
            </p:txBody>
          </p:sp>
        </p:grpSp>
        <p:sp>
          <p:nvSpPr>
            <p:cNvPr id="9" name="Rechteck 8"/>
            <p:cNvSpPr>
              <a:spLocks/>
            </p:cNvSpPr>
            <p:nvPr/>
          </p:nvSpPr>
          <p:spPr bwMode="auto">
            <a:xfrm>
              <a:off x="7267575" y="1266825"/>
              <a:ext cx="381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cxnSp>
        <p:nvCxnSpPr>
          <p:cNvPr id="12" name="Gerade Verbindung mit Pfeil 11"/>
          <p:cNvCxnSpPr/>
          <p:nvPr/>
        </p:nvCxnSpPr>
        <p:spPr bwMode="auto">
          <a:xfrm flipH="1">
            <a:off x="4566226" y="2911147"/>
            <a:ext cx="1224974" cy="517853"/>
          </a:xfrm>
          <a:prstGeom prst="straightConnector1">
            <a:avLst/>
          </a:prstGeom>
          <a:noFill/>
          <a:ln w="9525" cap="flat" cmpd="sng" algn="ctr">
            <a:solidFill>
              <a:srgbClr val="FF0000"/>
            </a:solidFill>
            <a:prstDash val="solid"/>
            <a:round/>
            <a:headEnd type="none" w="med" len="med"/>
            <a:tailEnd type="arrow"/>
          </a:ln>
          <a:effectLst/>
        </p:spPr>
      </p:cxnSp>
      <p:sp>
        <p:nvSpPr>
          <p:cNvPr id="14" name="Textfeld 13"/>
          <p:cNvSpPr txBox="1">
            <a:spLocks/>
          </p:cNvSpPr>
          <p:nvPr/>
        </p:nvSpPr>
        <p:spPr>
          <a:xfrm>
            <a:off x="5181600" y="2511037"/>
            <a:ext cx="2276475" cy="400110"/>
          </a:xfrm>
          <a:prstGeom prst="rect">
            <a:avLst/>
          </a:prstGeom>
          <a:noFill/>
        </p:spPr>
        <p:txBody>
          <a:bodyPr wrap="square" rtlCol="0">
            <a:spAutoFit/>
          </a:bodyPr>
          <a:lstStyle/>
          <a:p>
            <a:pPr algn="l"/>
            <a:r>
              <a:rPr lang="en-US" sz="2000" b="0" smtClean="0">
                <a:solidFill>
                  <a:schemeClr val="tx1"/>
                </a:solidFill>
                <a:uFillTx/>
              </a:rPr>
              <a:t>valid PSM</a:t>
            </a:r>
            <a:endParaRPr lang="en-US" sz="2000" b="0">
              <a:solidFill>
                <a:schemeClr val="tx1"/>
              </a:solidFill>
              <a:uFillTx/>
            </a:endParaRPr>
          </a:p>
        </p:txBody>
      </p:sp>
      <p:sp>
        <p:nvSpPr>
          <p:cNvPr id="15" name="Textfeld 14"/>
          <p:cNvSpPr txBox="1">
            <a:spLocks/>
          </p:cNvSpPr>
          <p:nvPr/>
        </p:nvSpPr>
        <p:spPr>
          <a:xfrm>
            <a:off x="76201" y="4386262"/>
            <a:ext cx="9067799" cy="2031325"/>
          </a:xfrm>
          <a:prstGeom prst="rect">
            <a:avLst/>
          </a:prstGeom>
          <a:noFill/>
        </p:spPr>
        <p:txBody>
          <a:bodyPr wrap="square" rtlCol="0">
            <a:spAutoFit/>
          </a:bodyPr>
          <a:lstStyle/>
          <a:p>
            <a:pPr marL="342900" indent="-342900" algn="l">
              <a:buFont typeface="Arial" pitchFamily="34" charset="0"/>
              <a:buChar char="•"/>
            </a:pPr>
            <a:r>
              <a:rPr lang="en-US" sz="1800" b="0" i="1" dirty="0" smtClean="0">
                <a:solidFill>
                  <a:schemeClr val="tx1"/>
                </a:solidFill>
                <a:uFillTx/>
                <a:latin typeface="Calibri" pitchFamily="34" charset="0"/>
                <a:cs typeface="Calibri" pitchFamily="34" charset="0"/>
              </a:rPr>
              <a:t>The survival function, s(x), for a discrete stochastic score probability distribution, p(x) is defined as</a:t>
            </a:r>
            <a:br>
              <a:rPr lang="en-US" sz="1800" b="0" i="1" dirty="0" smtClean="0">
                <a:solidFill>
                  <a:schemeClr val="tx1"/>
                </a:solidFill>
                <a:uFillTx/>
                <a:latin typeface="Calibri" pitchFamily="34" charset="0"/>
                <a:cs typeface="Calibri" pitchFamily="34" charset="0"/>
              </a:rPr>
            </a:br>
            <a:r>
              <a:rPr lang="en-US" sz="1800" b="0" i="1" dirty="0" smtClean="0">
                <a:solidFill>
                  <a:schemeClr val="tx1"/>
                </a:solidFill>
                <a:uFillTx/>
                <a:latin typeface="Calibri" pitchFamily="34" charset="0"/>
                <a:cs typeface="Calibri" pitchFamily="34" charset="0"/>
              </a:rPr>
              <a:t/>
            </a:r>
            <a:br>
              <a:rPr lang="en-US" sz="1800" b="0" i="1" dirty="0" smtClean="0">
                <a:solidFill>
                  <a:schemeClr val="tx1"/>
                </a:solidFill>
                <a:uFillTx/>
                <a:latin typeface="Calibri" pitchFamily="34" charset="0"/>
                <a:cs typeface="Calibri" pitchFamily="34" charset="0"/>
              </a:rPr>
            </a:br>
            <a:r>
              <a:rPr lang="en-US" sz="1800" b="0" i="1" dirty="0" smtClean="0">
                <a:solidFill>
                  <a:schemeClr val="tx1"/>
                </a:solidFill>
                <a:uFillTx/>
                <a:latin typeface="Calibri" pitchFamily="34" charset="0"/>
                <a:cs typeface="Calibri" pitchFamily="34" charset="0"/>
              </a:rPr>
              <a:t/>
            </a:r>
            <a:br>
              <a:rPr lang="en-US" sz="1800" b="0" i="1" dirty="0" smtClean="0">
                <a:solidFill>
                  <a:schemeClr val="tx1"/>
                </a:solidFill>
                <a:uFillTx/>
                <a:latin typeface="Calibri" pitchFamily="34" charset="0"/>
                <a:cs typeface="Calibri" pitchFamily="34" charset="0"/>
              </a:rPr>
            </a:br>
            <a:r>
              <a:rPr lang="en-US" sz="1800" b="0" i="1" dirty="0" smtClean="0">
                <a:solidFill>
                  <a:schemeClr val="tx1"/>
                </a:solidFill>
                <a:uFillTx/>
                <a:latin typeface="Calibri" pitchFamily="34" charset="0"/>
                <a:cs typeface="Calibri" pitchFamily="34" charset="0"/>
              </a:rPr>
              <a:t/>
            </a:r>
            <a:br>
              <a:rPr lang="en-US" sz="1800" b="0" i="1" dirty="0" smtClean="0">
                <a:solidFill>
                  <a:schemeClr val="tx1"/>
                </a:solidFill>
                <a:uFillTx/>
                <a:latin typeface="Calibri" pitchFamily="34" charset="0"/>
                <a:cs typeface="Calibri" pitchFamily="34" charset="0"/>
              </a:rPr>
            </a:br>
            <a:r>
              <a:rPr lang="en-US" sz="1800" b="0" dirty="0" smtClean="0">
                <a:solidFill>
                  <a:schemeClr val="tx1"/>
                </a:solidFill>
                <a:uFillTx/>
                <a:latin typeface="Calibri" pitchFamily="34" charset="0"/>
                <a:cs typeface="Calibri" pitchFamily="34" charset="0"/>
              </a:rPr>
              <a:t>where </a:t>
            </a:r>
            <a:r>
              <a:rPr lang="en-US" sz="1800" b="0" i="1" dirty="0" smtClean="0">
                <a:solidFill>
                  <a:schemeClr val="tx1"/>
                </a:solidFill>
                <a:uFillTx/>
                <a:latin typeface="Calibri" pitchFamily="34" charset="0"/>
                <a:cs typeface="Calibri" pitchFamily="34" charset="0"/>
              </a:rPr>
              <a:t>P(X &gt; x) </a:t>
            </a:r>
            <a:r>
              <a:rPr lang="en-US" sz="1800" b="0" dirty="0" smtClean="0">
                <a:solidFill>
                  <a:schemeClr val="tx1"/>
                </a:solidFill>
                <a:uFillTx/>
                <a:latin typeface="Calibri" pitchFamily="34" charset="0"/>
                <a:cs typeface="Calibri" pitchFamily="34" charset="0"/>
              </a:rPr>
              <a:t>is the probability to have a greater value than </a:t>
            </a:r>
            <a:r>
              <a:rPr lang="en-US" sz="1800" b="0" i="1" dirty="0" smtClean="0">
                <a:solidFill>
                  <a:schemeClr val="tx1"/>
                </a:solidFill>
                <a:uFillTx/>
                <a:latin typeface="Calibri" pitchFamily="34" charset="0"/>
                <a:cs typeface="Calibri" pitchFamily="34" charset="0"/>
              </a:rPr>
              <a:t>x</a:t>
            </a:r>
            <a:r>
              <a:rPr lang="en-US" sz="1800" b="0" dirty="0" smtClean="0">
                <a:solidFill>
                  <a:schemeClr val="tx1"/>
                </a:solidFill>
                <a:uFillTx/>
                <a:latin typeface="Calibri" pitchFamily="34" charset="0"/>
                <a:cs typeface="Calibri" pitchFamily="34" charset="0"/>
              </a:rPr>
              <a:t> by random matches in a database.</a:t>
            </a:r>
          </a:p>
        </p:txBody>
      </p:sp>
      <p:pic>
        <p:nvPicPr>
          <p:cNvPr id="23" name="Grafik 22"/>
          <p:cNvPicPr>
            <a:picLocks noChangeAspect="1"/>
          </p:cNvPicPr>
          <p:nvPr/>
        </p:nvPicPr>
        <p:blipFill>
          <a:blip r:embed="rId3" cstate="print"/>
          <a:stretch>
            <a:fillRect/>
          </a:stretch>
        </p:blipFill>
        <p:spPr bwMode="auto">
          <a:xfrm>
            <a:off x="2582516" y="4953000"/>
            <a:ext cx="4144236" cy="761999"/>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adygov_ExampleSpectru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755008"/>
            <a:ext cx="4711170" cy="2080767"/>
          </a:xfrm>
          <a:prstGeom prst="rect">
            <a:avLst/>
          </a:prstGeom>
        </p:spPr>
      </p:pic>
      <p:sp>
        <p:nvSpPr>
          <p:cNvPr id="2" name="Titel 1"/>
          <p:cNvSpPr>
            <a:spLocks noGrp="1"/>
          </p:cNvSpPr>
          <p:nvPr>
            <p:ph type="title"/>
          </p:nvPr>
        </p:nvSpPr>
        <p:spPr/>
        <p:txBody>
          <a:bodyPr/>
          <a:lstStyle/>
          <a:p>
            <a:r>
              <a:rPr lang="en-US" dirty="0" smtClean="0">
                <a:uFillTx/>
              </a:rPr>
              <a:t>Peptide Identification	</a:t>
            </a:r>
            <a:endParaRPr lang="en-US" dirty="0">
              <a:uFillTx/>
            </a:endParaRPr>
          </a:p>
        </p:txBody>
      </p:sp>
      <p:sp>
        <p:nvSpPr>
          <p:cNvPr id="3" name="Inhaltsplatzhalter 2"/>
          <p:cNvSpPr>
            <a:spLocks noGrp="1"/>
          </p:cNvSpPr>
          <p:nvPr>
            <p:ph idx="1"/>
          </p:nvPr>
        </p:nvSpPr>
        <p:spPr/>
        <p:txBody>
          <a:bodyPr/>
          <a:lstStyle/>
          <a:p>
            <a:pPr marL="0" indent="0">
              <a:buNone/>
            </a:pPr>
            <a:r>
              <a:rPr lang="en-US" sz="2000" dirty="0" smtClean="0">
                <a:uFillTx/>
              </a:rPr>
              <a:t>Why can we identify peptides from tandem MS spectra?</a:t>
            </a:r>
          </a:p>
          <a:p>
            <a:r>
              <a:rPr lang="en-US" sz="2000" b="1" dirty="0" smtClean="0">
                <a:solidFill>
                  <a:srgbClr val="D06B20"/>
                </a:solidFill>
              </a:rPr>
              <a:t>Goal: identify sequence</a:t>
            </a:r>
          </a:p>
          <a:p>
            <a:r>
              <a:rPr lang="en-US" sz="2000" dirty="0" smtClean="0">
                <a:uFillTx/>
              </a:rPr>
              <a:t>Tandem MS </a:t>
            </a:r>
          </a:p>
          <a:p>
            <a:pPr lvl="1"/>
            <a:r>
              <a:rPr lang="en-US" sz="1800" dirty="0" smtClean="0"/>
              <a:t>Sequence consists of the </a:t>
            </a:r>
            <a:r>
              <a:rPr lang="en-US" sz="1800" b="1" dirty="0" smtClean="0">
                <a:solidFill>
                  <a:srgbClr val="D06B20"/>
                </a:solidFill>
              </a:rPr>
              <a:t>same 20 building blocks </a:t>
            </a:r>
            <a:r>
              <a:rPr lang="en-US" sz="1800" dirty="0" smtClean="0"/>
              <a:t>(amino acids)</a:t>
            </a:r>
          </a:p>
          <a:p>
            <a:pPr lvl="1"/>
            <a:r>
              <a:rPr lang="en-US" sz="1800" dirty="0" smtClean="0"/>
              <a:t>CID: peptide breaks preferentially along the </a:t>
            </a:r>
            <a:r>
              <a:rPr lang="en-US" sz="1800" b="1" dirty="0" smtClean="0">
                <a:solidFill>
                  <a:schemeClr val="accent5"/>
                </a:solidFill>
              </a:rPr>
              <a:t>backbone</a:t>
            </a:r>
          </a:p>
          <a:p>
            <a:pPr lvl="1"/>
            <a:r>
              <a:rPr lang="en-US" sz="1800" dirty="0" smtClean="0">
                <a:uFillTx/>
              </a:rPr>
              <a:t>Peptide </a:t>
            </a:r>
            <a:r>
              <a:rPr lang="en-US" sz="1800" b="1" dirty="0" smtClean="0">
                <a:solidFill>
                  <a:srgbClr val="D06B20"/>
                </a:solidFill>
                <a:uFillTx/>
              </a:rPr>
              <a:t>fragment ions correspond to prefixes and suffixes </a:t>
            </a:r>
            <a:r>
              <a:rPr lang="en-US" sz="1800" dirty="0" smtClean="0">
                <a:uFillTx/>
              </a:rPr>
              <a:t>of the whole peptide sequences</a:t>
            </a:r>
          </a:p>
          <a:p>
            <a:pPr lvl="1"/>
            <a:r>
              <a:rPr lang="en-US" sz="1800" dirty="0" smtClean="0"/>
              <a:t>Complete ion series (ladders) reveal the sequence via mass differences of adjacent fragment ions</a:t>
            </a:r>
            <a:endParaRPr lang="en-US" sz="1800" dirty="0">
              <a:uFillTx/>
            </a:endParaRPr>
          </a:p>
        </p:txBody>
      </p:sp>
      <p:grpSp>
        <p:nvGrpSpPr>
          <p:cNvPr id="31" name="Group 30"/>
          <p:cNvGrpSpPr/>
          <p:nvPr/>
        </p:nvGrpSpPr>
        <p:grpSpPr>
          <a:xfrm>
            <a:off x="2057400" y="3713270"/>
            <a:ext cx="4648200" cy="1087330"/>
            <a:chOff x="2057400" y="3713270"/>
            <a:chExt cx="4648200" cy="1087330"/>
          </a:xfrm>
        </p:grpSpPr>
        <p:sp>
          <p:nvSpPr>
            <p:cNvPr id="6" name="Oval 5"/>
            <p:cNvSpPr/>
            <p:nvPr/>
          </p:nvSpPr>
          <p:spPr bwMode="auto">
            <a:xfrm>
              <a:off x="38862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lang="en-US" sz="2000" dirty="0">
                  <a:solidFill>
                    <a:schemeClr val="tx2"/>
                  </a:solidFill>
                  <a:latin typeface="Trebuchet MS" pitchFamily="-65" charset="0"/>
                </a:rPr>
                <a:t>V</a:t>
              </a:r>
              <a:endParaRPr kumimoji="0" lang="en-US" sz="2000" b="1" i="0" u="none" strike="noStrike" cap="none" normalizeH="0" baseline="0" dirty="0">
                <a:ln>
                  <a:noFill/>
                </a:ln>
                <a:solidFill>
                  <a:schemeClr val="tx2"/>
                </a:solidFill>
                <a:effectLst/>
                <a:uFillTx/>
                <a:latin typeface="Trebuchet MS" pitchFamily="-65" charset="0"/>
              </a:endParaRPr>
            </a:p>
          </p:txBody>
        </p:sp>
        <p:sp>
          <p:nvSpPr>
            <p:cNvPr id="7" name="Oval 6"/>
            <p:cNvSpPr/>
            <p:nvPr/>
          </p:nvSpPr>
          <p:spPr bwMode="auto">
            <a:xfrm>
              <a:off x="44958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lang="en-US" sz="2000" dirty="0" smtClean="0">
                  <a:solidFill>
                    <a:schemeClr val="tx2"/>
                  </a:solidFill>
                  <a:latin typeface="Trebuchet MS" pitchFamily="-65" charset="0"/>
                </a:rPr>
                <a:t>E</a:t>
              </a:r>
              <a:endParaRPr kumimoji="0" lang="en-US" sz="2000" b="1" i="0" u="none" strike="noStrike" cap="none" normalizeH="0" baseline="0" dirty="0">
                <a:ln>
                  <a:noFill/>
                </a:ln>
                <a:solidFill>
                  <a:schemeClr val="tx2"/>
                </a:solidFill>
                <a:effectLst/>
                <a:uFillTx/>
                <a:latin typeface="Trebuchet MS" pitchFamily="-65" charset="0"/>
              </a:endParaRPr>
            </a:p>
          </p:txBody>
        </p:sp>
        <p:sp>
          <p:nvSpPr>
            <p:cNvPr id="8" name="Oval 7"/>
            <p:cNvSpPr/>
            <p:nvPr/>
          </p:nvSpPr>
          <p:spPr bwMode="auto">
            <a:xfrm>
              <a:off x="51054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2000" b="1" i="0" u="none" strike="noStrike" cap="none" normalizeH="0" baseline="0" dirty="0" smtClean="0">
                  <a:ln>
                    <a:noFill/>
                  </a:ln>
                  <a:solidFill>
                    <a:schemeClr val="tx2"/>
                  </a:solidFill>
                  <a:effectLst/>
                  <a:uFillTx/>
                  <a:latin typeface="Trebuchet MS" pitchFamily="-65" charset="0"/>
                </a:rPr>
                <a:t>G</a:t>
              </a:r>
              <a:endParaRPr kumimoji="0" lang="en-US" sz="2000" b="1" i="0" u="none" strike="noStrike" cap="none" normalizeH="0" baseline="0" dirty="0">
                <a:ln>
                  <a:noFill/>
                </a:ln>
                <a:solidFill>
                  <a:schemeClr val="tx2"/>
                </a:solidFill>
                <a:effectLst/>
                <a:uFillTx/>
                <a:latin typeface="Trebuchet MS" pitchFamily="-65" charset="0"/>
              </a:endParaRPr>
            </a:p>
          </p:txBody>
        </p:sp>
        <p:sp>
          <p:nvSpPr>
            <p:cNvPr id="9" name="Oval 8"/>
            <p:cNvSpPr/>
            <p:nvPr/>
          </p:nvSpPr>
          <p:spPr bwMode="auto">
            <a:xfrm>
              <a:off x="57150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2000" b="1" i="0" u="none" strike="noStrike" cap="none" normalizeH="0" baseline="0" dirty="0" smtClean="0">
                  <a:ln>
                    <a:noFill/>
                  </a:ln>
                  <a:solidFill>
                    <a:schemeClr val="tx2"/>
                  </a:solidFill>
                  <a:effectLst/>
                  <a:uFillTx/>
                  <a:latin typeface="Trebuchet MS" pitchFamily="-65" charset="0"/>
                </a:rPr>
                <a:t>M</a:t>
              </a:r>
              <a:endParaRPr kumimoji="0" lang="en-US" sz="2000" b="1" i="0" u="none" strike="noStrike" cap="none" normalizeH="0" baseline="0" dirty="0">
                <a:ln>
                  <a:noFill/>
                </a:ln>
                <a:solidFill>
                  <a:schemeClr val="tx2"/>
                </a:solidFill>
                <a:effectLst/>
                <a:uFillTx/>
                <a:latin typeface="Trebuchet MS" pitchFamily="-65" charset="0"/>
              </a:endParaRPr>
            </a:p>
          </p:txBody>
        </p:sp>
        <p:sp>
          <p:nvSpPr>
            <p:cNvPr id="10" name="Oval 9"/>
            <p:cNvSpPr/>
            <p:nvPr/>
          </p:nvSpPr>
          <p:spPr bwMode="auto">
            <a:xfrm>
              <a:off x="63246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2000" b="1" i="0" u="none" strike="noStrike" cap="none" normalizeH="0" baseline="0" dirty="0" smtClean="0">
                  <a:ln>
                    <a:noFill/>
                  </a:ln>
                  <a:solidFill>
                    <a:schemeClr val="tx2"/>
                  </a:solidFill>
                  <a:effectLst/>
                  <a:uFillTx/>
                  <a:latin typeface="Trebuchet MS" pitchFamily="-65" charset="0"/>
                </a:rPr>
                <a:t>R</a:t>
              </a:r>
              <a:endParaRPr kumimoji="0" lang="en-US" sz="2000" b="1" i="0" u="none" strike="noStrike" cap="none" normalizeH="0" baseline="0" dirty="0">
                <a:ln>
                  <a:noFill/>
                </a:ln>
                <a:solidFill>
                  <a:schemeClr val="tx2"/>
                </a:solidFill>
                <a:effectLst/>
                <a:uFillTx/>
                <a:latin typeface="Trebuchet MS" pitchFamily="-65" charset="0"/>
              </a:endParaRPr>
            </a:p>
          </p:txBody>
        </p:sp>
        <p:cxnSp>
          <p:nvCxnSpPr>
            <p:cNvPr id="12" name="Straight Connector 11"/>
            <p:cNvCxnSpPr>
              <a:stCxn id="6" idx="6"/>
              <a:endCxn id="7" idx="2"/>
            </p:cNvCxnSpPr>
            <p:nvPr/>
          </p:nvCxnSpPr>
          <p:spPr bwMode="auto">
            <a:xfrm>
              <a:off x="42672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a:stCxn id="7" idx="6"/>
              <a:endCxn id="8" idx="2"/>
            </p:cNvCxnSpPr>
            <p:nvPr/>
          </p:nvCxnSpPr>
          <p:spPr bwMode="auto">
            <a:xfrm>
              <a:off x="48768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8" idx="6"/>
              <a:endCxn id="9" idx="2"/>
            </p:cNvCxnSpPr>
            <p:nvPr/>
          </p:nvCxnSpPr>
          <p:spPr bwMode="auto">
            <a:xfrm>
              <a:off x="54864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a:stCxn id="9" idx="6"/>
              <a:endCxn id="10" idx="2"/>
            </p:cNvCxnSpPr>
            <p:nvPr/>
          </p:nvCxnSpPr>
          <p:spPr bwMode="auto">
            <a:xfrm>
              <a:off x="60960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5" name="Straight Connector 4"/>
            <p:cNvCxnSpPr/>
            <p:nvPr/>
          </p:nvCxnSpPr>
          <p:spPr bwMode="auto">
            <a:xfrm>
              <a:off x="4997715" y="3713270"/>
              <a:ext cx="0" cy="838200"/>
            </a:xfrm>
            <a:prstGeom prst="line">
              <a:avLst/>
            </a:prstGeom>
            <a:ln w="38100" cmpd="sng">
              <a:prstDash val="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Left Bracket 10"/>
            <p:cNvSpPr/>
            <p:nvPr/>
          </p:nvSpPr>
          <p:spPr bwMode="auto">
            <a:xfrm rot="16200000">
              <a:off x="3408408" y="3055500"/>
              <a:ext cx="148542" cy="2788242"/>
            </a:xfrm>
            <a:prstGeom prst="leftBracket">
              <a:avLst/>
            </a:prstGeom>
            <a:ln w="38100" cmpd="sng">
              <a:solidFill>
                <a:srgbClr val="0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7" name="Left Bracket 16"/>
            <p:cNvSpPr/>
            <p:nvPr/>
          </p:nvSpPr>
          <p:spPr bwMode="auto">
            <a:xfrm rot="16200000">
              <a:off x="5829300" y="3651450"/>
              <a:ext cx="152400" cy="1600200"/>
            </a:xfrm>
            <a:prstGeom prst="leftBracket">
              <a:avLst/>
            </a:prstGeom>
            <a:ln w="38100" cmpd="sng">
              <a:solidFill>
                <a:srgbClr val="0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4" name="TextBox 13"/>
            <p:cNvSpPr txBox="1"/>
            <p:nvPr/>
          </p:nvSpPr>
          <p:spPr>
            <a:xfrm>
              <a:off x="3113705" y="4461584"/>
              <a:ext cx="744414" cy="338554"/>
            </a:xfrm>
            <a:prstGeom prst="rect">
              <a:avLst/>
            </a:prstGeom>
          </p:spPr>
          <p:txBody>
            <a:bodyPr wrap="none" rtlCol="0">
              <a:spAutoFit/>
            </a:bodyPr>
            <a:lstStyle/>
            <a:p>
              <a:r>
                <a:rPr lang="en-US" sz="1600" dirty="0" smtClean="0"/>
                <a:t>b</a:t>
              </a:r>
              <a:r>
                <a:rPr lang="en-US" sz="1600" baseline="-25000" dirty="0" smtClean="0"/>
                <a:t>5</a:t>
              </a:r>
              <a:r>
                <a:rPr lang="en-US" sz="1600" dirty="0" smtClean="0"/>
                <a:t> ion</a:t>
              </a:r>
              <a:endParaRPr lang="en-US" sz="1600" dirty="0"/>
            </a:p>
          </p:txBody>
        </p:sp>
        <p:sp>
          <p:nvSpPr>
            <p:cNvPr id="20" name="TextBox 19"/>
            <p:cNvSpPr txBox="1"/>
            <p:nvPr/>
          </p:nvSpPr>
          <p:spPr>
            <a:xfrm>
              <a:off x="5486400" y="4462046"/>
              <a:ext cx="744414" cy="338554"/>
            </a:xfrm>
            <a:prstGeom prst="rect">
              <a:avLst/>
            </a:prstGeom>
          </p:spPr>
          <p:txBody>
            <a:bodyPr wrap="none" rtlCol="0">
              <a:spAutoFit/>
            </a:bodyPr>
            <a:lstStyle/>
            <a:p>
              <a:r>
                <a:rPr lang="en-US" sz="1600" dirty="0" smtClean="0"/>
                <a:t>y</a:t>
              </a:r>
              <a:r>
                <a:rPr lang="en-US" sz="1600" baseline="-25000" dirty="0" smtClean="0"/>
                <a:t>3</a:t>
              </a:r>
              <a:r>
                <a:rPr lang="en-US" sz="1600" dirty="0" smtClean="0"/>
                <a:t> ion</a:t>
              </a:r>
              <a:endParaRPr lang="en-US" sz="1600" dirty="0"/>
            </a:p>
          </p:txBody>
        </p:sp>
        <p:sp>
          <p:nvSpPr>
            <p:cNvPr id="21" name="Oval 20"/>
            <p:cNvSpPr/>
            <p:nvPr/>
          </p:nvSpPr>
          <p:spPr bwMode="auto">
            <a:xfrm>
              <a:off x="26670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2000" b="1" i="0" u="none" strike="noStrike" cap="none" normalizeH="0" baseline="0" dirty="0" smtClean="0">
                  <a:ln>
                    <a:noFill/>
                  </a:ln>
                  <a:solidFill>
                    <a:schemeClr val="tx2"/>
                  </a:solidFill>
                  <a:effectLst/>
                  <a:uFillTx/>
                  <a:latin typeface="Trebuchet MS" pitchFamily="-65" charset="0"/>
                </a:rPr>
                <a:t>Y</a:t>
              </a:r>
              <a:endParaRPr kumimoji="0" lang="en-US" sz="2000" b="1" i="0" u="none" strike="noStrike" cap="none" normalizeH="0" baseline="0" dirty="0">
                <a:ln>
                  <a:noFill/>
                </a:ln>
                <a:solidFill>
                  <a:schemeClr val="tx2"/>
                </a:solidFill>
                <a:effectLst/>
                <a:uFillTx/>
                <a:latin typeface="Trebuchet MS" pitchFamily="-65" charset="0"/>
              </a:endParaRPr>
            </a:p>
          </p:txBody>
        </p:sp>
        <p:sp>
          <p:nvSpPr>
            <p:cNvPr id="22" name="Oval 21"/>
            <p:cNvSpPr/>
            <p:nvPr/>
          </p:nvSpPr>
          <p:spPr bwMode="auto">
            <a:xfrm>
              <a:off x="32766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lang="en-US" sz="2000" dirty="0">
                  <a:solidFill>
                    <a:schemeClr val="tx2"/>
                  </a:solidFill>
                  <a:latin typeface="Trebuchet MS" pitchFamily="-65" charset="0"/>
                </a:rPr>
                <a:t>E</a:t>
              </a:r>
              <a:endParaRPr kumimoji="0" lang="en-US" sz="2000" b="1" i="0" u="none" strike="noStrike" cap="none" normalizeH="0" baseline="0" dirty="0">
                <a:ln>
                  <a:noFill/>
                </a:ln>
                <a:solidFill>
                  <a:schemeClr val="tx2"/>
                </a:solidFill>
                <a:effectLst/>
                <a:uFillTx/>
                <a:latin typeface="Trebuchet MS" pitchFamily="-65" charset="0"/>
              </a:endParaRPr>
            </a:p>
          </p:txBody>
        </p:sp>
        <p:cxnSp>
          <p:nvCxnSpPr>
            <p:cNvPr id="23" name="Straight Connector 22"/>
            <p:cNvCxnSpPr>
              <a:stCxn id="21" idx="6"/>
              <a:endCxn id="22" idx="2"/>
            </p:cNvCxnSpPr>
            <p:nvPr/>
          </p:nvCxnSpPr>
          <p:spPr bwMode="auto">
            <a:xfrm>
              <a:off x="30480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4" name="Straight Connector 23"/>
            <p:cNvCxnSpPr>
              <a:stCxn id="22" idx="6"/>
              <a:endCxn id="6" idx="2"/>
            </p:cNvCxnSpPr>
            <p:nvPr/>
          </p:nvCxnSpPr>
          <p:spPr bwMode="auto">
            <a:xfrm>
              <a:off x="36576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7" name="Oval 26"/>
            <p:cNvSpPr/>
            <p:nvPr/>
          </p:nvSpPr>
          <p:spPr bwMode="auto">
            <a:xfrm>
              <a:off x="2057400" y="3926357"/>
              <a:ext cx="381000" cy="381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US" sz="2000" b="1" i="0" u="none" strike="noStrike" cap="none" normalizeH="0" baseline="0" dirty="0" smtClean="0">
                  <a:ln>
                    <a:noFill/>
                  </a:ln>
                  <a:solidFill>
                    <a:schemeClr val="tx2"/>
                  </a:solidFill>
                  <a:effectLst/>
                  <a:uFillTx/>
                  <a:latin typeface="Trebuchet MS" pitchFamily="-65" charset="0"/>
                </a:rPr>
                <a:t>I</a:t>
              </a:r>
              <a:endParaRPr kumimoji="0" lang="en-US" sz="2000" b="1" i="0" u="none" strike="noStrike" cap="none" normalizeH="0" baseline="0" dirty="0">
                <a:ln>
                  <a:noFill/>
                </a:ln>
                <a:solidFill>
                  <a:schemeClr val="tx2"/>
                </a:solidFill>
                <a:effectLst/>
                <a:uFillTx/>
                <a:latin typeface="Trebuchet MS" pitchFamily="-65" charset="0"/>
              </a:endParaRPr>
            </a:p>
          </p:txBody>
        </p:sp>
        <p:cxnSp>
          <p:nvCxnSpPr>
            <p:cNvPr id="28" name="Straight Connector 27"/>
            <p:cNvCxnSpPr>
              <a:stCxn id="27" idx="6"/>
              <a:endCxn id="21" idx="2"/>
            </p:cNvCxnSpPr>
            <p:nvPr/>
          </p:nvCxnSpPr>
          <p:spPr bwMode="auto">
            <a:xfrm>
              <a:off x="2438400" y="4116857"/>
              <a:ext cx="228600" cy="0"/>
            </a:xfrm>
            <a:prstGeom prst="line">
              <a:avLst/>
            </a:prstGeom>
            <a:ln w="38100" cmpd="sng">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p:txBody>
          <a:bodyPr/>
          <a:lstStyle/>
          <a:p>
            <a:r>
              <a:rPr lang="en-US" smtClean="0">
                <a:uFillTx/>
              </a:rPr>
              <a:t>Survival function and e-value</a:t>
            </a:r>
            <a:endParaRPr lang="en-US">
              <a:uFillTx/>
            </a:endParaRPr>
          </a:p>
        </p:txBody>
      </p:sp>
      <p:sp>
        <p:nvSpPr>
          <p:cNvPr id="8" name="Textplatzhalter 3"/>
          <p:cNvSpPr>
            <a:spLocks noGrp="1"/>
          </p:cNvSpPr>
          <p:nvPr>
            <p:ph type="body" sz="quarter" idx="4294967295"/>
          </p:nvPr>
        </p:nvSpPr>
        <p:spPr>
          <a:xfrm>
            <a:off x="0" y="6610350"/>
            <a:ext cx="4572000" cy="211138"/>
          </a:xfrm>
        </p:spPr>
        <p:txBody>
          <a:bodyPr/>
          <a:lstStyle/>
          <a:p>
            <a:r>
              <a:rPr lang="en-US" sz="1200" dirty="0" err="1" smtClean="0">
                <a:uFillTx/>
              </a:rPr>
              <a:t>Fenyö</a:t>
            </a:r>
            <a:r>
              <a:rPr lang="en-US" sz="1200" dirty="0" smtClean="0">
                <a:uFillTx/>
              </a:rPr>
              <a:t> and Beavis, Anal. Chem.2003, 75, 768-774</a:t>
            </a:r>
            <a:endParaRPr lang="en-US" sz="1200" dirty="0">
              <a:uFillTx/>
            </a:endParaRPr>
          </a:p>
        </p:txBody>
      </p:sp>
      <p:grpSp>
        <p:nvGrpSpPr>
          <p:cNvPr id="10" name="Gruppieren 9"/>
          <p:cNvGrpSpPr/>
          <p:nvPr/>
        </p:nvGrpSpPr>
        <p:grpSpPr>
          <a:xfrm>
            <a:off x="1038225" y="923925"/>
            <a:ext cx="7056000" cy="3387549"/>
            <a:chOff x="1038225" y="923925"/>
            <a:chExt cx="7056000" cy="3792773"/>
          </a:xfrm>
        </p:grpSpPr>
        <p:grpSp>
          <p:nvGrpSpPr>
            <p:cNvPr id="6" name="Gruppieren 5"/>
            <p:cNvGrpSpPr/>
            <p:nvPr/>
          </p:nvGrpSpPr>
          <p:grpSpPr>
            <a:xfrm>
              <a:off x="1038225" y="923925"/>
              <a:ext cx="7056000" cy="3792773"/>
              <a:chOff x="762000" y="1447800"/>
              <a:chExt cx="7655164" cy="4871111"/>
            </a:xfrm>
          </p:grpSpPr>
          <p:pic>
            <p:nvPicPr>
              <p:cNvPr id="10242" name="Picture 2"/>
              <p:cNvPicPr>
                <a:picLocks noChangeAspect="1" noChangeArrowheads="1"/>
              </p:cNvPicPr>
              <p:nvPr/>
            </p:nvPicPr>
            <p:blipFill>
              <a:blip r:embed="rId3" cstate="print"/>
              <a:srcRect/>
              <a:stretch>
                <a:fillRect/>
              </a:stretch>
            </p:blipFill>
            <p:spPr bwMode="auto">
              <a:xfrm>
                <a:off x="762000" y="1447800"/>
                <a:ext cx="7655164" cy="4716000"/>
              </a:xfrm>
              <a:prstGeom prst="rect">
                <a:avLst/>
              </a:prstGeom>
              <a:noFill/>
              <a:ln>
                <a:noFill/>
              </a:ln>
              <a:effectLst/>
            </p:spPr>
          </p:pic>
          <p:sp>
            <p:nvSpPr>
              <p:cNvPr id="5" name="Textfeld 4"/>
              <p:cNvSpPr txBox="1">
                <a:spLocks/>
              </p:cNvSpPr>
              <p:nvPr/>
            </p:nvSpPr>
            <p:spPr>
              <a:xfrm>
                <a:off x="3771900" y="5743575"/>
                <a:ext cx="1905000" cy="575336"/>
              </a:xfrm>
              <a:prstGeom prst="rect">
                <a:avLst/>
              </a:prstGeom>
              <a:solidFill>
                <a:schemeClr val="bg1"/>
              </a:solidFill>
            </p:spPr>
            <p:txBody>
              <a:bodyPr wrap="square" rtlCol="0">
                <a:spAutoFit/>
              </a:bodyPr>
              <a:lstStyle/>
              <a:p>
                <a:pPr algn="ctr"/>
                <a:r>
                  <a:rPr lang="en-US" sz="2000" b="0" i="1" err="1" smtClean="0">
                    <a:solidFill>
                      <a:schemeClr val="tx1"/>
                    </a:solidFill>
                    <a:uFillTx/>
                  </a:rPr>
                  <a:t>ln</a:t>
                </a:r>
                <a:r>
                  <a:rPr lang="en-US" sz="2000" b="0" i="1" smtClean="0">
                    <a:solidFill>
                      <a:schemeClr val="tx1"/>
                    </a:solidFill>
                    <a:uFillTx/>
                  </a:rPr>
                  <a:t>(x)</a:t>
                </a:r>
                <a:endParaRPr lang="en-US" sz="2000" b="0" i="1">
                  <a:solidFill>
                    <a:schemeClr val="tx1"/>
                  </a:solidFill>
                  <a:uFillTx/>
                </a:endParaRPr>
              </a:p>
            </p:txBody>
          </p:sp>
          <p:sp>
            <p:nvSpPr>
              <p:cNvPr id="7" name="Textfeld 6"/>
              <p:cNvSpPr txBox="1">
                <a:spLocks/>
              </p:cNvSpPr>
              <p:nvPr/>
            </p:nvSpPr>
            <p:spPr>
              <a:xfrm rot="16200000">
                <a:off x="94848" y="3269107"/>
                <a:ext cx="1904999" cy="434086"/>
              </a:xfrm>
              <a:prstGeom prst="rect">
                <a:avLst/>
              </a:prstGeom>
              <a:solidFill>
                <a:schemeClr val="bg1"/>
              </a:solidFill>
            </p:spPr>
            <p:txBody>
              <a:bodyPr wrap="square" rtlCol="0">
                <a:spAutoFit/>
              </a:bodyPr>
              <a:lstStyle/>
              <a:p>
                <a:pPr algn="ctr"/>
                <a:r>
                  <a:rPr lang="en-US" sz="2000" b="0" i="1" smtClean="0">
                    <a:solidFill>
                      <a:schemeClr val="tx1"/>
                    </a:solidFill>
                    <a:uFillTx/>
                  </a:rPr>
                  <a:t>p(x)</a:t>
                </a:r>
                <a:endParaRPr lang="en-US" sz="2000" b="0" i="1">
                  <a:solidFill>
                    <a:schemeClr val="tx1"/>
                  </a:solidFill>
                  <a:uFillTx/>
                </a:endParaRPr>
              </a:p>
            </p:txBody>
          </p:sp>
        </p:grpSp>
        <p:sp>
          <p:nvSpPr>
            <p:cNvPr id="9" name="Rechteck 8"/>
            <p:cNvSpPr>
              <a:spLocks/>
            </p:cNvSpPr>
            <p:nvPr/>
          </p:nvSpPr>
          <p:spPr bwMode="auto">
            <a:xfrm>
              <a:off x="7267575" y="1266825"/>
              <a:ext cx="381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cxnSp>
        <p:nvCxnSpPr>
          <p:cNvPr id="12" name="Gerade Verbindung mit Pfeil 11"/>
          <p:cNvCxnSpPr/>
          <p:nvPr/>
        </p:nvCxnSpPr>
        <p:spPr bwMode="auto">
          <a:xfrm flipH="1">
            <a:off x="4566226" y="2911147"/>
            <a:ext cx="1224974" cy="517853"/>
          </a:xfrm>
          <a:prstGeom prst="straightConnector1">
            <a:avLst/>
          </a:prstGeom>
          <a:noFill/>
          <a:ln w="9525" cap="flat" cmpd="sng" algn="ctr">
            <a:solidFill>
              <a:srgbClr val="FF0000"/>
            </a:solidFill>
            <a:prstDash val="solid"/>
            <a:round/>
            <a:headEnd type="none" w="med" len="med"/>
            <a:tailEnd type="arrow"/>
          </a:ln>
          <a:effectLst/>
        </p:spPr>
      </p:cxnSp>
      <p:sp>
        <p:nvSpPr>
          <p:cNvPr id="14" name="Textfeld 13"/>
          <p:cNvSpPr txBox="1">
            <a:spLocks/>
          </p:cNvSpPr>
          <p:nvPr/>
        </p:nvSpPr>
        <p:spPr>
          <a:xfrm>
            <a:off x="5181600" y="2511037"/>
            <a:ext cx="2276475" cy="400110"/>
          </a:xfrm>
          <a:prstGeom prst="rect">
            <a:avLst/>
          </a:prstGeom>
          <a:noFill/>
        </p:spPr>
        <p:txBody>
          <a:bodyPr wrap="square" rtlCol="0">
            <a:spAutoFit/>
          </a:bodyPr>
          <a:lstStyle/>
          <a:p>
            <a:pPr algn="l"/>
            <a:r>
              <a:rPr lang="en-US" sz="2000" b="0" smtClean="0">
                <a:solidFill>
                  <a:schemeClr val="tx1"/>
                </a:solidFill>
                <a:uFillTx/>
              </a:rPr>
              <a:t>valid PSM</a:t>
            </a:r>
            <a:endParaRPr lang="en-US" sz="2000" b="0">
              <a:solidFill>
                <a:schemeClr val="tx1"/>
              </a:solidFill>
              <a:uFillTx/>
            </a:endParaRPr>
          </a:p>
        </p:txBody>
      </p:sp>
      <p:sp>
        <p:nvSpPr>
          <p:cNvPr id="15" name="Textfeld 14"/>
          <p:cNvSpPr txBox="1">
            <a:spLocks/>
          </p:cNvSpPr>
          <p:nvPr/>
        </p:nvSpPr>
        <p:spPr>
          <a:xfrm>
            <a:off x="76201" y="4290565"/>
            <a:ext cx="9067799" cy="2308324"/>
          </a:xfrm>
          <a:prstGeom prst="rect">
            <a:avLst/>
          </a:prstGeom>
          <a:noFill/>
        </p:spPr>
        <p:txBody>
          <a:bodyPr wrap="square" rtlCol="0">
            <a:spAutoFit/>
          </a:bodyPr>
          <a:lstStyle/>
          <a:p>
            <a:pPr marL="342900" indent="-342900" algn="l">
              <a:buFont typeface="Arial" pitchFamily="34" charset="0"/>
              <a:buChar char="•"/>
            </a:pPr>
            <a:r>
              <a:rPr lang="de-DE" sz="1800" b="0" dirty="0" err="1" smtClean="0">
                <a:solidFill>
                  <a:schemeClr val="tx1"/>
                </a:solidFill>
                <a:uFillTx/>
                <a:latin typeface="Calibri" pitchFamily="34" charset="0"/>
                <a:cs typeface="Calibri" pitchFamily="34" charset="0"/>
              </a:rPr>
              <a:t>With</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survival</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function</a:t>
            </a:r>
            <a:r>
              <a:rPr lang="de-DE" sz="1800" b="0" dirty="0" smtClean="0">
                <a:solidFill>
                  <a:schemeClr val="tx1"/>
                </a:solidFill>
                <a:uFillTx/>
                <a:latin typeface="Calibri" pitchFamily="34" charset="0"/>
                <a:cs typeface="Calibri" pitchFamily="34" charset="0"/>
              </a:rPr>
              <a:t> </a:t>
            </a:r>
            <a:r>
              <a:rPr lang="de-DE" sz="1800" b="0" i="1" dirty="0" smtClean="0">
                <a:solidFill>
                  <a:schemeClr val="tx1"/>
                </a:solidFill>
                <a:uFillTx/>
                <a:latin typeface="Calibri" pitchFamily="34" charset="0"/>
                <a:cs typeface="Calibri" pitchFamily="34" charset="0"/>
              </a:rPr>
              <a:t>s(x), </a:t>
            </a:r>
            <a:r>
              <a:rPr lang="de-DE" sz="1800" b="0" dirty="0" err="1" smtClean="0">
                <a:solidFill>
                  <a:schemeClr val="tx1"/>
                </a:solidFill>
                <a:uFillTx/>
                <a:latin typeface="Calibri" pitchFamily="34" charset="0"/>
                <a:cs typeface="Calibri" pitchFamily="34" charset="0"/>
              </a:rPr>
              <a:t>we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can</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calculate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E-</a:t>
            </a:r>
            <a:r>
              <a:rPr lang="de-DE" sz="1800" b="0" dirty="0" err="1" smtClean="0">
                <a:solidFill>
                  <a:schemeClr val="tx1"/>
                </a:solidFill>
                <a:uFillTx/>
                <a:latin typeface="Calibri" pitchFamily="34" charset="0"/>
                <a:cs typeface="Calibri" pitchFamily="34" charset="0"/>
              </a:rPr>
              <a:t>value</a:t>
            </a:r>
            <a:r>
              <a:rPr lang="de-DE" sz="1800" b="0" dirty="0" smtClean="0">
                <a:solidFill>
                  <a:schemeClr val="tx1"/>
                </a:solidFill>
                <a:uFillTx/>
                <a:latin typeface="Calibri" pitchFamily="34" charset="0"/>
                <a:cs typeface="Calibri" pitchFamily="34" charset="0"/>
              </a:rPr>
              <a:t> </a:t>
            </a:r>
            <a:r>
              <a:rPr lang="de-DE" sz="1800" b="0" i="1" dirty="0" smtClean="0">
                <a:solidFill>
                  <a:schemeClr val="tx1"/>
                </a:solidFill>
                <a:uFillTx/>
                <a:latin typeface="Calibri" pitchFamily="34" charset="0"/>
                <a:cs typeface="Calibri" pitchFamily="34" charset="0"/>
              </a:rPr>
              <a:t>e(x)</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indicating</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number</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of</a:t>
            </a:r>
            <a:r>
              <a:rPr lang="de-DE" sz="1800" b="0" dirty="0" smtClean="0">
                <a:solidFill>
                  <a:schemeClr val="tx1"/>
                </a:solidFill>
                <a:uFillTx/>
                <a:latin typeface="Calibri" pitchFamily="34" charset="0"/>
                <a:cs typeface="Calibri" pitchFamily="34" charset="0"/>
              </a:rPr>
              <a:t> PSMs </a:t>
            </a:r>
            <a:r>
              <a:rPr lang="de-DE" sz="1800" b="0" dirty="0" err="1" smtClean="0">
                <a:solidFill>
                  <a:schemeClr val="tx1"/>
                </a:solidFill>
                <a:uFillTx/>
                <a:latin typeface="Calibri" pitchFamily="34" charset="0"/>
                <a:cs typeface="Calibri" pitchFamily="34" charset="0"/>
              </a:rPr>
              <a:t>that</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are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expected</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to</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have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scores</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of</a:t>
            </a:r>
            <a:r>
              <a:rPr lang="de-DE" sz="1800" b="0" dirty="0" smtClean="0">
                <a:solidFill>
                  <a:schemeClr val="tx1"/>
                </a:solidFill>
                <a:uFillTx/>
                <a:latin typeface="Calibri" pitchFamily="34" charset="0"/>
                <a:cs typeface="Calibri" pitchFamily="34" charset="0"/>
              </a:rPr>
              <a:t> </a:t>
            </a:r>
            <a:r>
              <a:rPr lang="de-DE" sz="1800" b="0" i="1" dirty="0" smtClean="0">
                <a:solidFill>
                  <a:schemeClr val="tx1"/>
                </a:solidFill>
                <a:uFillTx/>
                <a:latin typeface="Calibri" pitchFamily="34" charset="0"/>
                <a:cs typeface="Calibri" pitchFamily="34" charset="0"/>
              </a:rPr>
              <a:t>x</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or</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better</a:t>
            </a:r>
            <a:r>
              <a:rPr lang="de-DE" sz="1800" b="0" dirty="0" smtClean="0">
                <a:solidFill>
                  <a:schemeClr val="tx1"/>
                </a:solidFill>
                <a:uFillTx/>
                <a:latin typeface="Calibri" pitchFamily="34" charset="0"/>
                <a:cs typeface="Calibri" pitchFamily="34" charset="0"/>
              </a:rPr>
              <a:t> </a:t>
            </a:r>
            <a:br>
              <a:rPr lang="de-DE" sz="1800" b="0" dirty="0" smtClean="0">
                <a:solidFill>
                  <a:schemeClr val="tx1"/>
                </a:solidFill>
                <a:uFillTx/>
                <a:latin typeface="Calibri" pitchFamily="34" charset="0"/>
                <a:cs typeface="Calibri" pitchFamily="34" charset="0"/>
              </a:rPr>
            </a:br>
            <a:r>
              <a:rPr lang="de-DE" sz="1800" b="0" dirty="0" smtClean="0">
                <a:solidFill>
                  <a:schemeClr val="tx1"/>
                </a:solidFill>
                <a:uFillTx/>
                <a:latin typeface="Calibri" pitchFamily="34" charset="0"/>
                <a:cs typeface="Calibri" pitchFamily="34" charset="0"/>
              </a:rPr>
              <a:t/>
            </a:r>
            <a:br>
              <a:rPr lang="de-DE" sz="1800" b="0" dirty="0" smtClean="0">
                <a:solidFill>
                  <a:schemeClr val="tx1"/>
                </a:solidFill>
                <a:uFillTx/>
                <a:latin typeface="Calibri" pitchFamily="34" charset="0"/>
                <a:cs typeface="Calibri" pitchFamily="34" charset="0"/>
              </a:rPr>
            </a:br>
            <a:r>
              <a:rPr lang="de-DE" sz="1800" b="0" dirty="0" smtClean="0">
                <a:solidFill>
                  <a:schemeClr val="tx1"/>
                </a:solidFill>
                <a:uFillTx/>
                <a:latin typeface="Calibri" pitchFamily="34" charset="0"/>
                <a:cs typeface="Calibri" pitchFamily="34" charset="0"/>
              </a:rPr>
              <a:t/>
            </a:r>
            <a:br>
              <a:rPr lang="de-DE" sz="1800" b="0" dirty="0" smtClean="0">
                <a:solidFill>
                  <a:schemeClr val="tx1"/>
                </a:solidFill>
                <a:uFillTx/>
                <a:latin typeface="Calibri" pitchFamily="34" charset="0"/>
                <a:cs typeface="Calibri" pitchFamily="34" charset="0"/>
              </a:rPr>
            </a:br>
            <a:r>
              <a:rPr lang="de-DE" sz="1800" b="0" dirty="0" smtClean="0">
                <a:solidFill>
                  <a:schemeClr val="tx1"/>
                </a:solidFill>
                <a:uFillTx/>
                <a:latin typeface="Calibri" pitchFamily="34" charset="0"/>
                <a:cs typeface="Calibri" pitchFamily="34" charset="0"/>
              </a:rPr>
              <a:t/>
            </a:r>
            <a:br>
              <a:rPr lang="de-DE" sz="1800" b="0" dirty="0" smtClean="0">
                <a:solidFill>
                  <a:schemeClr val="tx1"/>
                </a:solidFill>
                <a:uFillTx/>
                <a:latin typeface="Calibri" pitchFamily="34" charset="0"/>
                <a:cs typeface="Calibri" pitchFamily="34" charset="0"/>
              </a:rPr>
            </a:br>
            <a:r>
              <a:rPr lang="de-DE" sz="1800" b="0" dirty="0" err="1" smtClean="0">
                <a:solidFill>
                  <a:schemeClr val="tx1"/>
                </a:solidFill>
                <a:uFillTx/>
                <a:latin typeface="Calibri" pitchFamily="34" charset="0"/>
                <a:cs typeface="Calibri" pitchFamily="34" charset="0"/>
              </a:rPr>
              <a:t>where</a:t>
            </a:r>
            <a:r>
              <a:rPr lang="de-DE" sz="1800" b="0" dirty="0" smtClean="0">
                <a:solidFill>
                  <a:schemeClr val="tx1"/>
                </a:solidFill>
                <a:uFillTx/>
                <a:latin typeface="Calibri" pitchFamily="34" charset="0"/>
                <a:cs typeface="Calibri" pitchFamily="34" charset="0"/>
              </a:rPr>
              <a:t> </a:t>
            </a:r>
            <a:r>
              <a:rPr lang="de-DE" sz="1800" b="0" i="1" dirty="0" smtClean="0">
                <a:solidFill>
                  <a:schemeClr val="tx1"/>
                </a:solidFill>
                <a:uFillTx/>
                <a:latin typeface="Calibri" pitchFamily="34" charset="0"/>
                <a:cs typeface="Calibri" pitchFamily="34" charset="0"/>
              </a:rPr>
              <a:t>n</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is</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number</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of</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sequences</a:t>
            </a:r>
            <a:r>
              <a:rPr lang="de-DE" sz="1800" b="0" dirty="0" smtClean="0">
                <a:solidFill>
                  <a:schemeClr val="tx1"/>
                </a:solidFill>
                <a:uFillTx/>
                <a:latin typeface="Calibri" pitchFamily="34" charset="0"/>
                <a:cs typeface="Calibri" pitchFamily="34" charset="0"/>
              </a:rPr>
              <a:t> in</a:t>
            </a:r>
          </a:p>
          <a:p>
            <a:pPr marL="342900" indent="-342900" algn="l">
              <a:buFont typeface="Arial" pitchFamily="34" charset="0"/>
              <a:buChar char="•"/>
            </a:pPr>
            <a:endParaRPr lang="de-DE" sz="1800" b="0" dirty="0" smtClean="0">
              <a:solidFill>
                <a:schemeClr val="tx1"/>
              </a:solidFill>
              <a:uFillTx/>
              <a:latin typeface="Calibri" pitchFamily="34" charset="0"/>
              <a:cs typeface="Calibri" pitchFamily="34" charset="0"/>
            </a:endParaRPr>
          </a:p>
          <a:p>
            <a:pPr marL="342900" indent="-342900" algn="l">
              <a:buFont typeface="Arial" pitchFamily="34" charset="0"/>
              <a:buChar char="•"/>
            </a:pPr>
            <a:r>
              <a:rPr lang="de-DE" sz="1800" b="0" dirty="0" err="1" smtClean="0">
                <a:solidFill>
                  <a:schemeClr val="tx1"/>
                </a:solidFill>
                <a:uFillTx/>
                <a:latin typeface="Calibri" pitchFamily="34" charset="0"/>
                <a:cs typeface="Calibri" pitchFamily="34" charset="0"/>
              </a:rPr>
              <a:t>Now</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each</a:t>
            </a:r>
            <a:r>
              <a:rPr lang="de-DE" sz="1800" b="0" dirty="0" smtClean="0">
                <a:solidFill>
                  <a:schemeClr val="tx1"/>
                </a:solidFill>
                <a:uFillTx/>
                <a:latin typeface="Calibri" pitchFamily="34" charset="0"/>
                <a:cs typeface="Calibri" pitchFamily="34" charset="0"/>
              </a:rPr>
              <a:t> PSM </a:t>
            </a:r>
            <a:r>
              <a:rPr lang="de-DE" sz="1800" b="0" dirty="0" err="1" smtClean="0">
                <a:solidFill>
                  <a:schemeClr val="tx1"/>
                </a:solidFill>
                <a:uFillTx/>
                <a:latin typeface="Calibri" pitchFamily="34" charset="0"/>
                <a:cs typeface="Calibri" pitchFamily="34" charset="0"/>
              </a:rPr>
              <a:t>can</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be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ranked</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accoring</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to</a:t>
            </a:r>
            <a:r>
              <a:rPr lang="de-DE" sz="1800" b="0" dirty="0" smtClean="0">
                <a:solidFill>
                  <a:schemeClr val="tx1"/>
                </a:solidFill>
                <a:uFillTx/>
                <a:latin typeface="Calibri" pitchFamily="34" charset="0"/>
                <a:cs typeface="Calibri" pitchFamily="34" charset="0"/>
              </a:rPr>
              <a:t> </a:t>
            </a:r>
            <a:r>
              <a:rPr lang="de-DE" sz="1800" b="0" i="1" dirty="0" smtClean="0">
                <a:solidFill>
                  <a:schemeClr val="tx1"/>
                </a:solidFill>
                <a:uFillTx/>
                <a:latin typeface="Calibri" pitchFamily="34" charset="0"/>
                <a:cs typeface="Calibri" pitchFamily="34" charset="0"/>
              </a:rPr>
              <a:t>e(x)</a:t>
            </a:r>
            <a:r>
              <a:rPr lang="de-DE" sz="1800" b="0" dirty="0" smtClean="0">
                <a:solidFill>
                  <a:schemeClr val="tx1"/>
                </a:solidFill>
                <a:uFillTx/>
                <a:latin typeface="Calibri" pitchFamily="34" charset="0"/>
                <a:cs typeface="Calibri" pitchFamily="34" charset="0"/>
              </a:rPr>
              <a:t> </a:t>
            </a:r>
          </a:p>
        </p:txBody>
      </p:sp>
      <p:pic>
        <p:nvPicPr>
          <p:cNvPr id="2" name="Grafik 1"/>
          <p:cNvPicPr>
            <a:picLocks noChangeAspect="1"/>
          </p:cNvPicPr>
          <p:nvPr/>
        </p:nvPicPr>
        <p:blipFill>
          <a:blip r:embed="rId4" cstate="print"/>
          <a:stretch>
            <a:fillRect/>
          </a:stretch>
        </p:blipFill>
        <p:spPr bwMode="auto">
          <a:xfrm>
            <a:off x="3870417" y="5181600"/>
            <a:ext cx="1779495" cy="355122"/>
          </a:xfrm>
          <a:prstGeom prst="rect">
            <a:avLst/>
          </a:prstGeom>
          <a:noFill/>
          <a:effectLst/>
        </p:spPr>
      </p:pic>
      <p:pic>
        <p:nvPicPr>
          <p:cNvPr id="16" name="Grafik 15"/>
          <p:cNvPicPr>
            <a:picLocks noChangeAspect="1"/>
          </p:cNvPicPr>
          <p:nvPr/>
        </p:nvPicPr>
        <p:blipFill>
          <a:blip r:embed="rId5" cstate="print"/>
          <a:stretch>
            <a:fillRect/>
          </a:stretch>
        </p:blipFill>
        <p:spPr bwMode="auto">
          <a:xfrm>
            <a:off x="4266329" y="5734435"/>
            <a:ext cx="305671" cy="255235"/>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smtClean="0">
                <a:uFillTx/>
              </a:rPr>
              <a:t>X!Tandem</a:t>
            </a:r>
            <a:r>
              <a:rPr lang="en-US" smtClean="0">
                <a:uFillTx/>
              </a:rPr>
              <a:t> </a:t>
            </a:r>
            <a:r>
              <a:rPr lang="en-US" err="1" smtClean="0">
                <a:uFillTx/>
              </a:rPr>
              <a:t>Hyperscore</a:t>
            </a:r>
            <a:endParaRPr lang="en-US">
              <a:uFillTx/>
            </a:endParaRPr>
          </a:p>
        </p:txBody>
      </p:sp>
      <p:sp>
        <p:nvSpPr>
          <p:cNvPr id="32" name="Textplatzhalter 3"/>
          <p:cNvSpPr>
            <a:spLocks noGrp="1"/>
          </p:cNvSpPr>
          <p:nvPr>
            <p:ph type="body" sz="quarter" idx="4294967295"/>
          </p:nvPr>
        </p:nvSpPr>
        <p:spPr>
          <a:xfrm>
            <a:off x="0" y="6610350"/>
            <a:ext cx="4572000" cy="211138"/>
          </a:xfrm>
        </p:spPr>
        <p:txBody>
          <a:bodyPr/>
          <a:lstStyle/>
          <a:p>
            <a:r>
              <a:rPr lang="en-US" sz="1200" dirty="0" err="1" smtClean="0">
                <a:uFillTx/>
              </a:rPr>
              <a:t>Fenyö</a:t>
            </a:r>
            <a:r>
              <a:rPr lang="en-US" sz="1200" dirty="0" smtClean="0">
                <a:uFillTx/>
              </a:rPr>
              <a:t> and Beavis, Anal. Chem.2003, 75, 768-774</a:t>
            </a:r>
            <a:endParaRPr lang="en-US" sz="1200" dirty="0">
              <a:uFillTx/>
            </a:endParaRPr>
          </a:p>
        </p:txBody>
      </p:sp>
      <p:grpSp>
        <p:nvGrpSpPr>
          <p:cNvPr id="10" name="Gruppieren 9"/>
          <p:cNvGrpSpPr/>
          <p:nvPr/>
        </p:nvGrpSpPr>
        <p:grpSpPr>
          <a:xfrm>
            <a:off x="614550" y="1400175"/>
            <a:ext cx="7896100" cy="1908000"/>
            <a:chOff x="949656" y="2973975"/>
            <a:chExt cx="3622344" cy="1908000"/>
          </a:xfrm>
        </p:grpSpPr>
        <p:cxnSp>
          <p:nvCxnSpPr>
            <p:cNvPr id="6" name="Gerade Verbindung mit Pfeil 5"/>
            <p:cNvCxnSpPr/>
            <p:nvPr/>
          </p:nvCxnSpPr>
          <p:spPr bwMode="auto">
            <a:xfrm flipV="1">
              <a:off x="949656" y="2973975"/>
              <a:ext cx="0" cy="1908000"/>
            </a:xfrm>
            <a:prstGeom prst="straightConnector1">
              <a:avLst/>
            </a:prstGeom>
            <a:noFill/>
            <a:ln w="28575" cap="flat" cmpd="sng" algn="ctr">
              <a:solidFill>
                <a:schemeClr val="tx1"/>
              </a:solidFill>
              <a:prstDash val="solid"/>
              <a:round/>
              <a:headEnd type="none" w="med" len="med"/>
              <a:tailEnd type="arrow"/>
            </a:ln>
            <a:effectLst/>
          </p:spPr>
        </p:cxnSp>
        <p:cxnSp>
          <p:nvCxnSpPr>
            <p:cNvPr id="7" name="Gerade Verbindung mit Pfeil 6"/>
            <p:cNvCxnSpPr/>
            <p:nvPr/>
          </p:nvCxnSpPr>
          <p:spPr bwMode="auto">
            <a:xfrm>
              <a:off x="949656" y="4876800"/>
              <a:ext cx="3622344" cy="0"/>
            </a:xfrm>
            <a:prstGeom prst="straightConnector1">
              <a:avLst/>
            </a:prstGeom>
            <a:noFill/>
            <a:ln w="28575" cap="flat" cmpd="sng" algn="ctr">
              <a:solidFill>
                <a:schemeClr val="tx1"/>
              </a:solidFill>
              <a:prstDash val="solid"/>
              <a:round/>
              <a:headEnd type="none" w="med" len="med"/>
              <a:tailEnd type="arrow"/>
            </a:ln>
            <a:effectLst/>
          </p:spPr>
        </p:cxnSp>
      </p:grpSp>
      <p:cxnSp>
        <p:nvCxnSpPr>
          <p:cNvPr id="19" name="Gerade Verbindung 18"/>
          <p:cNvCxnSpPr/>
          <p:nvPr/>
        </p:nvCxnSpPr>
        <p:spPr bwMode="auto">
          <a:xfrm flipV="1">
            <a:off x="1371600" y="1828800"/>
            <a:ext cx="0" cy="1476000"/>
          </a:xfrm>
          <a:prstGeom prst="line">
            <a:avLst/>
          </a:prstGeom>
          <a:noFill/>
          <a:ln w="19050" cap="flat" cmpd="sng" algn="ctr">
            <a:solidFill>
              <a:srgbClr val="FF0000"/>
            </a:solidFill>
            <a:prstDash val="solid"/>
            <a:round/>
            <a:headEnd type="none" w="med" len="med"/>
            <a:tailEnd type="none" w="med" len="med"/>
          </a:ln>
          <a:effectLst/>
        </p:spPr>
      </p:cxnSp>
      <p:cxnSp>
        <p:nvCxnSpPr>
          <p:cNvPr id="21" name="Gerade Verbindung 20"/>
          <p:cNvCxnSpPr/>
          <p:nvPr/>
        </p:nvCxnSpPr>
        <p:spPr bwMode="auto">
          <a:xfrm flipV="1">
            <a:off x="2133600" y="1657350"/>
            <a:ext cx="0" cy="1656000"/>
          </a:xfrm>
          <a:prstGeom prst="line">
            <a:avLst/>
          </a:prstGeom>
          <a:noFill/>
          <a:ln w="19050" cap="flat" cmpd="sng" algn="ctr">
            <a:solidFill>
              <a:srgbClr val="FF0000"/>
            </a:solidFill>
            <a:prstDash val="solid"/>
            <a:round/>
            <a:headEnd type="none" w="med" len="med"/>
            <a:tailEnd type="none" w="med" len="med"/>
          </a:ln>
          <a:effectLst/>
        </p:spPr>
      </p:cxnSp>
      <p:cxnSp>
        <p:nvCxnSpPr>
          <p:cNvPr id="23" name="Gerade Verbindung 22"/>
          <p:cNvCxnSpPr/>
          <p:nvPr/>
        </p:nvCxnSpPr>
        <p:spPr bwMode="auto">
          <a:xfrm flipV="1">
            <a:off x="1790700" y="2477175"/>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25" name="Gerade Verbindung 24"/>
          <p:cNvCxnSpPr/>
          <p:nvPr/>
        </p:nvCxnSpPr>
        <p:spPr bwMode="auto">
          <a:xfrm flipV="1">
            <a:off x="2628900" y="2827650"/>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7" name="Gerade Verbindung 26"/>
          <p:cNvCxnSpPr/>
          <p:nvPr/>
        </p:nvCxnSpPr>
        <p:spPr bwMode="auto">
          <a:xfrm flipV="1">
            <a:off x="2895600" y="2837175"/>
            <a:ext cx="0" cy="468000"/>
          </a:xfrm>
          <a:prstGeom prst="line">
            <a:avLst/>
          </a:prstGeom>
          <a:noFill/>
          <a:ln w="19050" cap="flat" cmpd="sng" algn="ctr">
            <a:solidFill>
              <a:srgbClr val="FF0000"/>
            </a:solidFill>
            <a:prstDash val="solid"/>
            <a:round/>
            <a:headEnd type="none" w="med" len="med"/>
            <a:tailEnd type="none" w="med" len="med"/>
          </a:ln>
          <a:effectLst/>
        </p:spPr>
      </p:cxnSp>
      <p:cxnSp>
        <p:nvCxnSpPr>
          <p:cNvPr id="29" name="Gerade Verbindung 28"/>
          <p:cNvCxnSpPr/>
          <p:nvPr/>
        </p:nvCxnSpPr>
        <p:spPr bwMode="auto">
          <a:xfrm flipV="1">
            <a:off x="3200400"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33" name="Gerade Verbindung 32"/>
          <p:cNvCxnSpPr/>
          <p:nvPr/>
        </p:nvCxnSpPr>
        <p:spPr bwMode="auto">
          <a:xfrm flipV="1">
            <a:off x="4343400" y="1995830"/>
            <a:ext cx="0" cy="1296000"/>
          </a:xfrm>
          <a:prstGeom prst="line">
            <a:avLst/>
          </a:prstGeom>
          <a:noFill/>
          <a:ln w="19050" cap="flat" cmpd="sng" algn="ctr">
            <a:solidFill>
              <a:srgbClr val="FF0000"/>
            </a:solidFill>
            <a:prstDash val="solid"/>
            <a:round/>
            <a:headEnd type="none" w="med" len="med"/>
            <a:tailEnd type="none" w="med" len="med"/>
          </a:ln>
          <a:effectLst/>
        </p:spPr>
      </p:cxnSp>
      <p:cxnSp>
        <p:nvCxnSpPr>
          <p:cNvPr id="35" name="Gerade Verbindung 34"/>
          <p:cNvCxnSpPr/>
          <p:nvPr/>
        </p:nvCxnSpPr>
        <p:spPr bwMode="auto">
          <a:xfrm flipV="1">
            <a:off x="4876800" y="1462430"/>
            <a:ext cx="0" cy="1836000"/>
          </a:xfrm>
          <a:prstGeom prst="line">
            <a:avLst/>
          </a:prstGeom>
          <a:noFill/>
          <a:ln w="19050" cap="flat" cmpd="sng" algn="ctr">
            <a:solidFill>
              <a:srgbClr val="FF0000"/>
            </a:solidFill>
            <a:prstDash val="solid"/>
            <a:round/>
            <a:headEnd type="none" w="med" len="med"/>
            <a:tailEnd type="none" w="med" len="med"/>
          </a:ln>
          <a:effectLst/>
        </p:spPr>
      </p:cxnSp>
      <p:cxnSp>
        <p:nvCxnSpPr>
          <p:cNvPr id="36" name="Gerade Verbindung 35"/>
          <p:cNvCxnSpPr/>
          <p:nvPr/>
        </p:nvCxnSpPr>
        <p:spPr bwMode="auto">
          <a:xfrm flipV="1">
            <a:off x="3657600" y="2940070"/>
            <a:ext cx="0" cy="360000"/>
          </a:xfrm>
          <a:prstGeom prst="line">
            <a:avLst/>
          </a:prstGeom>
          <a:noFill/>
          <a:ln w="19050" cap="flat" cmpd="sng" algn="ctr">
            <a:solidFill>
              <a:srgbClr val="FF0000"/>
            </a:solidFill>
            <a:prstDash val="solid"/>
            <a:round/>
            <a:headEnd type="none" w="med" len="med"/>
            <a:tailEnd type="none" w="med" len="med"/>
          </a:ln>
          <a:effectLst/>
        </p:spPr>
      </p:cxnSp>
      <p:cxnSp>
        <p:nvCxnSpPr>
          <p:cNvPr id="40" name="Gerade Verbindung 39"/>
          <p:cNvCxnSpPr/>
          <p:nvPr/>
        </p:nvCxnSpPr>
        <p:spPr bwMode="auto">
          <a:xfrm flipV="1">
            <a:off x="5781675" y="2467650"/>
            <a:ext cx="0" cy="828000"/>
          </a:xfrm>
          <a:prstGeom prst="line">
            <a:avLst/>
          </a:prstGeom>
          <a:noFill/>
          <a:ln w="19050" cap="flat" cmpd="sng" algn="ctr">
            <a:solidFill>
              <a:srgbClr val="FF0000"/>
            </a:solidFill>
            <a:prstDash val="solid"/>
            <a:round/>
            <a:headEnd type="none" w="med" len="med"/>
            <a:tailEnd type="none" w="med" len="med"/>
          </a:ln>
          <a:effectLst/>
        </p:spPr>
      </p:cxnSp>
      <p:cxnSp>
        <p:nvCxnSpPr>
          <p:cNvPr id="46" name="Gerade Verbindung 45"/>
          <p:cNvCxnSpPr/>
          <p:nvPr/>
        </p:nvCxnSpPr>
        <p:spPr bwMode="auto">
          <a:xfrm flipV="1">
            <a:off x="7162800" y="2219325"/>
            <a:ext cx="0" cy="1080000"/>
          </a:xfrm>
          <a:prstGeom prst="line">
            <a:avLst/>
          </a:prstGeom>
          <a:no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V="1">
            <a:off x="6553200" y="2507025"/>
            <a:ext cx="0" cy="792000"/>
          </a:xfrm>
          <a:prstGeom prst="line">
            <a:avLst/>
          </a:prstGeom>
          <a:noFill/>
          <a:ln w="19050" cap="flat" cmpd="sng" algn="ctr">
            <a:solidFill>
              <a:srgbClr val="FF0000"/>
            </a:solidFill>
            <a:prstDash val="solid"/>
            <a:round/>
            <a:headEnd type="none" w="med" len="med"/>
            <a:tailEnd type="none" w="med" len="med"/>
          </a:ln>
          <a:effectLst/>
        </p:spPr>
      </p:cxnSp>
      <p:sp>
        <p:nvSpPr>
          <p:cNvPr id="75" name="Textfeld 74"/>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rPr>
              <a:t>100 %</a:t>
            </a:r>
            <a:endParaRPr lang="en-US" sz="1200" b="0">
              <a:solidFill>
                <a:schemeClr val="tx1"/>
              </a:solidFill>
              <a:uFillTx/>
            </a:endParaRPr>
          </a:p>
        </p:txBody>
      </p:sp>
      <p:sp>
        <p:nvSpPr>
          <p:cNvPr id="77" name="Textfeld 76"/>
          <p:cNvSpPr txBox="1">
            <a:spLocks/>
          </p:cNvSpPr>
          <p:nvPr/>
        </p:nvSpPr>
        <p:spPr>
          <a:xfrm rot="16200000">
            <a:off x="-966400" y="2109401"/>
            <a:ext cx="2362200" cy="276999"/>
          </a:xfrm>
          <a:prstGeom prst="rect">
            <a:avLst/>
          </a:prstGeom>
          <a:noFill/>
        </p:spPr>
        <p:txBody>
          <a:bodyPr wrap="square" rtlCol="0">
            <a:spAutoFit/>
          </a:bodyPr>
          <a:lstStyle/>
          <a:p>
            <a:pPr algn="ctr"/>
            <a:r>
              <a:rPr lang="en-US" sz="1200" b="0" smtClean="0">
                <a:solidFill>
                  <a:schemeClr val="tx1"/>
                </a:solidFill>
                <a:uFillTx/>
              </a:rPr>
              <a:t>Intensity</a:t>
            </a:r>
            <a:endParaRPr lang="en-US" sz="1200" b="0">
              <a:solidFill>
                <a:schemeClr val="tx1"/>
              </a:solidFill>
              <a:uFillTx/>
            </a:endParaRPr>
          </a:p>
        </p:txBody>
      </p:sp>
      <p:sp>
        <p:nvSpPr>
          <p:cNvPr id="3" name="TextBox 2"/>
          <p:cNvSpPr txBox="1">
            <a:spLocks/>
          </p:cNvSpPr>
          <p:nvPr/>
        </p:nvSpPr>
        <p:spPr>
          <a:xfrm>
            <a:off x="457200" y="3505200"/>
            <a:ext cx="8077200" cy="3046988"/>
          </a:xfrm>
          <a:prstGeom prst="rect">
            <a:avLst/>
          </a:prstGeom>
          <a:noFill/>
        </p:spPr>
        <p:txBody>
          <a:bodyPr wrap="square" rtlCol="0">
            <a:spAutoFit/>
          </a:bodyPr>
          <a:lstStyle/>
          <a:p>
            <a:pPr marL="342900" indent="-342900" algn="l">
              <a:buFont typeface="Arial" pitchFamily="34" charset="0"/>
              <a:buChar char="•"/>
            </a:pPr>
            <a:r>
              <a:rPr lang="en-US" sz="2400" b="0" dirty="0">
                <a:solidFill>
                  <a:schemeClr val="tx1"/>
                </a:solidFill>
                <a:uFillTx/>
              </a:rPr>
              <a:t>The </a:t>
            </a:r>
            <a:r>
              <a:rPr lang="en-US" sz="2400" b="0" dirty="0" err="1">
                <a:solidFill>
                  <a:schemeClr val="tx1"/>
                </a:solidFill>
                <a:uFillTx/>
              </a:rPr>
              <a:t>hyperscore</a:t>
            </a:r>
            <a:r>
              <a:rPr lang="en-US" sz="2400" b="0" dirty="0">
                <a:solidFill>
                  <a:schemeClr val="tx1"/>
                </a:solidFill>
                <a:uFillTx/>
              </a:rPr>
              <a:t> (HS) is calculated by multiplying with factorials of the number of assigned b and y ions.</a:t>
            </a:r>
          </a:p>
          <a:p>
            <a:pPr marL="342900" indent="-342900" algn="l">
              <a:buFont typeface="Arial" pitchFamily="34" charset="0"/>
              <a:buChar char="•"/>
            </a:pPr>
            <a:endParaRPr lang="en-US" sz="2400" b="0" dirty="0">
              <a:solidFill>
                <a:schemeClr val="tx1"/>
              </a:solidFill>
              <a:uFillTx/>
            </a:endParaRPr>
          </a:p>
          <a:p>
            <a:pPr marL="342900" indent="-342900" algn="l">
              <a:buFont typeface="Arial" pitchFamily="34" charset="0"/>
              <a:buChar char="•"/>
            </a:pPr>
            <a:r>
              <a:rPr lang="en-US" sz="2400" b="0" dirty="0">
                <a:solidFill>
                  <a:schemeClr val="tx1"/>
                </a:solidFill>
                <a:uFillTx/>
              </a:rPr>
              <a:t>The use of the factorials is based on the </a:t>
            </a:r>
            <a:r>
              <a:rPr lang="en-US" sz="2400" b="0" dirty="0" err="1">
                <a:solidFill>
                  <a:schemeClr val="tx1"/>
                </a:solidFill>
                <a:uFillTx/>
              </a:rPr>
              <a:t>hypergeometric</a:t>
            </a:r>
            <a:r>
              <a:rPr lang="en-US" sz="2400" b="0" dirty="0">
                <a:solidFill>
                  <a:schemeClr val="tx1"/>
                </a:solidFill>
                <a:uFillTx/>
              </a:rPr>
              <a:t> distribution  that is assumed for matches of product ions</a:t>
            </a:r>
            <a:br>
              <a:rPr lang="en-US" sz="2400" b="0" dirty="0">
                <a:solidFill>
                  <a:schemeClr val="tx1"/>
                </a:solidFill>
                <a:uFillTx/>
              </a:rPr>
            </a:br>
            <a:r>
              <a:rPr lang="en-US" sz="2400" b="0" dirty="0">
                <a:solidFill>
                  <a:schemeClr val="tx1"/>
                </a:solidFill>
                <a:uFillTx/>
              </a:rPr>
              <a:t/>
            </a:r>
            <a:br>
              <a:rPr lang="en-US" sz="2400" b="0" dirty="0">
                <a:solidFill>
                  <a:schemeClr val="tx1"/>
                </a:solidFill>
                <a:uFillTx/>
              </a:rPr>
            </a:br>
            <a:endParaRPr lang="en-US" sz="2400" b="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uFillTx/>
              <a:cs typeface="Calibri" pitchFamily="34" charset="0"/>
            </a:endParaRPr>
          </a:p>
        </p:txBody>
      </p:sp>
      <p:sp>
        <p:nvSpPr>
          <p:cNvPr id="4" name="Textplatzhalter 3"/>
          <p:cNvSpPr>
            <a:spLocks noGrp="1"/>
          </p:cNvSpPr>
          <p:nvPr>
            <p:ph type="body" sz="quarter" idx="4294967295"/>
          </p:nvPr>
        </p:nvSpPr>
        <p:spPr>
          <a:xfrm>
            <a:off x="0" y="6553200"/>
            <a:ext cx="6248400" cy="268288"/>
          </a:xfrm>
        </p:spPr>
        <p:txBody>
          <a:bodyPr/>
          <a:lstStyle/>
          <a:p>
            <a:r>
              <a:rPr lang="en-US" sz="1200" dirty="0">
                <a:uFillTx/>
                <a:cs typeface="Calibri" pitchFamily="34" charset="0"/>
              </a:rPr>
              <a:t>http://</a:t>
            </a:r>
            <a:r>
              <a:rPr lang="en-US" sz="1200" dirty="0" err="1">
                <a:uFillTx/>
                <a:cs typeface="Calibri" pitchFamily="34" charset="0"/>
              </a:rPr>
              <a:t>www.proteomesoftware.com</a:t>
            </a:r>
            <a:r>
              <a:rPr lang="en-US" sz="1200" dirty="0">
                <a:uFillTx/>
                <a:cs typeface="Calibri" pitchFamily="34" charset="0"/>
              </a:rPr>
              <a:t>/</a:t>
            </a:r>
            <a:r>
              <a:rPr lang="en-US" sz="1200" dirty="0" err="1">
                <a:uFillTx/>
                <a:cs typeface="Calibri" pitchFamily="34" charset="0"/>
              </a:rPr>
              <a:t>pdf_files</a:t>
            </a:r>
            <a:r>
              <a:rPr lang="en-US" sz="1200" dirty="0">
                <a:uFillTx/>
                <a:cs typeface="Calibri" pitchFamily="34" charset="0"/>
              </a:rPr>
              <a:t>/</a:t>
            </a:r>
            <a:r>
              <a:rPr lang="en-US" sz="1200" dirty="0" err="1">
                <a:uFillTx/>
                <a:cs typeface="Calibri" pitchFamily="34" charset="0"/>
              </a:rPr>
              <a:t>XTandem_edited.pdf</a:t>
            </a:r>
            <a:endParaRPr lang="en-US" sz="1200" dirty="0">
              <a:uFillTx/>
              <a:cs typeface="Calibri" pitchFamily="34" charset="0"/>
            </a:endParaRPr>
          </a:p>
        </p:txBody>
      </p:sp>
      <p:grpSp>
        <p:nvGrpSpPr>
          <p:cNvPr id="5" name="Gruppieren 4"/>
          <p:cNvGrpSpPr/>
          <p:nvPr/>
        </p:nvGrpSpPr>
        <p:grpSpPr>
          <a:xfrm>
            <a:off x="1048496" y="990600"/>
            <a:ext cx="7056000" cy="3627564"/>
            <a:chOff x="1048496" y="990600"/>
            <a:chExt cx="7056000" cy="3627564"/>
          </a:xfrm>
        </p:grpSpPr>
        <p:pic>
          <p:nvPicPr>
            <p:cNvPr id="11266" name="Picture 2"/>
            <p:cNvPicPr preferRelativeResize="0">
              <a:picLocks noChangeArrowheads="1"/>
            </p:cNvPicPr>
            <p:nvPr/>
          </p:nvPicPr>
          <p:blipFill>
            <a:blip r:embed="rId2" cstate="print"/>
            <a:srcRect/>
            <a:stretch>
              <a:fillRect/>
            </a:stretch>
          </p:blipFill>
          <p:spPr bwMode="auto">
            <a:xfrm>
              <a:off x="1048496" y="990600"/>
              <a:ext cx="7056000" cy="3344400"/>
            </a:xfrm>
            <a:prstGeom prst="rect">
              <a:avLst/>
            </a:prstGeom>
            <a:noFill/>
            <a:ln>
              <a:noFill/>
            </a:ln>
            <a:effectLst/>
          </p:spPr>
        </p:pic>
        <p:sp>
          <p:nvSpPr>
            <p:cNvPr id="6" name="Textfeld 5"/>
            <p:cNvSpPr txBox="1">
              <a:spLocks/>
            </p:cNvSpPr>
            <p:nvPr/>
          </p:nvSpPr>
          <p:spPr>
            <a:xfrm>
              <a:off x="4059079" y="4218054"/>
              <a:ext cx="1755897" cy="400110"/>
            </a:xfrm>
            <a:prstGeom prst="rect">
              <a:avLst/>
            </a:prstGeom>
            <a:solidFill>
              <a:schemeClr val="bg1"/>
            </a:solidFill>
          </p:spPr>
          <p:txBody>
            <a:bodyPr wrap="square" rtlCol="0">
              <a:spAutoFit/>
            </a:bodyPr>
            <a:lstStyle/>
            <a:p>
              <a:pPr algn="ctr"/>
              <a:r>
                <a:rPr lang="en-US" sz="2000" b="0" i="1" err="1" smtClean="0">
                  <a:solidFill>
                    <a:schemeClr val="tx1"/>
                  </a:solidFill>
                  <a:uFillTx/>
                  <a:latin typeface="Calibri" pitchFamily="34" charset="0"/>
                  <a:cs typeface="Calibri" pitchFamily="34" charset="0"/>
                </a:rPr>
                <a:t>ln</a:t>
              </a:r>
              <a:r>
                <a:rPr lang="en-US" sz="2000" b="0" i="1" smtClean="0">
                  <a:solidFill>
                    <a:schemeClr val="tx1"/>
                  </a:solidFill>
                  <a:uFillTx/>
                  <a:latin typeface="Calibri" pitchFamily="34" charset="0"/>
                  <a:cs typeface="Calibri" pitchFamily="34" charset="0"/>
                </a:rPr>
                <a:t>(x)</a:t>
              </a:r>
              <a:endParaRPr lang="en-US" sz="2000" b="0" i="1">
                <a:solidFill>
                  <a:schemeClr val="tx1"/>
                </a:solidFill>
                <a:uFillTx/>
                <a:latin typeface="Calibri" pitchFamily="34" charset="0"/>
                <a:cs typeface="Calibri" pitchFamily="34" charset="0"/>
              </a:endParaRPr>
            </a:p>
          </p:txBody>
        </p:sp>
        <p:sp>
          <p:nvSpPr>
            <p:cNvPr id="7" name="Textfeld 6"/>
            <p:cNvSpPr txBox="1">
              <a:spLocks/>
            </p:cNvSpPr>
            <p:nvPr/>
          </p:nvSpPr>
          <p:spPr>
            <a:xfrm rot="16200000">
              <a:off x="680652" y="2216086"/>
              <a:ext cx="1324806" cy="400110"/>
            </a:xfrm>
            <a:prstGeom prst="rect">
              <a:avLst/>
            </a:prstGeom>
            <a:solidFill>
              <a:schemeClr val="bg1"/>
            </a:solidFill>
          </p:spPr>
          <p:txBody>
            <a:bodyPr wrap="square" rtlCol="0">
              <a:spAutoFit/>
            </a:bodyPr>
            <a:lstStyle/>
            <a:p>
              <a:pPr algn="ctr"/>
              <a:r>
                <a:rPr lang="en-US" sz="2000" b="0" i="1" smtClean="0">
                  <a:solidFill>
                    <a:schemeClr val="tx1"/>
                  </a:solidFill>
                  <a:uFillTx/>
                  <a:latin typeface="Calibri" pitchFamily="34" charset="0"/>
                  <a:cs typeface="Calibri" pitchFamily="34" charset="0"/>
                </a:rPr>
                <a:t>p(x)</a:t>
              </a:r>
              <a:endParaRPr lang="en-US" sz="2000" b="0" i="1">
                <a:solidFill>
                  <a:schemeClr val="tx1"/>
                </a:solidFill>
                <a:uFillTx/>
                <a:latin typeface="Calibri" pitchFamily="34" charset="0"/>
                <a:cs typeface="Calibri" pitchFamily="34" charset="0"/>
              </a:endParaRPr>
            </a:p>
          </p:txBody>
        </p:sp>
      </p:grpSp>
      <p:sp>
        <p:nvSpPr>
          <p:cNvPr id="9" name="Rechteck 8"/>
          <p:cNvSpPr>
            <a:spLocks/>
          </p:cNvSpPr>
          <p:nvPr/>
        </p:nvSpPr>
        <p:spPr bwMode="auto">
          <a:xfrm>
            <a:off x="7453952" y="1156410"/>
            <a:ext cx="381000" cy="3402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cxnSp>
        <p:nvCxnSpPr>
          <p:cNvPr id="10" name="Gerade Verbindung mit Pfeil 9"/>
          <p:cNvCxnSpPr/>
          <p:nvPr/>
        </p:nvCxnSpPr>
        <p:spPr bwMode="auto">
          <a:xfrm>
            <a:off x="5791200" y="2911147"/>
            <a:ext cx="152400" cy="822653"/>
          </a:xfrm>
          <a:prstGeom prst="straightConnector1">
            <a:avLst/>
          </a:prstGeom>
          <a:noFill/>
          <a:ln w="9525" cap="flat" cmpd="sng" algn="ctr">
            <a:solidFill>
              <a:srgbClr val="FF0000"/>
            </a:solidFill>
            <a:prstDash val="solid"/>
            <a:round/>
            <a:headEnd type="none" w="med" len="med"/>
            <a:tailEnd type="arrow"/>
          </a:ln>
          <a:effectLst/>
        </p:spPr>
      </p:cxnSp>
      <p:sp>
        <p:nvSpPr>
          <p:cNvPr id="11" name="Textfeld 10"/>
          <p:cNvSpPr txBox="1">
            <a:spLocks/>
          </p:cNvSpPr>
          <p:nvPr/>
        </p:nvSpPr>
        <p:spPr>
          <a:xfrm>
            <a:off x="5181600" y="2511037"/>
            <a:ext cx="2276475" cy="400110"/>
          </a:xfrm>
          <a:prstGeom prst="rect">
            <a:avLst/>
          </a:prstGeom>
          <a:noFill/>
        </p:spPr>
        <p:txBody>
          <a:bodyPr wrap="square" rtlCol="0">
            <a:spAutoFit/>
          </a:bodyPr>
          <a:lstStyle/>
          <a:p>
            <a:pPr algn="l"/>
            <a:r>
              <a:rPr lang="en-US" sz="2000" b="0" smtClean="0">
                <a:solidFill>
                  <a:schemeClr val="tx1"/>
                </a:solidFill>
                <a:uFillTx/>
                <a:latin typeface="Calibri" pitchFamily="34" charset="0"/>
                <a:cs typeface="Calibri" pitchFamily="34" charset="0"/>
              </a:rPr>
              <a:t>valid PSM</a:t>
            </a:r>
            <a:endParaRPr lang="en-US" sz="2000" b="0">
              <a:solidFill>
                <a:schemeClr val="tx1"/>
              </a:solidFill>
              <a:uFillTx/>
              <a:latin typeface="Calibri" pitchFamily="34" charset="0"/>
              <a:cs typeface="Calibri" pitchFamily="34" charset="0"/>
            </a:endParaRPr>
          </a:p>
        </p:txBody>
      </p:sp>
      <p:sp>
        <p:nvSpPr>
          <p:cNvPr id="12" name="Textfeld 11"/>
          <p:cNvSpPr txBox="1">
            <a:spLocks/>
          </p:cNvSpPr>
          <p:nvPr/>
        </p:nvSpPr>
        <p:spPr>
          <a:xfrm>
            <a:off x="76201" y="4583668"/>
            <a:ext cx="9067799" cy="646331"/>
          </a:xfrm>
          <a:prstGeom prst="rect">
            <a:avLst/>
          </a:prstGeom>
          <a:noFill/>
        </p:spPr>
        <p:txBody>
          <a:bodyPr wrap="square" rtlCol="0">
            <a:spAutoFit/>
          </a:bodyPr>
          <a:lstStyle/>
          <a:p>
            <a:pPr marL="342900" indent="-342900" algn="l">
              <a:buFont typeface="Arial" pitchFamily="34" charset="0"/>
              <a:buChar char="•"/>
            </a:pPr>
            <a:r>
              <a:rPr lang="de-DE" sz="1800" b="0" dirty="0" err="1" smtClean="0">
                <a:solidFill>
                  <a:schemeClr val="tx1"/>
                </a:solidFill>
                <a:uFillTx/>
                <a:latin typeface="Calibri" pitchFamily="34" charset="0"/>
                <a:cs typeface="Calibri" pitchFamily="34" charset="0"/>
              </a:rPr>
              <a:t>If</a:t>
            </a:r>
            <a:r>
              <a:rPr lang="de-DE" sz="1800" b="0" dirty="0" smtClean="0">
                <a:solidFill>
                  <a:schemeClr val="tx1"/>
                </a:solidFill>
                <a:uFillTx/>
                <a:latin typeface="Calibri" pitchFamily="34" charset="0"/>
                <a:cs typeface="Calibri" pitchFamily="34" charset="0"/>
              </a:rPr>
              <a:t> p(x) </a:t>
            </a:r>
            <a:r>
              <a:rPr lang="de-DE" sz="1800" b="0" dirty="0" err="1" smtClean="0">
                <a:solidFill>
                  <a:schemeClr val="tx1"/>
                </a:solidFill>
                <a:uFillTx/>
                <a:latin typeface="Calibri" pitchFamily="34" charset="0"/>
                <a:cs typeface="Calibri" pitchFamily="34" charset="0"/>
              </a:rPr>
              <a:t>is</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now</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plotted</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as</a:t>
            </a:r>
            <a:r>
              <a:rPr lang="de-DE" sz="1800" b="0" dirty="0" smtClean="0">
                <a:solidFill>
                  <a:schemeClr val="tx1"/>
                </a:solidFill>
                <a:uFillTx/>
                <a:latin typeface="Calibri" pitchFamily="34" charset="0"/>
                <a:cs typeface="Calibri" pitchFamily="34" charset="0"/>
              </a:rPr>
              <a:t> a </a:t>
            </a:r>
            <a:r>
              <a:rPr lang="de-DE" sz="1800" b="0" dirty="0" err="1" smtClean="0">
                <a:solidFill>
                  <a:schemeClr val="tx1"/>
                </a:solidFill>
                <a:uFillTx/>
                <a:latin typeface="Calibri" pitchFamily="34" charset="0"/>
                <a:cs typeface="Calibri" pitchFamily="34" charset="0"/>
              </a:rPr>
              <a:t>function</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of</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their</a:t>
            </a:r>
            <a:r>
              <a:rPr lang="de-DE" sz="1800" b="0" dirty="0" smtClean="0">
                <a:solidFill>
                  <a:schemeClr val="tx1"/>
                </a:solidFill>
                <a:uFillTx/>
                <a:latin typeface="Calibri" pitchFamily="34" charset="0"/>
                <a:cs typeface="Calibri" pitchFamily="34" charset="0"/>
              </a:rPr>
              <a:t> log(</a:t>
            </a:r>
            <a:r>
              <a:rPr lang="de-DE" sz="1800" b="0" dirty="0" err="1" smtClean="0">
                <a:solidFill>
                  <a:schemeClr val="tx1"/>
                </a:solidFill>
                <a:uFillTx/>
                <a:latin typeface="Calibri" pitchFamily="34" charset="0"/>
                <a:cs typeface="Calibri" pitchFamily="34" charset="0"/>
              </a:rPr>
              <a:t>hyperscores</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valid PSM </a:t>
            </a:r>
            <a:r>
              <a:rPr lang="de-DE" sz="1800" b="0" dirty="0" err="1" smtClean="0">
                <a:solidFill>
                  <a:schemeClr val="tx1"/>
                </a:solidFill>
                <a:uFillTx/>
                <a:latin typeface="Calibri" pitchFamily="34" charset="0"/>
                <a:cs typeface="Calibri" pitchFamily="34" charset="0"/>
              </a:rPr>
              <a:t>is</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much</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better</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separated</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from</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the</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bulk</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of</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incorrect</a:t>
            </a:r>
            <a:r>
              <a:rPr lang="de-DE" sz="1800" b="0" dirty="0" smtClean="0">
                <a:solidFill>
                  <a:schemeClr val="tx1"/>
                </a:solidFill>
                <a:uFillTx/>
                <a:latin typeface="Calibri" pitchFamily="34" charset="0"/>
                <a:cs typeface="Calibri" pitchFamily="34" charset="0"/>
              </a:rPr>
              <a:t> </a:t>
            </a:r>
            <a:r>
              <a:rPr lang="de-DE" sz="1800" b="0" dirty="0" err="1" smtClean="0">
                <a:solidFill>
                  <a:schemeClr val="tx1"/>
                </a:solidFill>
                <a:uFillTx/>
                <a:latin typeface="Calibri" pitchFamily="34" charset="0"/>
                <a:cs typeface="Calibri" pitchFamily="34" charset="0"/>
              </a:rPr>
              <a:t>assignments</a:t>
            </a:r>
            <a:r>
              <a:rPr lang="de-DE" sz="1800" b="0" dirty="0" smtClean="0">
                <a:solidFill>
                  <a:schemeClr val="tx1"/>
                </a:solidFill>
                <a:uFillTx/>
                <a:latin typeface="Calibri" pitchFamily="34" charset="0"/>
                <a:cs typeface="Calibri" pitchFamily="34"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cs typeface="+mj-cs"/>
              </a:rPr>
              <a:t>Distribution of </a:t>
            </a:r>
            <a:r>
              <a:rPr lang="ja-JP" altLang="en-US" smtClean="0">
                <a:latin typeface="Arial"/>
                <a:cs typeface="+mj-cs"/>
              </a:rPr>
              <a:t>“</a:t>
            </a:r>
            <a:r>
              <a:rPr lang="en-US" smtClean="0">
                <a:cs typeface="+mj-cs"/>
              </a:rPr>
              <a:t>Incorrect</a:t>
            </a:r>
            <a:r>
              <a:rPr lang="ja-JP" altLang="en-US" smtClean="0">
                <a:latin typeface="Arial"/>
                <a:cs typeface="+mj-cs"/>
              </a:rPr>
              <a:t>”</a:t>
            </a:r>
            <a:r>
              <a:rPr lang="en-US" smtClean="0">
                <a:cs typeface="+mj-cs"/>
              </a:rPr>
              <a:t> Hits</a:t>
            </a:r>
          </a:p>
        </p:txBody>
      </p:sp>
      <p:pic>
        <p:nvPicPr>
          <p:cNvPr id="150533"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50382" y="990600"/>
            <a:ext cx="8341217" cy="5105400"/>
          </a:xfrm>
        </p:spPr>
      </p:pic>
      <p:sp>
        <p:nvSpPr>
          <p:cNvPr id="150532" name="Text Box 4"/>
          <p:cNvSpPr txBox="1">
            <a:spLocks noChangeArrowheads="1"/>
          </p:cNvSpPr>
          <p:nvPr/>
        </p:nvSpPr>
        <p:spPr bwMode="auto">
          <a:xfrm>
            <a:off x="3703638" y="5867400"/>
            <a:ext cx="2163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b="0" dirty="0">
                <a:cs typeface="+mn-cs"/>
              </a:rPr>
              <a:t>Hyper Score</a:t>
            </a:r>
          </a:p>
        </p:txBody>
      </p:sp>
      <p:sp>
        <p:nvSpPr>
          <p:cNvPr id="150535" name="Text Box 7"/>
          <p:cNvSpPr txBox="1">
            <a:spLocks noChangeArrowheads="1"/>
          </p:cNvSpPr>
          <p:nvPr/>
        </p:nvSpPr>
        <p:spPr bwMode="auto">
          <a:xfrm rot="16200000">
            <a:off x="-1075819" y="3545215"/>
            <a:ext cx="30612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dirty="0"/>
              <a:t>Log</a:t>
            </a:r>
            <a:r>
              <a:rPr lang="en-US" sz="2800" b="0" dirty="0"/>
              <a:t>(# of Matches)</a:t>
            </a:r>
          </a:p>
        </p:txBody>
      </p:sp>
      <p:sp>
        <p:nvSpPr>
          <p:cNvPr id="150539" name="Text Box 11"/>
          <p:cNvSpPr txBox="1">
            <a:spLocks noChangeArrowheads="1"/>
          </p:cNvSpPr>
          <p:nvPr/>
        </p:nvSpPr>
        <p:spPr bwMode="auto">
          <a:xfrm>
            <a:off x="6934200" y="4648200"/>
            <a:ext cx="1316286"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dirty="0">
                <a:cs typeface="+mn-cs"/>
              </a:rPr>
              <a:t>Best Hit</a:t>
            </a:r>
          </a:p>
        </p:txBody>
      </p:sp>
      <p:sp>
        <p:nvSpPr>
          <p:cNvPr id="150540" name="Oval 12"/>
          <p:cNvSpPr>
            <a:spLocks noChangeArrowheads="1"/>
          </p:cNvSpPr>
          <p:nvPr/>
        </p:nvSpPr>
        <p:spPr bwMode="auto">
          <a:xfrm>
            <a:off x="7304088" y="5280025"/>
            <a:ext cx="239712" cy="282575"/>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0541" name="Text Box 13"/>
          <p:cNvSpPr txBox="1">
            <a:spLocks noChangeArrowheads="1"/>
          </p:cNvSpPr>
          <p:nvPr/>
        </p:nvSpPr>
        <p:spPr bwMode="auto">
          <a:xfrm>
            <a:off x="5190923" y="4114800"/>
            <a:ext cx="1210938"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dirty="0">
                <a:cs typeface="+mn-cs"/>
              </a:rPr>
              <a:t>Second</a:t>
            </a:r>
          </a:p>
          <a:p>
            <a:pPr algn="ctr">
              <a:defRPr/>
            </a:pPr>
            <a:r>
              <a:rPr lang="en-US" sz="2400" dirty="0">
                <a:cs typeface="+mn-cs"/>
              </a:rPr>
              <a:t>Best</a:t>
            </a:r>
          </a:p>
        </p:txBody>
      </p:sp>
      <p:sp>
        <p:nvSpPr>
          <p:cNvPr id="150542" name="Oval 14"/>
          <p:cNvSpPr>
            <a:spLocks noChangeArrowheads="1"/>
          </p:cNvSpPr>
          <p:nvPr/>
        </p:nvSpPr>
        <p:spPr bwMode="auto">
          <a:xfrm>
            <a:off x="5718175" y="5292725"/>
            <a:ext cx="225425" cy="269875"/>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Textplatzhalter 3"/>
          <p:cNvSpPr txBox="1">
            <a:spLocks/>
          </p:cNvSpPr>
          <p:nvPr/>
        </p:nvSpPr>
        <p:spPr bwMode="auto">
          <a:xfrm>
            <a:off x="0" y="6553200"/>
            <a:ext cx="6248400" cy="26828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buNone/>
            </a:pPr>
            <a:r>
              <a:rPr lang="en-US" sz="1000" dirty="0" smtClean="0">
                <a:cs typeface="Calibri" pitchFamily="34" charset="0"/>
              </a:rPr>
              <a:t>Adapted from </a:t>
            </a:r>
            <a:r>
              <a:rPr lang="en-US" sz="1000" dirty="0"/>
              <a:t>Interpreting MS/MS Proteomics </a:t>
            </a:r>
            <a:r>
              <a:rPr lang="en-US" sz="1000" dirty="0" smtClean="0"/>
              <a:t>Results by Brian </a:t>
            </a:r>
            <a:r>
              <a:rPr lang="en-US" sz="1000" dirty="0" err="1" smtClean="0"/>
              <a:t>Searls</a:t>
            </a:r>
            <a:endParaRPr lang="en-US" sz="1000" dirty="0">
              <a:cs typeface="Calibri" pitchFamily="34" charset="0"/>
            </a:endParaRPr>
          </a:p>
        </p:txBody>
      </p:sp>
    </p:spTree>
    <p:extLst>
      <p:ext uri="{BB962C8B-B14F-4D97-AF65-F5344CB8AC3E}">
        <p14:creationId xmlns:p14="http://schemas.microsoft.com/office/powerpoint/2010/main" val="23753632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mtClean="0">
                <a:cs typeface="+mj-cs"/>
              </a:rPr>
              <a:t>Estimate Likelihood (E-Value)</a:t>
            </a:r>
          </a:p>
        </p:txBody>
      </p:sp>
      <p:pic>
        <p:nvPicPr>
          <p:cNvPr id="151556"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01392" y="990600"/>
            <a:ext cx="8590208" cy="5257800"/>
          </a:xfrm>
        </p:spPr>
      </p:pic>
      <p:sp>
        <p:nvSpPr>
          <p:cNvPr id="151558" name="Text Box 6"/>
          <p:cNvSpPr txBox="1">
            <a:spLocks noChangeArrowheads="1"/>
          </p:cNvSpPr>
          <p:nvPr/>
        </p:nvSpPr>
        <p:spPr bwMode="auto">
          <a:xfrm>
            <a:off x="3703638" y="5867400"/>
            <a:ext cx="2163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b="0" dirty="0" smtClean="0">
                <a:cs typeface="+mn-cs"/>
              </a:rPr>
              <a:t>Hyper Score</a:t>
            </a:r>
            <a:endParaRPr lang="en-US" sz="2800" b="0" dirty="0">
              <a:cs typeface="+mn-cs"/>
            </a:endParaRPr>
          </a:p>
        </p:txBody>
      </p:sp>
      <p:sp>
        <p:nvSpPr>
          <p:cNvPr id="151559" name="Text Box 7"/>
          <p:cNvSpPr txBox="1">
            <a:spLocks noChangeArrowheads="1"/>
          </p:cNvSpPr>
          <p:nvPr/>
        </p:nvSpPr>
        <p:spPr bwMode="auto">
          <a:xfrm rot="16200000">
            <a:off x="-873524" y="3597424"/>
            <a:ext cx="2650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dirty="0"/>
              <a:t>Log</a:t>
            </a:r>
            <a:r>
              <a:rPr lang="en-US" sz="2400" b="0" dirty="0"/>
              <a:t>(# of Matches)</a:t>
            </a:r>
          </a:p>
        </p:txBody>
      </p:sp>
      <p:sp>
        <p:nvSpPr>
          <p:cNvPr id="10" name="Textplatzhalter 3"/>
          <p:cNvSpPr txBox="1">
            <a:spLocks/>
          </p:cNvSpPr>
          <p:nvPr/>
        </p:nvSpPr>
        <p:spPr bwMode="auto">
          <a:xfrm>
            <a:off x="0" y="6589712"/>
            <a:ext cx="6248400" cy="26828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buNone/>
            </a:pPr>
            <a:r>
              <a:rPr lang="en-US" sz="1000" dirty="0" smtClean="0">
                <a:cs typeface="Calibri" pitchFamily="34" charset="0"/>
              </a:rPr>
              <a:t>Adapted from </a:t>
            </a:r>
            <a:r>
              <a:rPr lang="en-US" sz="1000" dirty="0"/>
              <a:t>Interpreting MS/MS Proteomics </a:t>
            </a:r>
            <a:r>
              <a:rPr lang="en-US" sz="1000" dirty="0" smtClean="0"/>
              <a:t>Results by Brian </a:t>
            </a:r>
            <a:r>
              <a:rPr lang="en-US" sz="1000" dirty="0" err="1" smtClean="0"/>
              <a:t>Searls</a:t>
            </a:r>
            <a:endParaRPr lang="en-US" sz="1000" dirty="0">
              <a:cs typeface="Calibri" pitchFamily="34" charset="0"/>
            </a:endParaRPr>
          </a:p>
        </p:txBody>
      </p:sp>
      <p:sp>
        <p:nvSpPr>
          <p:cNvPr id="11" name="Text Box 16"/>
          <p:cNvSpPr txBox="1">
            <a:spLocks noChangeArrowheads="1"/>
          </p:cNvSpPr>
          <p:nvPr/>
        </p:nvSpPr>
        <p:spPr bwMode="auto">
          <a:xfrm>
            <a:off x="7162800" y="3124200"/>
            <a:ext cx="150554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dirty="0">
                <a:cs typeface="+mn-cs"/>
              </a:rPr>
              <a:t>Best Hit</a:t>
            </a:r>
          </a:p>
        </p:txBody>
      </p:sp>
      <p:sp>
        <p:nvSpPr>
          <p:cNvPr id="12" name="Oval 14"/>
          <p:cNvSpPr>
            <a:spLocks noChangeArrowheads="1"/>
          </p:cNvSpPr>
          <p:nvPr/>
        </p:nvSpPr>
        <p:spPr bwMode="auto">
          <a:xfrm>
            <a:off x="7315200" y="3908425"/>
            <a:ext cx="239712" cy="206375"/>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823445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25886" y="990600"/>
            <a:ext cx="8465713" cy="5181600"/>
          </a:xfrm>
        </p:spPr>
      </p:pic>
      <p:sp>
        <p:nvSpPr>
          <p:cNvPr id="152578" name="Rectangle 2"/>
          <p:cNvSpPr>
            <a:spLocks noGrp="1" noChangeArrowheads="1"/>
          </p:cNvSpPr>
          <p:nvPr>
            <p:ph type="title"/>
          </p:nvPr>
        </p:nvSpPr>
        <p:spPr/>
        <p:txBody>
          <a:bodyPr/>
          <a:lstStyle/>
          <a:p>
            <a:pPr eaLnBrk="1" hangingPunct="1">
              <a:defRPr/>
            </a:pPr>
            <a:r>
              <a:rPr lang="en-US" smtClean="0">
                <a:cs typeface="+mj-cs"/>
              </a:rPr>
              <a:t>Estimate Likelihood (E-Value)</a:t>
            </a:r>
          </a:p>
        </p:txBody>
      </p:sp>
      <p:sp>
        <p:nvSpPr>
          <p:cNvPr id="152580" name="Line 4"/>
          <p:cNvSpPr>
            <a:spLocks noChangeShapeType="1"/>
          </p:cNvSpPr>
          <p:nvPr/>
        </p:nvSpPr>
        <p:spPr bwMode="auto">
          <a:xfrm>
            <a:off x="2209800" y="1600200"/>
            <a:ext cx="6400800" cy="3694113"/>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2584" name="Text Box 8"/>
          <p:cNvSpPr txBox="1">
            <a:spLocks noChangeArrowheads="1"/>
          </p:cNvSpPr>
          <p:nvPr/>
        </p:nvSpPr>
        <p:spPr bwMode="auto">
          <a:xfrm>
            <a:off x="3200400" y="1143000"/>
            <a:ext cx="2163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b="0" dirty="0">
                <a:cs typeface="+mn-cs"/>
              </a:rPr>
              <a:t>Hyper Score</a:t>
            </a:r>
          </a:p>
        </p:txBody>
      </p:sp>
      <p:sp>
        <p:nvSpPr>
          <p:cNvPr id="152586" name="Text Box 10"/>
          <p:cNvSpPr txBox="1">
            <a:spLocks noChangeArrowheads="1"/>
          </p:cNvSpPr>
          <p:nvPr/>
        </p:nvSpPr>
        <p:spPr bwMode="auto">
          <a:xfrm rot="16200000">
            <a:off x="-868761" y="3592661"/>
            <a:ext cx="2650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dirty="0">
                <a:cs typeface="+mn-cs"/>
              </a:rPr>
              <a:t>Log</a:t>
            </a:r>
            <a:r>
              <a:rPr lang="en-US" sz="2400" b="0" dirty="0">
                <a:cs typeface="+mn-cs"/>
              </a:rPr>
              <a:t>(# of Matches)</a:t>
            </a:r>
          </a:p>
        </p:txBody>
      </p:sp>
      <p:sp>
        <p:nvSpPr>
          <p:cNvPr id="152588" name="Text Box 12"/>
          <p:cNvSpPr txBox="1">
            <a:spLocks noChangeArrowheads="1"/>
          </p:cNvSpPr>
          <p:nvPr/>
        </p:nvSpPr>
        <p:spPr bwMode="auto">
          <a:xfrm>
            <a:off x="5562600" y="2133600"/>
            <a:ext cx="2989263"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b="0">
                <a:cs typeface="+mn-cs"/>
              </a:rPr>
              <a:t>Expected Number</a:t>
            </a:r>
          </a:p>
          <a:p>
            <a:pPr algn="ctr">
              <a:defRPr/>
            </a:pPr>
            <a:r>
              <a:rPr lang="en-US" sz="2400" b="0">
                <a:cs typeface="+mn-cs"/>
              </a:rPr>
              <a:t>Of Random Matches</a:t>
            </a:r>
          </a:p>
        </p:txBody>
      </p:sp>
      <p:sp>
        <p:nvSpPr>
          <p:cNvPr id="152589" name="Line 13"/>
          <p:cNvSpPr>
            <a:spLocks noChangeShapeType="1"/>
          </p:cNvSpPr>
          <p:nvPr/>
        </p:nvSpPr>
        <p:spPr bwMode="auto">
          <a:xfrm flipH="1">
            <a:off x="6248400" y="3048000"/>
            <a:ext cx="457200" cy="7620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2592" name="Text Box 16"/>
          <p:cNvSpPr txBox="1">
            <a:spLocks noChangeArrowheads="1"/>
          </p:cNvSpPr>
          <p:nvPr/>
        </p:nvSpPr>
        <p:spPr bwMode="auto">
          <a:xfrm>
            <a:off x="7162800" y="3124200"/>
            <a:ext cx="150554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dirty="0">
                <a:cs typeface="+mn-cs"/>
              </a:rPr>
              <a:t>Best Hit</a:t>
            </a:r>
          </a:p>
        </p:txBody>
      </p:sp>
      <p:sp>
        <p:nvSpPr>
          <p:cNvPr id="152590" name="Oval 14"/>
          <p:cNvSpPr>
            <a:spLocks noChangeArrowheads="1"/>
          </p:cNvSpPr>
          <p:nvPr/>
        </p:nvSpPr>
        <p:spPr bwMode="auto">
          <a:xfrm>
            <a:off x="7315200" y="3908425"/>
            <a:ext cx="239712" cy="206375"/>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Textplatzhalter 3"/>
          <p:cNvSpPr txBox="1">
            <a:spLocks/>
          </p:cNvSpPr>
          <p:nvPr/>
        </p:nvSpPr>
        <p:spPr bwMode="auto">
          <a:xfrm>
            <a:off x="0" y="6553200"/>
            <a:ext cx="6248400" cy="26828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buNone/>
            </a:pPr>
            <a:r>
              <a:rPr lang="en-US" sz="1000" dirty="0" smtClean="0">
                <a:cs typeface="Calibri" pitchFamily="34" charset="0"/>
              </a:rPr>
              <a:t>Adapted from </a:t>
            </a:r>
            <a:r>
              <a:rPr lang="en-US" sz="1000" dirty="0"/>
              <a:t>Interpreting MS/MS Proteomics </a:t>
            </a:r>
            <a:r>
              <a:rPr lang="en-US" sz="1000" dirty="0" smtClean="0"/>
              <a:t>Results by Brian </a:t>
            </a:r>
            <a:r>
              <a:rPr lang="en-US" sz="1000" dirty="0" err="1" smtClean="0"/>
              <a:t>Searls</a:t>
            </a:r>
            <a:endParaRPr lang="en-US" sz="1000" dirty="0">
              <a:cs typeface="Calibri" pitchFamily="34" charset="0"/>
            </a:endParaRPr>
          </a:p>
        </p:txBody>
      </p:sp>
    </p:spTree>
    <p:extLst>
      <p:ext uri="{BB962C8B-B14F-4D97-AF65-F5344CB8AC3E}">
        <p14:creationId xmlns:p14="http://schemas.microsoft.com/office/powerpoint/2010/main" val="2212503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8" name="Picture 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6896" y="990600"/>
            <a:ext cx="8714704" cy="5334000"/>
          </a:xfrm>
        </p:spPr>
      </p:pic>
      <p:sp>
        <p:nvSpPr>
          <p:cNvPr id="153602" name="Rectangle 2"/>
          <p:cNvSpPr>
            <a:spLocks noGrp="1" noChangeArrowheads="1"/>
          </p:cNvSpPr>
          <p:nvPr>
            <p:ph type="title"/>
          </p:nvPr>
        </p:nvSpPr>
        <p:spPr/>
        <p:txBody>
          <a:bodyPr/>
          <a:lstStyle/>
          <a:p>
            <a:pPr eaLnBrk="1" hangingPunct="1">
              <a:defRPr/>
            </a:pPr>
            <a:r>
              <a:rPr lang="en-US" smtClean="0">
                <a:cs typeface="+mj-cs"/>
              </a:rPr>
              <a:t>Estimate Likelihood (E-Value)</a:t>
            </a:r>
          </a:p>
        </p:txBody>
      </p:sp>
      <p:sp>
        <p:nvSpPr>
          <p:cNvPr id="153604" name="Line 4"/>
          <p:cNvSpPr>
            <a:spLocks noChangeShapeType="1"/>
          </p:cNvSpPr>
          <p:nvPr/>
        </p:nvSpPr>
        <p:spPr bwMode="auto">
          <a:xfrm>
            <a:off x="2133600" y="1828800"/>
            <a:ext cx="6400800" cy="3694113"/>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606" name="Line 6"/>
          <p:cNvSpPr>
            <a:spLocks noChangeShapeType="1"/>
          </p:cNvSpPr>
          <p:nvPr/>
        </p:nvSpPr>
        <p:spPr bwMode="auto">
          <a:xfrm>
            <a:off x="1490663" y="5029200"/>
            <a:ext cx="6053137"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607" name="Line 7"/>
          <p:cNvSpPr>
            <a:spLocks noChangeShapeType="1"/>
          </p:cNvSpPr>
          <p:nvPr/>
        </p:nvSpPr>
        <p:spPr bwMode="auto">
          <a:xfrm>
            <a:off x="7620000" y="4251325"/>
            <a:ext cx="0" cy="77787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605" name="Oval 5"/>
          <p:cNvSpPr>
            <a:spLocks noChangeArrowheads="1"/>
          </p:cNvSpPr>
          <p:nvPr/>
        </p:nvSpPr>
        <p:spPr bwMode="auto">
          <a:xfrm>
            <a:off x="7467600" y="4876800"/>
            <a:ext cx="325437" cy="271462"/>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11" name="Text Box 11"/>
          <p:cNvSpPr txBox="1">
            <a:spLocks noChangeArrowheads="1"/>
          </p:cNvSpPr>
          <p:nvPr/>
        </p:nvSpPr>
        <p:spPr bwMode="auto">
          <a:xfrm rot="16200000">
            <a:off x="-1094334" y="3532735"/>
            <a:ext cx="2650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dirty="0">
                <a:cs typeface="+mn-cs"/>
              </a:rPr>
              <a:t>Log</a:t>
            </a:r>
            <a:r>
              <a:rPr lang="en-US" sz="2400" b="0" dirty="0">
                <a:cs typeface="+mn-cs"/>
              </a:rPr>
              <a:t>(# of Matches)</a:t>
            </a:r>
          </a:p>
        </p:txBody>
      </p:sp>
      <p:sp>
        <p:nvSpPr>
          <p:cNvPr id="153612" name="Text Box 12"/>
          <p:cNvSpPr txBox="1">
            <a:spLocks noChangeArrowheads="1"/>
          </p:cNvSpPr>
          <p:nvPr/>
        </p:nvSpPr>
        <p:spPr bwMode="auto">
          <a:xfrm>
            <a:off x="6053138" y="1600200"/>
            <a:ext cx="2328862" cy="1562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0">
                <a:cs typeface="+mn-cs"/>
              </a:rPr>
              <a:t>Score of 60 has</a:t>
            </a:r>
          </a:p>
          <a:p>
            <a:pPr>
              <a:defRPr/>
            </a:pPr>
            <a:r>
              <a:rPr lang="en-US" sz="2400" b="0">
                <a:cs typeface="+mn-cs"/>
              </a:rPr>
              <a:t>1/10 chance</a:t>
            </a:r>
          </a:p>
          <a:p>
            <a:pPr>
              <a:defRPr/>
            </a:pPr>
            <a:r>
              <a:rPr lang="en-US" sz="2400" b="0">
                <a:cs typeface="+mn-cs"/>
              </a:rPr>
              <a:t>of occurring</a:t>
            </a:r>
          </a:p>
          <a:p>
            <a:pPr>
              <a:defRPr/>
            </a:pPr>
            <a:r>
              <a:rPr lang="en-US" sz="2400" b="0">
                <a:cs typeface="+mn-cs"/>
              </a:rPr>
              <a:t>at random</a:t>
            </a:r>
          </a:p>
        </p:txBody>
      </p:sp>
      <p:sp>
        <p:nvSpPr>
          <p:cNvPr id="153615" name="Text Box 15"/>
          <p:cNvSpPr txBox="1">
            <a:spLocks noChangeArrowheads="1"/>
          </p:cNvSpPr>
          <p:nvPr/>
        </p:nvSpPr>
        <p:spPr bwMode="auto">
          <a:xfrm>
            <a:off x="6934200" y="3352800"/>
            <a:ext cx="150554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dirty="0">
                <a:cs typeface="+mn-cs"/>
              </a:rPr>
              <a:t>Best Hit</a:t>
            </a:r>
          </a:p>
        </p:txBody>
      </p:sp>
      <p:sp>
        <p:nvSpPr>
          <p:cNvPr id="153613" name="Oval 13"/>
          <p:cNvSpPr>
            <a:spLocks noChangeArrowheads="1"/>
          </p:cNvSpPr>
          <p:nvPr/>
        </p:nvSpPr>
        <p:spPr bwMode="auto">
          <a:xfrm>
            <a:off x="7467600" y="3962400"/>
            <a:ext cx="304800" cy="304800"/>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14" name="Oval 14"/>
          <p:cNvSpPr>
            <a:spLocks noChangeArrowheads="1"/>
          </p:cNvSpPr>
          <p:nvPr/>
        </p:nvSpPr>
        <p:spPr bwMode="auto">
          <a:xfrm>
            <a:off x="1295400" y="4876800"/>
            <a:ext cx="304800" cy="273050"/>
          </a:xfrm>
          <a:prstGeom prst="ellipse">
            <a:avLst/>
          </a:prstGeom>
          <a:solidFill>
            <a:schemeClr val="accent1">
              <a:alpha val="50000"/>
            </a:schemeClr>
          </a:solidFill>
          <a:ln w="635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Textplatzhalter 3"/>
          <p:cNvSpPr txBox="1">
            <a:spLocks/>
          </p:cNvSpPr>
          <p:nvPr/>
        </p:nvSpPr>
        <p:spPr bwMode="auto">
          <a:xfrm>
            <a:off x="0" y="6553200"/>
            <a:ext cx="6248400" cy="26828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buNone/>
            </a:pPr>
            <a:r>
              <a:rPr lang="en-US" sz="1000" dirty="0" smtClean="0">
                <a:cs typeface="Calibri" pitchFamily="34" charset="0"/>
              </a:rPr>
              <a:t>Adapted from </a:t>
            </a:r>
            <a:r>
              <a:rPr lang="en-US" sz="1000" dirty="0"/>
              <a:t>Interpreting MS/MS Proteomics </a:t>
            </a:r>
            <a:r>
              <a:rPr lang="en-US" sz="1000" dirty="0" smtClean="0"/>
              <a:t>Results by Brian </a:t>
            </a:r>
            <a:r>
              <a:rPr lang="en-US" sz="1000" dirty="0" err="1" smtClean="0"/>
              <a:t>Searls</a:t>
            </a:r>
            <a:endParaRPr lang="en-US" sz="1000" dirty="0">
              <a:cs typeface="Calibri" pitchFamily="34" charset="0"/>
            </a:endParaRPr>
          </a:p>
        </p:txBody>
      </p:sp>
    </p:spTree>
    <p:extLst>
      <p:ext uri="{BB962C8B-B14F-4D97-AF65-F5344CB8AC3E}">
        <p14:creationId xmlns:p14="http://schemas.microsoft.com/office/powerpoint/2010/main" val="2729994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OMSSA</a:t>
            </a:r>
            <a:endParaRPr lang="en-US">
              <a:uFillTx/>
            </a:endParaRPr>
          </a:p>
        </p:txBody>
      </p:sp>
      <p:sp>
        <p:nvSpPr>
          <p:cNvPr id="5" name="Textfeld 4"/>
          <p:cNvSpPr txBox="1">
            <a:spLocks/>
          </p:cNvSpPr>
          <p:nvPr/>
        </p:nvSpPr>
        <p:spPr>
          <a:xfrm>
            <a:off x="228600" y="990600"/>
            <a:ext cx="8763000" cy="1246495"/>
          </a:xfrm>
          <a:prstGeom prst="rect">
            <a:avLst/>
          </a:prstGeom>
          <a:noFill/>
        </p:spPr>
        <p:txBody>
          <a:bodyPr wrap="square" rtlCol="0">
            <a:spAutoFit/>
          </a:bodyPr>
          <a:lstStyle/>
          <a:p>
            <a:pPr marL="571500" lvl="2" indent="-571500" algn="l">
              <a:buFont typeface="Arial" pitchFamily="34" charset="0"/>
              <a:buChar char="•"/>
            </a:pPr>
            <a:r>
              <a:rPr lang="en-US" sz="2500" b="0" dirty="0" smtClean="0">
                <a:solidFill>
                  <a:schemeClr val="tx1"/>
                </a:solidFill>
                <a:uFillTx/>
                <a:latin typeface="Calibri" pitchFamily="34" charset="0"/>
                <a:cs typeface="Calibri" pitchFamily="34" charset="0"/>
              </a:rPr>
              <a:t>Geer </a:t>
            </a:r>
            <a:r>
              <a:rPr lang="en-US" sz="2500" b="0" dirty="0">
                <a:solidFill>
                  <a:schemeClr val="tx1"/>
                </a:solidFill>
                <a:uFillTx/>
                <a:latin typeface="Calibri" pitchFamily="34" charset="0"/>
                <a:cs typeface="Calibri" pitchFamily="34" charset="0"/>
              </a:rPr>
              <a:t>et al. (2004) J Proteome Res. 2004 Sep-Oct;3(5):958-64</a:t>
            </a:r>
            <a:r>
              <a:rPr lang="en-US" sz="2500" b="0" dirty="0" smtClean="0">
                <a:solidFill>
                  <a:schemeClr val="tx1"/>
                </a:solidFill>
                <a:uFillTx/>
                <a:latin typeface="Calibri" pitchFamily="34" charset="0"/>
                <a:cs typeface="Calibri" pitchFamily="34" charset="0"/>
              </a:rPr>
              <a:t>.</a:t>
            </a:r>
          </a:p>
          <a:p>
            <a:pPr marL="571500" lvl="2" indent="-571500" algn="l">
              <a:buFont typeface="Arial" pitchFamily="34" charset="0"/>
              <a:buChar char="•"/>
            </a:pPr>
            <a:endParaRPr lang="en-US" sz="2500" b="0" dirty="0" smtClean="0">
              <a:solidFill>
                <a:schemeClr val="tx1"/>
              </a:solidFill>
              <a:uFillTx/>
              <a:latin typeface="Calibri" pitchFamily="34" charset="0"/>
              <a:cs typeface="Calibri" pitchFamily="34" charset="0"/>
            </a:endParaRPr>
          </a:p>
          <a:p>
            <a:pPr marL="571500" indent="-571500" algn="l">
              <a:buFont typeface="Arial" pitchFamily="34" charset="0"/>
              <a:buChar char="•"/>
            </a:pPr>
            <a:r>
              <a:rPr lang="en-US" sz="2500" b="0" dirty="0">
                <a:solidFill>
                  <a:schemeClr val="tx1"/>
                </a:solidFill>
                <a:uFillTx/>
                <a:latin typeface="Calibri" pitchFamily="34" charset="0"/>
                <a:cs typeface="Calibri" pitchFamily="34" charset="0"/>
              </a:rPr>
              <a:t>http://pubchem.ncbi.nlm.nih.gov/omssa/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OMSSA scoring</a:t>
            </a:r>
            <a:endParaRPr lang="en-US">
              <a:uFillTx/>
            </a:endParaRPr>
          </a:p>
        </p:txBody>
      </p:sp>
      <p:sp>
        <p:nvSpPr>
          <p:cNvPr id="5" name="Inhaltsplatzhalter 4"/>
          <p:cNvSpPr>
            <a:spLocks noGrp="1"/>
          </p:cNvSpPr>
          <p:nvPr>
            <p:ph idx="1"/>
          </p:nvPr>
        </p:nvSpPr>
        <p:spPr/>
        <p:txBody>
          <a:bodyPr/>
          <a:lstStyle/>
          <a:p>
            <a:r>
              <a:rPr lang="en-US" sz="3000" dirty="0" smtClean="0">
                <a:uFillTx/>
              </a:rPr>
              <a:t>The OMSSA algorithm calculates e-values based on how many product ions from theoretical candidates </a:t>
            </a:r>
            <a:r>
              <a:rPr lang="en-US" sz="3000" i="1" dirty="0">
                <a:uFillTx/>
              </a:rPr>
              <a:t>T </a:t>
            </a:r>
            <a:r>
              <a:rPr lang="az-Cyrl-AZ" sz="3000" i="1" dirty="0">
                <a:uFillTx/>
              </a:rPr>
              <a:t>Є</a:t>
            </a:r>
            <a:r>
              <a:rPr lang="de-DE" sz="3000" i="1" dirty="0">
                <a:uFillTx/>
              </a:rPr>
              <a:t> </a:t>
            </a:r>
            <a:r>
              <a:rPr lang="el-GR" sz="3000" i="1" dirty="0">
                <a:uFillTx/>
              </a:rPr>
              <a:t>Ω</a:t>
            </a:r>
            <a:r>
              <a:rPr lang="de-DE" sz="3000" i="1" baseline="-25000" dirty="0" smtClean="0">
                <a:uFillTx/>
              </a:rPr>
              <a:t>S </a:t>
            </a:r>
            <a:r>
              <a:rPr lang="de-DE" sz="3000" dirty="0" err="1" smtClean="0">
                <a:uFillTx/>
              </a:rPr>
              <a:t>can</a:t>
            </a:r>
            <a:r>
              <a:rPr lang="de-DE" sz="3000" dirty="0" smtClean="0">
                <a:uFillTx/>
              </a:rPr>
              <a:t> </a:t>
            </a:r>
            <a:r>
              <a:rPr lang="de-DE" sz="3000" dirty="0" err="1" smtClean="0">
                <a:uFillTx/>
              </a:rPr>
              <a:t>randomly</a:t>
            </a:r>
            <a:r>
              <a:rPr lang="de-DE" sz="3000" dirty="0" smtClean="0">
                <a:uFillTx/>
              </a:rPr>
              <a:t> </a:t>
            </a:r>
            <a:r>
              <a:rPr lang="de-DE" sz="3000" dirty="0" err="1" smtClean="0">
                <a:uFillTx/>
              </a:rPr>
              <a:t>hit</a:t>
            </a:r>
            <a:r>
              <a:rPr lang="de-DE" sz="3000" dirty="0" smtClean="0">
                <a:uFillTx/>
              </a:rPr>
              <a:t> </a:t>
            </a:r>
            <a:r>
              <a:rPr lang="de-DE" sz="3000" dirty="0" err="1" smtClean="0">
                <a:uFillTx/>
              </a:rPr>
              <a:t>the</a:t>
            </a:r>
            <a:r>
              <a:rPr lang="de-DE" sz="3000" dirty="0" smtClean="0">
                <a:uFillTx/>
              </a:rPr>
              <a:t> </a:t>
            </a:r>
            <a:r>
              <a:rPr lang="de-DE" sz="3000" dirty="0" err="1" smtClean="0">
                <a:uFillTx/>
              </a:rPr>
              <a:t>tandem</a:t>
            </a:r>
            <a:r>
              <a:rPr lang="de-DE" sz="3000" dirty="0" smtClean="0">
                <a:uFillTx/>
              </a:rPr>
              <a:t> </a:t>
            </a:r>
            <a:r>
              <a:rPr lang="de-DE" sz="3000" dirty="0" err="1" smtClean="0">
                <a:uFillTx/>
              </a:rPr>
              <a:t>spectrum</a:t>
            </a:r>
            <a:r>
              <a:rPr lang="de-DE" sz="3000" dirty="0" smtClean="0">
                <a:uFillTx/>
              </a:rPr>
              <a:t> </a:t>
            </a:r>
            <a:r>
              <a:rPr lang="de-DE" sz="3000" i="1" dirty="0" smtClean="0">
                <a:uFillTx/>
              </a:rPr>
              <a:t>S</a:t>
            </a:r>
            <a:r>
              <a:rPr lang="en-US" sz="3000" dirty="0" smtClean="0">
                <a:uFillTx/>
              </a:rPr>
              <a:t> </a:t>
            </a:r>
          </a:p>
          <a:p>
            <a:r>
              <a:rPr lang="en-US" sz="3000" dirty="0" smtClean="0">
                <a:uFillTx/>
              </a:rPr>
              <a:t>In brief, it considers random matches to a given m/z value</a:t>
            </a:r>
          </a:p>
          <a:p>
            <a:r>
              <a:rPr lang="en-US" sz="3000" dirty="0" smtClean="0">
                <a:uFillTx/>
              </a:rPr>
              <a:t>The distribution of these random matches allows to assign probabilities for PSMs</a:t>
            </a:r>
          </a:p>
          <a:p>
            <a:r>
              <a:rPr lang="en-US" sz="3000" dirty="0" smtClean="0">
                <a:uFillTx/>
              </a:rPr>
              <a:t>This distribution is constructed separately for different charge states</a:t>
            </a:r>
            <a:endParaRPr lang="en-US" sz="30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OMSSA scoring</a:t>
            </a:r>
            <a:endParaRPr lang="en-US">
              <a:uFillTx/>
            </a:endParaRPr>
          </a:p>
        </p:txBody>
      </p:sp>
      <p:sp>
        <p:nvSpPr>
          <p:cNvPr id="3" name="Inhaltsplatzhalter 2"/>
          <p:cNvSpPr>
            <a:spLocks noGrp="1"/>
          </p:cNvSpPr>
          <p:nvPr>
            <p:ph idx="1"/>
          </p:nvPr>
        </p:nvSpPr>
        <p:spPr/>
        <p:txBody>
          <a:bodyPr/>
          <a:lstStyle/>
          <a:p>
            <a:pPr marL="0" indent="0">
              <a:buNone/>
            </a:pPr>
            <a:r>
              <a:rPr lang="en-US" sz="2600" dirty="0" smtClean="0">
                <a:uFillTx/>
              </a:rPr>
              <a:t>For a given spectrum, assume charge state 1+:</a:t>
            </a:r>
          </a:p>
          <a:p>
            <a:r>
              <a:rPr lang="en-US" sz="2600" dirty="0" smtClean="0">
                <a:uFillTx/>
              </a:rPr>
              <a:t>Let </a:t>
            </a:r>
            <a:r>
              <a:rPr lang="en-US" sz="2600" i="1" dirty="0" smtClean="0">
                <a:uFillTx/>
              </a:rPr>
              <a:t>s</a:t>
            </a:r>
            <a:r>
              <a:rPr lang="en-US" sz="2600" dirty="0" smtClean="0">
                <a:uFillTx/>
              </a:rPr>
              <a:t> be the smallest measured product ion mass, and h be the highest measured production ion mass</a:t>
            </a:r>
          </a:p>
          <a:p>
            <a:r>
              <a:rPr lang="en-US" sz="2600" dirty="0" smtClean="0">
                <a:uFillTx/>
              </a:rPr>
              <a:t>Then, there can be 	possible matches if the fragment absolute mass tolerance is </a:t>
            </a:r>
            <a:r>
              <a:rPr lang="en-US" sz="2600" i="1" dirty="0" smtClean="0">
                <a:uFillTx/>
              </a:rPr>
              <a:t>t </a:t>
            </a:r>
            <a:r>
              <a:rPr lang="en-US" sz="2600" dirty="0" smtClean="0">
                <a:uFillTx/>
              </a:rPr>
              <a:t>[Da]</a:t>
            </a:r>
            <a:r>
              <a:rPr lang="en-US" sz="2600" i="1" dirty="0" smtClean="0">
                <a:uFillTx/>
              </a:rPr>
              <a:t>.</a:t>
            </a:r>
          </a:p>
          <a:p>
            <a:endParaRPr lang="en-US" sz="2600" i="1" dirty="0">
              <a:uFillTx/>
            </a:endParaRPr>
          </a:p>
          <a:p>
            <a:endParaRPr lang="en-US" sz="2600" i="1" dirty="0" smtClean="0">
              <a:uFillTx/>
            </a:endParaRPr>
          </a:p>
          <a:p>
            <a:endParaRPr lang="en-US" sz="2600" i="1" dirty="0">
              <a:uFillTx/>
            </a:endParaRPr>
          </a:p>
          <a:p>
            <a:endParaRPr lang="en-US" sz="2600" i="1" dirty="0" smtClean="0">
              <a:uFillTx/>
            </a:endParaRPr>
          </a:p>
          <a:p>
            <a:endParaRPr lang="en-US" sz="2600" i="1" dirty="0">
              <a:uFillTx/>
            </a:endParaRPr>
          </a:p>
          <a:p>
            <a:r>
              <a:rPr lang="en-US" sz="2600" dirty="0" smtClean="0">
                <a:uFillTx/>
              </a:rPr>
              <a:t>If a fragment ion I is measured with </a:t>
            </a:r>
            <a:r>
              <a:rPr lang="en-US" sz="2600" i="1" dirty="0" err="1" smtClean="0">
                <a:uFillTx/>
              </a:rPr>
              <a:t>m</a:t>
            </a:r>
            <a:r>
              <a:rPr lang="en-US" sz="2600" i="1" baseline="-25000" dirty="0" err="1" smtClean="0">
                <a:uFillTx/>
              </a:rPr>
              <a:t>measure</a:t>
            </a:r>
            <a:r>
              <a:rPr lang="en-US" sz="2600" dirty="0" smtClean="0">
                <a:uFillTx/>
              </a:rPr>
              <a:t>= </a:t>
            </a:r>
            <a:r>
              <a:rPr lang="en-US" sz="2600" i="1" dirty="0" err="1" smtClean="0">
                <a:uFillTx/>
              </a:rPr>
              <a:t>s+t</a:t>
            </a:r>
            <a:r>
              <a:rPr lang="en-US" sz="2600" dirty="0" smtClean="0">
                <a:uFillTx/>
              </a:rPr>
              <a:t>, we can assume for the real mass (</a:t>
            </a:r>
            <a:r>
              <a:rPr lang="en-US" sz="2600" i="1" dirty="0" err="1" smtClean="0">
                <a:uFillTx/>
              </a:rPr>
              <a:t>m</a:t>
            </a:r>
            <a:r>
              <a:rPr lang="en-US" sz="2600" i="1" baseline="-25000" dirty="0" err="1" smtClean="0">
                <a:uFillTx/>
              </a:rPr>
              <a:t>real</a:t>
            </a:r>
            <a:r>
              <a:rPr lang="en-US" sz="2600" dirty="0" smtClean="0">
                <a:uFillTx/>
              </a:rPr>
              <a:t>): </a:t>
            </a:r>
            <a:r>
              <a:rPr lang="en-US" sz="2600" i="1" dirty="0" err="1" smtClean="0">
                <a:uFillTx/>
              </a:rPr>
              <a:t>m</a:t>
            </a:r>
            <a:r>
              <a:rPr lang="en-US" sz="2600" i="1" baseline="-25000" dirty="0" err="1" smtClean="0">
                <a:uFillTx/>
              </a:rPr>
              <a:t>real</a:t>
            </a:r>
            <a:r>
              <a:rPr lang="en-US" sz="2600" i="1" dirty="0" smtClean="0">
                <a:uFillTx/>
              </a:rPr>
              <a:t> </a:t>
            </a:r>
            <a:r>
              <a:rPr lang="el-GR" sz="2600" i="1" dirty="0" smtClean="0">
                <a:uFillTx/>
              </a:rPr>
              <a:t>ϵ</a:t>
            </a:r>
            <a:r>
              <a:rPr lang="de-DE" sz="2600" i="1" dirty="0" smtClean="0">
                <a:uFillTx/>
              </a:rPr>
              <a:t> {s, s+2t}</a:t>
            </a:r>
            <a:endParaRPr lang="en-US" sz="2600" i="1" dirty="0" smtClean="0">
              <a:uFillTx/>
            </a:endParaRPr>
          </a:p>
        </p:txBody>
      </p:sp>
      <p:pic>
        <p:nvPicPr>
          <p:cNvPr id="7" name="Grafik 6"/>
          <p:cNvPicPr>
            <a:picLocks noChangeAspect="1"/>
          </p:cNvPicPr>
          <p:nvPr/>
        </p:nvPicPr>
        <p:blipFill>
          <a:blip r:embed="rId2" cstate="print"/>
          <a:stretch>
            <a:fillRect/>
          </a:stretch>
        </p:blipFill>
        <p:spPr>
          <a:xfrm>
            <a:off x="3269597" y="2372833"/>
            <a:ext cx="531539" cy="432000"/>
          </a:xfrm>
          <a:prstGeom prst="rect">
            <a:avLst/>
          </a:prstGeom>
        </p:spPr>
      </p:pic>
      <p:sp>
        <p:nvSpPr>
          <p:cNvPr id="13" name="Textfeld 12"/>
          <p:cNvSpPr txBox="1">
            <a:spLocks/>
          </p:cNvSpPr>
          <p:nvPr/>
        </p:nvSpPr>
        <p:spPr>
          <a:xfrm>
            <a:off x="5856767" y="4254798"/>
            <a:ext cx="762000" cy="477054"/>
          </a:xfrm>
          <a:prstGeom prst="rect">
            <a:avLst/>
          </a:prstGeom>
          <a:noFill/>
        </p:spPr>
        <p:txBody>
          <a:bodyPr wrap="square" rtlCol="0">
            <a:spAutoFit/>
          </a:bodyPr>
          <a:lstStyle/>
          <a:p>
            <a:pPr algn="ctr"/>
            <a:r>
              <a:rPr lang="en-US" sz="2500" b="0" smtClean="0">
                <a:solidFill>
                  <a:schemeClr val="tx1"/>
                </a:solidFill>
                <a:uFillTx/>
              </a:rPr>
              <a:t>h</a:t>
            </a:r>
            <a:endParaRPr lang="en-US" sz="2500" b="0">
              <a:solidFill>
                <a:schemeClr val="tx1"/>
              </a:solidFill>
              <a:uFillTx/>
            </a:endParaRPr>
          </a:p>
        </p:txBody>
      </p:sp>
      <p:sp>
        <p:nvSpPr>
          <p:cNvPr id="14" name="Textfeld 13"/>
          <p:cNvSpPr txBox="1">
            <a:spLocks/>
          </p:cNvSpPr>
          <p:nvPr/>
        </p:nvSpPr>
        <p:spPr>
          <a:xfrm>
            <a:off x="2548268" y="4268612"/>
            <a:ext cx="762000" cy="477054"/>
          </a:xfrm>
          <a:prstGeom prst="rect">
            <a:avLst/>
          </a:prstGeom>
          <a:noFill/>
        </p:spPr>
        <p:txBody>
          <a:bodyPr wrap="square" rtlCol="0">
            <a:spAutoFit/>
          </a:bodyPr>
          <a:lstStyle/>
          <a:p>
            <a:pPr algn="ctr"/>
            <a:r>
              <a:rPr lang="en-US" sz="2500" b="0" smtClean="0">
                <a:solidFill>
                  <a:schemeClr val="tx1"/>
                </a:solidFill>
                <a:uFillTx/>
              </a:rPr>
              <a:t>s</a:t>
            </a:r>
            <a:endParaRPr lang="en-US" sz="2500" b="0">
              <a:solidFill>
                <a:schemeClr val="tx1"/>
              </a:solidFill>
              <a:uFillTx/>
            </a:endParaRPr>
          </a:p>
        </p:txBody>
      </p:sp>
      <p:grpSp>
        <p:nvGrpSpPr>
          <p:cNvPr id="34" name="Gruppieren 33"/>
          <p:cNvGrpSpPr/>
          <p:nvPr/>
        </p:nvGrpSpPr>
        <p:grpSpPr>
          <a:xfrm>
            <a:off x="2362200" y="3975091"/>
            <a:ext cx="4343400" cy="869988"/>
            <a:chOff x="2362200" y="4465959"/>
            <a:chExt cx="4343400" cy="869988"/>
          </a:xfrm>
        </p:grpSpPr>
        <p:cxnSp>
          <p:nvCxnSpPr>
            <p:cNvPr id="9" name="Gerade Verbindung 8"/>
            <p:cNvCxnSpPr/>
            <p:nvPr/>
          </p:nvCxnSpPr>
          <p:spPr bwMode="auto">
            <a:xfrm>
              <a:off x="2362200" y="5160334"/>
              <a:ext cx="4343400" cy="0"/>
            </a:xfrm>
            <a:prstGeom prst="line">
              <a:avLst/>
            </a:prstGeom>
            <a:noFill/>
            <a:ln w="38100" cap="flat" cmpd="sng" algn="ctr">
              <a:solidFill>
                <a:srgbClr val="0000CC"/>
              </a:solidFill>
              <a:prstDash val="solid"/>
              <a:round/>
              <a:headEnd type="none" w="med" len="med"/>
              <a:tailEnd type="none" w="med" len="med"/>
            </a:ln>
            <a:effectLst/>
          </p:spPr>
        </p:cxnSp>
        <p:cxnSp>
          <p:nvCxnSpPr>
            <p:cNvPr id="11" name="Gerade Verbindung 10"/>
            <p:cNvCxnSpPr/>
            <p:nvPr/>
          </p:nvCxnSpPr>
          <p:spPr bwMode="auto">
            <a:xfrm>
              <a:off x="3048000" y="4471800"/>
              <a:ext cx="0" cy="864000"/>
            </a:xfrm>
            <a:prstGeom prst="line">
              <a:avLst/>
            </a:prstGeom>
            <a:noFill/>
            <a:ln w="38100" cap="flat" cmpd="sng" algn="ctr">
              <a:solidFill>
                <a:srgbClr val="FF0000"/>
              </a:solidFill>
              <a:prstDash val="solid"/>
              <a:round/>
              <a:headEnd type="none" w="med" len="med"/>
              <a:tailEnd type="none" w="med" len="med"/>
            </a:ln>
            <a:effectLst/>
          </p:spPr>
        </p:cxnSp>
        <p:cxnSp>
          <p:nvCxnSpPr>
            <p:cNvPr id="12" name="Gerade Verbindung 11"/>
            <p:cNvCxnSpPr/>
            <p:nvPr/>
          </p:nvCxnSpPr>
          <p:spPr bwMode="auto">
            <a:xfrm>
              <a:off x="6096000" y="4471800"/>
              <a:ext cx="0" cy="864000"/>
            </a:xfrm>
            <a:prstGeom prst="line">
              <a:avLst/>
            </a:prstGeom>
            <a:noFill/>
            <a:ln w="38100" cap="flat" cmpd="sng" algn="ctr">
              <a:solidFill>
                <a:srgbClr val="FF0000"/>
              </a:solidFill>
              <a:prstDash val="solid"/>
              <a:round/>
              <a:headEnd type="none" w="med" len="med"/>
              <a:tailEnd type="none" w="med" len="med"/>
            </a:ln>
            <a:effectLst/>
          </p:spPr>
        </p:cxnSp>
        <p:cxnSp>
          <p:nvCxnSpPr>
            <p:cNvPr id="15" name="Gerade Verbindung 14"/>
            <p:cNvCxnSpPr/>
            <p:nvPr/>
          </p:nvCxnSpPr>
          <p:spPr bwMode="auto">
            <a:xfrm>
              <a:off x="3200400" y="4471947"/>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16" name="Gerade Verbindung 15"/>
            <p:cNvCxnSpPr/>
            <p:nvPr/>
          </p:nvCxnSpPr>
          <p:spPr bwMode="auto">
            <a:xfrm>
              <a:off x="3352800" y="44698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17" name="Gerade Verbindung 16"/>
            <p:cNvCxnSpPr/>
            <p:nvPr/>
          </p:nvCxnSpPr>
          <p:spPr bwMode="auto">
            <a:xfrm>
              <a:off x="3505200" y="4470000"/>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18" name="Gerade Verbindung 17"/>
            <p:cNvCxnSpPr/>
            <p:nvPr/>
          </p:nvCxnSpPr>
          <p:spPr bwMode="auto">
            <a:xfrm>
              <a:off x="3657600" y="44698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19" name="Gerade Verbindung 18"/>
            <p:cNvCxnSpPr/>
            <p:nvPr/>
          </p:nvCxnSpPr>
          <p:spPr bwMode="auto">
            <a:xfrm>
              <a:off x="3810000" y="4470000"/>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0" name="Gerade Verbindung 19"/>
            <p:cNvCxnSpPr/>
            <p:nvPr/>
          </p:nvCxnSpPr>
          <p:spPr bwMode="auto">
            <a:xfrm>
              <a:off x="3962400" y="4467906"/>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1" name="Gerade Verbindung 20"/>
            <p:cNvCxnSpPr/>
            <p:nvPr/>
          </p:nvCxnSpPr>
          <p:spPr bwMode="auto">
            <a:xfrm>
              <a:off x="4114800" y="44680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2" name="Gerade Verbindung 21"/>
            <p:cNvCxnSpPr/>
            <p:nvPr/>
          </p:nvCxnSpPr>
          <p:spPr bwMode="auto">
            <a:xfrm>
              <a:off x="4267200" y="4470000"/>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3" name="Gerade Verbindung 22"/>
            <p:cNvCxnSpPr/>
            <p:nvPr/>
          </p:nvCxnSpPr>
          <p:spPr bwMode="auto">
            <a:xfrm>
              <a:off x="4419600" y="4467906"/>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4" name="Gerade Verbindung 23"/>
            <p:cNvCxnSpPr/>
            <p:nvPr/>
          </p:nvCxnSpPr>
          <p:spPr bwMode="auto">
            <a:xfrm>
              <a:off x="4572000" y="44680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5" name="Gerade Verbindung 24"/>
            <p:cNvCxnSpPr/>
            <p:nvPr/>
          </p:nvCxnSpPr>
          <p:spPr bwMode="auto">
            <a:xfrm>
              <a:off x="4724400" y="4467906"/>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6" name="Gerade Verbindung 25"/>
            <p:cNvCxnSpPr/>
            <p:nvPr/>
          </p:nvCxnSpPr>
          <p:spPr bwMode="auto">
            <a:xfrm>
              <a:off x="4876800" y="44680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7" name="Gerade Verbindung 26"/>
            <p:cNvCxnSpPr/>
            <p:nvPr/>
          </p:nvCxnSpPr>
          <p:spPr bwMode="auto">
            <a:xfrm>
              <a:off x="5029200" y="4465959"/>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8" name="Gerade Verbindung 27"/>
            <p:cNvCxnSpPr/>
            <p:nvPr/>
          </p:nvCxnSpPr>
          <p:spPr bwMode="auto">
            <a:xfrm>
              <a:off x="5181600" y="4466106"/>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29" name="Gerade Verbindung 28"/>
            <p:cNvCxnSpPr/>
            <p:nvPr/>
          </p:nvCxnSpPr>
          <p:spPr bwMode="auto">
            <a:xfrm>
              <a:off x="5334000" y="4470000"/>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30" name="Gerade Verbindung 29"/>
            <p:cNvCxnSpPr/>
            <p:nvPr/>
          </p:nvCxnSpPr>
          <p:spPr bwMode="auto">
            <a:xfrm>
              <a:off x="5486400" y="4467906"/>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31" name="Gerade Verbindung 30"/>
            <p:cNvCxnSpPr/>
            <p:nvPr/>
          </p:nvCxnSpPr>
          <p:spPr bwMode="auto">
            <a:xfrm>
              <a:off x="5638800" y="4468053"/>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32" name="Gerade Verbindung 31"/>
            <p:cNvCxnSpPr/>
            <p:nvPr/>
          </p:nvCxnSpPr>
          <p:spPr bwMode="auto">
            <a:xfrm>
              <a:off x="5791200" y="4470000"/>
              <a:ext cx="0" cy="864000"/>
            </a:xfrm>
            <a:prstGeom prst="line">
              <a:avLst/>
            </a:prstGeom>
            <a:noFill/>
            <a:ln w="6350" cap="flat" cmpd="sng" algn="ctr">
              <a:solidFill>
                <a:srgbClr val="FF0000"/>
              </a:solidFill>
              <a:prstDash val="solid"/>
              <a:round/>
              <a:headEnd type="none" w="med" len="med"/>
              <a:tailEnd type="none" w="med" len="med"/>
            </a:ln>
            <a:effectLst/>
          </p:spPr>
        </p:cxnSp>
        <p:cxnSp>
          <p:nvCxnSpPr>
            <p:cNvPr id="33" name="Gerade Verbindung 32"/>
            <p:cNvCxnSpPr/>
            <p:nvPr/>
          </p:nvCxnSpPr>
          <p:spPr bwMode="auto">
            <a:xfrm>
              <a:off x="5943600" y="4470000"/>
              <a:ext cx="0" cy="864000"/>
            </a:xfrm>
            <a:prstGeom prst="line">
              <a:avLst/>
            </a:prstGeom>
            <a:noFill/>
            <a:ln w="6350" cap="flat" cmpd="sng" algn="ctr">
              <a:solidFill>
                <a:srgbClr val="FF0000"/>
              </a:solidFill>
              <a:prstDash val="solid"/>
              <a:round/>
              <a:headEnd type="none" w="med" len="med"/>
              <a:tailEnd type="none" w="med" len="med"/>
            </a:ln>
            <a:effectLst/>
          </p:spPr>
        </p:cxnSp>
      </p:grpSp>
      <p:sp>
        <p:nvSpPr>
          <p:cNvPr id="35" name="Textfeld 34"/>
          <p:cNvSpPr txBox="1">
            <a:spLocks/>
          </p:cNvSpPr>
          <p:nvPr/>
        </p:nvSpPr>
        <p:spPr>
          <a:xfrm>
            <a:off x="2720165" y="3276600"/>
            <a:ext cx="972872" cy="477054"/>
          </a:xfrm>
          <a:prstGeom prst="rect">
            <a:avLst/>
          </a:prstGeom>
          <a:noFill/>
        </p:spPr>
        <p:txBody>
          <a:bodyPr wrap="square" rtlCol="0">
            <a:spAutoFit/>
          </a:bodyPr>
          <a:lstStyle/>
          <a:p>
            <a:pPr algn="ctr"/>
            <a:r>
              <a:rPr lang="en-US" sz="2500" b="0" i="1" dirty="0" smtClean="0">
                <a:solidFill>
                  <a:schemeClr val="tx1"/>
                </a:solidFill>
                <a:uFillTx/>
              </a:rPr>
              <a:t>s + t</a:t>
            </a:r>
            <a:endParaRPr lang="en-US" sz="2500" b="0" i="1" dirty="0">
              <a:solidFill>
                <a:schemeClr val="tx1"/>
              </a:solidFill>
              <a:uFillTx/>
            </a:endParaRPr>
          </a:p>
        </p:txBody>
      </p:sp>
      <p:cxnSp>
        <p:nvCxnSpPr>
          <p:cNvPr id="37" name="Gerade Verbindung mit Pfeil 36"/>
          <p:cNvCxnSpPr/>
          <p:nvPr/>
        </p:nvCxnSpPr>
        <p:spPr bwMode="auto">
          <a:xfrm flipH="1">
            <a:off x="3200400" y="3753654"/>
            <a:ext cx="0" cy="144000"/>
          </a:xfrm>
          <a:prstGeom prst="straightConnector1">
            <a:avLst/>
          </a:prstGeom>
          <a:noFill/>
          <a:ln w="9525" cap="flat" cmpd="sng" algn="ctr">
            <a:solidFill>
              <a:schemeClr val="tx1"/>
            </a:solidFill>
            <a:prstDash val="solid"/>
            <a:round/>
            <a:headEnd type="none" w="med" len="med"/>
            <a:tailEnd type="arrow"/>
          </a:ln>
          <a:effectLst/>
        </p:spPr>
      </p:cxnSp>
      <p:cxnSp>
        <p:nvCxnSpPr>
          <p:cNvPr id="38" name="Gerade Verbindung mit Pfeil 37"/>
          <p:cNvCxnSpPr/>
          <p:nvPr/>
        </p:nvCxnSpPr>
        <p:spPr bwMode="auto">
          <a:xfrm flipH="1">
            <a:off x="3352800" y="5080132"/>
            <a:ext cx="0" cy="144000"/>
          </a:xfrm>
          <a:prstGeom prst="straightConnector1">
            <a:avLst/>
          </a:prstGeom>
          <a:noFill/>
          <a:ln w="9525" cap="flat" cmpd="sng" algn="ctr">
            <a:solidFill>
              <a:schemeClr val="tx1"/>
            </a:solidFill>
            <a:prstDash val="solid"/>
            <a:round/>
            <a:headEnd type="arrow" w="med" len="med"/>
            <a:tailEnd type="none" w="med" len="med"/>
          </a:ln>
          <a:effectLst/>
        </p:spPr>
      </p:cxnSp>
      <p:sp>
        <p:nvSpPr>
          <p:cNvPr id="39" name="Textfeld 38"/>
          <p:cNvSpPr txBox="1">
            <a:spLocks/>
          </p:cNvSpPr>
          <p:nvPr/>
        </p:nvSpPr>
        <p:spPr>
          <a:xfrm>
            <a:off x="2863701" y="5128078"/>
            <a:ext cx="981736" cy="477054"/>
          </a:xfrm>
          <a:prstGeom prst="rect">
            <a:avLst/>
          </a:prstGeom>
          <a:noFill/>
        </p:spPr>
        <p:txBody>
          <a:bodyPr wrap="square" rtlCol="0">
            <a:spAutoFit/>
          </a:bodyPr>
          <a:lstStyle/>
          <a:p>
            <a:pPr algn="ctr"/>
            <a:r>
              <a:rPr lang="en-US" sz="2500" b="0" i="1" dirty="0" smtClean="0">
                <a:solidFill>
                  <a:schemeClr val="tx1"/>
                </a:solidFill>
                <a:uFillTx/>
              </a:rPr>
              <a:t>s+2t</a:t>
            </a:r>
            <a:endParaRPr lang="en-US" sz="2500" b="0" i="1" dirty="0">
              <a:solidFill>
                <a:schemeClr val="tx1"/>
              </a:solidFill>
              <a:uFillTx/>
            </a:endParaRPr>
          </a:p>
        </p:txBody>
      </p:sp>
      <p:sp>
        <p:nvSpPr>
          <p:cNvPr id="40" name="Textfeld 39"/>
          <p:cNvSpPr txBox="1">
            <a:spLocks/>
          </p:cNvSpPr>
          <p:nvPr/>
        </p:nvSpPr>
        <p:spPr>
          <a:xfrm>
            <a:off x="3551270" y="3297866"/>
            <a:ext cx="1380464" cy="400110"/>
          </a:xfrm>
          <a:prstGeom prst="rect">
            <a:avLst/>
          </a:prstGeom>
          <a:noFill/>
        </p:spPr>
        <p:txBody>
          <a:bodyPr wrap="square" rtlCol="0">
            <a:spAutoFit/>
          </a:bodyPr>
          <a:lstStyle/>
          <a:p>
            <a:pPr algn="ctr"/>
            <a:r>
              <a:rPr lang="en-US" sz="2000" smtClean="0">
                <a:solidFill>
                  <a:schemeClr val="tx1"/>
                </a:solidFill>
                <a:uFillTx/>
              </a:rPr>
              <a:t>…</a:t>
            </a:r>
            <a:endParaRPr lang="en-US" sz="2000">
              <a:solidFill>
                <a:schemeClr val="tx1"/>
              </a:solidFill>
              <a:uFillTx/>
            </a:endParaRPr>
          </a:p>
        </p:txBody>
      </p:sp>
      <p:sp>
        <p:nvSpPr>
          <p:cNvPr id="42" name="Textfeld 41"/>
          <p:cNvSpPr txBox="1">
            <a:spLocks/>
          </p:cNvSpPr>
          <p:nvPr/>
        </p:nvSpPr>
        <p:spPr>
          <a:xfrm>
            <a:off x="5459827" y="3276600"/>
            <a:ext cx="972872" cy="477054"/>
          </a:xfrm>
          <a:prstGeom prst="rect">
            <a:avLst/>
          </a:prstGeom>
          <a:noFill/>
        </p:spPr>
        <p:txBody>
          <a:bodyPr wrap="square" rtlCol="0">
            <a:spAutoFit/>
          </a:bodyPr>
          <a:lstStyle/>
          <a:p>
            <a:pPr algn="ctr"/>
            <a:r>
              <a:rPr lang="en-US" sz="2500" b="0" i="1" dirty="0" smtClean="0">
                <a:solidFill>
                  <a:schemeClr val="tx1"/>
                </a:solidFill>
                <a:uFillTx/>
              </a:rPr>
              <a:t>h - t</a:t>
            </a:r>
            <a:endParaRPr lang="en-US" sz="2500" b="0" i="1" dirty="0">
              <a:solidFill>
                <a:schemeClr val="tx1"/>
              </a:solidFill>
              <a:uFillTx/>
            </a:endParaRPr>
          </a:p>
        </p:txBody>
      </p:sp>
      <p:cxnSp>
        <p:nvCxnSpPr>
          <p:cNvPr id="43" name="Gerade Verbindung mit Pfeil 42"/>
          <p:cNvCxnSpPr/>
          <p:nvPr/>
        </p:nvCxnSpPr>
        <p:spPr bwMode="auto">
          <a:xfrm flipH="1">
            <a:off x="5950695" y="3753654"/>
            <a:ext cx="0" cy="144000"/>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Peptide Identification	</a:t>
            </a:r>
            <a:endParaRPr lang="en-US" dirty="0">
              <a:uFillTx/>
            </a:endParaRPr>
          </a:p>
        </p:txBody>
      </p:sp>
      <p:sp>
        <p:nvSpPr>
          <p:cNvPr id="3" name="Inhaltsplatzhalter 2"/>
          <p:cNvSpPr>
            <a:spLocks noGrp="1"/>
          </p:cNvSpPr>
          <p:nvPr>
            <p:ph idx="1"/>
          </p:nvPr>
        </p:nvSpPr>
        <p:spPr/>
        <p:txBody>
          <a:bodyPr/>
          <a:lstStyle/>
          <a:p>
            <a:r>
              <a:rPr lang="en-US" sz="2800" b="1" dirty="0" smtClean="0">
                <a:solidFill>
                  <a:srgbClr val="D06B20"/>
                </a:solidFill>
              </a:rPr>
              <a:t>Issues</a:t>
            </a:r>
          </a:p>
          <a:p>
            <a:pPr lvl="1"/>
            <a:r>
              <a:rPr lang="en-US" sz="2000" dirty="0" smtClean="0">
                <a:solidFill>
                  <a:schemeClr val="tx1"/>
                </a:solidFill>
              </a:rPr>
              <a:t>Spectra are incomplete – ions are missing</a:t>
            </a:r>
          </a:p>
          <a:p>
            <a:pPr lvl="1"/>
            <a:r>
              <a:rPr lang="en-US" sz="2000" dirty="0" smtClean="0">
                <a:solidFill>
                  <a:schemeClr val="tx1"/>
                </a:solidFill>
              </a:rPr>
              <a:t>Missing information makes it very hard to reconstruct full sequence</a:t>
            </a:r>
          </a:p>
          <a:p>
            <a:pPr lvl="1"/>
            <a:endParaRPr lang="en-US" sz="2000" dirty="0">
              <a:solidFill>
                <a:schemeClr val="tx1"/>
              </a:solidFill>
            </a:endParaRPr>
          </a:p>
          <a:p>
            <a:pPr lvl="1"/>
            <a:endParaRPr lang="en-US" sz="2000" dirty="0" smtClean="0">
              <a:solidFill>
                <a:schemeClr val="tx1"/>
              </a:solidFill>
            </a:endParaRPr>
          </a:p>
          <a:p>
            <a:pPr lvl="1"/>
            <a:endParaRPr lang="en-US" sz="2000" dirty="0">
              <a:solidFill>
                <a:schemeClr val="tx1"/>
              </a:solidFill>
            </a:endParaRPr>
          </a:p>
          <a:p>
            <a:pPr lvl="1"/>
            <a:endParaRPr lang="en-US" sz="2000" dirty="0" smtClean="0">
              <a:solidFill>
                <a:schemeClr val="tx1"/>
              </a:solidFill>
            </a:endParaRPr>
          </a:p>
          <a:p>
            <a:pPr lvl="1"/>
            <a:endParaRPr lang="en-US" sz="2000" dirty="0">
              <a:solidFill>
                <a:schemeClr val="tx1"/>
              </a:solidFill>
            </a:endParaRPr>
          </a:p>
          <a:p>
            <a:pPr lvl="1"/>
            <a:endParaRPr lang="en-US" sz="2000" dirty="0" smtClean="0">
              <a:solidFill>
                <a:schemeClr val="tx1"/>
              </a:solidFill>
            </a:endParaRPr>
          </a:p>
          <a:p>
            <a:pPr lvl="1"/>
            <a:endParaRPr lang="en-US" sz="2000" dirty="0" smtClean="0">
              <a:solidFill>
                <a:schemeClr val="tx1"/>
              </a:solidFill>
            </a:endParaRPr>
          </a:p>
          <a:p>
            <a:r>
              <a:rPr lang="en-US" sz="2400" b="1" dirty="0" smtClean="0">
                <a:solidFill>
                  <a:schemeClr val="accent5"/>
                </a:solidFill>
              </a:rPr>
              <a:t>Database search</a:t>
            </a:r>
          </a:p>
          <a:p>
            <a:pPr lvl="1"/>
            <a:r>
              <a:rPr lang="en-US" sz="2000" dirty="0" smtClean="0">
                <a:solidFill>
                  <a:schemeClr val="tx1"/>
                </a:solidFill>
              </a:rPr>
              <a:t>Not all sequences occur in a proteome – only a fraction of sequence space is used</a:t>
            </a:r>
          </a:p>
          <a:p>
            <a:pPr lvl="1"/>
            <a:r>
              <a:rPr lang="en-US" sz="2000" dirty="0" smtClean="0">
                <a:solidFill>
                  <a:schemeClr val="tx1"/>
                </a:solidFill>
              </a:rPr>
              <a:t>Try to find those sequences that match the ions present in the spectrum</a:t>
            </a:r>
          </a:p>
          <a:p>
            <a:pPr lvl="1"/>
            <a:endParaRPr lang="en-US" sz="2000" dirty="0" smtClean="0">
              <a:solidFill>
                <a:schemeClr val="tx1"/>
              </a:solidFill>
            </a:endParaRPr>
          </a:p>
        </p:txBody>
      </p:sp>
      <p:pic>
        <p:nvPicPr>
          <p:cNvPr id="32" name="Picture 31" descr="PeptideAtlas_IYEVEGMR.pdf"/>
          <p:cNvPicPr>
            <a:picLocks noChangeAspect="1"/>
          </p:cNvPicPr>
          <p:nvPr/>
        </p:nvPicPr>
        <p:blipFill rotWithShape="1">
          <a:blip r:embed="rId3">
            <a:extLst>
              <a:ext uri="{28A0092B-C50C-407E-A947-70E740481C1C}">
                <a14:useLocalDpi xmlns:a14="http://schemas.microsoft.com/office/drawing/2010/main" val="0"/>
              </a:ext>
            </a:extLst>
          </a:blip>
          <a:srcRect l="6379" t="9933" r="4975" b="77054"/>
          <a:stretch/>
        </p:blipFill>
        <p:spPr>
          <a:xfrm>
            <a:off x="177963" y="2362200"/>
            <a:ext cx="8813637" cy="1828800"/>
          </a:xfrm>
          <a:prstGeom prst="rect">
            <a:avLst/>
          </a:prstGeom>
        </p:spPr>
      </p:pic>
      <p:sp>
        <p:nvSpPr>
          <p:cNvPr id="15" name="TextBox 14"/>
          <p:cNvSpPr txBox="1"/>
          <p:nvPr/>
        </p:nvSpPr>
        <p:spPr>
          <a:xfrm>
            <a:off x="0" y="6607537"/>
            <a:ext cx="2779527" cy="246221"/>
          </a:xfrm>
          <a:prstGeom prst="rect">
            <a:avLst/>
          </a:prstGeom>
        </p:spPr>
        <p:txBody>
          <a:bodyPr wrap="none" rtlCol="0">
            <a:spAutoFit/>
          </a:bodyPr>
          <a:lstStyle/>
          <a:p>
            <a:pPr algn="l"/>
            <a:r>
              <a:rPr lang="en-US" sz="1000" b="0" dirty="0" smtClean="0">
                <a:latin typeface="Arial"/>
                <a:cs typeface="Arial"/>
              </a:rPr>
              <a:t>Consensus spectrum: </a:t>
            </a:r>
            <a:r>
              <a:rPr lang="en-US" sz="1000" b="0" dirty="0" err="1" smtClean="0">
                <a:latin typeface="Arial"/>
                <a:cs typeface="Arial"/>
              </a:rPr>
              <a:t>PeptideAtlas</a:t>
            </a:r>
            <a:r>
              <a:rPr lang="en-US" sz="1000" b="0" dirty="0" smtClean="0">
                <a:latin typeface="Arial"/>
                <a:cs typeface="Arial"/>
              </a:rPr>
              <a:t> id 829036</a:t>
            </a:r>
            <a:endParaRPr lang="en-US" sz="1000" b="0" dirty="0">
              <a:latin typeface="Arial"/>
              <a:cs typeface="Arial"/>
            </a:endParaRPr>
          </a:p>
        </p:txBody>
      </p:sp>
    </p:spTree>
    <p:extLst>
      <p:ext uri="{BB962C8B-B14F-4D97-AF65-F5344CB8AC3E}">
        <p14:creationId xmlns:p14="http://schemas.microsoft.com/office/powerpoint/2010/main" val="4186430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OMSSA scoring</a:t>
            </a:r>
            <a:endParaRPr lang="en-US">
              <a:uFillTx/>
            </a:endParaRPr>
          </a:p>
        </p:txBody>
      </p:sp>
      <p:sp>
        <p:nvSpPr>
          <p:cNvPr id="3" name="Inhaltsplatzhalter 2"/>
          <p:cNvSpPr>
            <a:spLocks noGrp="1"/>
          </p:cNvSpPr>
          <p:nvPr>
            <p:ph idx="1"/>
          </p:nvPr>
        </p:nvSpPr>
        <p:spPr>
          <a:xfrm>
            <a:off x="155448" y="990600"/>
            <a:ext cx="4340352" cy="6172200"/>
          </a:xfrm>
        </p:spPr>
        <p:txBody>
          <a:bodyPr/>
          <a:lstStyle/>
          <a:p>
            <a:r>
              <a:rPr lang="en-US" sz="2600" smtClean="0">
                <a:uFillTx/>
              </a:rPr>
              <a:t>Furthermore, if </a:t>
            </a:r>
            <a:r>
              <a:rPr lang="en-US" sz="2600" i="1" smtClean="0">
                <a:uFillTx/>
              </a:rPr>
              <a:t>m</a:t>
            </a:r>
            <a:r>
              <a:rPr lang="en-US" sz="2600" smtClean="0">
                <a:uFillTx/>
              </a:rPr>
              <a:t> denotes the measured precursor mass, then there are </a:t>
            </a:r>
            <a:br>
              <a:rPr lang="en-US" sz="2600" smtClean="0">
                <a:uFillTx/>
              </a:rPr>
            </a:br>
            <a:r>
              <a:rPr lang="en-US" sz="2600" smtClean="0">
                <a:uFillTx/>
              </a:rPr>
              <a:t>product ions, if </a:t>
            </a:r>
            <a:r>
              <a:rPr lang="en-US" sz="2600" i="1" smtClean="0">
                <a:uFillTx/>
              </a:rPr>
              <a:t>k</a:t>
            </a:r>
            <a:r>
              <a:rPr lang="en-US" sz="2600" smtClean="0">
                <a:uFillTx/>
              </a:rPr>
              <a:t> is the total number of calculated m/z values</a:t>
            </a:r>
          </a:p>
          <a:p>
            <a:r>
              <a:rPr lang="en-US" sz="2600" smtClean="0">
                <a:uFillTx/>
              </a:rPr>
              <a:t>This number needs to be matched to </a:t>
            </a:r>
            <a:r>
              <a:rPr lang="en-US" sz="2600" i="1" smtClean="0">
                <a:uFillTx/>
              </a:rPr>
              <a:t>e</a:t>
            </a:r>
            <a:r>
              <a:rPr lang="en-US" sz="2600" smtClean="0">
                <a:uFillTx/>
              </a:rPr>
              <a:t> experimental product ions	 </a:t>
            </a:r>
          </a:p>
          <a:p>
            <a:r>
              <a:rPr lang="en-US" sz="2600" smtClean="0">
                <a:uFillTx/>
              </a:rPr>
              <a:t>The number of matches is assumed to follow a Poisson distribution</a:t>
            </a:r>
            <a:endParaRPr lang="en-US" sz="2600">
              <a:uFillTx/>
            </a:endParaRPr>
          </a:p>
        </p:txBody>
      </p:sp>
      <p:pic>
        <p:nvPicPr>
          <p:cNvPr id="7" name="Grafik 6"/>
          <p:cNvPicPr>
            <a:picLocks noChangeAspect="1"/>
          </p:cNvPicPr>
          <p:nvPr/>
        </p:nvPicPr>
        <p:blipFill>
          <a:blip r:embed="rId2" cstate="print"/>
          <a:stretch>
            <a:fillRect/>
          </a:stretch>
        </p:blipFill>
        <p:spPr bwMode="auto">
          <a:xfrm>
            <a:off x="3429000" y="1798315"/>
            <a:ext cx="896975" cy="498318"/>
          </a:xfrm>
          <a:prstGeom prst="rect">
            <a:avLst/>
          </a:prstGeom>
          <a:noFill/>
          <a:effectLst/>
        </p:spPr>
      </p:pic>
      <p:pic>
        <p:nvPicPr>
          <p:cNvPr id="4098" name="Picture 2"/>
          <p:cNvPicPr>
            <a:picLocks noChangeAspect="1" noChangeArrowheads="1"/>
          </p:cNvPicPr>
          <p:nvPr/>
        </p:nvPicPr>
        <p:blipFill>
          <a:blip r:embed="rId3" cstate="print"/>
          <a:srcRect/>
          <a:stretch>
            <a:fillRect/>
          </a:stretch>
        </p:blipFill>
        <p:spPr bwMode="auto">
          <a:xfrm>
            <a:off x="4435789" y="1407600"/>
            <a:ext cx="4632011" cy="4284000"/>
          </a:xfrm>
          <a:prstGeom prst="rect">
            <a:avLst/>
          </a:prstGeom>
          <a:noFill/>
          <a:ln>
            <a:noFill/>
          </a:ln>
          <a:effectLst/>
        </p:spPr>
      </p:pic>
      <p:sp>
        <p:nvSpPr>
          <p:cNvPr id="9" name="Textplatzhalter 3"/>
          <p:cNvSpPr txBox="1">
            <a:spLocks/>
          </p:cNvSpPr>
          <p:nvPr/>
        </p:nvSpPr>
        <p:spPr bwMode="auto">
          <a:xfrm>
            <a:off x="4527698" y="5885688"/>
            <a:ext cx="4572000" cy="210312"/>
          </a:xfrm>
          <a:prstGeom prst="rect">
            <a:avLst/>
          </a:prstGeom>
          <a:noFill/>
          <a:ln>
            <a:noFill/>
          </a:ln>
        </p:spPr>
        <p:txBody>
          <a:bodyPr vert="horz" wrap="square" lIns="91440" tIns="45720" rIns="91440" bIns="45720" numCol="1" anchor="t" anchorCtr="0" compatLnSpc="1">
            <a:prstTxWarp prst="textNoShape">
              <a:avLst/>
            </a:prstTxWarp>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uFillTx/>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uFillTx/>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uFillTx/>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uFillTx/>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342900" lvl="2" indent="-342900"/>
            <a:r>
              <a:rPr lang="en-US" b="0" smtClean="0">
                <a:solidFill>
                  <a:schemeClr val="tx1"/>
                </a:solidFill>
                <a:uFillTx/>
              </a:rPr>
              <a:t>Geer et al., J </a:t>
            </a:r>
            <a:r>
              <a:rPr lang="en-US" b="0">
                <a:solidFill>
                  <a:schemeClr val="tx1"/>
                </a:solidFill>
                <a:uFillTx/>
              </a:rPr>
              <a:t>Proteome Res. 2004 Sep-Oct;3(5):958-64</a:t>
            </a:r>
            <a:r>
              <a:rPr lang="en-US" b="0" smtClean="0">
                <a:solidFill>
                  <a:schemeClr val="tx1"/>
                </a:solidFill>
                <a:uFillTx/>
              </a:rPr>
              <a:t>.</a:t>
            </a:r>
          </a:p>
          <a:p>
            <a:pPr marL="342900" lvl="2" indent="-342900"/>
            <a:r>
              <a:rPr lang="en-US" b="0" err="1" smtClean="0">
                <a:solidFill>
                  <a:schemeClr val="tx1"/>
                </a:solidFill>
                <a:uFillTx/>
              </a:rPr>
              <a:t>Sadygov</a:t>
            </a:r>
            <a:r>
              <a:rPr lang="en-US" b="0" smtClean="0">
                <a:solidFill>
                  <a:schemeClr val="tx1"/>
                </a:solidFill>
                <a:uFillTx/>
              </a:rPr>
              <a:t> and Yates, Anal. Chem. 2003 Aug; 75(15):3792-3798.</a:t>
            </a:r>
            <a:endParaRPr lang="en-US" b="0">
              <a:solidFill>
                <a:schemeClr val="tx1"/>
              </a:solidFill>
              <a:uFillTx/>
            </a:endParaRPr>
          </a:p>
          <a:p>
            <a:r>
              <a:rPr lang="en-US" b="0" smtClean="0">
                <a:solidFill>
                  <a:schemeClr val="tx1"/>
                </a:solidFill>
                <a:uFillTx/>
              </a:rPr>
              <a:t> </a:t>
            </a:r>
            <a:endParaRPr lang="en-US" b="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000" smtClean="0">
                <a:uFillTx/>
              </a:rPr>
              <a:t>OMSSA – model for charge state 1</a:t>
            </a:r>
            <a:endParaRPr lang="en-US" sz="3000">
              <a:uFillTx/>
            </a:endParaRPr>
          </a:p>
        </p:txBody>
      </p:sp>
      <p:sp>
        <p:nvSpPr>
          <p:cNvPr id="3" name="Inhaltsplatzhalter 2"/>
          <p:cNvSpPr>
            <a:spLocks noGrp="1"/>
          </p:cNvSpPr>
          <p:nvPr>
            <p:ph idx="1"/>
          </p:nvPr>
        </p:nvSpPr>
        <p:spPr/>
        <p:txBody>
          <a:bodyPr/>
          <a:lstStyle/>
          <a:p>
            <a:r>
              <a:rPr lang="en-US" sz="2400" dirty="0" smtClean="0">
                <a:uFillTx/>
              </a:rPr>
              <a:t>Assuming an underlying Poisson distribution allows to determine the mean for the singly charged case</a:t>
            </a:r>
          </a:p>
          <a:p>
            <a:endParaRPr lang="en-US" sz="2400" dirty="0">
              <a:uFillTx/>
            </a:endParaRPr>
          </a:p>
          <a:p>
            <a:endParaRPr lang="en-US" sz="2400" dirty="0" smtClean="0">
              <a:uFillTx/>
            </a:endParaRPr>
          </a:p>
          <a:p>
            <a:r>
              <a:rPr lang="en-US" sz="2400" dirty="0" smtClean="0">
                <a:uFillTx/>
              </a:rPr>
              <a:t>This is the mean value for the Poisson distribution P(x,</a:t>
            </a:r>
            <a:r>
              <a:rPr lang="el-GR" sz="2400" dirty="0" smtClean="0">
                <a:uFillTx/>
              </a:rPr>
              <a:t>μ</a:t>
            </a:r>
            <a:r>
              <a:rPr lang="en-US" sz="2400" dirty="0" smtClean="0">
                <a:uFillTx/>
              </a:rPr>
              <a:t>)</a:t>
            </a:r>
            <a:br>
              <a:rPr lang="en-US" sz="2400" dirty="0" smtClean="0">
                <a:uFillTx/>
              </a:rPr>
            </a:br>
            <a:r>
              <a:rPr lang="en-US" sz="2400" dirty="0" smtClean="0">
                <a:uFillTx/>
              </a:rPr>
              <a:t/>
            </a:r>
            <a:br>
              <a:rPr lang="en-US" sz="2400" dirty="0" smtClean="0">
                <a:uFillTx/>
              </a:rPr>
            </a:br>
            <a:r>
              <a:rPr lang="en-US" sz="2400" dirty="0" smtClean="0">
                <a:uFillTx/>
              </a:rPr>
              <a:t/>
            </a:r>
            <a:br>
              <a:rPr lang="en-US" sz="2400" dirty="0" smtClean="0">
                <a:uFillTx/>
              </a:rPr>
            </a:br>
            <a:r>
              <a:rPr lang="en-US" sz="2400" dirty="0" smtClean="0">
                <a:uFillTx/>
              </a:rPr>
              <a:t>x is the number of matches and </a:t>
            </a:r>
            <a:r>
              <a:rPr lang="el-GR" sz="2400" dirty="0" smtClean="0">
                <a:uFillTx/>
              </a:rPr>
              <a:t>μ</a:t>
            </a:r>
            <a:r>
              <a:rPr lang="de-DE" sz="2400" dirty="0" smtClean="0">
                <a:uFillTx/>
              </a:rPr>
              <a:t> </a:t>
            </a:r>
            <a:r>
              <a:rPr lang="de-DE" sz="2400" dirty="0" err="1" smtClean="0">
                <a:uFillTx/>
              </a:rPr>
              <a:t>is</a:t>
            </a:r>
            <a:r>
              <a:rPr lang="de-DE" sz="2400" dirty="0" smtClean="0">
                <a:uFillTx/>
              </a:rPr>
              <a:t> </a:t>
            </a:r>
            <a:r>
              <a:rPr lang="de-DE" sz="2400" dirty="0" err="1" smtClean="0">
                <a:uFillTx/>
              </a:rPr>
              <a:t>separately</a:t>
            </a:r>
            <a:r>
              <a:rPr lang="de-DE" sz="2400" dirty="0" smtClean="0">
                <a:uFillTx/>
              </a:rPr>
              <a:t> </a:t>
            </a:r>
            <a:r>
              <a:rPr lang="de-DE" sz="2400" dirty="0" err="1" smtClean="0">
                <a:uFillTx/>
              </a:rPr>
              <a:t>calculated</a:t>
            </a:r>
            <a:r>
              <a:rPr lang="de-DE" sz="2400" dirty="0" smtClean="0">
                <a:uFillTx/>
              </a:rPr>
              <a:t> </a:t>
            </a:r>
            <a:r>
              <a:rPr lang="de-DE" sz="2400" dirty="0" err="1" smtClean="0">
                <a:uFillTx/>
              </a:rPr>
              <a:t>for</a:t>
            </a:r>
            <a:r>
              <a:rPr lang="de-DE" sz="2400" dirty="0" smtClean="0">
                <a:uFillTx/>
              </a:rPr>
              <a:t> </a:t>
            </a:r>
            <a:r>
              <a:rPr lang="de-DE" sz="2400" dirty="0" err="1" smtClean="0">
                <a:uFillTx/>
              </a:rPr>
              <a:t>the</a:t>
            </a:r>
            <a:r>
              <a:rPr lang="de-DE" sz="2400" dirty="0" smtClean="0">
                <a:uFillTx/>
              </a:rPr>
              <a:t> different </a:t>
            </a:r>
            <a:r>
              <a:rPr lang="de-DE" sz="2400" dirty="0" err="1" smtClean="0">
                <a:uFillTx/>
              </a:rPr>
              <a:t>charge</a:t>
            </a:r>
            <a:r>
              <a:rPr lang="de-DE" sz="2400" dirty="0" smtClean="0">
                <a:uFillTx/>
              </a:rPr>
              <a:t> </a:t>
            </a:r>
            <a:r>
              <a:rPr lang="de-DE" sz="2400" dirty="0" err="1" smtClean="0">
                <a:uFillTx/>
              </a:rPr>
              <a:t>states</a:t>
            </a:r>
            <a:r>
              <a:rPr lang="de-DE" sz="2400" dirty="0" smtClean="0">
                <a:uFillTx/>
              </a:rPr>
              <a:t> (</a:t>
            </a:r>
            <a:r>
              <a:rPr lang="el-GR" sz="2400" dirty="0" smtClean="0">
                <a:uFillTx/>
              </a:rPr>
              <a:t>μ</a:t>
            </a:r>
            <a:r>
              <a:rPr lang="de-DE" sz="2400" baseline="-25000" dirty="0" smtClean="0">
                <a:uFillTx/>
              </a:rPr>
              <a:t>1</a:t>
            </a:r>
            <a:r>
              <a:rPr lang="de-DE" sz="2400" dirty="0" smtClean="0">
                <a:uFillTx/>
              </a:rPr>
              <a:t> </a:t>
            </a:r>
            <a:r>
              <a:rPr lang="de-DE" sz="2400" dirty="0" err="1" smtClean="0">
                <a:uFillTx/>
              </a:rPr>
              <a:t>denotes</a:t>
            </a:r>
            <a:r>
              <a:rPr lang="de-DE" sz="2400" dirty="0" smtClean="0">
                <a:uFillTx/>
              </a:rPr>
              <a:t> </a:t>
            </a:r>
            <a:r>
              <a:rPr lang="de-DE" sz="2400" dirty="0" err="1" smtClean="0">
                <a:uFillTx/>
              </a:rPr>
              <a:t>charge</a:t>
            </a:r>
            <a:r>
              <a:rPr lang="de-DE" sz="2400" dirty="0" smtClean="0">
                <a:uFillTx/>
              </a:rPr>
              <a:t> </a:t>
            </a:r>
            <a:r>
              <a:rPr lang="de-DE" sz="2400" dirty="0" err="1" smtClean="0">
                <a:uFillTx/>
              </a:rPr>
              <a:t>state</a:t>
            </a:r>
            <a:r>
              <a:rPr lang="de-DE" sz="2400" dirty="0" smtClean="0">
                <a:uFillTx/>
              </a:rPr>
              <a:t> 1)</a:t>
            </a:r>
          </a:p>
          <a:p>
            <a:r>
              <a:rPr lang="de-DE" sz="2400" dirty="0" smtClean="0">
                <a:uFillTx/>
              </a:rPr>
              <a:t>After </a:t>
            </a:r>
            <a:r>
              <a:rPr lang="de-DE" sz="2400" dirty="0" err="1" smtClean="0">
                <a:uFillTx/>
              </a:rPr>
              <a:t>the</a:t>
            </a:r>
            <a:r>
              <a:rPr lang="de-DE" sz="2400" dirty="0" smtClean="0">
                <a:uFillTx/>
              </a:rPr>
              <a:t> </a:t>
            </a:r>
            <a:r>
              <a:rPr lang="de-DE" sz="2400" dirty="0" err="1" smtClean="0">
                <a:uFillTx/>
              </a:rPr>
              <a:t>modeling</a:t>
            </a:r>
            <a:r>
              <a:rPr lang="de-DE" sz="2400" dirty="0" smtClean="0">
                <a:uFillTx/>
              </a:rPr>
              <a:t> </a:t>
            </a:r>
            <a:r>
              <a:rPr lang="de-DE" sz="2400" dirty="0" err="1" smtClean="0">
                <a:uFillTx/>
              </a:rPr>
              <a:t>of</a:t>
            </a:r>
            <a:r>
              <a:rPr lang="de-DE" sz="2400" dirty="0" smtClean="0">
                <a:uFillTx/>
              </a:rPr>
              <a:t> </a:t>
            </a:r>
            <a:r>
              <a:rPr lang="de-DE" sz="2400" dirty="0" err="1" smtClean="0">
                <a:uFillTx/>
              </a:rPr>
              <a:t>the</a:t>
            </a:r>
            <a:r>
              <a:rPr lang="de-DE" sz="2400" dirty="0" smtClean="0">
                <a:uFillTx/>
              </a:rPr>
              <a:t> </a:t>
            </a:r>
            <a:r>
              <a:rPr lang="de-DE" sz="2400" dirty="0" err="1" smtClean="0">
                <a:uFillTx/>
              </a:rPr>
              <a:t>distribution</a:t>
            </a:r>
            <a:r>
              <a:rPr lang="de-DE" sz="2400" dirty="0" smtClean="0">
                <a:uFillTx/>
              </a:rPr>
              <a:t> </a:t>
            </a:r>
            <a:r>
              <a:rPr lang="de-DE" sz="2400" dirty="0" err="1" smtClean="0">
                <a:uFillTx/>
              </a:rPr>
              <a:t>for</a:t>
            </a:r>
            <a:r>
              <a:rPr lang="de-DE" sz="2400" dirty="0" smtClean="0">
                <a:uFillTx/>
              </a:rPr>
              <a:t> </a:t>
            </a:r>
            <a:r>
              <a:rPr lang="de-DE" sz="2400" dirty="0" err="1" smtClean="0">
                <a:uFillTx/>
              </a:rPr>
              <a:t>charge</a:t>
            </a:r>
            <a:r>
              <a:rPr lang="de-DE" sz="2400" dirty="0" smtClean="0">
                <a:uFillTx/>
              </a:rPr>
              <a:t> </a:t>
            </a:r>
            <a:r>
              <a:rPr lang="de-DE" sz="2400" dirty="0" err="1" smtClean="0">
                <a:uFillTx/>
              </a:rPr>
              <a:t>state</a:t>
            </a:r>
            <a:r>
              <a:rPr lang="de-DE" sz="2400" dirty="0" smtClean="0">
                <a:uFillTx/>
              </a:rPr>
              <a:t> 1, a </a:t>
            </a:r>
            <a:r>
              <a:rPr lang="de-DE" sz="2400" dirty="0" err="1" smtClean="0">
                <a:uFillTx/>
              </a:rPr>
              <a:t>combined</a:t>
            </a:r>
            <a:r>
              <a:rPr lang="de-DE" sz="2400" dirty="0" smtClean="0">
                <a:uFillTx/>
              </a:rPr>
              <a:t> </a:t>
            </a:r>
            <a:r>
              <a:rPr lang="de-DE" sz="2400" dirty="0" err="1" smtClean="0">
                <a:uFillTx/>
              </a:rPr>
              <a:t>distribution</a:t>
            </a:r>
            <a:r>
              <a:rPr lang="de-DE" sz="2400" dirty="0" smtClean="0">
                <a:uFillTx/>
              </a:rPr>
              <a:t> </a:t>
            </a:r>
            <a:r>
              <a:rPr lang="de-DE" sz="2400" dirty="0" err="1" smtClean="0">
                <a:uFillTx/>
              </a:rPr>
              <a:t>for</a:t>
            </a:r>
            <a:r>
              <a:rPr lang="de-DE" sz="2400" dirty="0" smtClean="0">
                <a:uFillTx/>
              </a:rPr>
              <a:t> </a:t>
            </a:r>
            <a:r>
              <a:rPr lang="de-DE" sz="2400" dirty="0" err="1" smtClean="0">
                <a:uFillTx/>
              </a:rPr>
              <a:t>charge</a:t>
            </a:r>
            <a:r>
              <a:rPr lang="de-DE" sz="2400" dirty="0" smtClean="0">
                <a:uFillTx/>
              </a:rPr>
              <a:t> </a:t>
            </a:r>
            <a:r>
              <a:rPr lang="de-DE" sz="2400" dirty="0" err="1" smtClean="0">
                <a:uFillTx/>
              </a:rPr>
              <a:t>states</a:t>
            </a:r>
            <a:r>
              <a:rPr lang="de-DE" sz="2400" dirty="0" smtClean="0">
                <a:uFillTx/>
              </a:rPr>
              <a:t> +1 </a:t>
            </a:r>
            <a:r>
              <a:rPr lang="de-DE" sz="2400" dirty="0" err="1" smtClean="0">
                <a:uFillTx/>
              </a:rPr>
              <a:t>and</a:t>
            </a:r>
            <a:r>
              <a:rPr lang="de-DE" sz="2400" dirty="0" smtClean="0">
                <a:uFillTx/>
              </a:rPr>
              <a:t> +2 </a:t>
            </a:r>
            <a:r>
              <a:rPr lang="de-DE" sz="2400" dirty="0" err="1" smtClean="0">
                <a:uFillTx/>
              </a:rPr>
              <a:t>can</a:t>
            </a:r>
            <a:r>
              <a:rPr lang="de-DE" sz="2400" dirty="0" smtClean="0">
                <a:uFillTx/>
              </a:rPr>
              <a:t> </a:t>
            </a:r>
            <a:r>
              <a:rPr lang="de-DE" sz="2400" dirty="0" err="1" smtClean="0">
                <a:uFillTx/>
              </a:rPr>
              <a:t>be</a:t>
            </a:r>
            <a:r>
              <a:rPr lang="de-DE" sz="2400" dirty="0" smtClean="0">
                <a:uFillTx/>
              </a:rPr>
              <a:t> </a:t>
            </a:r>
            <a:r>
              <a:rPr lang="de-DE" sz="2400" dirty="0" err="1" smtClean="0">
                <a:uFillTx/>
              </a:rPr>
              <a:t>derived</a:t>
            </a:r>
            <a:r>
              <a:rPr lang="de-DE" sz="2400" dirty="0" smtClean="0">
                <a:uFillTx/>
              </a:rPr>
              <a:t> </a:t>
            </a:r>
            <a:r>
              <a:rPr lang="de-DE" sz="2400" dirty="0" err="1" smtClean="0">
                <a:uFillTx/>
              </a:rPr>
              <a:t>as</a:t>
            </a:r>
            <a:r>
              <a:rPr lang="de-DE" sz="2400" dirty="0" smtClean="0">
                <a:uFillTx/>
              </a:rPr>
              <a:t> </a:t>
            </a:r>
            <a:r>
              <a:rPr lang="de-DE" sz="2400" dirty="0" err="1" smtClean="0">
                <a:uFillTx/>
              </a:rPr>
              <a:t>follows</a:t>
            </a:r>
            <a:endParaRPr lang="en-US" sz="2400" dirty="0" smtClean="0">
              <a:uFillTx/>
            </a:endParaRPr>
          </a:p>
        </p:txBody>
      </p:sp>
      <p:pic>
        <p:nvPicPr>
          <p:cNvPr id="9" name="Grafik 8"/>
          <p:cNvPicPr>
            <a:picLocks noChangeAspect="1"/>
          </p:cNvPicPr>
          <p:nvPr/>
        </p:nvPicPr>
        <p:blipFill>
          <a:blip r:embed="rId2" cstate="print"/>
          <a:stretch>
            <a:fillRect/>
          </a:stretch>
        </p:blipFill>
        <p:spPr bwMode="auto">
          <a:xfrm>
            <a:off x="2340651" y="1905000"/>
            <a:ext cx="4462415" cy="648000"/>
          </a:xfrm>
          <a:prstGeom prst="rect">
            <a:avLst/>
          </a:prstGeom>
          <a:noFill/>
          <a:effectLst/>
        </p:spPr>
      </p:pic>
      <p:pic>
        <p:nvPicPr>
          <p:cNvPr id="11" name="Grafik 10"/>
          <p:cNvPicPr>
            <a:picLocks noChangeAspect="1"/>
          </p:cNvPicPr>
          <p:nvPr/>
        </p:nvPicPr>
        <p:blipFill>
          <a:blip r:embed="rId3" cstate="print"/>
          <a:stretch>
            <a:fillRect/>
          </a:stretch>
        </p:blipFill>
        <p:spPr bwMode="auto">
          <a:xfrm>
            <a:off x="3345543" y="3289002"/>
            <a:ext cx="2452630" cy="476218"/>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0" y="41253"/>
            <a:ext cx="7162800" cy="685800"/>
          </a:xfrm>
        </p:spPr>
        <p:txBody>
          <a:bodyPr/>
          <a:lstStyle/>
          <a:p>
            <a:r>
              <a:rPr lang="en-US" sz="3000" smtClean="0">
                <a:uFillTx/>
              </a:rPr>
              <a:t>OMSSA – model for charge state +1 and +2</a:t>
            </a:r>
            <a:endParaRPr lang="en-US" sz="3000">
              <a:uFillTx/>
            </a:endParaRPr>
          </a:p>
        </p:txBody>
      </p:sp>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cstate="print"/>
            <a:stretch>
              <a:fillRect l="-828" t="-676" b="-7215"/>
            </a:stretch>
          </a:blipFill>
        </p:spPr>
        <p:txBody>
          <a:bodyPr/>
          <a:lstStyle/>
          <a:p>
            <a:r>
              <a:rPr lang="en-US">
                <a:noFill/>
                <a:uFillTx/>
              </a:rPr>
              <a:t> </a:t>
            </a:r>
          </a:p>
        </p:txBody>
      </p:sp>
      <p:pic>
        <p:nvPicPr>
          <p:cNvPr id="20" name="Grafik 19"/>
          <p:cNvPicPr>
            <a:picLocks noChangeAspect="1"/>
          </p:cNvPicPr>
          <p:nvPr/>
        </p:nvPicPr>
        <p:blipFill>
          <a:blip r:embed="rId3" cstate="print"/>
          <a:stretch>
            <a:fillRect/>
          </a:stretch>
        </p:blipFill>
        <p:spPr bwMode="auto">
          <a:xfrm>
            <a:off x="949809" y="4644662"/>
            <a:ext cx="7237259" cy="576000"/>
          </a:xfrm>
          <a:prstGeom prst="rect">
            <a:avLst/>
          </a:prstGeom>
          <a:noFill/>
          <a:effectLst/>
        </p:spPr>
      </p:pic>
      <p:pic>
        <p:nvPicPr>
          <p:cNvPr id="10" name="Grafik 9"/>
          <p:cNvPicPr>
            <a:picLocks noChangeAspect="1"/>
          </p:cNvPicPr>
          <p:nvPr/>
        </p:nvPicPr>
        <p:blipFill>
          <a:blip r:embed="rId4" cstate="print"/>
          <a:stretch>
            <a:fillRect/>
          </a:stretch>
        </p:blipFill>
        <p:spPr bwMode="auto">
          <a:xfrm>
            <a:off x="1534633" y="3032422"/>
            <a:ext cx="6027115" cy="576000"/>
          </a:xfrm>
          <a:prstGeom prst="rect">
            <a:avLst/>
          </a:prstGeom>
          <a:noFill/>
          <a:effectLst/>
        </p:spPr>
      </p:pic>
      <p:sp>
        <p:nvSpPr>
          <p:cNvPr id="11" name="Rechteck 10"/>
          <p:cNvSpPr>
            <a:spLocks/>
          </p:cNvSpPr>
          <p:nvPr/>
        </p:nvSpPr>
        <p:spPr bwMode="auto">
          <a:xfrm>
            <a:off x="2013099" y="3060087"/>
            <a:ext cx="2700000" cy="540000"/>
          </a:xfrm>
          <a:prstGeom prst="rect">
            <a:avLst/>
          </a:prstGeom>
          <a:solidFill>
            <a:srgbClr val="FF0000">
              <a:alpha val="3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2" name="Textfeld 11"/>
          <p:cNvSpPr txBox="1">
            <a:spLocks noRot="1" noChangeAspect="1" noMove="1" noResize="1" noEditPoints="1" noAdjustHandles="1" noChangeArrowheads="1" noChangeShapeType="1" noTextEdit="1"/>
          </p:cNvSpPr>
          <p:nvPr/>
        </p:nvSpPr>
        <p:spPr>
          <a:xfrm>
            <a:off x="-1769" y="3698112"/>
            <a:ext cx="4463901" cy="379463"/>
          </a:xfrm>
          <a:prstGeom prst="rect">
            <a:avLst/>
          </a:prstGeom>
          <a:blipFill rotWithShape="1">
            <a:blip r:embed="rId5" cstate="print"/>
            <a:stretch>
              <a:fillRect l="-410" b="-1613"/>
            </a:stretch>
          </a:blipFill>
        </p:spPr>
        <p:txBody>
          <a:bodyPr/>
          <a:lstStyle/>
          <a:p>
            <a:r>
              <a:rPr lang="en-US">
                <a:noFill/>
                <a:uFillTx/>
              </a:rPr>
              <a:t> </a:t>
            </a:r>
          </a:p>
        </p:txBody>
      </p:sp>
      <p:cxnSp>
        <p:nvCxnSpPr>
          <p:cNvPr id="14" name="Gerade Verbindung mit Pfeil 13"/>
          <p:cNvCxnSpPr/>
          <p:nvPr/>
        </p:nvCxnSpPr>
        <p:spPr bwMode="auto">
          <a:xfrm flipV="1">
            <a:off x="3570786" y="3641409"/>
            <a:ext cx="0" cy="216000"/>
          </a:xfrm>
          <a:prstGeom prst="straightConnector1">
            <a:avLst/>
          </a:prstGeom>
          <a:noFill/>
          <a:ln w="9525" cap="flat" cmpd="sng" algn="ctr">
            <a:solidFill>
              <a:schemeClr val="tx1"/>
            </a:solidFill>
            <a:prstDash val="solid"/>
            <a:round/>
            <a:headEnd type="none" w="med" len="med"/>
            <a:tailEnd type="arrow"/>
          </a:ln>
          <a:effectLst/>
        </p:spPr>
      </p:cxnSp>
      <p:sp>
        <p:nvSpPr>
          <p:cNvPr id="15" name="Rechteck 14"/>
          <p:cNvSpPr>
            <a:spLocks/>
          </p:cNvSpPr>
          <p:nvPr/>
        </p:nvSpPr>
        <p:spPr bwMode="auto">
          <a:xfrm>
            <a:off x="4713767" y="3057724"/>
            <a:ext cx="1188000" cy="540000"/>
          </a:xfrm>
          <a:prstGeom prst="rect">
            <a:avLst/>
          </a:prstGeom>
          <a:solidFill>
            <a:srgbClr val="0000CC">
              <a:alpha val="32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6" name="Textfeld 15"/>
          <p:cNvSpPr txBox="1">
            <a:spLocks/>
          </p:cNvSpPr>
          <p:nvPr/>
        </p:nvSpPr>
        <p:spPr>
          <a:xfrm>
            <a:off x="5029200" y="3687479"/>
            <a:ext cx="4463901" cy="307777"/>
          </a:xfrm>
          <a:prstGeom prst="rect">
            <a:avLst/>
          </a:prstGeom>
          <a:noFill/>
        </p:spPr>
        <p:txBody>
          <a:bodyPr wrap="square" rtlCol="0">
            <a:spAutoFit/>
          </a:bodyPr>
          <a:lstStyle/>
          <a:p>
            <a:pPr algn="l"/>
            <a:r>
              <a:rPr lang="en-US" sz="1400" b="0" smtClean="0">
                <a:solidFill>
                  <a:schemeClr val="tx1"/>
                </a:solidFill>
                <a:uFillTx/>
              </a:rPr>
              <a:t>Corresponds to the </a:t>
            </a:r>
            <a:r>
              <a:rPr lang="de-DE" sz="1400" b="0" err="1" smtClean="0">
                <a:solidFill>
                  <a:schemeClr val="tx1"/>
                </a:solidFill>
                <a:uFillTx/>
              </a:rPr>
              <a:t>portion</a:t>
            </a:r>
            <a:r>
              <a:rPr lang="de-DE" sz="1400" b="0" smtClean="0">
                <a:solidFill>
                  <a:schemeClr val="tx1"/>
                </a:solidFill>
                <a:uFillTx/>
              </a:rPr>
              <a:t> </a:t>
            </a:r>
            <a:r>
              <a:rPr lang="de-DE" sz="1400" b="0" err="1" smtClean="0">
                <a:solidFill>
                  <a:schemeClr val="tx1"/>
                </a:solidFill>
                <a:uFillTx/>
              </a:rPr>
              <a:t>of</a:t>
            </a:r>
            <a:r>
              <a:rPr lang="de-DE" sz="1400" b="0" smtClean="0">
                <a:solidFill>
                  <a:schemeClr val="tx1"/>
                </a:solidFill>
                <a:uFillTx/>
              </a:rPr>
              <a:t> </a:t>
            </a:r>
            <a:r>
              <a:rPr lang="de-DE" sz="1400" b="0" i="1" smtClean="0">
                <a:solidFill>
                  <a:schemeClr val="tx1"/>
                </a:solidFill>
                <a:uFillTx/>
              </a:rPr>
              <a:t>e</a:t>
            </a:r>
            <a:r>
              <a:rPr lang="de-DE" sz="1400" b="0" smtClean="0">
                <a:solidFill>
                  <a:schemeClr val="tx1"/>
                </a:solidFill>
                <a:uFillTx/>
              </a:rPr>
              <a:t>, </a:t>
            </a:r>
            <a:r>
              <a:rPr lang="de-DE" sz="1400" b="0" err="1" smtClean="0">
                <a:solidFill>
                  <a:schemeClr val="tx1"/>
                </a:solidFill>
                <a:uFillTx/>
              </a:rPr>
              <a:t>that</a:t>
            </a:r>
            <a:r>
              <a:rPr lang="de-DE" sz="1400" b="0" smtClean="0">
                <a:solidFill>
                  <a:schemeClr val="tx1"/>
                </a:solidFill>
                <a:uFillTx/>
              </a:rPr>
              <a:t> lies in A</a:t>
            </a:r>
            <a:endParaRPr lang="en-US" sz="1400" b="0">
              <a:solidFill>
                <a:schemeClr val="tx1"/>
              </a:solidFill>
              <a:uFillTx/>
            </a:endParaRPr>
          </a:p>
        </p:txBody>
      </p:sp>
      <p:cxnSp>
        <p:nvCxnSpPr>
          <p:cNvPr id="17" name="Gerade Verbindung mit Pfeil 16"/>
          <p:cNvCxnSpPr/>
          <p:nvPr/>
        </p:nvCxnSpPr>
        <p:spPr bwMode="auto">
          <a:xfrm flipV="1">
            <a:off x="5029200" y="3634200"/>
            <a:ext cx="0" cy="252000"/>
          </a:xfrm>
          <a:prstGeom prst="straightConnector1">
            <a:avLst/>
          </a:prstGeom>
          <a:noFill/>
          <a:ln w="9525" cap="flat" cmpd="sng" algn="ctr">
            <a:solidFill>
              <a:schemeClr val="tx1"/>
            </a:solidFill>
            <a:prstDash val="solid"/>
            <a:round/>
            <a:headEnd type="none" w="med" len="med"/>
            <a:tailEnd type="arrow"/>
          </a:ln>
          <a:effectLst/>
        </p:spPr>
      </p:cxnSp>
      <p:pic>
        <p:nvPicPr>
          <p:cNvPr id="22" name="Grafik 21"/>
          <p:cNvPicPr>
            <a:picLocks noChangeAspect="1"/>
          </p:cNvPicPr>
          <p:nvPr/>
        </p:nvPicPr>
        <p:blipFill>
          <a:blip r:embed="rId6" cstate="print"/>
          <a:stretch>
            <a:fillRect/>
          </a:stretch>
        </p:blipFill>
        <p:spPr bwMode="auto">
          <a:xfrm>
            <a:off x="2519009" y="5858536"/>
            <a:ext cx="4028041" cy="454221"/>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OMSSA – improve </a:t>
            </a:r>
            <a:r>
              <a:rPr lang="en-US" err="1" smtClean="0">
                <a:uFillTx/>
              </a:rPr>
              <a:t>performace</a:t>
            </a:r>
            <a:endParaRPr lang="en-US">
              <a:uFillTx/>
            </a:endParaRPr>
          </a:p>
        </p:txBody>
      </p:sp>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cstate="print"/>
            <a:stretch>
              <a:fillRect l="-966" t="-902" r="-552"/>
            </a:stretch>
          </a:blipFill>
        </p:spPr>
        <p:txBody>
          <a:bodyPr/>
          <a:lstStyle/>
          <a:p>
            <a:r>
              <a:rPr lang="en-US">
                <a:noFill/>
                <a:uFillTx/>
              </a:rPr>
              <a:t> </a:t>
            </a:r>
          </a:p>
        </p:txBody>
      </p:sp>
      <p:pic>
        <p:nvPicPr>
          <p:cNvPr id="8" name="Grafik 7"/>
          <p:cNvPicPr>
            <a:picLocks noChangeAspect="1"/>
          </p:cNvPicPr>
          <p:nvPr/>
        </p:nvPicPr>
        <p:blipFill>
          <a:blip r:embed="rId3" cstate="print"/>
          <a:stretch>
            <a:fillRect/>
          </a:stretch>
        </p:blipFill>
        <p:spPr bwMode="auto">
          <a:xfrm>
            <a:off x="2294236" y="4136065"/>
            <a:ext cx="4542498" cy="432000"/>
          </a:xfrm>
          <a:prstGeom prst="rect">
            <a:avLst/>
          </a:prstGeom>
          <a:noFill/>
          <a:effectLst/>
        </p:spPr>
      </p:pic>
      <p:pic>
        <p:nvPicPr>
          <p:cNvPr id="11" name="Grafik 10"/>
          <p:cNvPicPr>
            <a:picLocks noChangeAspect="1"/>
          </p:cNvPicPr>
          <p:nvPr/>
        </p:nvPicPr>
        <p:blipFill>
          <a:blip r:embed="rId4" cstate="print"/>
          <a:stretch>
            <a:fillRect/>
          </a:stretch>
        </p:blipFill>
        <p:spPr bwMode="auto">
          <a:xfrm>
            <a:off x="2916866" y="5450963"/>
            <a:ext cx="3295907" cy="576000"/>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smtClean="0">
                <a:uFillTx/>
                <a:cs typeface="Calibri" pitchFamily="34" charset="0"/>
              </a:rPr>
              <a:t>Sequest</a:t>
            </a:r>
            <a:endParaRPr lang="en-US">
              <a:uFillTx/>
              <a:cs typeface="Calibri" pitchFamily="34" charset="0"/>
            </a:endParaRPr>
          </a:p>
        </p:txBody>
      </p:sp>
      <p:cxnSp>
        <p:nvCxnSpPr>
          <p:cNvPr id="5" name="Gerade Verbindung mit Pfeil 4"/>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6" name="Gerade Verbindung mit Pfeil 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7" name="Gerade Verbindung 6"/>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8" name="Gerade Verbindung 7"/>
          <p:cNvCxnSpPr/>
          <p:nvPr/>
        </p:nvCxnSpPr>
        <p:spPr bwMode="auto">
          <a:xfrm flipV="1">
            <a:off x="1371600" y="1828800"/>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9" name="Gerade Verbindung 8"/>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2133600"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90700" y="2477175"/>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flipV="1">
            <a:off x="2628900" y="2827650"/>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16" name="Gerade Verbindung 15"/>
          <p:cNvCxnSpPr/>
          <p:nvPr/>
        </p:nvCxnSpPr>
        <p:spPr bwMode="auto">
          <a:xfrm flipV="1">
            <a:off x="2895600" y="283717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3200400"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V="1">
            <a:off x="4343400" y="199583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4876800" y="1462430"/>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3657600" y="2940070"/>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5781675"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7162800" y="2219325"/>
            <a:ext cx="0" cy="1080000"/>
          </a:xfrm>
          <a:prstGeom prst="line">
            <a:avLst/>
          </a:prstGeom>
          <a:noFill/>
          <a:ln w="1905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6553200" y="2507025"/>
            <a:ext cx="0" cy="792000"/>
          </a:xfrm>
          <a:prstGeom prst="line">
            <a:avLst/>
          </a:prstGeom>
          <a:noFill/>
          <a:ln w="1905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flipV="1">
            <a:off x="1371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2133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V="1">
            <a:off x="17907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V="1">
            <a:off x="26289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V="1">
            <a:off x="2895600" y="48132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V="1">
            <a:off x="3200400"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V="1">
            <a:off x="4343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4876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flipV="1">
            <a:off x="3657600" y="482091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flipV="1">
            <a:off x="5781675" y="481522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V="1">
            <a:off x="7162800" y="481454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flipV="1">
            <a:off x="6553200" y="480697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flipV="1">
            <a:off x="5105400" y="481350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flipV="1">
            <a:off x="64770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63246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flipV="1">
            <a:off x="5638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V="1">
            <a:off x="5486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V="1">
            <a:off x="41910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flipV="1">
            <a:off x="4038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flipV="1">
            <a:off x="340995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flipV="1">
            <a:off x="19812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8" name="Gerade Verbindung mit Pfeil 57"/>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cxnSp>
        <p:nvCxnSpPr>
          <p:cNvPr id="59" name="Gerade Verbindung mit Pfeil 58"/>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sp>
        <p:nvSpPr>
          <p:cNvPr id="60" name="Textfeld 59"/>
          <p:cNvSpPr txBox="1">
            <a:spLocks/>
          </p:cNvSpPr>
          <p:nvPr/>
        </p:nvSpPr>
        <p:spPr>
          <a:xfrm>
            <a:off x="-76200" y="1304151"/>
            <a:ext cx="614550" cy="276999"/>
          </a:xfrm>
          <a:prstGeom prst="rect">
            <a:avLst/>
          </a:prstGeom>
          <a:noFill/>
          <a:ln>
            <a:noFill/>
          </a:ln>
        </p:spPr>
        <p:txBody>
          <a:bodyPr wrap="square" rtlCol="0">
            <a:spAutoFit/>
          </a:bodyPr>
          <a:lstStyle/>
          <a:p>
            <a:r>
              <a:rPr lang="en-US" sz="1200" b="0" smtClean="0">
                <a:solidFill>
                  <a:schemeClr val="tx1"/>
                </a:solidFill>
                <a:uFillTx/>
                <a:latin typeface="Calibri" pitchFamily="34" charset="0"/>
                <a:cs typeface="Calibri" pitchFamily="34" charset="0"/>
              </a:rPr>
              <a:t>100 %</a:t>
            </a:r>
            <a:endParaRPr lang="en-US" sz="1200" b="0">
              <a:solidFill>
                <a:schemeClr val="tx1"/>
              </a:solidFill>
              <a:uFillTx/>
              <a:latin typeface="Calibri" pitchFamily="34" charset="0"/>
              <a:cs typeface="Calibri" pitchFamily="34" charset="0"/>
            </a:endParaRPr>
          </a:p>
        </p:txBody>
      </p:sp>
      <p:sp>
        <p:nvSpPr>
          <p:cNvPr id="61" name="Textfeld 60"/>
          <p:cNvSpPr txBox="1">
            <a:spLocks/>
          </p:cNvSpPr>
          <p:nvPr/>
        </p:nvSpPr>
        <p:spPr>
          <a:xfrm>
            <a:off x="-76200" y="4666475"/>
            <a:ext cx="614550" cy="276999"/>
          </a:xfrm>
          <a:prstGeom prst="rect">
            <a:avLst/>
          </a:prstGeom>
          <a:noFill/>
          <a:ln>
            <a:noFill/>
          </a:ln>
        </p:spPr>
        <p:txBody>
          <a:bodyPr wrap="square" rtlCol="0">
            <a:spAutoFit/>
          </a:bodyPr>
          <a:lstStyle/>
          <a:p>
            <a:pPr algn="ctr"/>
            <a:r>
              <a:rPr lang="en-US" sz="1200" b="0" smtClean="0">
                <a:solidFill>
                  <a:schemeClr val="tx1"/>
                </a:solidFill>
                <a:uFillTx/>
                <a:latin typeface="Calibri" pitchFamily="34" charset="0"/>
                <a:cs typeface="Calibri" pitchFamily="34" charset="0"/>
              </a:rPr>
              <a:t>1</a:t>
            </a:r>
            <a:endParaRPr lang="en-US" sz="1200" b="0">
              <a:solidFill>
                <a:schemeClr val="tx1"/>
              </a:solidFill>
              <a:uFillTx/>
              <a:latin typeface="Calibri" pitchFamily="34" charset="0"/>
              <a:cs typeface="Calibri" pitchFamily="34" charset="0"/>
            </a:endParaRPr>
          </a:p>
        </p:txBody>
      </p:sp>
      <p:sp>
        <p:nvSpPr>
          <p:cNvPr id="62" name="Textfeld 61"/>
          <p:cNvSpPr txBox="1">
            <a:spLocks/>
          </p:cNvSpPr>
          <p:nvPr/>
        </p:nvSpPr>
        <p:spPr>
          <a:xfrm>
            <a:off x="-76200" y="6019800"/>
            <a:ext cx="614550" cy="276999"/>
          </a:xfrm>
          <a:prstGeom prst="rect">
            <a:avLst/>
          </a:prstGeom>
          <a:noFill/>
          <a:ln>
            <a:noFill/>
          </a:ln>
        </p:spPr>
        <p:txBody>
          <a:bodyPr wrap="square" rtlCol="0">
            <a:spAutoFit/>
          </a:bodyPr>
          <a:lstStyle/>
          <a:p>
            <a:pPr algn="ctr"/>
            <a:r>
              <a:rPr lang="en-US" sz="1200" b="0" smtClean="0">
                <a:solidFill>
                  <a:schemeClr val="tx1"/>
                </a:solidFill>
                <a:uFillTx/>
                <a:latin typeface="Calibri" pitchFamily="34" charset="0"/>
                <a:cs typeface="Calibri" pitchFamily="34" charset="0"/>
              </a:rPr>
              <a:t>0</a:t>
            </a:r>
            <a:endParaRPr lang="en-US" sz="1200" b="0">
              <a:solidFill>
                <a:schemeClr val="tx1"/>
              </a:solidFill>
              <a:uFillTx/>
              <a:latin typeface="Calibri" pitchFamily="34" charset="0"/>
              <a:cs typeface="Calibri" pitchFamily="34" charset="0"/>
            </a:endParaRPr>
          </a:p>
        </p:txBody>
      </p:sp>
      <p:sp>
        <p:nvSpPr>
          <p:cNvPr id="63" name="Textfeld 62"/>
          <p:cNvSpPr txBox="1">
            <a:spLocks/>
          </p:cNvSpPr>
          <p:nvPr/>
        </p:nvSpPr>
        <p:spPr>
          <a:xfrm>
            <a:off x="5943600" y="1265657"/>
            <a:ext cx="3079900" cy="400110"/>
          </a:xfrm>
          <a:prstGeom prst="rect">
            <a:avLst/>
          </a:prstGeom>
          <a:noFill/>
          <a:ln>
            <a:noFill/>
          </a:ln>
        </p:spPr>
        <p:txBody>
          <a:bodyPr wrap="square" rtlCol="0">
            <a:spAutoFit/>
          </a:bodyPr>
          <a:lstStyle/>
          <a:p>
            <a:r>
              <a:rPr lang="en-US" sz="2000" b="0" smtClean="0">
                <a:solidFill>
                  <a:schemeClr val="tx1"/>
                </a:solidFill>
                <a:uFillTx/>
                <a:latin typeface="Calibri" pitchFamily="34" charset="0"/>
                <a:cs typeface="Calibri" pitchFamily="34" charset="0"/>
              </a:rPr>
              <a:t>Experimental spectrum S</a:t>
            </a:r>
            <a:endParaRPr lang="en-US" sz="2000" b="0">
              <a:solidFill>
                <a:schemeClr val="tx1"/>
              </a:solidFill>
              <a:uFillTx/>
              <a:latin typeface="Calibri" pitchFamily="34" charset="0"/>
              <a:cs typeface="Calibri" pitchFamily="34" charset="0"/>
            </a:endParaRPr>
          </a:p>
        </p:txBody>
      </p:sp>
      <p:sp>
        <p:nvSpPr>
          <p:cNvPr id="64" name="Textfeld 63"/>
          <p:cNvSpPr txBox="1">
            <a:spLocks/>
          </p:cNvSpPr>
          <p:nvPr/>
        </p:nvSpPr>
        <p:spPr>
          <a:xfrm>
            <a:off x="4038600" y="4203789"/>
            <a:ext cx="4984900" cy="400110"/>
          </a:xfrm>
          <a:prstGeom prst="rect">
            <a:avLst/>
          </a:prstGeom>
          <a:noFill/>
          <a:ln>
            <a:noFill/>
          </a:ln>
        </p:spPr>
        <p:txBody>
          <a:bodyPr wrap="square" rtlCol="0">
            <a:spAutoFit/>
          </a:bodyPr>
          <a:lstStyle/>
          <a:p>
            <a:r>
              <a:rPr lang="en-US" sz="2000" b="0" smtClean="0">
                <a:solidFill>
                  <a:schemeClr val="tx1"/>
                </a:solidFill>
                <a:uFillTx/>
                <a:latin typeface="Calibri" pitchFamily="34" charset="0"/>
                <a:cs typeface="Calibri" pitchFamily="34" charset="0"/>
              </a:rPr>
              <a:t>Exemplified theoretical  spectrum T </a:t>
            </a:r>
            <a:r>
              <a:rPr lang="az-Cyrl-AZ" sz="2000" b="0" smtClean="0">
                <a:solidFill>
                  <a:schemeClr val="tx1"/>
                </a:solidFill>
                <a:uFillTx/>
                <a:latin typeface="Calibri" pitchFamily="34" charset="0"/>
                <a:cs typeface="Calibri" pitchFamily="34" charset="0"/>
              </a:rPr>
              <a:t>Є</a:t>
            </a:r>
            <a:r>
              <a:rPr lang="de-DE" sz="2000" b="0" smtClean="0">
                <a:solidFill>
                  <a:schemeClr val="tx1"/>
                </a:solidFill>
                <a:uFillTx/>
                <a:latin typeface="Calibri" pitchFamily="34" charset="0"/>
                <a:cs typeface="Calibri" pitchFamily="34" charset="0"/>
              </a:rPr>
              <a:t> </a:t>
            </a:r>
            <a:r>
              <a:rPr lang="el-GR" sz="2000" b="0" smtClean="0">
                <a:solidFill>
                  <a:schemeClr val="tx1"/>
                </a:solidFill>
                <a:uFillTx/>
                <a:latin typeface="Calibri" pitchFamily="34" charset="0"/>
                <a:cs typeface="Calibri" pitchFamily="34" charset="0"/>
              </a:rPr>
              <a:t>Ω</a:t>
            </a:r>
            <a:r>
              <a:rPr lang="de-DE" sz="2000" b="0" baseline="-25000" smtClean="0">
                <a:solidFill>
                  <a:schemeClr val="tx1"/>
                </a:solidFill>
                <a:uFillTx/>
                <a:latin typeface="Calibri" pitchFamily="34" charset="0"/>
                <a:cs typeface="Calibri" pitchFamily="34" charset="0"/>
              </a:rPr>
              <a:t>S</a:t>
            </a:r>
            <a:r>
              <a:rPr lang="en-US" sz="2000" b="0" smtClean="0">
                <a:solidFill>
                  <a:schemeClr val="tx1"/>
                </a:solidFill>
                <a:uFillTx/>
                <a:latin typeface="Calibri" pitchFamily="34" charset="0"/>
                <a:cs typeface="Calibri" pitchFamily="34" charset="0"/>
              </a:rPr>
              <a:t> </a:t>
            </a:r>
            <a:endParaRPr lang="en-US" sz="2000" b="0">
              <a:solidFill>
                <a:schemeClr val="tx1"/>
              </a:solidFill>
              <a:uFillTx/>
              <a:latin typeface="Calibri" pitchFamily="34" charset="0"/>
              <a:cs typeface="Calibri" pitchFamily="34" charset="0"/>
            </a:endParaRPr>
          </a:p>
        </p:txBody>
      </p:sp>
      <p:sp>
        <p:nvSpPr>
          <p:cNvPr id="66" name="Text Box 8"/>
          <p:cNvSpPr txBox="1">
            <a:spLocks noChangeArrowheads="1"/>
          </p:cNvSpPr>
          <p:nvPr/>
        </p:nvSpPr>
        <p:spPr bwMode="auto">
          <a:xfrm>
            <a:off x="1638300" y="6600051"/>
            <a:ext cx="5857875" cy="276999"/>
          </a:xfrm>
          <a:prstGeom prst="rect">
            <a:avLst/>
          </a:prstGeom>
          <a:noFill/>
          <a:ln w="9525">
            <a:noFill/>
            <a:miter lim="800000"/>
          </a:ln>
          <a:effectLst/>
        </p:spPr>
        <p:txBody>
          <a:bodyPr wrap="square">
            <a:spAutoFit/>
          </a:bodyPr>
          <a:lstStyle>
            <a:lvl1pPr eaLnBrk="0" hangingPunct="0">
              <a:defRPr b="1">
                <a:solidFill>
                  <a:schemeClr val="tx1"/>
                </a:solidFill>
                <a:uFillTx/>
                <a:latin typeface="Arial" charset="0"/>
              </a:defRPr>
            </a:lvl1pPr>
            <a:lvl2pPr marL="742950" indent="-285750" eaLnBrk="0" hangingPunct="0">
              <a:defRPr b="1">
                <a:solidFill>
                  <a:schemeClr val="tx1"/>
                </a:solidFill>
                <a:uFillTx/>
                <a:latin typeface="Arial" charset="0"/>
              </a:defRPr>
            </a:lvl2pPr>
            <a:lvl3pPr marL="1143000" indent="-228600" eaLnBrk="0" hangingPunct="0">
              <a:defRPr b="1">
                <a:solidFill>
                  <a:schemeClr val="tx1"/>
                </a:solidFill>
                <a:uFillTx/>
                <a:latin typeface="Arial" charset="0"/>
              </a:defRPr>
            </a:lvl3pPr>
            <a:lvl4pPr marL="1600200" indent="-228600" eaLnBrk="0" hangingPunct="0">
              <a:defRPr b="1">
                <a:solidFill>
                  <a:schemeClr val="tx1"/>
                </a:solidFill>
                <a:uFillTx/>
                <a:latin typeface="Arial" charset="0"/>
              </a:defRPr>
            </a:lvl4pPr>
            <a:lvl5pPr marL="2057400" indent="-228600" eaLnBrk="0" hangingPunct="0">
              <a:defRPr b="1">
                <a:solidFill>
                  <a:schemeClr val="tx1"/>
                </a:solidFill>
                <a:uFillTx/>
                <a:latin typeface="Arial" charset="0"/>
              </a:defRPr>
            </a:lvl5pPr>
            <a:lvl6pPr marL="2514600" indent="-228600" algn="r" eaLnBrk="0" fontAlgn="base" hangingPunct="0">
              <a:spcBef>
                <a:spcPct val="0"/>
              </a:spcBef>
              <a:spcAft>
                <a:spcPct val="0"/>
              </a:spcAft>
              <a:defRPr b="1">
                <a:solidFill>
                  <a:schemeClr val="tx1"/>
                </a:solidFill>
                <a:uFillTx/>
                <a:latin typeface="Arial" charset="0"/>
              </a:defRPr>
            </a:lvl6pPr>
            <a:lvl7pPr marL="2971800" indent="-228600" algn="r" eaLnBrk="0" fontAlgn="base" hangingPunct="0">
              <a:spcBef>
                <a:spcPct val="0"/>
              </a:spcBef>
              <a:spcAft>
                <a:spcPct val="0"/>
              </a:spcAft>
              <a:defRPr b="1">
                <a:solidFill>
                  <a:schemeClr val="tx1"/>
                </a:solidFill>
                <a:uFillTx/>
                <a:latin typeface="Arial" charset="0"/>
              </a:defRPr>
            </a:lvl7pPr>
            <a:lvl8pPr marL="3429000" indent="-228600" algn="r" eaLnBrk="0" fontAlgn="base" hangingPunct="0">
              <a:spcBef>
                <a:spcPct val="0"/>
              </a:spcBef>
              <a:spcAft>
                <a:spcPct val="0"/>
              </a:spcAft>
              <a:defRPr b="1">
                <a:solidFill>
                  <a:schemeClr val="tx1"/>
                </a:solidFill>
                <a:uFillTx/>
                <a:latin typeface="Arial" charset="0"/>
              </a:defRPr>
            </a:lvl8pPr>
            <a:lvl9pPr marL="3886200" indent="-228600" algn="r" eaLnBrk="0" fontAlgn="base" hangingPunct="0">
              <a:spcBef>
                <a:spcPct val="0"/>
              </a:spcBef>
              <a:spcAft>
                <a:spcPct val="0"/>
              </a:spcAft>
              <a:defRPr b="1">
                <a:solidFill>
                  <a:schemeClr val="tx1"/>
                </a:solidFill>
                <a:uFillTx/>
                <a:latin typeface="Arial" charset="0"/>
              </a:defRPr>
            </a:lvl9pPr>
          </a:lstStyle>
          <a:p>
            <a:pPr algn="ctr" eaLnBrk="1" hangingPunct="1"/>
            <a:r>
              <a:rPr lang="en-US" sz="1200" b="0" err="1" smtClean="0">
                <a:uFillTx/>
                <a:latin typeface="Calibri" pitchFamily="34" charset="0"/>
                <a:cs typeface="Calibri" pitchFamily="34" charset="0"/>
              </a:rPr>
              <a:t>Eng</a:t>
            </a:r>
            <a:r>
              <a:rPr lang="en-US" sz="1200" b="0">
                <a:uFillTx/>
                <a:latin typeface="Calibri" pitchFamily="34" charset="0"/>
                <a:cs typeface="Calibri" pitchFamily="34" charset="0"/>
              </a:rPr>
              <a:t> </a:t>
            </a:r>
            <a:r>
              <a:rPr lang="en-US" sz="1200" b="0" smtClean="0">
                <a:uFillTx/>
                <a:latin typeface="Calibri" pitchFamily="34" charset="0"/>
                <a:cs typeface="Calibri" pitchFamily="34" charset="0"/>
              </a:rPr>
              <a:t>et al.,  </a:t>
            </a:r>
            <a:r>
              <a:rPr lang="en-US" sz="1200" b="0" i="1">
                <a:uFillTx/>
                <a:latin typeface="Calibri" pitchFamily="34" charset="0"/>
                <a:cs typeface="Calibri" pitchFamily="34" charset="0"/>
              </a:rPr>
              <a:t>J. Am. Soc. Mass </a:t>
            </a:r>
            <a:r>
              <a:rPr lang="en-US" sz="1200" b="0" i="1" err="1">
                <a:uFillTx/>
                <a:latin typeface="Calibri" pitchFamily="34" charset="0"/>
                <a:cs typeface="Calibri" pitchFamily="34" charset="0"/>
              </a:rPr>
              <a:t>Spectrom</a:t>
            </a:r>
            <a:r>
              <a:rPr lang="en-US" sz="1200" b="0">
                <a:uFillTx/>
                <a:latin typeface="Calibri" pitchFamily="34" charset="0"/>
                <a:cs typeface="Calibri" pitchFamily="34" charset="0"/>
              </a:rPr>
              <a:t>. </a:t>
            </a:r>
            <a:r>
              <a:rPr lang="en-US" sz="1200">
                <a:uFillTx/>
                <a:latin typeface="Calibri" pitchFamily="34" charset="0"/>
                <a:cs typeface="Calibri" pitchFamily="34" charset="0"/>
              </a:rPr>
              <a:t>1994</a:t>
            </a:r>
            <a:r>
              <a:rPr lang="en-US" sz="1200" b="0">
                <a:uFillTx/>
                <a:latin typeface="Calibri" pitchFamily="34" charset="0"/>
                <a:cs typeface="Calibri" pitchFamily="34" charset="0"/>
              </a:rPr>
              <a:t>, 5, 976-989.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Inhaltsplatzhalter 2"/>
          <p:cNvSpPr txBox="1">
            <a:spLocks/>
          </p:cNvSpPr>
          <p:nvPr/>
        </p:nvSpPr>
        <p:spPr>
          <a:xfrm>
            <a:off x="155448" y="3276600"/>
            <a:ext cx="8836152" cy="3438375"/>
          </a:xfrm>
          <a:prstGeom prst="rect">
            <a:avLst/>
          </a:prstGeom>
        </p:spPr>
        <p:txBody>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r>
              <a:rPr lang="de-DE" sz="2200" b="0" dirty="0" err="1" smtClean="0">
                <a:uFillTx/>
                <a:cs typeface="Calibri" pitchFamily="34" charset="0"/>
              </a:rPr>
              <a:t>Sum</a:t>
            </a:r>
            <a:r>
              <a:rPr lang="de-DE" sz="2200" b="0" dirty="0" smtClean="0">
                <a:uFillTx/>
                <a:cs typeface="Calibri" pitchFamily="34" charset="0"/>
              </a:rPr>
              <a:t> all </a:t>
            </a:r>
            <a:r>
              <a:rPr lang="de-DE" sz="2200" b="0" dirty="0" err="1" smtClean="0">
                <a:uFillTx/>
                <a:cs typeface="Calibri" pitchFamily="34" charset="0"/>
              </a:rPr>
              <a:t>the</a:t>
            </a:r>
            <a:r>
              <a:rPr lang="de-DE" sz="2200" b="0" dirty="0" smtClean="0">
                <a:uFillTx/>
                <a:cs typeface="Calibri" pitchFamily="34" charset="0"/>
              </a:rPr>
              <a:t> </a:t>
            </a:r>
            <a:r>
              <a:rPr lang="de-DE" sz="2200" b="0" dirty="0" err="1" smtClean="0">
                <a:uFillTx/>
                <a:cs typeface="Calibri" pitchFamily="34" charset="0"/>
              </a:rPr>
              <a:t>peaks</a:t>
            </a:r>
            <a:r>
              <a:rPr lang="de-DE" sz="2200" b="0" dirty="0" smtClean="0">
                <a:uFillTx/>
                <a:cs typeface="Calibri" pitchFamily="34" charset="0"/>
              </a:rPr>
              <a:t> </a:t>
            </a:r>
            <a:r>
              <a:rPr lang="de-DE" sz="2200" b="0" dirty="0" err="1" smtClean="0">
                <a:uFillTx/>
                <a:cs typeface="Calibri" pitchFamily="34" charset="0"/>
              </a:rPr>
              <a:t>that</a:t>
            </a:r>
            <a:r>
              <a:rPr lang="de-DE" sz="2200" b="0" dirty="0" smtClean="0">
                <a:uFillTx/>
                <a:cs typeface="Calibri" pitchFamily="34" charset="0"/>
              </a:rPr>
              <a:t> </a:t>
            </a:r>
            <a:r>
              <a:rPr lang="de-DE" sz="2200" b="0" dirty="0" err="1" smtClean="0">
                <a:uFillTx/>
                <a:cs typeface="Calibri" pitchFamily="34" charset="0"/>
              </a:rPr>
              <a:t>overlap</a:t>
            </a:r>
            <a:r>
              <a:rPr lang="de-DE" sz="2200" b="0" dirty="0" smtClean="0">
                <a:uFillTx/>
                <a:cs typeface="Calibri" pitchFamily="34" charset="0"/>
              </a:rPr>
              <a:t> </a:t>
            </a:r>
            <a:r>
              <a:rPr lang="de-DE" sz="2200" b="0" dirty="0" err="1" smtClean="0">
                <a:uFillTx/>
                <a:cs typeface="Calibri" pitchFamily="34" charset="0"/>
              </a:rPr>
              <a:t>between</a:t>
            </a:r>
            <a:r>
              <a:rPr lang="de-DE" sz="2200" b="0" dirty="0" smtClean="0">
                <a:uFillTx/>
                <a:cs typeface="Calibri" pitchFamily="34" charset="0"/>
              </a:rPr>
              <a:t> </a:t>
            </a:r>
            <a:r>
              <a:rPr lang="de-DE" sz="2200" b="0" dirty="0" err="1" smtClean="0">
                <a:uFillTx/>
                <a:cs typeface="Calibri" pitchFamily="34" charset="0"/>
              </a:rPr>
              <a:t>theoretical</a:t>
            </a:r>
            <a:r>
              <a:rPr lang="de-DE" sz="2200" b="0" dirty="0" smtClean="0">
                <a:uFillTx/>
                <a:cs typeface="Calibri" pitchFamily="34" charset="0"/>
              </a:rPr>
              <a:t> </a:t>
            </a:r>
            <a:r>
              <a:rPr lang="de-DE" sz="2200" b="0" dirty="0" err="1" smtClean="0">
                <a:uFillTx/>
                <a:cs typeface="Calibri" pitchFamily="34" charset="0"/>
              </a:rPr>
              <a:t>and</a:t>
            </a:r>
            <a:r>
              <a:rPr lang="de-DE" sz="2200" b="0" dirty="0" smtClean="0">
                <a:uFillTx/>
                <a:cs typeface="Calibri" pitchFamily="34" charset="0"/>
              </a:rPr>
              <a:t> experimental </a:t>
            </a:r>
            <a:r>
              <a:rPr lang="de-DE" sz="2200" b="0" dirty="0" err="1" smtClean="0">
                <a:uFillTx/>
                <a:cs typeface="Calibri" pitchFamily="34" charset="0"/>
              </a:rPr>
              <a:t>spectrum</a:t>
            </a:r>
            <a:endParaRPr lang="de-DE" sz="2200" b="0" dirty="0">
              <a:uFillTx/>
              <a:cs typeface="Calibri" pitchFamily="34" charset="0"/>
            </a:endParaRPr>
          </a:p>
          <a:p>
            <a:r>
              <a:rPr lang="de-DE" sz="2200" b="0" dirty="0" smtClean="0">
                <a:uFillTx/>
                <a:cs typeface="Calibri" pitchFamily="34" charset="0"/>
              </a:rPr>
              <a:t>This score </a:t>
            </a:r>
            <a:r>
              <a:rPr lang="de-DE" sz="2200" b="0" dirty="0" err="1" smtClean="0">
                <a:uFillTx/>
                <a:cs typeface="Calibri" pitchFamily="34" charset="0"/>
              </a:rPr>
              <a:t>is</a:t>
            </a:r>
            <a:r>
              <a:rPr lang="de-DE" sz="2200" b="0" dirty="0" smtClean="0">
                <a:uFillTx/>
                <a:cs typeface="Calibri" pitchFamily="34" charset="0"/>
              </a:rPr>
              <a:t> </a:t>
            </a:r>
            <a:r>
              <a:rPr lang="de-DE" sz="2200" b="0" dirty="0" err="1" smtClean="0">
                <a:uFillTx/>
                <a:cs typeface="Calibri" pitchFamily="34" charset="0"/>
              </a:rPr>
              <a:t>called</a:t>
            </a:r>
            <a:r>
              <a:rPr lang="de-DE" sz="2200" b="0" dirty="0" smtClean="0">
                <a:uFillTx/>
                <a:cs typeface="Calibri" pitchFamily="34" charset="0"/>
              </a:rPr>
              <a:t> </a:t>
            </a:r>
            <a:r>
              <a:rPr lang="de-DE" sz="2200" dirty="0" smtClean="0">
                <a:uFillTx/>
                <a:cs typeface="Calibri" pitchFamily="34" charset="0"/>
              </a:rPr>
              <a:t>Cross-</a:t>
            </a:r>
            <a:r>
              <a:rPr lang="de-DE" sz="2200" dirty="0" err="1" smtClean="0">
                <a:uFillTx/>
                <a:cs typeface="Calibri" pitchFamily="34" charset="0"/>
              </a:rPr>
              <a:t>correlation</a:t>
            </a:r>
            <a:endParaRPr lang="en-US" sz="2200" dirty="0">
              <a:uFillTx/>
              <a:cs typeface="Calibri" pitchFamily="34" charset="0"/>
            </a:endParaRPr>
          </a:p>
        </p:txBody>
      </p:sp>
      <p:grpSp>
        <p:nvGrpSpPr>
          <p:cNvPr id="68" name="Gruppieren 67"/>
          <p:cNvGrpSpPr/>
          <p:nvPr/>
        </p:nvGrpSpPr>
        <p:grpSpPr>
          <a:xfrm>
            <a:off x="1981200" y="4808400"/>
            <a:ext cx="4495800" cy="1445105"/>
            <a:chOff x="1981200" y="4808400"/>
            <a:chExt cx="4495800" cy="1445105"/>
          </a:xfrm>
        </p:grpSpPr>
        <p:cxnSp>
          <p:nvCxnSpPr>
            <p:cNvPr id="49" name="Gerade Verbindung 48"/>
            <p:cNvCxnSpPr/>
            <p:nvPr/>
          </p:nvCxnSpPr>
          <p:spPr bwMode="auto">
            <a:xfrm flipV="1">
              <a:off x="5105400" y="481350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flipV="1">
              <a:off x="64770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flipV="1">
              <a:off x="63246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flipV="1">
              <a:off x="56388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V="1">
              <a:off x="548640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V="1">
              <a:off x="41910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flipV="1">
              <a:off x="4038600" y="4808400"/>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flipV="1">
              <a:off x="3409950" y="4810125"/>
              <a:ext cx="0" cy="1440000"/>
            </a:xfrm>
            <a:prstGeom prst="line">
              <a:avLst/>
            </a:prstGeom>
            <a:noFill/>
            <a:ln w="19050"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flipV="1">
              <a:off x="1981200" y="4810125"/>
              <a:ext cx="0" cy="1440000"/>
            </a:xfrm>
            <a:prstGeom prst="line">
              <a:avLst/>
            </a:prstGeom>
            <a:noFill/>
            <a:ln w="19050" cap="flat" cmpd="sng" algn="ctr">
              <a:solidFill>
                <a:schemeClr val="tx1"/>
              </a:solidFill>
              <a:prstDash val="solid"/>
              <a:round/>
              <a:headEnd type="none" w="med" len="med"/>
              <a:tailEnd type="none" w="med" len="med"/>
            </a:ln>
            <a:effectLst/>
          </p:spPr>
        </p:cxnSp>
      </p:grpSp>
      <p:grpSp>
        <p:nvGrpSpPr>
          <p:cNvPr id="67" name="Gruppieren 66"/>
          <p:cNvGrpSpPr/>
          <p:nvPr/>
        </p:nvGrpSpPr>
        <p:grpSpPr>
          <a:xfrm>
            <a:off x="-76200" y="4666475"/>
            <a:ext cx="8581900" cy="1630324"/>
            <a:chOff x="-76200" y="4666475"/>
            <a:chExt cx="8581900" cy="1630324"/>
          </a:xfrm>
        </p:grpSpPr>
        <p:cxnSp>
          <p:nvCxnSpPr>
            <p:cNvPr id="6" name="Gerade Verbindung mit Pfeil 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37" name="Gerade Verbindung 36"/>
            <p:cNvCxnSpPr/>
            <p:nvPr/>
          </p:nvCxnSpPr>
          <p:spPr bwMode="auto">
            <a:xfrm flipV="1">
              <a:off x="1371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38" name="Gerade Verbindung 37"/>
            <p:cNvCxnSpPr/>
            <p:nvPr/>
          </p:nvCxnSpPr>
          <p:spPr bwMode="auto">
            <a:xfrm flipV="1">
              <a:off x="2133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39" name="Gerade Verbindung 38"/>
            <p:cNvCxnSpPr/>
            <p:nvPr/>
          </p:nvCxnSpPr>
          <p:spPr bwMode="auto">
            <a:xfrm flipV="1">
              <a:off x="17907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0" name="Gerade Verbindung 39"/>
            <p:cNvCxnSpPr/>
            <p:nvPr/>
          </p:nvCxnSpPr>
          <p:spPr bwMode="auto">
            <a:xfrm flipV="1">
              <a:off x="26289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1" name="Gerade Verbindung 40"/>
            <p:cNvCxnSpPr/>
            <p:nvPr/>
          </p:nvCxnSpPr>
          <p:spPr bwMode="auto">
            <a:xfrm flipV="1">
              <a:off x="2895600" y="48132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2" name="Gerade Verbindung 41"/>
            <p:cNvCxnSpPr/>
            <p:nvPr/>
          </p:nvCxnSpPr>
          <p:spPr bwMode="auto">
            <a:xfrm flipV="1">
              <a:off x="3200400"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3" name="Gerade Verbindung 42"/>
            <p:cNvCxnSpPr/>
            <p:nvPr/>
          </p:nvCxnSpPr>
          <p:spPr bwMode="auto">
            <a:xfrm flipV="1">
              <a:off x="43434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4" name="Gerade Verbindung 43"/>
            <p:cNvCxnSpPr/>
            <p:nvPr/>
          </p:nvCxnSpPr>
          <p:spPr bwMode="auto">
            <a:xfrm flipV="1">
              <a:off x="48768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5" name="Gerade Verbindung 44"/>
            <p:cNvCxnSpPr/>
            <p:nvPr/>
          </p:nvCxnSpPr>
          <p:spPr bwMode="auto">
            <a:xfrm flipV="1">
              <a:off x="3657600" y="482091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6" name="Gerade Verbindung 45"/>
            <p:cNvCxnSpPr/>
            <p:nvPr/>
          </p:nvCxnSpPr>
          <p:spPr bwMode="auto">
            <a:xfrm flipV="1">
              <a:off x="5781675"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V="1">
              <a:off x="7162800" y="481454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8" name="Gerade Verbindung 47"/>
            <p:cNvCxnSpPr/>
            <p:nvPr/>
          </p:nvCxnSpPr>
          <p:spPr bwMode="auto">
            <a:xfrm flipV="1">
              <a:off x="6553200" y="48069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9" name="Gerade Verbindung mit Pfeil 58"/>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sp>
          <p:nvSpPr>
            <p:cNvPr id="61" name="Textfeld 60"/>
            <p:cNvSpPr txBox="1">
              <a:spLocks/>
            </p:cNvSpPr>
            <p:nvPr/>
          </p:nvSpPr>
          <p:spPr>
            <a:xfrm>
              <a:off x="-76200" y="4666475"/>
              <a:ext cx="61455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1</a:t>
              </a:r>
              <a:endParaRPr lang="en-US" sz="1200" b="0">
                <a:solidFill>
                  <a:schemeClr val="tx1"/>
                </a:solidFill>
                <a:uFillTx/>
                <a:latin typeface="Calibri" pitchFamily="34" charset="0"/>
                <a:cs typeface="Calibri" pitchFamily="34" charset="0"/>
              </a:endParaRPr>
            </a:p>
          </p:txBody>
        </p:sp>
        <p:sp>
          <p:nvSpPr>
            <p:cNvPr id="62" name="Textfeld 61"/>
            <p:cNvSpPr txBox="1">
              <a:spLocks/>
            </p:cNvSpPr>
            <p:nvPr/>
          </p:nvSpPr>
          <p:spPr>
            <a:xfrm>
              <a:off x="-76200" y="6019800"/>
              <a:ext cx="614550" cy="276999"/>
            </a:xfrm>
            <a:prstGeom prst="rect">
              <a:avLst/>
            </a:prstGeom>
            <a:noFill/>
          </p:spPr>
          <p:txBody>
            <a:bodyPr wrap="square" rtlCol="0">
              <a:spAutoFit/>
            </a:bodyPr>
            <a:lstStyle/>
            <a:p>
              <a:pPr algn="ctr"/>
              <a:r>
                <a:rPr lang="en-US" sz="1200" b="0" smtClean="0">
                  <a:solidFill>
                    <a:schemeClr val="tx1"/>
                  </a:solidFill>
                  <a:uFillTx/>
                  <a:latin typeface="Calibri" pitchFamily="34" charset="0"/>
                  <a:cs typeface="Calibri" pitchFamily="34" charset="0"/>
                </a:rPr>
                <a:t>0</a:t>
              </a:r>
              <a:endParaRPr lang="en-US" sz="1200" b="0">
                <a:solidFill>
                  <a:schemeClr val="tx1"/>
                </a:solidFill>
                <a:uFillTx/>
                <a:latin typeface="Calibri" pitchFamily="34" charset="0"/>
                <a:cs typeface="Calibri" pitchFamily="34" charset="0"/>
              </a:endParaRPr>
            </a:p>
          </p:txBody>
        </p:sp>
      </p:grpSp>
      <p:sp>
        <p:nvSpPr>
          <p:cNvPr id="2" name="Titel 1"/>
          <p:cNvSpPr>
            <a:spLocks noGrp="1"/>
          </p:cNvSpPr>
          <p:nvPr>
            <p:ph type="title"/>
          </p:nvPr>
        </p:nvSpPr>
        <p:spPr/>
        <p:txBody>
          <a:bodyPr/>
          <a:lstStyle/>
          <a:p>
            <a:r>
              <a:rPr lang="en-US" err="1" smtClean="0">
                <a:uFillTx/>
                <a:cs typeface="Calibri" pitchFamily="34" charset="0"/>
              </a:rPr>
              <a:t>Sequest</a:t>
            </a:r>
            <a:r>
              <a:rPr lang="en-US" smtClean="0">
                <a:uFillTx/>
                <a:cs typeface="Calibri" pitchFamily="34" charset="0"/>
              </a:rPr>
              <a:t> – Cross correlation</a:t>
            </a:r>
            <a:endParaRPr lang="en-US">
              <a:uFillTx/>
              <a:cs typeface="Calibri" pitchFamily="34" charset="0"/>
            </a:endParaRPr>
          </a:p>
        </p:txBody>
      </p:sp>
      <p:grpSp>
        <p:nvGrpSpPr>
          <p:cNvPr id="70" name="Gruppieren 69"/>
          <p:cNvGrpSpPr/>
          <p:nvPr/>
        </p:nvGrpSpPr>
        <p:grpSpPr>
          <a:xfrm>
            <a:off x="-76200" y="1143000"/>
            <a:ext cx="9099700" cy="2047693"/>
            <a:chOff x="-76200" y="1265657"/>
            <a:chExt cx="9099700" cy="2047693"/>
          </a:xfrm>
        </p:grpSpPr>
        <p:grpSp>
          <p:nvGrpSpPr>
            <p:cNvPr id="69" name="Gruppieren 68"/>
            <p:cNvGrpSpPr/>
            <p:nvPr/>
          </p:nvGrpSpPr>
          <p:grpSpPr>
            <a:xfrm>
              <a:off x="614550" y="1265657"/>
              <a:ext cx="8408950" cy="2047693"/>
              <a:chOff x="614550" y="1265657"/>
              <a:chExt cx="8408950" cy="2047693"/>
            </a:xfrm>
          </p:grpSpPr>
          <p:cxnSp>
            <p:nvCxnSpPr>
              <p:cNvPr id="5" name="Gerade Verbindung mit Pfeil 4"/>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7" name="Gerade Verbindung 6"/>
              <p:cNvCxnSpPr/>
              <p:nvPr/>
            </p:nvCxnSpPr>
            <p:spPr bwMode="auto">
              <a:xfrm flipV="1">
                <a:off x="1219200" y="1905000"/>
                <a:ext cx="0" cy="1398000"/>
              </a:xfrm>
              <a:prstGeom prst="line">
                <a:avLst/>
              </a:prstGeom>
              <a:noFill/>
              <a:ln w="19050" cap="flat" cmpd="sng" algn="ctr">
                <a:solidFill>
                  <a:schemeClr val="tx1"/>
                </a:solidFill>
                <a:prstDash val="solid"/>
                <a:round/>
                <a:headEnd type="none" w="med" len="med"/>
                <a:tailEnd type="none" w="med" len="med"/>
              </a:ln>
              <a:effectLst/>
            </p:spPr>
          </p:cxnSp>
          <p:cxnSp>
            <p:nvCxnSpPr>
              <p:cNvPr id="8" name="Gerade Verbindung 7"/>
              <p:cNvCxnSpPr/>
              <p:nvPr/>
            </p:nvCxnSpPr>
            <p:spPr bwMode="auto">
              <a:xfrm flipV="1">
                <a:off x="1371600" y="1828800"/>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9" name="Gerade Verbindung 8"/>
              <p:cNvCxnSpPr/>
              <p:nvPr/>
            </p:nvCxnSpPr>
            <p:spPr bwMode="auto">
              <a:xfrm flipV="1">
                <a:off x="1485900" y="2259075"/>
                <a:ext cx="0" cy="1044000"/>
              </a:xfrm>
              <a:prstGeom prst="line">
                <a:avLst/>
              </a:prstGeom>
              <a:no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2133600"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1676400" y="1819275"/>
                <a:ext cx="0" cy="1476000"/>
              </a:xfrm>
              <a:prstGeom prst="line">
                <a:avLst/>
              </a:prstGeom>
              <a:no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90700" y="2477175"/>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2438400" y="163830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flipV="1">
                <a:off x="2628900" y="2827650"/>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flipV="1">
                <a:off x="2781300"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16" name="Gerade Verbindung 15"/>
              <p:cNvCxnSpPr/>
              <p:nvPr/>
            </p:nvCxnSpPr>
            <p:spPr bwMode="auto">
              <a:xfrm flipV="1">
                <a:off x="2895600" y="283717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3086100" y="199965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3200400"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flipV="1">
                <a:off x="3505200" y="1647825"/>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flipV="1">
                <a:off x="4267200"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3886200" y="2816515"/>
                <a:ext cx="0" cy="468000"/>
              </a:xfrm>
              <a:prstGeom prst="line">
                <a:avLst/>
              </a:prstGeom>
              <a:noFill/>
              <a:ln w="19050"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V="1">
                <a:off x="4343400" y="1995830"/>
                <a:ext cx="0" cy="1296000"/>
              </a:xfrm>
              <a:prstGeom prst="line">
                <a:avLst/>
              </a:prstGeom>
              <a:noFill/>
              <a:ln w="19050"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flipV="1">
                <a:off x="4457700" y="2449200"/>
                <a:ext cx="0" cy="864000"/>
              </a:xfrm>
              <a:prstGeom prst="line">
                <a:avLst/>
              </a:prstGeom>
              <a:noFill/>
              <a:ln w="19050"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4876800" y="1462430"/>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flipV="1">
                <a:off x="3657600" y="2940070"/>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flipV="1">
                <a:off x="5219700" y="1933575"/>
                <a:ext cx="0" cy="1368000"/>
              </a:xfrm>
              <a:prstGeom prst="line">
                <a:avLst/>
              </a:prstGeom>
              <a:noFill/>
              <a:ln w="19050"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5753100" y="1457325"/>
                <a:ext cx="0" cy="1836000"/>
              </a:xfrm>
              <a:prstGeom prst="line">
                <a:avLst/>
              </a:prstGeom>
              <a:no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V="1">
                <a:off x="4714875" y="1657350"/>
                <a:ext cx="0" cy="1656000"/>
              </a:xfrm>
              <a:prstGeom prst="line">
                <a:avLst/>
              </a:prstGeom>
              <a:noFill/>
              <a:ln w="1905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V="1">
                <a:off x="5781675" y="2467650"/>
                <a:ext cx="0" cy="828000"/>
              </a:xfrm>
              <a:prstGeom prst="line">
                <a:avLst/>
              </a:prstGeom>
              <a:noFill/>
              <a:ln w="1905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flipV="1">
                <a:off x="6848475" y="2652370"/>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5943600" y="263842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V="1">
                <a:off x="5334000" y="292612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6657975" y="2657475"/>
                <a:ext cx="0" cy="648000"/>
              </a:xfrm>
              <a:prstGeom prst="line">
                <a:avLst/>
              </a:prstGeom>
              <a:noFill/>
              <a:ln w="1905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6048375" y="2945175"/>
                <a:ext cx="0" cy="360000"/>
              </a:xfrm>
              <a:prstGeom prst="line">
                <a:avLst/>
              </a:prstGeom>
              <a:noFill/>
              <a:ln w="1905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flipV="1">
                <a:off x="7162800" y="2219325"/>
                <a:ext cx="0" cy="1080000"/>
              </a:xfrm>
              <a:prstGeom prst="line">
                <a:avLst/>
              </a:prstGeom>
              <a:noFill/>
              <a:ln w="1905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6553200" y="2507025"/>
                <a:ext cx="0" cy="792000"/>
              </a:xfrm>
              <a:prstGeom prst="line">
                <a:avLst/>
              </a:prstGeom>
              <a:noFill/>
              <a:ln w="19050" cap="flat" cmpd="sng" algn="ctr">
                <a:solidFill>
                  <a:schemeClr val="tx1"/>
                </a:solidFill>
                <a:prstDash val="solid"/>
                <a:round/>
                <a:headEnd type="none" w="med" len="med"/>
                <a:tailEnd type="none" w="med" len="med"/>
              </a:ln>
              <a:effectLst/>
            </p:spPr>
          </p:cxnSp>
          <p:cxnSp>
            <p:nvCxnSpPr>
              <p:cNvPr id="58" name="Gerade Verbindung mit Pfeil 57"/>
              <p:cNvCxnSpPr/>
              <p:nvPr/>
            </p:nvCxnSpPr>
            <p:spPr bwMode="auto">
              <a:xfrm flipV="1">
                <a:off x="614550" y="1810371"/>
                <a:ext cx="0" cy="1494000"/>
              </a:xfrm>
              <a:prstGeom prst="straightConnector1">
                <a:avLst/>
              </a:prstGeom>
              <a:noFill/>
              <a:ln w="28575" cap="flat" cmpd="sng" algn="ctr">
                <a:solidFill>
                  <a:schemeClr val="tx1"/>
                </a:solidFill>
                <a:prstDash val="solid"/>
                <a:round/>
                <a:headEnd type="none" w="med" len="med"/>
                <a:tailEnd type="arrow"/>
              </a:ln>
              <a:effectLst/>
            </p:spPr>
          </p:cxnSp>
          <p:sp>
            <p:nvSpPr>
              <p:cNvPr id="63" name="Textfeld 62"/>
              <p:cNvSpPr txBox="1">
                <a:spLocks/>
              </p:cNvSpPr>
              <p:nvPr/>
            </p:nvSpPr>
            <p:spPr>
              <a:xfrm>
                <a:off x="5943600" y="1265657"/>
                <a:ext cx="3079900" cy="400110"/>
              </a:xfrm>
              <a:prstGeom prst="rect">
                <a:avLst/>
              </a:prstGeom>
              <a:noFill/>
            </p:spPr>
            <p:txBody>
              <a:bodyPr wrap="square" rtlCol="0">
                <a:spAutoFit/>
              </a:bodyPr>
              <a:lstStyle/>
              <a:p>
                <a:r>
                  <a:rPr lang="en-US" sz="2000" b="0" dirty="0" smtClean="0">
                    <a:solidFill>
                      <a:schemeClr val="tx1"/>
                    </a:solidFill>
                    <a:uFillTx/>
                    <a:latin typeface="Calibri" pitchFamily="34" charset="0"/>
                    <a:cs typeface="Calibri" pitchFamily="34" charset="0"/>
                  </a:rPr>
                  <a:t>Experimental spectrum S</a:t>
                </a:r>
                <a:endParaRPr lang="en-US" sz="2000" b="0" dirty="0">
                  <a:solidFill>
                    <a:schemeClr val="tx1"/>
                  </a:solidFill>
                  <a:uFillTx/>
                  <a:latin typeface="Calibri" pitchFamily="34" charset="0"/>
                  <a:cs typeface="Calibri" pitchFamily="34" charset="0"/>
                </a:endParaRPr>
              </a:p>
            </p:txBody>
          </p:sp>
        </p:grpSp>
        <p:sp>
          <p:nvSpPr>
            <p:cNvPr id="60" name="Textfeld 59"/>
            <p:cNvSpPr txBox="1">
              <a:spLocks/>
            </p:cNvSpPr>
            <p:nvPr/>
          </p:nvSpPr>
          <p:spPr>
            <a:xfrm>
              <a:off x="-76200" y="1304151"/>
              <a:ext cx="614550" cy="276999"/>
            </a:xfrm>
            <a:prstGeom prst="rect">
              <a:avLst/>
            </a:prstGeom>
            <a:noFill/>
          </p:spPr>
          <p:txBody>
            <a:bodyPr wrap="square" rtlCol="0">
              <a:spAutoFit/>
            </a:bodyPr>
            <a:lstStyle/>
            <a:p>
              <a:r>
                <a:rPr lang="en-US" sz="1200" b="0" smtClean="0">
                  <a:solidFill>
                    <a:schemeClr val="tx1"/>
                  </a:solidFill>
                  <a:uFillTx/>
                  <a:latin typeface="Calibri" pitchFamily="34" charset="0"/>
                  <a:cs typeface="Calibri" pitchFamily="34" charset="0"/>
                </a:rPr>
                <a:t>100 %</a:t>
              </a:r>
              <a:endParaRPr lang="en-US" sz="1200" b="0">
                <a:solidFill>
                  <a:schemeClr val="tx1"/>
                </a:solidFill>
                <a:uFillTx/>
                <a:latin typeface="Calibri" pitchFamily="34" charset="0"/>
                <a:cs typeface="Calibri" pitchFamily="34"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43033 L 2.5E-6 -0.18033 " pathEditMode="relative" rAng="0" ptsTypes="AA">
                                      <p:cBhvr>
                                        <p:cTn id="6" dur="2000" spd="-100000" fill="hold"/>
                                        <p:tgtEl>
                                          <p:spTgt spid="67"/>
                                        </p:tgtEl>
                                        <p:attrNameLst>
                                          <p:attrName>ppt_x</p:attrName>
                                          <p:attrName>ppt_y</p:attrName>
                                        </p:attrNameLst>
                                      </p:cBhvr>
                                      <p:rCtr x="0" y="12500"/>
                                    </p:animMotion>
                                  </p:childTnLst>
                                </p:cTn>
                              </p:par>
                              <p:par>
                                <p:cTn id="7" presetID="1" presetClass="exit" presetSubtype="0" fill="hold" nodeType="withEffect">
                                  <p:stCondLst>
                                    <p:cond delay="0"/>
                                  </p:stCondLst>
                                  <p:childTnLst>
                                    <p:set>
                                      <p:cBhvr>
                                        <p:cTn id="8" dur="1" fill="hold">
                                          <p:stCondLst>
                                            <p:cond delay="0"/>
                                          </p:stCondLst>
                                        </p:cTn>
                                        <p:tgtEl>
                                          <p:spTgt spid="68"/>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dvAuto="427940784"/>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smtClean="0">
                <a:uFillTx/>
              </a:rPr>
              <a:t>Sequest</a:t>
            </a:r>
            <a:r>
              <a:rPr lang="en-US" smtClean="0">
                <a:uFillTx/>
              </a:rPr>
              <a:t> – Autocorrelation</a:t>
            </a:r>
            <a:endParaRPr lang="en-US">
              <a:uFillTx/>
            </a:endParaRPr>
          </a:p>
        </p:txBody>
      </p:sp>
      <p:grpSp>
        <p:nvGrpSpPr>
          <p:cNvPr id="65" name="Gruppieren 64"/>
          <p:cNvGrpSpPr/>
          <p:nvPr/>
        </p:nvGrpSpPr>
        <p:grpSpPr>
          <a:xfrm>
            <a:off x="614550" y="1400175"/>
            <a:ext cx="7896100" cy="1913175"/>
            <a:chOff x="614550" y="1400175"/>
            <a:chExt cx="7896100" cy="1913175"/>
          </a:xfrm>
        </p:grpSpPr>
        <p:cxnSp>
          <p:nvCxnSpPr>
            <p:cNvPr id="5" name="Gerade Verbindung mit Pfeil 4"/>
            <p:cNvCxnSpPr/>
            <p:nvPr/>
          </p:nvCxnSpPr>
          <p:spPr bwMode="auto">
            <a:xfrm>
              <a:off x="614550" y="3303000"/>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7" name="Gerade Verbindung 6"/>
            <p:cNvCxnSpPr/>
            <p:nvPr/>
          </p:nvCxnSpPr>
          <p:spPr bwMode="auto">
            <a:xfrm flipV="1">
              <a:off x="1219200" y="1905000"/>
              <a:ext cx="0" cy="1398000"/>
            </a:xfrm>
            <a:prstGeom prst="line">
              <a:avLst/>
            </a:prstGeom>
            <a:noFill/>
            <a:ln w="19050" cap="flat" cmpd="sng" algn="ctr">
              <a:solidFill>
                <a:srgbClr val="0000CC"/>
              </a:solidFill>
              <a:prstDash val="solid"/>
              <a:round/>
              <a:headEnd type="none" w="med" len="med"/>
              <a:tailEnd type="none" w="med" len="med"/>
            </a:ln>
            <a:effectLst/>
          </p:spPr>
        </p:cxnSp>
        <p:cxnSp>
          <p:nvCxnSpPr>
            <p:cNvPr id="8" name="Gerade Verbindung 7"/>
            <p:cNvCxnSpPr/>
            <p:nvPr/>
          </p:nvCxnSpPr>
          <p:spPr bwMode="auto">
            <a:xfrm flipV="1">
              <a:off x="1371600" y="1828800"/>
              <a:ext cx="0" cy="1476000"/>
            </a:xfrm>
            <a:prstGeom prst="line">
              <a:avLst/>
            </a:prstGeom>
            <a:noFill/>
            <a:ln w="19050" cap="flat" cmpd="sng" algn="ctr">
              <a:solidFill>
                <a:srgbClr val="0000CC"/>
              </a:solidFill>
              <a:prstDash val="solid"/>
              <a:round/>
              <a:headEnd type="none" w="med" len="med"/>
              <a:tailEnd type="none" w="med" len="med"/>
            </a:ln>
            <a:effectLst/>
          </p:spPr>
        </p:cxnSp>
        <p:cxnSp>
          <p:nvCxnSpPr>
            <p:cNvPr id="9" name="Gerade Verbindung 8"/>
            <p:cNvCxnSpPr/>
            <p:nvPr/>
          </p:nvCxnSpPr>
          <p:spPr bwMode="auto">
            <a:xfrm flipV="1">
              <a:off x="1485900" y="2259075"/>
              <a:ext cx="0" cy="1044000"/>
            </a:xfrm>
            <a:prstGeom prst="line">
              <a:avLst/>
            </a:prstGeom>
            <a:noFill/>
            <a:ln w="19050" cap="flat" cmpd="sng" algn="ctr">
              <a:solidFill>
                <a:srgbClr val="0000CC"/>
              </a:solidFill>
              <a:prstDash val="solid"/>
              <a:round/>
              <a:headEnd type="none" w="med" len="med"/>
              <a:tailEnd type="none" w="med" len="med"/>
            </a:ln>
            <a:effectLst/>
          </p:spPr>
        </p:cxnSp>
        <p:cxnSp>
          <p:nvCxnSpPr>
            <p:cNvPr id="10" name="Gerade Verbindung 9"/>
            <p:cNvCxnSpPr/>
            <p:nvPr/>
          </p:nvCxnSpPr>
          <p:spPr bwMode="auto">
            <a:xfrm flipV="1">
              <a:off x="2133600" y="1657350"/>
              <a:ext cx="0" cy="1656000"/>
            </a:xfrm>
            <a:prstGeom prst="line">
              <a:avLst/>
            </a:prstGeom>
            <a:noFill/>
            <a:ln w="19050" cap="flat" cmpd="sng" algn="ctr">
              <a:solidFill>
                <a:srgbClr val="0000CC"/>
              </a:solidFill>
              <a:prstDash val="solid"/>
              <a:round/>
              <a:headEnd type="none" w="med" len="med"/>
              <a:tailEnd type="none" w="med" len="med"/>
            </a:ln>
            <a:effectLst/>
          </p:spPr>
        </p:cxnSp>
        <p:cxnSp>
          <p:nvCxnSpPr>
            <p:cNvPr id="11" name="Gerade Verbindung 10"/>
            <p:cNvCxnSpPr/>
            <p:nvPr/>
          </p:nvCxnSpPr>
          <p:spPr bwMode="auto">
            <a:xfrm flipV="1">
              <a:off x="1676400" y="1819275"/>
              <a:ext cx="0" cy="1476000"/>
            </a:xfrm>
            <a:prstGeom prst="line">
              <a:avLst/>
            </a:prstGeom>
            <a:noFill/>
            <a:ln w="19050" cap="flat" cmpd="sng" algn="ctr">
              <a:solidFill>
                <a:srgbClr val="0000CC"/>
              </a:solidFill>
              <a:prstDash val="solid"/>
              <a:round/>
              <a:headEnd type="none" w="med" len="med"/>
              <a:tailEnd type="none" w="med" len="med"/>
            </a:ln>
            <a:effectLst/>
          </p:spPr>
        </p:cxnSp>
        <p:cxnSp>
          <p:nvCxnSpPr>
            <p:cNvPr id="12" name="Gerade Verbindung 11"/>
            <p:cNvCxnSpPr/>
            <p:nvPr/>
          </p:nvCxnSpPr>
          <p:spPr bwMode="auto">
            <a:xfrm flipV="1">
              <a:off x="1790700" y="2477175"/>
              <a:ext cx="0" cy="828000"/>
            </a:xfrm>
            <a:prstGeom prst="line">
              <a:avLst/>
            </a:prstGeom>
            <a:noFill/>
            <a:ln w="19050" cap="flat" cmpd="sng" algn="ctr">
              <a:solidFill>
                <a:srgbClr val="0000CC"/>
              </a:solidFill>
              <a:prstDash val="solid"/>
              <a:round/>
              <a:headEnd type="none" w="med" len="med"/>
              <a:tailEnd type="none" w="med" len="med"/>
            </a:ln>
            <a:effectLst/>
          </p:spPr>
        </p:cxnSp>
        <p:cxnSp>
          <p:nvCxnSpPr>
            <p:cNvPr id="13" name="Gerade Verbindung 12"/>
            <p:cNvCxnSpPr/>
            <p:nvPr/>
          </p:nvCxnSpPr>
          <p:spPr bwMode="auto">
            <a:xfrm flipV="1">
              <a:off x="2438400" y="1638300"/>
              <a:ext cx="0" cy="1656000"/>
            </a:xfrm>
            <a:prstGeom prst="line">
              <a:avLst/>
            </a:prstGeom>
            <a:noFill/>
            <a:ln w="19050" cap="flat" cmpd="sng" algn="ctr">
              <a:solidFill>
                <a:srgbClr val="0000CC"/>
              </a:solidFill>
              <a:prstDash val="solid"/>
              <a:round/>
              <a:headEnd type="none" w="med" len="med"/>
              <a:tailEnd type="none" w="med" len="med"/>
            </a:ln>
            <a:effectLst/>
          </p:spPr>
        </p:cxnSp>
        <p:cxnSp>
          <p:nvCxnSpPr>
            <p:cNvPr id="14" name="Gerade Verbindung 13"/>
            <p:cNvCxnSpPr/>
            <p:nvPr/>
          </p:nvCxnSpPr>
          <p:spPr bwMode="auto">
            <a:xfrm flipV="1">
              <a:off x="2628900" y="2827650"/>
              <a:ext cx="0" cy="468000"/>
            </a:xfrm>
            <a:prstGeom prst="line">
              <a:avLst/>
            </a:prstGeom>
            <a:noFill/>
            <a:ln w="19050" cap="flat" cmpd="sng" algn="ctr">
              <a:solidFill>
                <a:srgbClr val="0000CC"/>
              </a:solidFill>
              <a:prstDash val="solid"/>
              <a:round/>
              <a:headEnd type="none" w="med" len="med"/>
              <a:tailEnd type="none" w="med" len="med"/>
            </a:ln>
            <a:effectLst/>
          </p:spPr>
        </p:cxnSp>
        <p:cxnSp>
          <p:nvCxnSpPr>
            <p:cNvPr id="15" name="Gerade Verbindung 14"/>
            <p:cNvCxnSpPr/>
            <p:nvPr/>
          </p:nvCxnSpPr>
          <p:spPr bwMode="auto">
            <a:xfrm flipV="1">
              <a:off x="2781300" y="2945175"/>
              <a:ext cx="0" cy="360000"/>
            </a:xfrm>
            <a:prstGeom prst="line">
              <a:avLst/>
            </a:prstGeom>
            <a:noFill/>
            <a:ln w="19050" cap="flat" cmpd="sng" algn="ctr">
              <a:solidFill>
                <a:srgbClr val="0000CC"/>
              </a:solidFill>
              <a:prstDash val="solid"/>
              <a:round/>
              <a:headEnd type="none" w="med" len="med"/>
              <a:tailEnd type="none" w="med" len="med"/>
            </a:ln>
            <a:effectLst/>
          </p:spPr>
        </p:cxnSp>
        <p:cxnSp>
          <p:nvCxnSpPr>
            <p:cNvPr id="16" name="Gerade Verbindung 15"/>
            <p:cNvCxnSpPr/>
            <p:nvPr/>
          </p:nvCxnSpPr>
          <p:spPr bwMode="auto">
            <a:xfrm flipV="1">
              <a:off x="2895600" y="2837175"/>
              <a:ext cx="0" cy="468000"/>
            </a:xfrm>
            <a:prstGeom prst="line">
              <a:avLst/>
            </a:prstGeom>
            <a:noFill/>
            <a:ln w="19050" cap="flat" cmpd="sng" algn="ctr">
              <a:solidFill>
                <a:srgbClr val="0000CC"/>
              </a:solidFill>
              <a:prstDash val="solid"/>
              <a:round/>
              <a:headEnd type="none" w="med" len="med"/>
              <a:tailEnd type="none" w="med" len="med"/>
            </a:ln>
            <a:effectLst/>
          </p:spPr>
        </p:cxnSp>
        <p:cxnSp>
          <p:nvCxnSpPr>
            <p:cNvPr id="17" name="Gerade Verbindung 16"/>
            <p:cNvCxnSpPr/>
            <p:nvPr/>
          </p:nvCxnSpPr>
          <p:spPr bwMode="auto">
            <a:xfrm flipV="1">
              <a:off x="3086100" y="1999650"/>
              <a:ext cx="0" cy="1296000"/>
            </a:xfrm>
            <a:prstGeom prst="line">
              <a:avLst/>
            </a:prstGeom>
            <a:noFill/>
            <a:ln w="19050" cap="flat" cmpd="sng" algn="ctr">
              <a:solidFill>
                <a:srgbClr val="0000CC"/>
              </a:solidFill>
              <a:prstDash val="solid"/>
              <a:round/>
              <a:headEnd type="none" w="med" len="med"/>
              <a:tailEnd type="none" w="med" len="med"/>
            </a:ln>
            <a:effectLst/>
          </p:spPr>
        </p:cxnSp>
        <p:cxnSp>
          <p:nvCxnSpPr>
            <p:cNvPr id="18" name="Gerade Verbindung 17"/>
            <p:cNvCxnSpPr/>
            <p:nvPr/>
          </p:nvCxnSpPr>
          <p:spPr bwMode="auto">
            <a:xfrm flipV="1">
              <a:off x="3200400" y="2467650"/>
              <a:ext cx="0" cy="828000"/>
            </a:xfrm>
            <a:prstGeom prst="line">
              <a:avLst/>
            </a:prstGeom>
            <a:noFill/>
            <a:ln w="19050" cap="flat" cmpd="sng" algn="ctr">
              <a:solidFill>
                <a:srgbClr val="0000CC"/>
              </a:solidFill>
              <a:prstDash val="solid"/>
              <a:round/>
              <a:headEnd type="none" w="med" len="med"/>
              <a:tailEnd type="none" w="med" len="med"/>
            </a:ln>
            <a:effectLst/>
          </p:spPr>
        </p:cxnSp>
        <p:cxnSp>
          <p:nvCxnSpPr>
            <p:cNvPr id="19" name="Gerade Verbindung 18"/>
            <p:cNvCxnSpPr/>
            <p:nvPr/>
          </p:nvCxnSpPr>
          <p:spPr bwMode="auto">
            <a:xfrm flipV="1">
              <a:off x="3505200" y="1647825"/>
              <a:ext cx="0" cy="1656000"/>
            </a:xfrm>
            <a:prstGeom prst="line">
              <a:avLst/>
            </a:prstGeom>
            <a:noFill/>
            <a:ln w="19050" cap="flat" cmpd="sng" algn="ctr">
              <a:solidFill>
                <a:srgbClr val="0000CC"/>
              </a:solidFill>
              <a:prstDash val="solid"/>
              <a:round/>
              <a:headEnd type="none" w="med" len="med"/>
              <a:tailEnd type="none" w="med" len="med"/>
            </a:ln>
            <a:effectLst/>
          </p:spPr>
        </p:cxnSp>
        <p:cxnSp>
          <p:nvCxnSpPr>
            <p:cNvPr id="20" name="Gerade Verbindung 19"/>
            <p:cNvCxnSpPr/>
            <p:nvPr/>
          </p:nvCxnSpPr>
          <p:spPr bwMode="auto">
            <a:xfrm flipV="1">
              <a:off x="4267200" y="2652370"/>
              <a:ext cx="0" cy="648000"/>
            </a:xfrm>
            <a:prstGeom prst="line">
              <a:avLst/>
            </a:prstGeom>
            <a:noFill/>
            <a:ln w="19050" cap="flat" cmpd="sng" algn="ctr">
              <a:solidFill>
                <a:srgbClr val="0000CC"/>
              </a:solidFill>
              <a:prstDash val="solid"/>
              <a:round/>
              <a:headEnd type="none" w="med" len="med"/>
              <a:tailEnd type="none" w="med" len="med"/>
            </a:ln>
            <a:effectLst/>
          </p:spPr>
        </p:cxnSp>
        <p:cxnSp>
          <p:nvCxnSpPr>
            <p:cNvPr id="21" name="Gerade Verbindung 20"/>
            <p:cNvCxnSpPr/>
            <p:nvPr/>
          </p:nvCxnSpPr>
          <p:spPr bwMode="auto">
            <a:xfrm flipV="1">
              <a:off x="3886200" y="2816515"/>
              <a:ext cx="0" cy="468000"/>
            </a:xfrm>
            <a:prstGeom prst="line">
              <a:avLst/>
            </a:prstGeom>
            <a:noFill/>
            <a:ln w="19050" cap="flat" cmpd="sng" algn="ctr">
              <a:solidFill>
                <a:srgbClr val="0000CC"/>
              </a:solidFill>
              <a:prstDash val="solid"/>
              <a:round/>
              <a:headEnd type="none" w="med" len="med"/>
              <a:tailEnd type="none" w="med" len="med"/>
            </a:ln>
            <a:effectLst/>
          </p:spPr>
        </p:cxnSp>
        <p:cxnSp>
          <p:nvCxnSpPr>
            <p:cNvPr id="22" name="Gerade Verbindung 21"/>
            <p:cNvCxnSpPr/>
            <p:nvPr/>
          </p:nvCxnSpPr>
          <p:spPr bwMode="auto">
            <a:xfrm flipV="1">
              <a:off x="4343400" y="1995830"/>
              <a:ext cx="0" cy="1296000"/>
            </a:xfrm>
            <a:prstGeom prst="line">
              <a:avLst/>
            </a:prstGeom>
            <a:noFill/>
            <a:ln w="19050" cap="flat" cmpd="sng" algn="ctr">
              <a:solidFill>
                <a:srgbClr val="0000CC"/>
              </a:solidFill>
              <a:prstDash val="solid"/>
              <a:round/>
              <a:headEnd type="none" w="med" len="med"/>
              <a:tailEnd type="none" w="med" len="med"/>
            </a:ln>
            <a:effectLst/>
          </p:spPr>
        </p:cxnSp>
        <p:cxnSp>
          <p:nvCxnSpPr>
            <p:cNvPr id="23" name="Gerade Verbindung 22"/>
            <p:cNvCxnSpPr/>
            <p:nvPr/>
          </p:nvCxnSpPr>
          <p:spPr bwMode="auto">
            <a:xfrm flipV="1">
              <a:off x="4457700" y="2449200"/>
              <a:ext cx="0" cy="864000"/>
            </a:xfrm>
            <a:prstGeom prst="line">
              <a:avLst/>
            </a:prstGeom>
            <a:noFill/>
            <a:ln w="19050" cap="flat" cmpd="sng" algn="ctr">
              <a:solidFill>
                <a:srgbClr val="0000CC"/>
              </a:solidFill>
              <a:prstDash val="solid"/>
              <a:round/>
              <a:headEnd type="none" w="med" len="med"/>
              <a:tailEnd type="none" w="med" len="med"/>
            </a:ln>
            <a:effectLst/>
          </p:spPr>
        </p:cxnSp>
        <p:cxnSp>
          <p:nvCxnSpPr>
            <p:cNvPr id="24" name="Gerade Verbindung 23"/>
            <p:cNvCxnSpPr/>
            <p:nvPr/>
          </p:nvCxnSpPr>
          <p:spPr bwMode="auto">
            <a:xfrm flipV="1">
              <a:off x="4876800" y="1462430"/>
              <a:ext cx="0" cy="1836000"/>
            </a:xfrm>
            <a:prstGeom prst="line">
              <a:avLst/>
            </a:prstGeom>
            <a:noFill/>
            <a:ln w="19050" cap="flat" cmpd="sng" algn="ctr">
              <a:solidFill>
                <a:srgbClr val="0000CC"/>
              </a:solidFill>
              <a:prstDash val="solid"/>
              <a:round/>
              <a:headEnd type="none" w="med" len="med"/>
              <a:tailEnd type="none" w="med" len="med"/>
            </a:ln>
            <a:effectLst/>
          </p:spPr>
        </p:cxnSp>
        <p:cxnSp>
          <p:nvCxnSpPr>
            <p:cNvPr id="25" name="Gerade Verbindung 24"/>
            <p:cNvCxnSpPr/>
            <p:nvPr/>
          </p:nvCxnSpPr>
          <p:spPr bwMode="auto">
            <a:xfrm flipV="1">
              <a:off x="3657600" y="2940070"/>
              <a:ext cx="0" cy="360000"/>
            </a:xfrm>
            <a:prstGeom prst="line">
              <a:avLst/>
            </a:prstGeom>
            <a:noFill/>
            <a:ln w="19050" cap="flat" cmpd="sng" algn="ctr">
              <a:solidFill>
                <a:srgbClr val="0000CC"/>
              </a:solidFill>
              <a:prstDash val="solid"/>
              <a:round/>
              <a:headEnd type="none" w="med" len="med"/>
              <a:tailEnd type="none" w="med" len="med"/>
            </a:ln>
            <a:effectLst/>
          </p:spPr>
        </p:cxnSp>
        <p:cxnSp>
          <p:nvCxnSpPr>
            <p:cNvPr id="26" name="Gerade Verbindung 25"/>
            <p:cNvCxnSpPr/>
            <p:nvPr/>
          </p:nvCxnSpPr>
          <p:spPr bwMode="auto">
            <a:xfrm flipV="1">
              <a:off x="5219700" y="1933575"/>
              <a:ext cx="0" cy="1368000"/>
            </a:xfrm>
            <a:prstGeom prst="line">
              <a:avLst/>
            </a:prstGeom>
            <a:noFill/>
            <a:ln w="19050" cap="flat" cmpd="sng" algn="ctr">
              <a:solidFill>
                <a:srgbClr val="0000CC"/>
              </a:solidFill>
              <a:prstDash val="solid"/>
              <a:round/>
              <a:headEnd type="none" w="med" len="med"/>
              <a:tailEnd type="none" w="med" len="med"/>
            </a:ln>
            <a:effectLst/>
          </p:spPr>
        </p:cxnSp>
        <p:cxnSp>
          <p:nvCxnSpPr>
            <p:cNvPr id="27" name="Gerade Verbindung 26"/>
            <p:cNvCxnSpPr/>
            <p:nvPr/>
          </p:nvCxnSpPr>
          <p:spPr bwMode="auto">
            <a:xfrm flipV="1">
              <a:off x="5753100" y="1457325"/>
              <a:ext cx="0" cy="1836000"/>
            </a:xfrm>
            <a:prstGeom prst="line">
              <a:avLst/>
            </a:prstGeom>
            <a:noFill/>
            <a:ln w="19050" cap="flat" cmpd="sng" algn="ctr">
              <a:solidFill>
                <a:srgbClr val="0000CC"/>
              </a:solidFill>
              <a:prstDash val="solid"/>
              <a:round/>
              <a:headEnd type="none" w="med" len="med"/>
              <a:tailEnd type="none" w="med" len="med"/>
            </a:ln>
            <a:effectLst/>
          </p:spPr>
        </p:cxnSp>
        <p:cxnSp>
          <p:nvCxnSpPr>
            <p:cNvPr id="28" name="Gerade Verbindung 27"/>
            <p:cNvCxnSpPr/>
            <p:nvPr/>
          </p:nvCxnSpPr>
          <p:spPr bwMode="auto">
            <a:xfrm flipV="1">
              <a:off x="4714875" y="1657350"/>
              <a:ext cx="0" cy="1656000"/>
            </a:xfrm>
            <a:prstGeom prst="line">
              <a:avLst/>
            </a:prstGeom>
            <a:noFill/>
            <a:ln w="19050" cap="flat" cmpd="sng" algn="ctr">
              <a:solidFill>
                <a:srgbClr val="0000CC"/>
              </a:solidFill>
              <a:prstDash val="solid"/>
              <a:round/>
              <a:headEnd type="none" w="med" len="med"/>
              <a:tailEnd type="none" w="med" len="med"/>
            </a:ln>
            <a:effectLst/>
          </p:spPr>
        </p:cxnSp>
        <p:cxnSp>
          <p:nvCxnSpPr>
            <p:cNvPr id="29" name="Gerade Verbindung 28"/>
            <p:cNvCxnSpPr/>
            <p:nvPr/>
          </p:nvCxnSpPr>
          <p:spPr bwMode="auto">
            <a:xfrm flipV="1">
              <a:off x="5781675" y="2467650"/>
              <a:ext cx="0" cy="828000"/>
            </a:xfrm>
            <a:prstGeom prst="line">
              <a:avLst/>
            </a:prstGeom>
            <a:noFill/>
            <a:ln w="19050" cap="flat" cmpd="sng" algn="ctr">
              <a:solidFill>
                <a:srgbClr val="0000CC"/>
              </a:solidFill>
              <a:prstDash val="solid"/>
              <a:round/>
              <a:headEnd type="none" w="med" len="med"/>
              <a:tailEnd type="none" w="med" len="med"/>
            </a:ln>
            <a:effectLst/>
          </p:spPr>
        </p:cxnSp>
        <p:cxnSp>
          <p:nvCxnSpPr>
            <p:cNvPr id="30" name="Gerade Verbindung 29"/>
            <p:cNvCxnSpPr/>
            <p:nvPr/>
          </p:nvCxnSpPr>
          <p:spPr bwMode="auto">
            <a:xfrm flipV="1">
              <a:off x="6848475" y="2652370"/>
              <a:ext cx="0" cy="648000"/>
            </a:xfrm>
            <a:prstGeom prst="line">
              <a:avLst/>
            </a:prstGeom>
            <a:noFill/>
            <a:ln w="19050" cap="flat" cmpd="sng" algn="ctr">
              <a:solidFill>
                <a:srgbClr val="0000CC"/>
              </a:solidFill>
              <a:prstDash val="solid"/>
              <a:round/>
              <a:headEnd type="none" w="med" len="med"/>
              <a:tailEnd type="none" w="med" len="med"/>
            </a:ln>
            <a:effectLst/>
          </p:spPr>
        </p:cxnSp>
        <p:cxnSp>
          <p:nvCxnSpPr>
            <p:cNvPr id="31" name="Gerade Verbindung 30"/>
            <p:cNvCxnSpPr/>
            <p:nvPr/>
          </p:nvCxnSpPr>
          <p:spPr bwMode="auto">
            <a:xfrm flipV="1">
              <a:off x="5943600" y="2638425"/>
              <a:ext cx="0" cy="648000"/>
            </a:xfrm>
            <a:prstGeom prst="line">
              <a:avLst/>
            </a:prstGeom>
            <a:noFill/>
            <a:ln w="19050" cap="flat" cmpd="sng" algn="ctr">
              <a:solidFill>
                <a:srgbClr val="0000CC"/>
              </a:solidFill>
              <a:prstDash val="solid"/>
              <a:round/>
              <a:headEnd type="none" w="med" len="med"/>
              <a:tailEnd type="none" w="med" len="med"/>
            </a:ln>
            <a:effectLst/>
          </p:spPr>
        </p:cxnSp>
        <p:cxnSp>
          <p:nvCxnSpPr>
            <p:cNvPr id="32" name="Gerade Verbindung 31"/>
            <p:cNvCxnSpPr/>
            <p:nvPr/>
          </p:nvCxnSpPr>
          <p:spPr bwMode="auto">
            <a:xfrm flipV="1">
              <a:off x="5334000" y="2926125"/>
              <a:ext cx="0" cy="360000"/>
            </a:xfrm>
            <a:prstGeom prst="line">
              <a:avLst/>
            </a:prstGeom>
            <a:noFill/>
            <a:ln w="19050" cap="flat" cmpd="sng" algn="ctr">
              <a:solidFill>
                <a:srgbClr val="0000CC"/>
              </a:solidFill>
              <a:prstDash val="solid"/>
              <a:round/>
              <a:headEnd type="none" w="med" len="med"/>
              <a:tailEnd type="none" w="med" len="med"/>
            </a:ln>
            <a:effectLst/>
          </p:spPr>
        </p:cxnSp>
        <p:cxnSp>
          <p:nvCxnSpPr>
            <p:cNvPr id="33" name="Gerade Verbindung 32"/>
            <p:cNvCxnSpPr/>
            <p:nvPr/>
          </p:nvCxnSpPr>
          <p:spPr bwMode="auto">
            <a:xfrm flipV="1">
              <a:off x="6657975" y="2657475"/>
              <a:ext cx="0" cy="648000"/>
            </a:xfrm>
            <a:prstGeom prst="line">
              <a:avLst/>
            </a:prstGeom>
            <a:noFill/>
            <a:ln w="19050" cap="flat" cmpd="sng" algn="ctr">
              <a:solidFill>
                <a:srgbClr val="0000CC"/>
              </a:solidFill>
              <a:prstDash val="solid"/>
              <a:round/>
              <a:headEnd type="none" w="med" len="med"/>
              <a:tailEnd type="none" w="med" len="med"/>
            </a:ln>
            <a:effectLst/>
          </p:spPr>
        </p:cxnSp>
        <p:cxnSp>
          <p:nvCxnSpPr>
            <p:cNvPr id="34" name="Gerade Verbindung 33"/>
            <p:cNvCxnSpPr/>
            <p:nvPr/>
          </p:nvCxnSpPr>
          <p:spPr bwMode="auto">
            <a:xfrm flipV="1">
              <a:off x="6048375" y="2945175"/>
              <a:ext cx="0" cy="360000"/>
            </a:xfrm>
            <a:prstGeom prst="line">
              <a:avLst/>
            </a:prstGeom>
            <a:noFill/>
            <a:ln w="19050" cap="flat" cmpd="sng" algn="ctr">
              <a:solidFill>
                <a:srgbClr val="0000CC"/>
              </a:solidFill>
              <a:prstDash val="solid"/>
              <a:round/>
              <a:headEnd type="none" w="med" len="med"/>
              <a:tailEnd type="none" w="med" len="med"/>
            </a:ln>
            <a:effectLst/>
          </p:spPr>
        </p:cxnSp>
        <p:cxnSp>
          <p:nvCxnSpPr>
            <p:cNvPr id="35" name="Gerade Verbindung 34"/>
            <p:cNvCxnSpPr/>
            <p:nvPr/>
          </p:nvCxnSpPr>
          <p:spPr bwMode="auto">
            <a:xfrm flipV="1">
              <a:off x="7162800" y="2219325"/>
              <a:ext cx="0" cy="1080000"/>
            </a:xfrm>
            <a:prstGeom prst="line">
              <a:avLst/>
            </a:prstGeom>
            <a:noFill/>
            <a:ln w="19050" cap="flat" cmpd="sng" algn="ctr">
              <a:solidFill>
                <a:srgbClr val="0000CC"/>
              </a:solidFill>
              <a:prstDash val="solid"/>
              <a:round/>
              <a:headEnd type="none" w="med" len="med"/>
              <a:tailEnd type="none" w="med" len="med"/>
            </a:ln>
            <a:effectLst/>
          </p:spPr>
        </p:cxnSp>
        <p:cxnSp>
          <p:nvCxnSpPr>
            <p:cNvPr id="36" name="Gerade Verbindung 35"/>
            <p:cNvCxnSpPr/>
            <p:nvPr/>
          </p:nvCxnSpPr>
          <p:spPr bwMode="auto">
            <a:xfrm flipV="1">
              <a:off x="6553200" y="2507025"/>
              <a:ext cx="0" cy="792000"/>
            </a:xfrm>
            <a:prstGeom prst="line">
              <a:avLst/>
            </a:prstGeom>
            <a:noFill/>
            <a:ln w="19050" cap="flat" cmpd="sng" algn="ctr">
              <a:solidFill>
                <a:srgbClr val="0000CC"/>
              </a:solidFill>
              <a:prstDash val="solid"/>
              <a:round/>
              <a:headEnd type="none" w="med" len="med"/>
              <a:tailEnd type="none" w="med" len="med"/>
            </a:ln>
            <a:effectLst/>
          </p:spPr>
        </p:cxnSp>
        <p:cxnSp>
          <p:nvCxnSpPr>
            <p:cNvPr id="58" name="Gerade Verbindung mit Pfeil 57"/>
            <p:cNvCxnSpPr/>
            <p:nvPr/>
          </p:nvCxnSpPr>
          <p:spPr bwMode="auto">
            <a:xfrm flipV="1">
              <a:off x="614550" y="1400175"/>
              <a:ext cx="0" cy="1908000"/>
            </a:xfrm>
            <a:prstGeom prst="straightConnector1">
              <a:avLst/>
            </a:prstGeom>
            <a:noFill/>
            <a:ln w="28575" cap="flat" cmpd="sng" algn="ctr">
              <a:solidFill>
                <a:schemeClr val="tx1"/>
              </a:solidFill>
              <a:prstDash val="solid"/>
              <a:round/>
              <a:headEnd type="none" w="med" len="med"/>
              <a:tailEnd type="arrow"/>
            </a:ln>
            <a:effectLst/>
          </p:spPr>
        </p:cxnSp>
      </p:grpSp>
      <p:grpSp>
        <p:nvGrpSpPr>
          <p:cNvPr id="66" name="Gruppieren 65"/>
          <p:cNvGrpSpPr/>
          <p:nvPr/>
        </p:nvGrpSpPr>
        <p:grpSpPr>
          <a:xfrm>
            <a:off x="609600" y="4752225"/>
            <a:ext cx="7896100" cy="1512000"/>
            <a:chOff x="609600" y="4752225"/>
            <a:chExt cx="7896100" cy="1512000"/>
          </a:xfrm>
        </p:grpSpPr>
        <p:cxnSp>
          <p:nvCxnSpPr>
            <p:cNvPr id="6" name="Gerade Verbindung mit Pfeil 5"/>
            <p:cNvCxnSpPr/>
            <p:nvPr/>
          </p:nvCxnSpPr>
          <p:spPr bwMode="auto">
            <a:xfrm>
              <a:off x="609600" y="6260275"/>
              <a:ext cx="7896100" cy="0"/>
            </a:xfrm>
            <a:prstGeom prst="straightConnector1">
              <a:avLst/>
            </a:prstGeom>
            <a:noFill/>
            <a:ln w="28575" cap="flat" cmpd="sng" algn="ctr">
              <a:solidFill>
                <a:schemeClr val="tx1"/>
              </a:solidFill>
              <a:prstDash val="solid"/>
              <a:round/>
              <a:headEnd type="none" w="med" len="med"/>
              <a:tailEnd type="arrow"/>
            </a:ln>
            <a:effectLst/>
          </p:spPr>
        </p:cxnSp>
        <p:cxnSp>
          <p:nvCxnSpPr>
            <p:cNvPr id="37" name="Gerade Verbindung 36"/>
            <p:cNvCxnSpPr/>
            <p:nvPr/>
          </p:nvCxnSpPr>
          <p:spPr bwMode="auto">
            <a:xfrm flipV="1">
              <a:off x="1371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38" name="Gerade Verbindung 37"/>
            <p:cNvCxnSpPr/>
            <p:nvPr/>
          </p:nvCxnSpPr>
          <p:spPr bwMode="auto">
            <a:xfrm flipV="1">
              <a:off x="2133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39" name="Gerade Verbindung 38"/>
            <p:cNvCxnSpPr/>
            <p:nvPr/>
          </p:nvCxnSpPr>
          <p:spPr bwMode="auto">
            <a:xfrm flipV="1">
              <a:off x="17907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0" name="Gerade Verbindung 39"/>
            <p:cNvCxnSpPr/>
            <p:nvPr/>
          </p:nvCxnSpPr>
          <p:spPr bwMode="auto">
            <a:xfrm flipV="1">
              <a:off x="26289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1" name="Gerade Verbindung 40"/>
            <p:cNvCxnSpPr/>
            <p:nvPr/>
          </p:nvCxnSpPr>
          <p:spPr bwMode="auto">
            <a:xfrm flipV="1">
              <a:off x="2895600" y="48132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2" name="Gerade Verbindung 41"/>
            <p:cNvCxnSpPr/>
            <p:nvPr/>
          </p:nvCxnSpPr>
          <p:spPr bwMode="auto">
            <a:xfrm flipV="1">
              <a:off x="3200400"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3" name="Gerade Verbindung 42"/>
            <p:cNvCxnSpPr/>
            <p:nvPr/>
          </p:nvCxnSpPr>
          <p:spPr bwMode="auto">
            <a:xfrm flipV="1">
              <a:off x="43434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4" name="Gerade Verbindung 43"/>
            <p:cNvCxnSpPr/>
            <p:nvPr/>
          </p:nvCxnSpPr>
          <p:spPr bwMode="auto">
            <a:xfrm flipV="1">
              <a:off x="48768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5" name="Gerade Verbindung 44"/>
            <p:cNvCxnSpPr/>
            <p:nvPr/>
          </p:nvCxnSpPr>
          <p:spPr bwMode="auto">
            <a:xfrm flipV="1">
              <a:off x="3657600" y="482091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6" name="Gerade Verbindung 45"/>
            <p:cNvCxnSpPr/>
            <p:nvPr/>
          </p:nvCxnSpPr>
          <p:spPr bwMode="auto">
            <a:xfrm flipV="1">
              <a:off x="5781675" y="481522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V="1">
              <a:off x="7162800" y="481454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8" name="Gerade Verbindung 47"/>
            <p:cNvCxnSpPr/>
            <p:nvPr/>
          </p:nvCxnSpPr>
          <p:spPr bwMode="auto">
            <a:xfrm flipV="1">
              <a:off x="6553200" y="480697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49" name="Gerade Verbindung 48"/>
            <p:cNvCxnSpPr/>
            <p:nvPr/>
          </p:nvCxnSpPr>
          <p:spPr bwMode="auto">
            <a:xfrm flipV="1">
              <a:off x="5105400" y="481350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0" name="Gerade Verbindung 49"/>
            <p:cNvCxnSpPr/>
            <p:nvPr/>
          </p:nvCxnSpPr>
          <p:spPr bwMode="auto">
            <a:xfrm flipV="1">
              <a:off x="64770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1" name="Gerade Verbindung 50"/>
            <p:cNvCxnSpPr/>
            <p:nvPr/>
          </p:nvCxnSpPr>
          <p:spPr bwMode="auto">
            <a:xfrm flipV="1">
              <a:off x="63246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2" name="Gerade Verbindung 51"/>
            <p:cNvCxnSpPr/>
            <p:nvPr/>
          </p:nvCxnSpPr>
          <p:spPr bwMode="auto">
            <a:xfrm flipV="1">
              <a:off x="56388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3" name="Gerade Verbindung 52"/>
            <p:cNvCxnSpPr/>
            <p:nvPr/>
          </p:nvCxnSpPr>
          <p:spPr bwMode="auto">
            <a:xfrm flipV="1">
              <a:off x="54864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4" name="Gerade Verbindung 53"/>
            <p:cNvCxnSpPr/>
            <p:nvPr/>
          </p:nvCxnSpPr>
          <p:spPr bwMode="auto">
            <a:xfrm flipV="1">
              <a:off x="41910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5" name="Gerade Verbindung 54"/>
            <p:cNvCxnSpPr/>
            <p:nvPr/>
          </p:nvCxnSpPr>
          <p:spPr bwMode="auto">
            <a:xfrm flipV="1">
              <a:off x="4038600" y="4808400"/>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6" name="Gerade Verbindung 55"/>
            <p:cNvCxnSpPr/>
            <p:nvPr/>
          </p:nvCxnSpPr>
          <p:spPr bwMode="auto">
            <a:xfrm flipV="1">
              <a:off x="340995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7" name="Gerade Verbindung 56"/>
            <p:cNvCxnSpPr/>
            <p:nvPr/>
          </p:nvCxnSpPr>
          <p:spPr bwMode="auto">
            <a:xfrm flipV="1">
              <a:off x="1981200" y="4810125"/>
              <a:ext cx="0" cy="1440000"/>
            </a:xfrm>
            <a:prstGeom prst="line">
              <a:avLst/>
            </a:prstGeom>
            <a:noFill/>
            <a:ln w="19050" cap="flat" cmpd="sng" algn="ctr">
              <a:solidFill>
                <a:srgbClr val="FF0000"/>
              </a:solidFill>
              <a:prstDash val="solid"/>
              <a:round/>
              <a:headEnd type="none" w="med" len="med"/>
              <a:tailEnd type="none" w="med" len="med"/>
            </a:ln>
            <a:effectLst/>
          </p:spPr>
        </p:cxnSp>
        <p:cxnSp>
          <p:nvCxnSpPr>
            <p:cNvPr id="59" name="Gerade Verbindung mit Pfeil 58"/>
            <p:cNvCxnSpPr/>
            <p:nvPr/>
          </p:nvCxnSpPr>
          <p:spPr bwMode="auto">
            <a:xfrm flipV="1">
              <a:off x="619125" y="4752225"/>
              <a:ext cx="0" cy="1512000"/>
            </a:xfrm>
            <a:prstGeom prst="straightConnector1">
              <a:avLst/>
            </a:prstGeom>
            <a:noFill/>
            <a:ln w="28575" cap="flat" cmpd="sng" algn="ctr">
              <a:solidFill>
                <a:schemeClr val="tx1"/>
              </a:solidFill>
              <a:prstDash val="solid"/>
              <a:round/>
              <a:headEnd type="none" w="med" len="med"/>
              <a:tailEnd type="arrow"/>
            </a:ln>
            <a:effectLst/>
          </p:spPr>
        </p:cxnSp>
      </p:grpSp>
      <p:cxnSp>
        <p:nvCxnSpPr>
          <p:cNvPr id="68" name="Gerade Verbindung mit Pfeil 67"/>
          <p:cNvCxnSpPr/>
          <p:nvPr/>
        </p:nvCxnSpPr>
        <p:spPr bwMode="auto">
          <a:xfrm>
            <a:off x="4876800" y="2133600"/>
            <a:ext cx="914400" cy="914400"/>
          </a:xfrm>
          <a:prstGeom prst="straightConnector1">
            <a:avLst/>
          </a:prstGeom>
          <a:noFill/>
          <a:ln w="9525" cap="flat" cmpd="sng" algn="ctr">
            <a:noFill/>
            <a:prstDash val="solid"/>
            <a:round/>
            <a:headEnd type="none" w="med" len="med"/>
            <a:tailEnd type="arrow"/>
          </a:ln>
          <a:effectLst/>
        </p:spPr>
      </p:cxnSp>
      <p:sp>
        <p:nvSpPr>
          <p:cNvPr id="70" name="Pfeil nach rechts 69"/>
          <p:cNvSpPr>
            <a:spLocks/>
          </p:cNvSpPr>
          <p:nvPr/>
        </p:nvSpPr>
        <p:spPr bwMode="auto">
          <a:xfrm rot="10800000">
            <a:off x="8752060" y="3416689"/>
            <a:ext cx="244800" cy="42480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71" name="Pfeil nach rechts 70"/>
          <p:cNvSpPr>
            <a:spLocks/>
          </p:cNvSpPr>
          <p:nvPr/>
        </p:nvSpPr>
        <p:spPr bwMode="auto">
          <a:xfrm>
            <a:off x="120868" y="3413234"/>
            <a:ext cx="244366" cy="42566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0.2574 L 2.5E-6 -0.0074 " pathEditMode="relative" rAng="0" ptsTypes="AA">
                                      <p:cBhvr>
                                        <p:cTn id="6" dur="2000" spd="-100000" fill="hold"/>
                                        <p:tgtEl>
                                          <p:spTgt spid="66"/>
                                        </p:tgtEl>
                                        <p:attrNameLst>
                                          <p:attrName>ppt_x</p:attrName>
                                          <p:attrName>ppt_y</p:attrName>
                                        </p:attrNameLst>
                                      </p:cBhvr>
                                      <p:rCtr x="0" y="12488"/>
                                    </p:animMotion>
                                  </p:childTnLst>
                                </p:cTn>
                              </p:par>
                              <p:par>
                                <p:cTn id="7" presetID="42" presetClass="path" presetSubtype="0" accel="50000" decel="50000" fill="hold" nodeType="withEffect">
                                  <p:stCondLst>
                                    <p:cond delay="0"/>
                                  </p:stCondLst>
                                  <p:childTnLst>
                                    <p:animMotion origin="layout" path="M 1.66667E-6 -0.07678 L 1.66667E-6 0.17322 " pathEditMode="relative" rAng="0" ptsTypes="AA">
                                      <p:cBhvr>
                                        <p:cTn id="8" dur="2000" fill="hold"/>
                                        <p:tgtEl>
                                          <p:spTgt spid="65"/>
                                        </p:tgtEl>
                                        <p:attrNameLst>
                                          <p:attrName>ppt_x</p:attrName>
                                          <p:attrName>ppt_y</p:attrName>
                                        </p:attrNameLst>
                                      </p:cBhvr>
                                      <p:rCtr x="0" y="12488"/>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018 -0.25787 L -0.04913 -0.25787 " pathEditMode="relative" rAng="0" ptsTypes="AA">
                                      <p:cBhvr>
                                        <p:cTn id="12" dur="2000" fill="hold"/>
                                        <p:tgtEl>
                                          <p:spTgt spid="66"/>
                                        </p:tgtEl>
                                        <p:attrNameLst>
                                          <p:attrName>ppt_x</p:attrName>
                                          <p:attrName>ppt_y</p:attrName>
                                        </p:attrNameLst>
                                      </p:cBhvr>
                                      <p:rCtr x="-2448" y="0"/>
                                    </p:animMotion>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4913 -0.25787 L 0.03489 -0.2588 " pathEditMode="relative" rAng="0" ptsTypes="AA">
                                      <p:cBhvr>
                                        <p:cTn id="18" dur="2000" fill="hold"/>
                                        <p:tgtEl>
                                          <p:spTgt spid="66"/>
                                        </p:tgtEl>
                                        <p:attrNameLst>
                                          <p:attrName>ppt_x</p:attrName>
                                          <p:attrName>ppt_y</p:attrName>
                                        </p:attrNameLst>
                                      </p:cBhvr>
                                      <p:rCtr x="4201" y="-46"/>
                                    </p:animMotion>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advAuto="424416832"/>
      <p:bldP spid="70" grpId="1" animBg="1" advAuto="424416880"/>
      <p:bldP spid="71" grpId="0" animBg="1" advAuto="42441683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uFillTx/>
                <a:cs typeface="Calibri" pitchFamily="34" charset="0"/>
              </a:rPr>
              <a:t>Sequest</a:t>
            </a:r>
            <a:r>
              <a:rPr lang="en-US" dirty="0" smtClean="0">
                <a:uFillTx/>
                <a:cs typeface="Calibri" pitchFamily="34" charset="0"/>
              </a:rPr>
              <a:t> – </a:t>
            </a:r>
            <a:r>
              <a:rPr lang="en-US" dirty="0" err="1" smtClean="0">
                <a:uFillTx/>
                <a:cs typeface="Calibri" pitchFamily="34" charset="0"/>
              </a:rPr>
              <a:t>X</a:t>
            </a:r>
            <a:r>
              <a:rPr lang="en-US" baseline="-25000" dirty="0" err="1" smtClean="0">
                <a:uFillTx/>
                <a:cs typeface="Calibri" pitchFamily="34" charset="0"/>
              </a:rPr>
              <a:t>corr</a:t>
            </a:r>
            <a:r>
              <a:rPr lang="en-US" dirty="0" smtClean="0">
                <a:uFillTx/>
                <a:cs typeface="Calibri" pitchFamily="34" charset="0"/>
              </a:rPr>
              <a:t> score</a:t>
            </a:r>
            <a:endParaRPr lang="en-US" dirty="0">
              <a:uFillTx/>
              <a:cs typeface="Calibri" pitchFamily="34" charset="0"/>
            </a:endParaRPr>
          </a:p>
        </p:txBody>
      </p:sp>
      <p:sp>
        <p:nvSpPr>
          <p:cNvPr id="5" name="Inhaltsplatzhalter 4"/>
          <p:cNvSpPr>
            <a:spLocks noGrp="1"/>
          </p:cNvSpPr>
          <p:nvPr>
            <p:ph idx="1"/>
          </p:nvPr>
        </p:nvSpPr>
        <p:spPr/>
        <p:txBody>
          <a:bodyPr/>
          <a:lstStyle/>
          <a:p>
            <a:r>
              <a:rPr lang="en-US" sz="2400" dirty="0" smtClean="0">
                <a:uFillTx/>
                <a:cs typeface="Calibri" pitchFamily="34" charset="0"/>
              </a:rPr>
              <a:t>By shifting the spectra, the assumption is that the peaks should not overlap. The spectra are displaced by </a:t>
            </a:r>
            <a:r>
              <a:rPr lang="en-US" sz="2400" i="1" dirty="0" smtClean="0">
                <a:uFillTx/>
                <a:cs typeface="Calibri" pitchFamily="34" charset="0"/>
              </a:rPr>
              <a:t>x</a:t>
            </a:r>
            <a:r>
              <a:rPr lang="en-US" sz="2400" dirty="0" smtClean="0">
                <a:uFillTx/>
                <a:cs typeface="Calibri" pitchFamily="34" charset="0"/>
              </a:rPr>
              <a:t> Da</a:t>
            </a:r>
          </a:p>
          <a:p>
            <a:r>
              <a:rPr lang="en-US" sz="2400" dirty="0" smtClean="0">
                <a:uFillTx/>
                <a:cs typeface="Calibri" pitchFamily="34" charset="0"/>
              </a:rPr>
              <a:t>The peaks that overlap upon spectra shifting are used to calculate the autocorrelation</a:t>
            </a:r>
          </a:p>
          <a:p>
            <a:endParaRPr lang="en-US" sz="2400" dirty="0">
              <a:uFillTx/>
              <a:cs typeface="Calibri" pitchFamily="34" charset="0"/>
            </a:endParaRPr>
          </a:p>
          <a:p>
            <a:r>
              <a:rPr lang="en-US" sz="2400" dirty="0" err="1" smtClean="0">
                <a:uFillTx/>
                <a:cs typeface="Calibri" pitchFamily="34" charset="0"/>
              </a:rPr>
              <a:t>Sequest</a:t>
            </a:r>
            <a:r>
              <a:rPr lang="en-US" sz="2400" dirty="0" smtClean="0">
                <a:uFillTx/>
                <a:cs typeface="Calibri" pitchFamily="34" charset="0"/>
              </a:rPr>
              <a:t> reports</a:t>
            </a:r>
            <a:br>
              <a:rPr lang="en-US" sz="2400" dirty="0" smtClean="0">
                <a:uFillTx/>
                <a:cs typeface="Calibri" pitchFamily="34" charset="0"/>
              </a:rPr>
            </a:br>
            <a:r>
              <a:rPr lang="en-US" sz="2400" i="1" dirty="0" err="1" smtClean="0">
                <a:uFillTx/>
                <a:cs typeface="Calibri" pitchFamily="34" charset="0"/>
              </a:rPr>
              <a:t>X</a:t>
            </a:r>
            <a:r>
              <a:rPr lang="en-US" sz="2400" i="1" baseline="-25000" dirty="0" err="1" smtClean="0">
                <a:uFillTx/>
                <a:cs typeface="Calibri" pitchFamily="34" charset="0"/>
              </a:rPr>
              <a:t>corr</a:t>
            </a:r>
            <a:r>
              <a:rPr lang="en-US" sz="2400" dirty="0" smtClean="0">
                <a:uFillTx/>
                <a:cs typeface="Calibri" pitchFamily="34" charset="0"/>
              </a:rPr>
              <a:t> scores</a:t>
            </a:r>
            <a:br>
              <a:rPr lang="en-US" sz="2400" dirty="0" smtClean="0">
                <a:uFillTx/>
                <a:cs typeface="Calibri" pitchFamily="34" charset="0"/>
              </a:rPr>
            </a:br>
            <a:r>
              <a:rPr lang="en-US" sz="2400" dirty="0" smtClean="0">
                <a:uFillTx/>
                <a:cs typeface="Calibri" pitchFamily="34" charset="0"/>
              </a:rPr>
              <a:t/>
            </a:r>
            <a:br>
              <a:rPr lang="en-US" sz="2400" dirty="0" smtClean="0">
                <a:uFillTx/>
                <a:cs typeface="Calibri" pitchFamily="34" charset="0"/>
              </a:rPr>
            </a:br>
            <a:r>
              <a:rPr lang="en-US" sz="2400" dirty="0" smtClean="0">
                <a:uFillTx/>
                <a:cs typeface="Calibri" pitchFamily="34" charset="0"/>
              </a:rPr>
              <a:t/>
            </a:r>
            <a:br>
              <a:rPr lang="en-US" sz="2400" dirty="0" smtClean="0">
                <a:uFillTx/>
                <a:cs typeface="Calibri" pitchFamily="34" charset="0"/>
              </a:rPr>
            </a:br>
            <a:r>
              <a:rPr lang="en-US" sz="2400" dirty="0" smtClean="0">
                <a:uFillTx/>
                <a:cs typeface="Calibri" pitchFamily="34" charset="0"/>
              </a:rPr>
              <a:t>for </a:t>
            </a:r>
            <a:r>
              <a:rPr lang="en-US" sz="2400" dirty="0" err="1" smtClean="0">
                <a:uFillTx/>
                <a:cs typeface="Calibri" pitchFamily="34" charset="0"/>
              </a:rPr>
              <a:t>displacment</a:t>
            </a:r>
            <a:r>
              <a:rPr lang="en-US" sz="2400" dirty="0" smtClean="0">
                <a:uFillTx/>
                <a:cs typeface="Calibri" pitchFamily="34" charset="0"/>
              </a:rPr>
              <a:t> </a:t>
            </a:r>
            <a:br>
              <a:rPr lang="en-US" sz="2400" dirty="0" smtClean="0">
                <a:uFillTx/>
                <a:cs typeface="Calibri" pitchFamily="34" charset="0"/>
              </a:rPr>
            </a:br>
            <a:r>
              <a:rPr lang="en-US" sz="2400" i="1" dirty="0" smtClean="0">
                <a:uFillTx/>
                <a:cs typeface="Calibri" pitchFamily="34" charset="0"/>
              </a:rPr>
              <a:t>x</a:t>
            </a:r>
            <a:r>
              <a:rPr lang="en-US" sz="2400" dirty="0" smtClean="0">
                <a:uFillTx/>
                <a:cs typeface="Calibri" pitchFamily="34" charset="0"/>
              </a:rPr>
              <a:t> [Da] </a:t>
            </a:r>
          </a:p>
        </p:txBody>
      </p:sp>
      <p:pic>
        <p:nvPicPr>
          <p:cNvPr id="5122" name="Picture 2"/>
          <p:cNvPicPr>
            <a:picLocks noChangeAspect="1" noChangeArrowheads="1"/>
          </p:cNvPicPr>
          <p:nvPr/>
        </p:nvPicPr>
        <p:blipFill>
          <a:blip r:embed="rId2" cstate="print"/>
          <a:srcRect/>
          <a:stretch>
            <a:fillRect/>
          </a:stretch>
        </p:blipFill>
        <p:spPr bwMode="auto">
          <a:xfrm>
            <a:off x="2879383" y="2819400"/>
            <a:ext cx="3902432" cy="3564000"/>
          </a:xfrm>
          <a:prstGeom prst="rect">
            <a:avLst/>
          </a:prstGeom>
          <a:noFill/>
          <a:ln>
            <a:noFill/>
          </a:ln>
          <a:effectLst/>
        </p:spPr>
      </p:pic>
      <p:sp>
        <p:nvSpPr>
          <p:cNvPr id="8" name="Textfeld 7"/>
          <p:cNvSpPr txBox="1">
            <a:spLocks/>
          </p:cNvSpPr>
          <p:nvPr/>
        </p:nvSpPr>
        <p:spPr>
          <a:xfrm>
            <a:off x="6781800" y="2667000"/>
            <a:ext cx="2819400" cy="1015663"/>
          </a:xfrm>
          <a:prstGeom prst="rect">
            <a:avLst/>
          </a:prstGeom>
          <a:noFill/>
        </p:spPr>
        <p:txBody>
          <a:bodyPr wrap="square" rtlCol="0">
            <a:spAutoFit/>
          </a:bodyPr>
          <a:lstStyle/>
          <a:p>
            <a:pPr algn="l"/>
            <a:r>
              <a:rPr lang="en-US" sz="2000" b="0" smtClean="0">
                <a:solidFill>
                  <a:schemeClr val="tx1"/>
                </a:solidFill>
                <a:uFillTx/>
                <a:latin typeface="Calibri" pitchFamily="34" charset="0"/>
                <a:cs typeface="Calibri" pitchFamily="34" charset="0"/>
              </a:rPr>
              <a:t>Displacement x = 0, denotes the cross  correlation </a:t>
            </a:r>
            <a:endParaRPr lang="en-US" sz="2000" b="0">
              <a:solidFill>
                <a:schemeClr val="tx1"/>
              </a:solidFill>
              <a:uFillTx/>
              <a:latin typeface="Calibri" pitchFamily="34" charset="0"/>
              <a:cs typeface="Calibri" pitchFamily="34" charset="0"/>
            </a:endParaRPr>
          </a:p>
        </p:txBody>
      </p:sp>
      <p:cxnSp>
        <p:nvCxnSpPr>
          <p:cNvPr id="10" name="Gerade Verbindung mit Pfeil 9"/>
          <p:cNvCxnSpPr/>
          <p:nvPr/>
        </p:nvCxnSpPr>
        <p:spPr bwMode="auto">
          <a:xfrm flipH="1">
            <a:off x="5226268" y="2971800"/>
            <a:ext cx="1555532" cy="511165"/>
          </a:xfrm>
          <a:prstGeom prst="straightConnector1">
            <a:avLst/>
          </a:prstGeom>
          <a:noFill/>
          <a:ln w="9525" cap="flat" cmpd="sng" algn="ctr">
            <a:solidFill>
              <a:schemeClr val="tx1"/>
            </a:solidFill>
            <a:prstDash val="solid"/>
            <a:round/>
            <a:headEnd type="none" w="med" len="med"/>
            <a:tailEnd type="arrow"/>
          </a:ln>
          <a:effectLst/>
        </p:spPr>
      </p:cxnSp>
      <p:sp>
        <p:nvSpPr>
          <p:cNvPr id="13" name="Textfeld 12"/>
          <p:cNvSpPr txBox="1">
            <a:spLocks/>
          </p:cNvSpPr>
          <p:nvPr/>
        </p:nvSpPr>
        <p:spPr>
          <a:xfrm>
            <a:off x="6781800" y="4089737"/>
            <a:ext cx="2819400" cy="1015663"/>
          </a:xfrm>
          <a:prstGeom prst="rect">
            <a:avLst/>
          </a:prstGeom>
          <a:noFill/>
        </p:spPr>
        <p:txBody>
          <a:bodyPr wrap="square" rtlCol="0">
            <a:spAutoFit/>
          </a:bodyPr>
          <a:lstStyle/>
          <a:p>
            <a:pPr algn="l"/>
            <a:r>
              <a:rPr lang="en-US" sz="2000" b="0" dirty="0" smtClean="0">
                <a:solidFill>
                  <a:schemeClr val="tx1"/>
                </a:solidFill>
                <a:uFillTx/>
                <a:latin typeface="Calibri" pitchFamily="34" charset="0"/>
                <a:cs typeface="Calibri" pitchFamily="34" charset="0"/>
              </a:rPr>
              <a:t>Displacement x != 0, denotes the auto-  correlation </a:t>
            </a:r>
            <a:endParaRPr lang="en-US" sz="2000" b="0" dirty="0">
              <a:solidFill>
                <a:schemeClr val="tx1"/>
              </a:solidFill>
              <a:uFillTx/>
              <a:latin typeface="Calibri" pitchFamily="34" charset="0"/>
              <a:cs typeface="Calibri" pitchFamily="34" charset="0"/>
            </a:endParaRPr>
          </a:p>
        </p:txBody>
      </p:sp>
      <p:cxnSp>
        <p:nvCxnSpPr>
          <p:cNvPr id="16" name="Gerade Verbindung mit Pfeil 15"/>
          <p:cNvCxnSpPr>
            <a:stCxn id="5122" idx="3"/>
          </p:cNvCxnSpPr>
          <p:nvPr/>
        </p:nvCxnSpPr>
        <p:spPr bwMode="auto">
          <a:xfrm flipH="1">
            <a:off x="6248400" y="4601400"/>
            <a:ext cx="533415" cy="732600"/>
          </a:xfrm>
          <a:prstGeom prst="straightConnector1">
            <a:avLst/>
          </a:prstGeom>
          <a:noFill/>
          <a:ln w="9525" cap="flat" cmpd="sng" algn="ctr">
            <a:solidFill>
              <a:schemeClr val="tx1"/>
            </a:solidFill>
            <a:prstDash val="solid"/>
            <a:round/>
            <a:headEnd type="none" w="med" len="med"/>
            <a:tailEnd type="arrow"/>
          </a:ln>
          <a:effectLst/>
        </p:spPr>
      </p:cxnSp>
      <p:cxnSp>
        <p:nvCxnSpPr>
          <p:cNvPr id="18" name="Gerade Verbindung mit Pfeil 17"/>
          <p:cNvCxnSpPr>
            <a:stCxn id="13" idx="1"/>
          </p:cNvCxnSpPr>
          <p:nvPr/>
        </p:nvCxnSpPr>
        <p:spPr bwMode="auto">
          <a:xfrm flipH="1">
            <a:off x="4648200" y="4597569"/>
            <a:ext cx="2133600" cy="736431"/>
          </a:xfrm>
          <a:prstGeom prst="straightConnector1">
            <a:avLst/>
          </a:prstGeom>
          <a:noFill/>
          <a:ln w="9525" cap="flat" cmpd="sng" algn="ctr">
            <a:solidFill>
              <a:schemeClr val="tx1"/>
            </a:solidFill>
            <a:prstDash val="solid"/>
            <a:round/>
            <a:headEnd type="none" w="med" len="med"/>
            <a:tailEnd type="arrow"/>
          </a:ln>
          <a:effectLst/>
        </p:spPr>
      </p:cxnSp>
      <p:sp>
        <p:nvSpPr>
          <p:cNvPr id="20" name="Textplatzhalter 3"/>
          <p:cNvSpPr txBox="1">
            <a:spLocks/>
          </p:cNvSpPr>
          <p:nvPr/>
        </p:nvSpPr>
        <p:spPr bwMode="auto">
          <a:xfrm>
            <a:off x="5715037" y="6379534"/>
            <a:ext cx="3428963" cy="210312"/>
          </a:xfrm>
          <a:prstGeom prst="rect">
            <a:avLst/>
          </a:prstGeom>
          <a:noFill/>
          <a:ln>
            <a:noFill/>
          </a:ln>
        </p:spPr>
        <p:txBody>
          <a:bodyPr vert="horz" wrap="square" lIns="91440" tIns="45720" rIns="91440" bIns="45720" numCol="1" anchor="t" anchorCtr="0" compatLnSpc="1">
            <a:prstTxWarp prst="textNoShape">
              <a:avLst/>
            </a:prstTxWarp>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uFillTx/>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uFillTx/>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uFillTx/>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uFillTx/>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342900" lvl="2" indent="-342900"/>
            <a:r>
              <a:rPr lang="en-US" b="0" err="1" smtClean="0">
                <a:solidFill>
                  <a:schemeClr val="tx1"/>
                </a:solidFill>
                <a:uFillTx/>
                <a:cs typeface="Calibri" pitchFamily="34" charset="0"/>
              </a:rPr>
              <a:t>Grenzel</a:t>
            </a:r>
            <a:r>
              <a:rPr lang="en-US" b="0" smtClean="0">
                <a:solidFill>
                  <a:schemeClr val="tx1"/>
                </a:solidFill>
                <a:uFillTx/>
                <a:cs typeface="Calibri" pitchFamily="34" charset="0"/>
              </a:rPr>
              <a:t> et al, Proteomics. 2003(3):1597-1610.</a:t>
            </a:r>
            <a:endParaRPr lang="en-US" b="0">
              <a:solidFill>
                <a:schemeClr val="tx1"/>
              </a:solidFill>
              <a:uFillTx/>
              <a:cs typeface="Calibri" pitchFamily="34" charset="0"/>
            </a:endParaRPr>
          </a:p>
          <a:p>
            <a:r>
              <a:rPr lang="en-US" b="0" smtClean="0">
                <a:solidFill>
                  <a:schemeClr val="tx1"/>
                </a:solidFill>
                <a:uFillTx/>
                <a:cs typeface="Calibri" pitchFamily="34" charset="0"/>
              </a:rPr>
              <a:t> </a:t>
            </a:r>
            <a:endParaRPr lang="en-US" b="0">
              <a:solidFill>
                <a:schemeClr val="tx1"/>
              </a:solidFill>
              <a:uFillTx/>
              <a:cs typeface="Calibri" pitchFamily="34" charset="0"/>
            </a:endParaRPr>
          </a:p>
        </p:txBody>
      </p:sp>
      <p:pic>
        <p:nvPicPr>
          <p:cNvPr id="25" name="Grafik 24"/>
          <p:cNvPicPr>
            <a:picLocks noChangeAspect="1"/>
          </p:cNvPicPr>
          <p:nvPr/>
        </p:nvPicPr>
        <p:blipFill>
          <a:blip r:embed="rId3" cstate="print"/>
          <a:stretch>
            <a:fillRect/>
          </a:stretch>
        </p:blipFill>
        <p:spPr bwMode="auto">
          <a:xfrm>
            <a:off x="37627" y="3912773"/>
            <a:ext cx="3191466" cy="360000"/>
          </a:xfrm>
          <a:prstGeom prst="rect">
            <a:avLst/>
          </a:prstGeom>
          <a:noFill/>
          <a:effectLst/>
        </p:spPr>
      </p:pic>
      <p:pic>
        <p:nvPicPr>
          <p:cNvPr id="28" name="Grafik 27"/>
          <p:cNvPicPr>
            <a:picLocks noChangeAspect="1"/>
          </p:cNvPicPr>
          <p:nvPr/>
        </p:nvPicPr>
        <p:blipFill>
          <a:blip r:embed="rId4" cstate="print"/>
          <a:stretch>
            <a:fillRect/>
          </a:stretch>
        </p:blipFill>
        <p:spPr bwMode="auto">
          <a:xfrm>
            <a:off x="1407693" y="4971500"/>
            <a:ext cx="1294773" cy="278757"/>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smtClean="0">
                <a:uFillTx/>
              </a:rPr>
              <a:t>Sequest</a:t>
            </a:r>
            <a:r>
              <a:rPr lang="en-US" smtClean="0">
                <a:uFillTx/>
              </a:rPr>
              <a:t> – </a:t>
            </a:r>
            <a:r>
              <a:rPr lang="el-GR" smtClean="0">
                <a:uFillTx/>
              </a:rPr>
              <a:t>Δ</a:t>
            </a:r>
            <a:r>
              <a:rPr lang="de-DE" err="1" smtClean="0">
                <a:uFillTx/>
              </a:rPr>
              <a:t>C</a:t>
            </a:r>
            <a:r>
              <a:rPr lang="de-DE" baseline="-25000" err="1" smtClean="0">
                <a:uFillTx/>
              </a:rPr>
              <a:t>n</a:t>
            </a:r>
            <a:r>
              <a:rPr lang="de-DE" baseline="-25000" smtClean="0">
                <a:uFillTx/>
              </a:rPr>
              <a:t> </a:t>
            </a:r>
            <a:r>
              <a:rPr lang="de-DE" smtClean="0">
                <a:uFillTx/>
              </a:rPr>
              <a:t>score</a:t>
            </a:r>
            <a:endParaRPr lang="en-US" baseline="-25000">
              <a:uFillTx/>
            </a:endParaRPr>
          </a:p>
        </p:txBody>
      </p:sp>
      <p:sp>
        <p:nvSpPr>
          <p:cNvPr id="3" name="Inhaltsplatzhalter 2"/>
          <p:cNvSpPr>
            <a:spLocks noGrp="1"/>
          </p:cNvSpPr>
          <p:nvPr>
            <p:ph idx="1"/>
          </p:nvPr>
        </p:nvSpPr>
        <p:spPr/>
        <p:txBody>
          <a:bodyPr/>
          <a:lstStyle/>
          <a:p>
            <a:r>
              <a:rPr lang="en-US" sz="2400" i="1" dirty="0" err="1" smtClean="0">
                <a:uFillTx/>
              </a:rPr>
              <a:t>X</a:t>
            </a:r>
            <a:r>
              <a:rPr lang="en-US" sz="2400" i="1" baseline="-25000" dirty="0" err="1" smtClean="0">
                <a:uFillTx/>
              </a:rPr>
              <a:t>corr</a:t>
            </a:r>
            <a:r>
              <a:rPr lang="en-US" sz="2400" dirty="0" smtClean="0">
                <a:uFillTx/>
              </a:rPr>
              <a:t> scores can be calculated for every theoretical spectrum in the search space       for an experimental spectrum </a:t>
            </a:r>
            <a:r>
              <a:rPr lang="en-US" sz="2400" i="1" dirty="0" smtClean="0">
                <a:uFillTx/>
              </a:rPr>
              <a:t>S</a:t>
            </a:r>
            <a:r>
              <a:rPr lang="en-US" sz="2400" dirty="0" smtClean="0">
                <a:uFillTx/>
              </a:rPr>
              <a:t> </a:t>
            </a:r>
          </a:p>
          <a:p>
            <a:r>
              <a:rPr lang="en-US" sz="2400" dirty="0" smtClean="0">
                <a:uFillTx/>
              </a:rPr>
              <a:t>Additionally to the </a:t>
            </a:r>
            <a:r>
              <a:rPr lang="en-US" sz="2400" i="1" dirty="0" err="1">
                <a:uFillTx/>
              </a:rPr>
              <a:t>X</a:t>
            </a:r>
            <a:r>
              <a:rPr lang="en-US" sz="2400" i="1" baseline="-25000" dirty="0" err="1">
                <a:uFillTx/>
              </a:rPr>
              <a:t>corr</a:t>
            </a:r>
            <a:r>
              <a:rPr lang="en-US" sz="2400" dirty="0">
                <a:uFillTx/>
              </a:rPr>
              <a:t> </a:t>
            </a:r>
            <a:r>
              <a:rPr lang="en-US" sz="2400" dirty="0" smtClean="0">
                <a:uFillTx/>
              </a:rPr>
              <a:t>score, </a:t>
            </a:r>
            <a:r>
              <a:rPr lang="en-US" sz="2400" dirty="0" err="1" smtClean="0">
                <a:uFillTx/>
              </a:rPr>
              <a:t>Sequest</a:t>
            </a:r>
            <a:r>
              <a:rPr lang="en-US" sz="2400" dirty="0" smtClean="0">
                <a:uFillTx/>
              </a:rPr>
              <a:t> also calculates the </a:t>
            </a:r>
            <a:r>
              <a:rPr lang="el-GR" sz="2400" dirty="0" smtClean="0">
                <a:uFillTx/>
              </a:rPr>
              <a:t>Δ</a:t>
            </a:r>
            <a:r>
              <a:rPr lang="de-DE" sz="2400" dirty="0" err="1">
                <a:uFillTx/>
              </a:rPr>
              <a:t>C</a:t>
            </a:r>
            <a:r>
              <a:rPr lang="de-DE" sz="2400" baseline="-25000" dirty="0" err="1">
                <a:uFillTx/>
              </a:rPr>
              <a:t>n</a:t>
            </a:r>
            <a:r>
              <a:rPr lang="de-DE" sz="2400" baseline="-25000" dirty="0">
                <a:uFillTx/>
              </a:rPr>
              <a:t> </a:t>
            </a:r>
            <a:r>
              <a:rPr lang="de-DE" sz="2400" dirty="0">
                <a:uFillTx/>
              </a:rPr>
              <a:t>score</a:t>
            </a:r>
            <a:r>
              <a:rPr lang="en-US" sz="2400" dirty="0" smtClean="0">
                <a:uFillTx/>
              </a:rPr>
              <a:t> for the top scoring PSM (best </a:t>
            </a:r>
            <a:r>
              <a:rPr lang="en-US" sz="2400" i="1" dirty="0" err="1">
                <a:uFillTx/>
              </a:rPr>
              <a:t>X</a:t>
            </a:r>
            <a:r>
              <a:rPr lang="en-US" sz="2400" i="1" baseline="-25000" dirty="0" err="1">
                <a:uFillTx/>
              </a:rPr>
              <a:t>corr</a:t>
            </a:r>
            <a:r>
              <a:rPr lang="en-US" sz="2400" dirty="0" smtClean="0">
                <a:uFillTx/>
              </a:rPr>
              <a:t>) </a:t>
            </a:r>
            <a:endParaRPr lang="de-DE" sz="2400" dirty="0" smtClean="0">
              <a:uFillTx/>
            </a:endParaRPr>
          </a:p>
          <a:p>
            <a:r>
              <a:rPr lang="de-DE" sz="2400" dirty="0" smtClean="0">
                <a:uFillTx/>
              </a:rPr>
              <a:t>This score </a:t>
            </a:r>
            <a:r>
              <a:rPr lang="de-DE" sz="2400" dirty="0" err="1" smtClean="0">
                <a:uFillTx/>
              </a:rPr>
              <a:t>measures</a:t>
            </a:r>
            <a:r>
              <a:rPr lang="de-DE" sz="2400" dirty="0" smtClean="0">
                <a:uFillTx/>
              </a:rPr>
              <a:t> </a:t>
            </a:r>
            <a:r>
              <a:rPr lang="de-DE" sz="2400" dirty="0" err="1" smtClean="0">
                <a:uFillTx/>
              </a:rPr>
              <a:t>how</a:t>
            </a:r>
            <a:r>
              <a:rPr lang="de-DE" sz="2400" dirty="0" smtClean="0">
                <a:uFillTx/>
              </a:rPr>
              <a:t> </a:t>
            </a:r>
            <a:r>
              <a:rPr lang="de-DE" sz="2400" dirty="0" err="1" smtClean="0">
                <a:uFillTx/>
              </a:rPr>
              <a:t>good</a:t>
            </a:r>
            <a:r>
              <a:rPr lang="de-DE" sz="2400" dirty="0" smtClean="0">
                <a:uFillTx/>
              </a:rPr>
              <a:t> </a:t>
            </a:r>
            <a:r>
              <a:rPr lang="de-DE" sz="2400" dirty="0" err="1" smtClean="0">
                <a:uFillTx/>
              </a:rPr>
              <a:t>the</a:t>
            </a:r>
            <a:r>
              <a:rPr lang="de-DE" sz="2400" dirty="0" smtClean="0">
                <a:uFillTx/>
              </a:rPr>
              <a:t> </a:t>
            </a:r>
            <a:r>
              <a:rPr lang="de-DE" sz="2400" dirty="0" err="1" smtClean="0">
                <a:uFillTx/>
              </a:rPr>
              <a:t>best</a:t>
            </a:r>
            <a:r>
              <a:rPr lang="de-DE" sz="2400" dirty="0" smtClean="0">
                <a:uFillTx/>
              </a:rPr>
              <a:t> score </a:t>
            </a:r>
            <a:r>
              <a:rPr lang="de-DE" sz="2400" dirty="0" err="1" smtClean="0">
                <a:uFillTx/>
              </a:rPr>
              <a:t>is</a:t>
            </a:r>
            <a:r>
              <a:rPr lang="de-DE" sz="2400" dirty="0">
                <a:uFillTx/>
              </a:rPr>
              <a:t> </a:t>
            </a:r>
            <a:r>
              <a:rPr lang="de-DE" sz="2400" dirty="0" smtClean="0">
                <a:uFillTx/>
              </a:rPr>
              <a:t>in </a:t>
            </a:r>
            <a:r>
              <a:rPr lang="de-DE" sz="2400" dirty="0" err="1" smtClean="0">
                <a:uFillTx/>
              </a:rPr>
              <a:t>relation</a:t>
            </a:r>
            <a:r>
              <a:rPr lang="de-DE" sz="2400" dirty="0" smtClean="0">
                <a:uFillTx/>
              </a:rPr>
              <a:t> </a:t>
            </a:r>
            <a:r>
              <a:rPr lang="de-DE" sz="2400" dirty="0" err="1" smtClean="0">
                <a:uFillTx/>
              </a:rPr>
              <a:t>to</a:t>
            </a:r>
            <a:r>
              <a:rPr lang="de-DE" sz="2400" dirty="0" smtClean="0">
                <a:uFillTx/>
              </a:rPr>
              <a:t> </a:t>
            </a:r>
            <a:r>
              <a:rPr lang="de-DE" sz="2400" dirty="0" err="1" smtClean="0">
                <a:uFillTx/>
              </a:rPr>
              <a:t>the</a:t>
            </a:r>
            <a:r>
              <a:rPr lang="de-DE" sz="2400" dirty="0" smtClean="0">
                <a:uFillTx/>
              </a:rPr>
              <a:t> </a:t>
            </a:r>
            <a:r>
              <a:rPr lang="de-DE" sz="2400" dirty="0" err="1" smtClean="0">
                <a:uFillTx/>
              </a:rPr>
              <a:t>second</a:t>
            </a:r>
            <a:r>
              <a:rPr lang="de-DE" sz="2400" dirty="0" smtClean="0">
                <a:uFillTx/>
              </a:rPr>
              <a:t> </a:t>
            </a:r>
            <a:r>
              <a:rPr lang="de-DE" sz="2400" dirty="0" err="1" smtClean="0">
                <a:uFillTx/>
              </a:rPr>
              <a:t>best</a:t>
            </a:r>
            <a:endParaRPr lang="de-DE" sz="2400" dirty="0" smtClean="0">
              <a:uFillTx/>
            </a:endParaRPr>
          </a:p>
          <a:p>
            <a:endParaRPr lang="en-US" sz="2400" dirty="0">
              <a:uFillTx/>
            </a:endParaRPr>
          </a:p>
        </p:txBody>
      </p:sp>
      <p:pic>
        <p:nvPicPr>
          <p:cNvPr id="6" name="Grafik 5"/>
          <p:cNvPicPr>
            <a:picLocks noChangeAspect="1"/>
          </p:cNvPicPr>
          <p:nvPr/>
        </p:nvPicPr>
        <p:blipFill>
          <a:blip r:embed="rId2" cstate="print"/>
          <a:stretch>
            <a:fillRect/>
          </a:stretch>
        </p:blipFill>
        <p:spPr bwMode="auto">
          <a:xfrm>
            <a:off x="2285129" y="1479699"/>
            <a:ext cx="305671" cy="255235"/>
          </a:xfrm>
          <a:prstGeom prst="rect">
            <a:avLst/>
          </a:prstGeom>
          <a:noFill/>
          <a:effectLst/>
        </p:spPr>
      </p:pic>
      <p:pic>
        <p:nvPicPr>
          <p:cNvPr id="9" name="Grafik 8"/>
          <p:cNvPicPr>
            <a:picLocks noChangeAspect="1"/>
          </p:cNvPicPr>
          <p:nvPr/>
        </p:nvPicPr>
        <p:blipFill>
          <a:blip r:embed="rId3" cstate="print"/>
          <a:stretch>
            <a:fillRect/>
          </a:stretch>
        </p:blipFill>
        <p:spPr bwMode="auto">
          <a:xfrm>
            <a:off x="2971800" y="3602666"/>
            <a:ext cx="3992564" cy="740734"/>
          </a:xfrm>
          <a:prstGeom prst="rect">
            <a:avLst/>
          </a:prstGeom>
          <a:noFill/>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Other Search Engines</a:t>
            </a:r>
            <a:endParaRPr lang="en-US" dirty="0">
              <a:uFillTx/>
            </a:endParaRPr>
          </a:p>
        </p:txBody>
      </p:sp>
      <p:sp>
        <p:nvSpPr>
          <p:cNvPr id="5" name="Inhaltsplatzhalter 4"/>
          <p:cNvSpPr>
            <a:spLocks noGrp="1"/>
          </p:cNvSpPr>
          <p:nvPr>
            <p:ph idx="1"/>
          </p:nvPr>
        </p:nvSpPr>
        <p:spPr>
          <a:xfrm>
            <a:off x="155448" y="804532"/>
            <a:ext cx="8836152" cy="5410200"/>
          </a:xfrm>
        </p:spPr>
        <p:txBody>
          <a:bodyPr/>
          <a:lstStyle/>
          <a:p>
            <a:r>
              <a:rPr lang="en-US" sz="2400" dirty="0" smtClean="0">
                <a:uFillTx/>
              </a:rPr>
              <a:t>Mascot from </a:t>
            </a:r>
            <a:r>
              <a:rPr lang="en-US" sz="2400" dirty="0">
                <a:uFillTx/>
              </a:rPr>
              <a:t>Matrix Science (</a:t>
            </a:r>
            <a:r>
              <a:rPr lang="en-US" sz="2400" dirty="0">
                <a:uFillTx/>
                <a:hlinkClick r:id="rId2"/>
              </a:rPr>
              <a:t>http://www.matrixscience.com</a:t>
            </a:r>
            <a:r>
              <a:rPr lang="en-US" sz="2400" dirty="0" smtClean="0">
                <a:uFillTx/>
                <a:hlinkClick r:id="rId2"/>
              </a:rPr>
              <a:t>/</a:t>
            </a:r>
            <a:r>
              <a:rPr lang="en-US" sz="2400" dirty="0" smtClean="0">
                <a:uFillTx/>
              </a:rPr>
              <a:t>)</a:t>
            </a:r>
          </a:p>
          <a:p>
            <a:pPr lvl="1"/>
            <a:r>
              <a:rPr lang="en-US" sz="1800" dirty="0">
                <a:uFillTx/>
              </a:rPr>
              <a:t>Mascot is one of the most popular search engines</a:t>
            </a:r>
          </a:p>
          <a:p>
            <a:pPr lvl="1"/>
            <a:r>
              <a:rPr lang="en-US" sz="1800" dirty="0">
                <a:uFillTx/>
              </a:rPr>
              <a:t>Commercial software </a:t>
            </a:r>
          </a:p>
          <a:p>
            <a:pPr lvl="1"/>
            <a:r>
              <a:rPr lang="en-US" sz="1800" dirty="0">
                <a:uFillTx/>
              </a:rPr>
              <a:t>Algorithmic details have never been published</a:t>
            </a:r>
          </a:p>
          <a:p>
            <a:pPr lvl="1"/>
            <a:r>
              <a:rPr lang="en-US" sz="1800" dirty="0">
                <a:uFillTx/>
              </a:rPr>
              <a:t>Mascot </a:t>
            </a:r>
            <a:r>
              <a:rPr lang="en-US" sz="1800" dirty="0" err="1" smtClean="0">
                <a:uFillTx/>
              </a:rPr>
              <a:t>calculats</a:t>
            </a:r>
            <a:r>
              <a:rPr lang="en-US" sz="1800" dirty="0" smtClean="0">
                <a:uFillTx/>
              </a:rPr>
              <a:t> </a:t>
            </a:r>
            <a:r>
              <a:rPr lang="en-US" sz="1800" i="1" dirty="0">
                <a:uFillTx/>
              </a:rPr>
              <a:t>p</a:t>
            </a:r>
            <a:r>
              <a:rPr lang="en-US" sz="1800" dirty="0">
                <a:uFillTx/>
              </a:rPr>
              <a:t>-values for all candidates in the search space and ranks the output according to these </a:t>
            </a:r>
            <a:r>
              <a:rPr lang="en-US" sz="1800" dirty="0" smtClean="0">
                <a:uFillTx/>
              </a:rPr>
              <a:t>p-values</a:t>
            </a:r>
          </a:p>
          <a:p>
            <a:r>
              <a:rPr lang="en-US" sz="2400" dirty="0" err="1" smtClean="0">
                <a:uFillTx/>
              </a:rPr>
              <a:t>Phenyx</a:t>
            </a:r>
            <a:endParaRPr lang="en-US" sz="2400" dirty="0" smtClean="0">
              <a:uFillTx/>
            </a:endParaRPr>
          </a:p>
          <a:p>
            <a:pPr lvl="1"/>
            <a:r>
              <a:rPr lang="en-US" sz="1800" dirty="0">
                <a:uFillTx/>
              </a:rPr>
              <a:t>Commercial software</a:t>
            </a:r>
          </a:p>
          <a:p>
            <a:pPr lvl="1"/>
            <a:r>
              <a:rPr lang="en-US" sz="1800" dirty="0" err="1">
                <a:uFillTx/>
              </a:rPr>
              <a:t>Colinge</a:t>
            </a:r>
            <a:r>
              <a:rPr lang="en-US" sz="1800" dirty="0">
                <a:uFillTx/>
              </a:rPr>
              <a:t> et </a:t>
            </a:r>
            <a:r>
              <a:rPr lang="en-US" sz="1800" dirty="0" smtClean="0">
                <a:uFillTx/>
              </a:rPr>
              <a:t>al., </a:t>
            </a:r>
            <a:r>
              <a:rPr lang="en-US" sz="1800" dirty="0">
                <a:uFillTx/>
              </a:rPr>
              <a:t>Proteomics. Vol. 3, No. 8, August 2003, pp. 1454-1463</a:t>
            </a:r>
            <a:r>
              <a:rPr lang="en-US" sz="1800" dirty="0" smtClean="0">
                <a:uFillTx/>
              </a:rPr>
              <a:t>.</a:t>
            </a:r>
          </a:p>
          <a:p>
            <a:r>
              <a:rPr lang="en-US" sz="2400" dirty="0" err="1" smtClean="0">
                <a:uFillTx/>
              </a:rPr>
              <a:t>InsPecT</a:t>
            </a:r>
            <a:endParaRPr lang="en-US" sz="2400" dirty="0" smtClean="0">
              <a:uFillTx/>
            </a:endParaRPr>
          </a:p>
          <a:p>
            <a:pPr lvl="1"/>
            <a:r>
              <a:rPr lang="en-US" sz="1800" dirty="0" smtClean="0">
                <a:uFillTx/>
              </a:rPr>
              <a:t>Very fast open-source search engine</a:t>
            </a:r>
          </a:p>
          <a:p>
            <a:pPr lvl="1"/>
            <a:r>
              <a:rPr lang="en-US" sz="1800" dirty="0" smtClean="0">
                <a:uFillTx/>
              </a:rPr>
              <a:t>Designed for the identification of posttranslational modification</a:t>
            </a:r>
          </a:p>
          <a:p>
            <a:pPr lvl="1"/>
            <a:r>
              <a:rPr lang="en-US" sz="1800" dirty="0" smtClean="0">
                <a:uFillTx/>
              </a:rPr>
              <a:t>Tanner et al., J </a:t>
            </a:r>
            <a:r>
              <a:rPr lang="en-US" sz="1800" dirty="0">
                <a:uFillTx/>
              </a:rPr>
              <a:t>Proteome Res. 2005 Jul-Aug;4(4):1287-95. </a:t>
            </a:r>
            <a:endParaRPr lang="en-US" sz="1800" dirty="0" smtClean="0">
              <a:uFillTx/>
            </a:endParaRPr>
          </a:p>
          <a:p>
            <a:r>
              <a:rPr lang="en-US" sz="2400" dirty="0" err="1" smtClean="0">
                <a:uFillTx/>
              </a:rPr>
              <a:t>Myrimatch</a:t>
            </a:r>
            <a:endParaRPr lang="en-US" sz="2400" dirty="0" smtClean="0">
              <a:uFillTx/>
            </a:endParaRPr>
          </a:p>
          <a:p>
            <a:pPr lvl="1"/>
            <a:r>
              <a:rPr lang="en-US" sz="1800" dirty="0" smtClean="0">
                <a:uFillTx/>
              </a:rPr>
              <a:t>Open source</a:t>
            </a:r>
          </a:p>
          <a:p>
            <a:pPr lvl="1"/>
            <a:r>
              <a:rPr lang="en-US" sz="1800" dirty="0" smtClean="0">
                <a:uFillTx/>
              </a:rPr>
              <a:t>Tabb et al., J </a:t>
            </a:r>
            <a:r>
              <a:rPr lang="en-US" sz="1800" dirty="0">
                <a:uFillTx/>
              </a:rPr>
              <a:t>Proteome Res. 6(2) 654-61. 2007 Feb</a:t>
            </a:r>
            <a:endParaRPr lang="en-US" sz="1800" dirty="0" smtClean="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cs typeface="Calibri" pitchFamily="34" charset="0"/>
              </a:rPr>
              <a:t>Product ion generation</a:t>
            </a:r>
            <a:endParaRPr lang="en-US">
              <a:uFillTx/>
              <a:cs typeface="Calibri" pitchFamily="34" charset="0"/>
            </a:endParaRPr>
          </a:p>
        </p:txBody>
      </p:sp>
      <p:sp>
        <p:nvSpPr>
          <p:cNvPr id="5" name="Inhaltsplatzhalter 2"/>
          <p:cNvSpPr>
            <a:spLocks noGrp="1"/>
          </p:cNvSpPr>
          <p:nvPr>
            <p:ph idx="1"/>
          </p:nvPr>
        </p:nvSpPr>
        <p:spPr>
          <a:xfrm>
            <a:off x="152400" y="990600"/>
            <a:ext cx="4038600" cy="5410200"/>
          </a:xfrm>
        </p:spPr>
        <p:txBody>
          <a:bodyPr/>
          <a:lstStyle/>
          <a:p>
            <a:r>
              <a:rPr lang="en-US" sz="2200" dirty="0" smtClean="0">
                <a:uFillTx/>
                <a:cs typeface="Calibri" pitchFamily="34" charset="0"/>
              </a:rPr>
              <a:t>A peptide of length n can potentially give rise to </a:t>
            </a:r>
            <a:r>
              <a:rPr lang="en-US" sz="2200" dirty="0" err="1" smtClean="0">
                <a:uFillTx/>
                <a:cs typeface="Calibri" pitchFamily="34" charset="0"/>
              </a:rPr>
              <a:t>a,b,c</a:t>
            </a:r>
            <a:r>
              <a:rPr lang="en-US" sz="2200" dirty="0" smtClean="0">
                <a:uFillTx/>
                <a:cs typeface="Calibri" pitchFamily="34" charset="0"/>
              </a:rPr>
              <a:t> and </a:t>
            </a:r>
            <a:r>
              <a:rPr lang="en-US" sz="2200" dirty="0" err="1" smtClean="0">
                <a:uFillTx/>
                <a:cs typeface="Calibri" pitchFamily="34" charset="0"/>
              </a:rPr>
              <a:t>x,y,z</a:t>
            </a:r>
            <a:r>
              <a:rPr lang="en-US" sz="2200" dirty="0" smtClean="0">
                <a:uFillTx/>
                <a:cs typeface="Calibri" pitchFamily="34" charset="0"/>
              </a:rPr>
              <a:t> ions. This example shows the fragments that can be produced between amino acids </a:t>
            </a:r>
            <a:r>
              <a:rPr lang="en-US" sz="2200" dirty="0" err="1" smtClean="0">
                <a:uFillTx/>
                <a:cs typeface="Calibri" pitchFamily="34" charset="0"/>
              </a:rPr>
              <a:t>R</a:t>
            </a:r>
            <a:r>
              <a:rPr lang="en-US" sz="2200" baseline="-25000" dirty="0" err="1" smtClean="0">
                <a:uFillTx/>
                <a:cs typeface="Calibri" pitchFamily="34" charset="0"/>
              </a:rPr>
              <a:t>m</a:t>
            </a:r>
            <a:r>
              <a:rPr lang="en-US" sz="2200" dirty="0" smtClean="0">
                <a:uFillTx/>
                <a:cs typeface="Calibri" pitchFamily="34" charset="0"/>
              </a:rPr>
              <a:t> and R</a:t>
            </a:r>
            <a:r>
              <a:rPr lang="en-US" sz="2200" baseline="-25000" dirty="0" smtClean="0">
                <a:uFillTx/>
                <a:cs typeface="Calibri" pitchFamily="34" charset="0"/>
              </a:rPr>
              <a:t>m+1</a:t>
            </a:r>
          </a:p>
          <a:p>
            <a:r>
              <a:rPr lang="en-US" sz="2200" dirty="0" smtClean="0">
                <a:uFillTx/>
                <a:cs typeface="Calibri" pitchFamily="34" charset="0"/>
              </a:rPr>
              <a:t>This nomenclature for fragment ions was first proposed by </a:t>
            </a:r>
            <a:r>
              <a:rPr lang="en-US" sz="2200" dirty="0" err="1">
                <a:uFillTx/>
                <a:cs typeface="Calibri" pitchFamily="34" charset="0"/>
              </a:rPr>
              <a:t>Roepstorff</a:t>
            </a:r>
            <a:r>
              <a:rPr lang="en-US" sz="2200" dirty="0">
                <a:uFillTx/>
                <a:cs typeface="Calibri" pitchFamily="34" charset="0"/>
              </a:rPr>
              <a:t> and </a:t>
            </a:r>
            <a:r>
              <a:rPr lang="en-US" sz="2200" dirty="0" err="1" smtClean="0">
                <a:uFillTx/>
                <a:cs typeface="Calibri" pitchFamily="34" charset="0"/>
              </a:rPr>
              <a:t>Fohlman</a:t>
            </a:r>
            <a:r>
              <a:rPr lang="en-US" sz="2200" dirty="0" smtClean="0">
                <a:uFillTx/>
                <a:cs typeface="Calibri" pitchFamily="34" charset="0"/>
              </a:rPr>
              <a:t> in 1984 </a:t>
            </a:r>
            <a:r>
              <a:rPr lang="en-US" sz="2000" dirty="0">
                <a:uFillTx/>
                <a:cs typeface="Calibri" pitchFamily="34" charset="0"/>
              </a:rPr>
              <a:t/>
            </a:r>
            <a:br>
              <a:rPr lang="en-US" sz="2000" dirty="0">
                <a:uFillTx/>
                <a:cs typeface="Calibri" pitchFamily="34" charset="0"/>
              </a:rPr>
            </a:br>
            <a:r>
              <a:rPr lang="en-US" sz="1200" dirty="0" smtClean="0">
                <a:uFillTx/>
                <a:cs typeface="Calibri" pitchFamily="34" charset="0"/>
              </a:rPr>
              <a:t>(</a:t>
            </a:r>
            <a:r>
              <a:rPr lang="en-US" sz="1200" dirty="0" err="1" smtClean="0">
                <a:uFillTx/>
                <a:cs typeface="Calibri" pitchFamily="34" charset="0"/>
              </a:rPr>
              <a:t>Roepstorff</a:t>
            </a:r>
            <a:r>
              <a:rPr lang="en-US" sz="1200" dirty="0" smtClean="0">
                <a:uFillTx/>
                <a:cs typeface="Calibri" pitchFamily="34" charset="0"/>
              </a:rPr>
              <a:t> </a:t>
            </a:r>
            <a:r>
              <a:rPr lang="en-US" sz="1200" dirty="0">
                <a:uFillTx/>
                <a:cs typeface="Calibri" pitchFamily="34" charset="0"/>
              </a:rPr>
              <a:t>and </a:t>
            </a:r>
            <a:r>
              <a:rPr lang="en-US" sz="1200" dirty="0" err="1" smtClean="0">
                <a:uFillTx/>
                <a:cs typeface="Calibri" pitchFamily="34" charset="0"/>
              </a:rPr>
              <a:t>Fohlman</a:t>
            </a:r>
            <a:r>
              <a:rPr lang="en-US" sz="1200" dirty="0" smtClean="0">
                <a:uFillTx/>
                <a:cs typeface="Calibri" pitchFamily="34" charset="0"/>
              </a:rPr>
              <a:t>, Biological </a:t>
            </a:r>
            <a:r>
              <a:rPr lang="en-US" sz="1200" dirty="0">
                <a:uFillTx/>
                <a:cs typeface="Calibri" pitchFamily="34" charset="0"/>
              </a:rPr>
              <a:t>Mass </a:t>
            </a:r>
            <a:r>
              <a:rPr lang="en-US" sz="1200" dirty="0" smtClean="0">
                <a:uFillTx/>
                <a:cs typeface="Calibri" pitchFamily="34" charset="0"/>
              </a:rPr>
              <a:t>Spectrometry, Volume </a:t>
            </a:r>
            <a:r>
              <a:rPr lang="en-US" sz="1200" dirty="0">
                <a:uFillTx/>
                <a:cs typeface="Calibri" pitchFamily="34" charset="0"/>
              </a:rPr>
              <a:t>11, Issue 11, page 601, November </a:t>
            </a:r>
            <a:r>
              <a:rPr lang="en-US" sz="1200" dirty="0" smtClean="0">
                <a:uFillTx/>
                <a:cs typeface="Calibri" pitchFamily="34" charset="0"/>
              </a:rPr>
              <a:t>1984)</a:t>
            </a:r>
            <a:r>
              <a:rPr lang="en-US" sz="1400" dirty="0" smtClean="0">
                <a:uFillTx/>
                <a:cs typeface="Calibri" pitchFamily="34" charset="0"/>
              </a:rPr>
              <a:t/>
            </a:r>
            <a:br>
              <a:rPr lang="en-US" sz="1400" dirty="0" smtClean="0">
                <a:uFillTx/>
                <a:cs typeface="Calibri" pitchFamily="34" charset="0"/>
              </a:rPr>
            </a:br>
            <a:endParaRPr lang="en-US" sz="1400" dirty="0">
              <a:uFillTx/>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191000" y="895350"/>
            <a:ext cx="4731359" cy="5436000"/>
          </a:xfrm>
          <a:prstGeom prst="rect">
            <a:avLst/>
          </a:prstGeom>
          <a:noFill/>
          <a:ln>
            <a:noFill/>
          </a:ln>
          <a:effectLst/>
        </p:spPr>
      </p:pic>
      <p:sp>
        <p:nvSpPr>
          <p:cNvPr id="4" name="Rechteck 3"/>
          <p:cNvSpPr>
            <a:spLocks/>
          </p:cNvSpPr>
          <p:nvPr/>
        </p:nvSpPr>
        <p:spPr bwMode="auto">
          <a:xfrm>
            <a:off x="4267200" y="1143000"/>
            <a:ext cx="762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Calibri" pitchFamily="34" charset="0"/>
              <a:cs typeface="Calibri" pitchFamily="34" charset="0"/>
            </a:endParaRPr>
          </a:p>
        </p:txBody>
      </p:sp>
      <p:sp>
        <p:nvSpPr>
          <p:cNvPr id="7" name="Rechteck 6"/>
          <p:cNvSpPr>
            <a:spLocks/>
          </p:cNvSpPr>
          <p:nvPr/>
        </p:nvSpPr>
        <p:spPr>
          <a:xfrm>
            <a:off x="0" y="6649522"/>
            <a:ext cx="4572000" cy="246221"/>
          </a:xfrm>
          <a:prstGeom prst="rect">
            <a:avLst/>
          </a:prstGeom>
        </p:spPr>
        <p:txBody>
          <a:bodyPr wrap="square">
            <a:spAutoFit/>
          </a:bodyPr>
          <a:lstStyle/>
          <a:p>
            <a:pPr algn="l"/>
            <a:r>
              <a:rPr lang="en-US" sz="1000" b="0" dirty="0" smtClean="0">
                <a:uFillTx/>
                <a:latin typeface="Calibri" pitchFamily="34" charset="0"/>
                <a:cs typeface="Calibri" pitchFamily="34" charset="0"/>
              </a:rPr>
              <a:t>Steen and Mann. Nature Reviews, Molecular Cell Biology, Vol. 5 2004</a:t>
            </a:r>
            <a:endParaRPr lang="en-US" sz="1000" b="0" dirty="0">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cs typeface="Calibri" pitchFamily="34" charset="0"/>
              </a:rPr>
              <a:t>Search Settings</a:t>
            </a:r>
            <a:endParaRPr lang="en-US" dirty="0">
              <a:uFillTx/>
              <a:cs typeface="Calibri" pitchFamily="34" charset="0"/>
            </a:endParaRPr>
          </a:p>
        </p:txBody>
      </p:sp>
      <p:sp>
        <p:nvSpPr>
          <p:cNvPr id="6" name="Textfeld 5"/>
          <p:cNvSpPr txBox="1">
            <a:spLocks/>
          </p:cNvSpPr>
          <p:nvPr/>
        </p:nvSpPr>
        <p:spPr>
          <a:xfrm>
            <a:off x="76200" y="1295400"/>
            <a:ext cx="3429000" cy="2862322"/>
          </a:xfrm>
          <a:prstGeom prst="rect">
            <a:avLst/>
          </a:prstGeom>
          <a:noFill/>
        </p:spPr>
        <p:txBody>
          <a:bodyPr wrap="square" rtlCol="0">
            <a:spAutoFit/>
          </a:bodyPr>
          <a:lstStyle/>
          <a:p>
            <a:pPr marL="457200" indent="-457200" algn="l">
              <a:buFont typeface="Arial" pitchFamily="34" charset="0"/>
              <a:buChar char="•"/>
            </a:pPr>
            <a:r>
              <a:rPr lang="en-US" sz="1800" b="0" dirty="0" err="1" smtClean="0">
                <a:solidFill>
                  <a:schemeClr val="tx1"/>
                </a:solidFill>
                <a:uFillTx/>
                <a:latin typeface="Calibri" pitchFamily="34" charset="0"/>
                <a:cs typeface="Calibri" pitchFamily="34" charset="0"/>
              </a:rPr>
              <a:t>OpenMS</a:t>
            </a:r>
            <a:r>
              <a:rPr lang="en-US" sz="1800" b="0" dirty="0" smtClean="0">
                <a:solidFill>
                  <a:schemeClr val="tx1"/>
                </a:solidFill>
                <a:uFillTx/>
                <a:latin typeface="Calibri" pitchFamily="34" charset="0"/>
                <a:cs typeface="Calibri" pitchFamily="34" charset="0"/>
              </a:rPr>
              <a:t> offers TOPP tools for the most common search engines</a:t>
            </a:r>
            <a:br>
              <a:rPr lang="en-US" sz="1800" b="0" dirty="0" smtClean="0">
                <a:solidFill>
                  <a:schemeClr val="tx1"/>
                </a:solidFill>
                <a:uFillTx/>
                <a:latin typeface="Calibri" pitchFamily="34" charset="0"/>
                <a:cs typeface="Calibri" pitchFamily="34" charset="0"/>
              </a:rPr>
            </a:br>
            <a:endParaRPr lang="en-US" sz="1800" b="0" dirty="0" smtClean="0">
              <a:solidFill>
                <a:schemeClr val="tx1"/>
              </a:solidFill>
              <a:uFillTx/>
              <a:latin typeface="Calibri" pitchFamily="34" charset="0"/>
              <a:cs typeface="Calibri" pitchFamily="34" charset="0"/>
            </a:endParaRPr>
          </a:p>
          <a:p>
            <a:pPr marL="457200" indent="-457200" algn="l">
              <a:buFont typeface="Arial" pitchFamily="34" charset="0"/>
              <a:buChar char="•"/>
            </a:pPr>
            <a:r>
              <a:rPr lang="en-US" sz="1800" b="0" dirty="0" smtClean="0">
                <a:solidFill>
                  <a:schemeClr val="tx1"/>
                </a:solidFill>
                <a:uFillTx/>
                <a:latin typeface="Calibri" pitchFamily="34" charset="0"/>
                <a:cs typeface="Calibri" pitchFamily="34" charset="0"/>
              </a:rPr>
              <a:t>.</a:t>
            </a:r>
            <a:r>
              <a:rPr lang="en-US" sz="1800" b="0" dirty="0" err="1" smtClean="0">
                <a:solidFill>
                  <a:schemeClr val="tx1"/>
                </a:solidFill>
                <a:uFillTx/>
                <a:latin typeface="Calibri" pitchFamily="34" charset="0"/>
                <a:cs typeface="Calibri" pitchFamily="34" charset="0"/>
              </a:rPr>
              <a:t>ini</a:t>
            </a:r>
            <a:r>
              <a:rPr lang="en-US" sz="1800" b="0" dirty="0" smtClean="0">
                <a:solidFill>
                  <a:schemeClr val="tx1"/>
                </a:solidFill>
                <a:uFillTx/>
                <a:latin typeface="Calibri" pitchFamily="34" charset="0"/>
                <a:cs typeface="Calibri" pitchFamily="34" charset="0"/>
              </a:rPr>
              <a:t> files allow to adjust the parameters</a:t>
            </a:r>
            <a:br>
              <a:rPr lang="en-US" sz="1800" b="0" dirty="0" smtClean="0">
                <a:solidFill>
                  <a:schemeClr val="tx1"/>
                </a:solidFill>
                <a:uFillTx/>
                <a:latin typeface="Calibri" pitchFamily="34" charset="0"/>
                <a:cs typeface="Calibri" pitchFamily="34" charset="0"/>
              </a:rPr>
            </a:br>
            <a:endParaRPr lang="en-US" sz="1800" b="0" dirty="0" smtClean="0">
              <a:solidFill>
                <a:schemeClr val="tx1"/>
              </a:solidFill>
              <a:uFillTx/>
              <a:latin typeface="Calibri" pitchFamily="34" charset="0"/>
              <a:cs typeface="Calibri" pitchFamily="34" charset="0"/>
            </a:endParaRPr>
          </a:p>
          <a:p>
            <a:pPr marL="457200" indent="-457200" algn="l">
              <a:buFont typeface="Arial" pitchFamily="34" charset="0"/>
              <a:buChar char="•"/>
            </a:pPr>
            <a:r>
              <a:rPr lang="en-US" sz="1800" b="0" dirty="0" smtClean="0">
                <a:solidFill>
                  <a:schemeClr val="tx1"/>
                </a:solidFill>
                <a:uFillTx/>
                <a:latin typeface="Calibri" pitchFamily="34" charset="0"/>
                <a:cs typeface="Calibri" pitchFamily="34" charset="0"/>
              </a:rPr>
              <a:t>This is an example for </a:t>
            </a:r>
            <a:r>
              <a:rPr lang="en-US" sz="1800" b="0" dirty="0" err="1" smtClean="0">
                <a:solidFill>
                  <a:schemeClr val="tx1"/>
                </a:solidFill>
                <a:uFillTx/>
                <a:latin typeface="Calibri" pitchFamily="34" charset="0"/>
                <a:cs typeface="Calibri" pitchFamily="34" charset="0"/>
              </a:rPr>
              <a:t>X!Tandem</a:t>
            </a:r>
            <a:r>
              <a:rPr lang="en-US" sz="1800" b="0" dirty="0" smtClean="0">
                <a:solidFill>
                  <a:schemeClr val="tx1"/>
                </a:solidFill>
                <a:uFillTx/>
                <a:latin typeface="Calibri" pitchFamily="34" charset="0"/>
                <a:cs typeface="Calibri" pitchFamily="34" charset="0"/>
              </a:rPr>
              <a:t> settings for analyzing LTQ-</a:t>
            </a:r>
            <a:r>
              <a:rPr lang="en-US" sz="1800" b="0" dirty="0" err="1" smtClean="0">
                <a:solidFill>
                  <a:schemeClr val="tx1"/>
                </a:solidFill>
                <a:uFillTx/>
                <a:latin typeface="Calibri" pitchFamily="34" charset="0"/>
                <a:cs typeface="Calibri" pitchFamily="34" charset="0"/>
              </a:rPr>
              <a:t>Orbitrap</a:t>
            </a:r>
            <a:r>
              <a:rPr lang="en-US" sz="1800" b="0" dirty="0" smtClean="0">
                <a:solidFill>
                  <a:schemeClr val="tx1"/>
                </a:solidFill>
                <a:uFillTx/>
                <a:latin typeface="Calibri" pitchFamily="34" charset="0"/>
                <a:cs typeface="Calibri" pitchFamily="34" charset="0"/>
              </a:rPr>
              <a:t> data</a:t>
            </a:r>
            <a:endParaRPr lang="en-US" sz="1800" b="0" dirty="0">
              <a:solidFill>
                <a:schemeClr val="tx1"/>
              </a:solidFill>
              <a:uFillTx/>
              <a:latin typeface="Calibri" pitchFamily="34" charset="0"/>
              <a:cs typeface="Calibri" pitchFamily="34" charset="0"/>
            </a:endParaRPr>
          </a:p>
        </p:txBody>
      </p:sp>
      <p:pic>
        <p:nvPicPr>
          <p:cNvPr id="6153" name="Picture 9"/>
          <p:cNvPicPr>
            <a:picLocks noChangeAspect="1" noChangeArrowheads="1"/>
          </p:cNvPicPr>
          <p:nvPr/>
        </p:nvPicPr>
        <p:blipFill>
          <a:blip r:embed="rId2" cstate="print"/>
          <a:srcRect/>
          <a:stretch>
            <a:fillRect/>
          </a:stretch>
        </p:blipFill>
        <p:spPr bwMode="auto">
          <a:xfrm>
            <a:off x="3450269" y="833400"/>
            <a:ext cx="5585455" cy="5760000"/>
          </a:xfrm>
          <a:prstGeom prst="rect">
            <a:avLst/>
          </a:prstGeom>
          <a:noFill/>
          <a:ln>
            <a:noFill/>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Mass Tolerance Settings</a:t>
            </a:r>
            <a:endParaRPr lang="en-US" dirty="0">
              <a:uFillTx/>
            </a:endParaRPr>
          </a:p>
        </p:txBody>
      </p:sp>
      <p:sp>
        <p:nvSpPr>
          <p:cNvPr id="3" name="Inhaltsplatzhalter 2"/>
          <p:cNvSpPr>
            <a:spLocks noGrp="1"/>
          </p:cNvSpPr>
          <p:nvPr>
            <p:ph idx="1"/>
          </p:nvPr>
        </p:nvSpPr>
        <p:spPr/>
        <p:txBody>
          <a:bodyPr/>
          <a:lstStyle/>
          <a:p>
            <a:r>
              <a:rPr lang="en-US" sz="2400" dirty="0" smtClean="0">
                <a:uFillTx/>
              </a:rPr>
              <a:t>Mass tolerance settings:</a:t>
            </a:r>
          </a:p>
          <a:p>
            <a:pPr lvl="1"/>
            <a:r>
              <a:rPr lang="en-US" sz="2200" dirty="0" smtClean="0">
                <a:uFillTx/>
              </a:rPr>
              <a:t>Easy to estimate when knowing the instrument, calibration runs</a:t>
            </a:r>
          </a:p>
          <a:p>
            <a:pPr lvl="1"/>
            <a:r>
              <a:rPr lang="en-US" sz="2200" dirty="0" smtClean="0">
                <a:uFillTx/>
              </a:rPr>
              <a:t>Precursor tolerance determines search space</a:t>
            </a:r>
          </a:p>
          <a:p>
            <a:pPr lvl="2"/>
            <a:r>
              <a:rPr lang="en-US" sz="1800" dirty="0">
                <a:uFillTx/>
              </a:rPr>
              <a:t>should be stringent, but broad enough to have several entries per search space (e.g., for E-value calculation) </a:t>
            </a:r>
          </a:p>
          <a:p>
            <a:pPr lvl="2"/>
            <a:r>
              <a:rPr lang="en-US" sz="1800" dirty="0">
                <a:uFillTx/>
              </a:rPr>
              <a:t>5-10 ppm is commonly used for data acquired on </a:t>
            </a:r>
            <a:r>
              <a:rPr lang="en-US" sz="1800" dirty="0" smtClean="0">
                <a:uFillTx/>
              </a:rPr>
              <a:t>well-calibrated </a:t>
            </a:r>
            <a:r>
              <a:rPr lang="en-US" sz="1800" dirty="0" err="1">
                <a:uFillTx/>
              </a:rPr>
              <a:t>Orbitrap</a:t>
            </a:r>
            <a:r>
              <a:rPr lang="en-US" sz="1800" dirty="0">
                <a:uFillTx/>
              </a:rPr>
              <a:t> instruments </a:t>
            </a:r>
            <a:endParaRPr lang="en-US" sz="2200" dirty="0" smtClean="0">
              <a:uFillTx/>
            </a:endParaRPr>
          </a:p>
          <a:p>
            <a:pPr lvl="1"/>
            <a:r>
              <a:rPr lang="en-US" sz="2200" dirty="0" smtClean="0">
                <a:uFillTx/>
              </a:rPr>
              <a:t>Product (or fragment) </a:t>
            </a:r>
            <a:r>
              <a:rPr lang="en-US" sz="2200" dirty="0">
                <a:uFillTx/>
              </a:rPr>
              <a:t>tolerance </a:t>
            </a:r>
            <a:r>
              <a:rPr lang="en-US" sz="2200" dirty="0" smtClean="0">
                <a:uFillTx/>
              </a:rPr>
              <a:t>determines the number of theoretical fragment ions that can be matched to the experimental spectrum</a:t>
            </a:r>
          </a:p>
          <a:p>
            <a:pPr lvl="2"/>
            <a:r>
              <a:rPr lang="en-US" sz="1800" dirty="0">
                <a:uFillTx/>
              </a:rPr>
              <a:t>a</a:t>
            </a:r>
            <a:r>
              <a:rPr lang="en-US" sz="1800" dirty="0" smtClean="0">
                <a:uFillTx/>
              </a:rPr>
              <a:t>gain, should be stringent, but also provide enough flexibility for statistical assessment (e.g., drawing the Poisson distribution in the OMSSA algorithm)</a:t>
            </a:r>
          </a:p>
          <a:p>
            <a:pPr lvl="2"/>
            <a:r>
              <a:rPr lang="en-US" sz="1800" dirty="0" smtClean="0">
                <a:uFillTx/>
              </a:rPr>
              <a:t>0.5 Da is commonly used for data recorded by ion traps (e.g. LTQ)</a:t>
            </a:r>
            <a:endParaRPr lang="en-US" sz="18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uFillTx/>
              </a:rPr>
              <a:t>Charge States and Missed Cleavages</a:t>
            </a:r>
            <a:endParaRPr lang="en-US" sz="3200" dirty="0">
              <a:uFillTx/>
            </a:endParaRPr>
          </a:p>
        </p:txBody>
      </p:sp>
      <p:sp>
        <p:nvSpPr>
          <p:cNvPr id="3" name="Inhaltsplatzhalter 2"/>
          <p:cNvSpPr>
            <a:spLocks noGrp="1"/>
          </p:cNvSpPr>
          <p:nvPr>
            <p:ph idx="1"/>
          </p:nvPr>
        </p:nvSpPr>
        <p:spPr/>
        <p:txBody>
          <a:bodyPr/>
          <a:lstStyle/>
          <a:p>
            <a:pPr marL="0" indent="0">
              <a:buNone/>
            </a:pPr>
            <a:r>
              <a:rPr lang="en-US" sz="2400" dirty="0" smtClean="0">
                <a:uFillTx/>
              </a:rPr>
              <a:t>Charge state settings</a:t>
            </a:r>
          </a:p>
          <a:p>
            <a:r>
              <a:rPr lang="en-US" sz="2400" dirty="0">
                <a:uFillTx/>
              </a:rPr>
              <a:t>Frequently, the mass spectrometer is set to only fragment features with charge &gt; </a:t>
            </a:r>
            <a:r>
              <a:rPr lang="en-US" sz="2400" dirty="0" smtClean="0">
                <a:uFillTx/>
              </a:rPr>
              <a:t>1</a:t>
            </a:r>
          </a:p>
          <a:p>
            <a:r>
              <a:rPr lang="en-US" sz="2400" dirty="0" smtClean="0">
                <a:uFillTx/>
              </a:rPr>
              <a:t>If you know your data is restricted to several charge states (e.g., for your mass spectrometric settings), you can save time by not looking at these</a:t>
            </a:r>
          </a:p>
          <a:p>
            <a:pPr marL="0" indent="0">
              <a:buNone/>
            </a:pPr>
            <a:endParaRPr lang="en-US" sz="2400" dirty="0" smtClean="0">
              <a:uFillTx/>
            </a:endParaRPr>
          </a:p>
          <a:p>
            <a:pPr marL="0" indent="0">
              <a:buNone/>
            </a:pPr>
            <a:r>
              <a:rPr lang="en-US" sz="2400" dirty="0" smtClean="0">
                <a:uFillTx/>
              </a:rPr>
              <a:t>Missed cleavages</a:t>
            </a:r>
          </a:p>
          <a:p>
            <a:r>
              <a:rPr lang="en-US" sz="2400" dirty="0" smtClean="0">
                <a:uFillTx/>
              </a:rPr>
              <a:t>Sometimes, proteases don’t cleave perfectly</a:t>
            </a:r>
          </a:p>
          <a:p>
            <a:r>
              <a:rPr lang="en-US" sz="2400" dirty="0" smtClean="0">
                <a:uFillTx/>
              </a:rPr>
              <a:t>1 or 2 missed cleavages should be allowed, but be careful since the number of missed cleavages increases your search space sizes! </a:t>
            </a:r>
            <a:endParaRPr lang="en-US" sz="24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Modifications</a:t>
            </a:r>
            <a:endParaRPr lang="en-US">
              <a:uFillTx/>
            </a:endParaRPr>
          </a:p>
        </p:txBody>
      </p:sp>
      <p:sp>
        <p:nvSpPr>
          <p:cNvPr id="3" name="Inhaltsplatzhalter 2"/>
          <p:cNvSpPr>
            <a:spLocks noGrp="1"/>
          </p:cNvSpPr>
          <p:nvPr>
            <p:ph idx="1"/>
          </p:nvPr>
        </p:nvSpPr>
        <p:spPr/>
        <p:txBody>
          <a:bodyPr/>
          <a:lstStyle/>
          <a:p>
            <a:r>
              <a:rPr lang="en-US" sz="2400" dirty="0" smtClean="0">
                <a:uFillTx/>
              </a:rPr>
              <a:t>The modification settings mostly depend on the biochemical assays used for sample preparation</a:t>
            </a:r>
            <a:endParaRPr lang="en-US" sz="2000" dirty="0" smtClean="0">
              <a:uFillTx/>
            </a:endParaRPr>
          </a:p>
          <a:p>
            <a:endParaRPr lang="en-US" sz="2000" dirty="0">
              <a:uFillTx/>
            </a:endParaRPr>
          </a:p>
          <a:p>
            <a:pPr marL="0" indent="0">
              <a:buNone/>
            </a:pPr>
            <a:r>
              <a:rPr lang="en-US" sz="2400" dirty="0" smtClean="0">
                <a:uFillTx/>
              </a:rPr>
              <a:t>Fixed modifications</a:t>
            </a:r>
          </a:p>
          <a:p>
            <a:pPr lvl="1"/>
            <a:r>
              <a:rPr lang="en-US" sz="2000" b="1" dirty="0" err="1" smtClean="0">
                <a:uFillTx/>
              </a:rPr>
              <a:t>Carbamidomethylation</a:t>
            </a:r>
            <a:r>
              <a:rPr lang="en-US" sz="2000" b="1" dirty="0" smtClean="0">
                <a:uFillTx/>
              </a:rPr>
              <a:t> of </a:t>
            </a:r>
            <a:r>
              <a:rPr lang="en-US" sz="2000" b="1" dirty="0" err="1" smtClean="0">
                <a:uFillTx/>
              </a:rPr>
              <a:t>cysteins</a:t>
            </a:r>
            <a:r>
              <a:rPr lang="en-US" sz="2000" b="1" dirty="0" smtClean="0">
                <a:uFillTx/>
              </a:rPr>
              <a:t> </a:t>
            </a:r>
            <a:r>
              <a:rPr lang="en-US" sz="2000" dirty="0" smtClean="0">
                <a:uFillTx/>
              </a:rPr>
              <a:t>is used as fixed modification in most experiments, since proteins are usually subjected to a DL-</a:t>
            </a:r>
            <a:r>
              <a:rPr lang="en-US" sz="2000" dirty="0" err="1" smtClean="0">
                <a:uFillTx/>
              </a:rPr>
              <a:t>Dithiothreitol</a:t>
            </a:r>
            <a:r>
              <a:rPr lang="en-US" sz="2000" dirty="0" smtClean="0">
                <a:uFillTx/>
              </a:rPr>
              <a:t> (DTT) treatment to reduce disulfide bonds built by </a:t>
            </a:r>
            <a:r>
              <a:rPr lang="en-US" sz="2000" dirty="0" err="1" smtClean="0">
                <a:uFillTx/>
              </a:rPr>
              <a:t>cysteins</a:t>
            </a:r>
            <a:r>
              <a:rPr lang="en-US" sz="2000" dirty="0" smtClean="0">
                <a:uFillTx/>
              </a:rPr>
              <a:t>. To protect the liberated –SH the samples are </a:t>
            </a:r>
            <a:r>
              <a:rPr lang="en-US" sz="2000" dirty="0">
                <a:uFillTx/>
              </a:rPr>
              <a:t>treated with </a:t>
            </a:r>
            <a:r>
              <a:rPr lang="en-US" sz="2000" dirty="0" err="1" smtClean="0">
                <a:uFillTx/>
              </a:rPr>
              <a:t>Iodoacetamide</a:t>
            </a:r>
            <a:r>
              <a:rPr lang="en-US" sz="2000" dirty="0" smtClean="0">
                <a:uFillTx/>
              </a:rPr>
              <a:t>. This leads to a stable modification of </a:t>
            </a:r>
            <a:r>
              <a:rPr lang="en-US" sz="2000" dirty="0" err="1" smtClean="0">
                <a:uFillTx/>
              </a:rPr>
              <a:t>cysteins</a:t>
            </a:r>
            <a:endParaRPr lang="en-US" sz="2000" dirty="0" smtClean="0">
              <a:uFillTx/>
            </a:endParaRPr>
          </a:p>
          <a:p>
            <a:pPr lvl="1"/>
            <a:endParaRPr lang="en-US" sz="2000" dirty="0">
              <a:uFillTx/>
            </a:endParaRPr>
          </a:p>
          <a:p>
            <a:pPr lvl="1"/>
            <a:endParaRPr lang="en-US" sz="2000" dirty="0" smtClean="0">
              <a:uFillTx/>
            </a:endParaRPr>
          </a:p>
          <a:p>
            <a:pPr lvl="1"/>
            <a:endParaRPr lang="en-US" sz="2000" dirty="0">
              <a:uFillTx/>
            </a:endParaRPr>
          </a:p>
          <a:p>
            <a:pPr lvl="1"/>
            <a:endParaRPr lang="en-US" sz="2000" dirty="0" smtClean="0">
              <a:uFillTx/>
            </a:endParaRPr>
          </a:p>
          <a:p>
            <a:pPr lvl="1"/>
            <a:r>
              <a:rPr lang="en-US" sz="2000" dirty="0" smtClean="0">
                <a:uFillTx/>
              </a:rPr>
              <a:t>A fixed modification on amino acid X replaces the original amino acid X during database search </a:t>
            </a:r>
          </a:p>
        </p:txBody>
      </p:sp>
      <p:grpSp>
        <p:nvGrpSpPr>
          <p:cNvPr id="14" name="Gruppieren 13"/>
          <p:cNvGrpSpPr/>
          <p:nvPr/>
        </p:nvGrpSpPr>
        <p:grpSpPr>
          <a:xfrm>
            <a:off x="430608" y="4245934"/>
            <a:ext cx="8408592" cy="533400"/>
            <a:chOff x="430608" y="4821866"/>
            <a:chExt cx="8408592" cy="533400"/>
          </a:xfrm>
        </p:grpSpPr>
        <p:sp>
          <p:nvSpPr>
            <p:cNvPr id="6" name="Textfeld 5"/>
            <p:cNvSpPr txBox="1">
              <a:spLocks/>
            </p:cNvSpPr>
            <p:nvPr/>
          </p:nvSpPr>
          <p:spPr>
            <a:xfrm>
              <a:off x="430608" y="4867579"/>
              <a:ext cx="1600200" cy="477054"/>
            </a:xfrm>
            <a:prstGeom prst="rect">
              <a:avLst/>
            </a:prstGeom>
            <a:noFill/>
          </p:spPr>
          <p:txBody>
            <a:bodyPr wrap="square" rtlCol="0">
              <a:spAutoFit/>
            </a:bodyPr>
            <a:lstStyle/>
            <a:p>
              <a:r>
                <a:rPr lang="en-US" sz="2500" smtClean="0">
                  <a:solidFill>
                    <a:schemeClr val="tx1"/>
                  </a:solidFill>
                  <a:uFillTx/>
                </a:rPr>
                <a:t>-CH</a:t>
              </a:r>
              <a:r>
                <a:rPr lang="en-US" sz="2500" baseline="-25000" smtClean="0">
                  <a:solidFill>
                    <a:schemeClr val="tx1"/>
                  </a:solidFill>
                  <a:uFillTx/>
                </a:rPr>
                <a:t>2</a:t>
              </a:r>
              <a:r>
                <a:rPr lang="en-US" sz="2500" smtClean="0">
                  <a:solidFill>
                    <a:schemeClr val="tx1"/>
                  </a:solidFill>
                  <a:uFillTx/>
                </a:rPr>
                <a:t>-SH</a:t>
              </a:r>
              <a:endParaRPr lang="en-US" sz="2500">
                <a:solidFill>
                  <a:schemeClr val="tx1"/>
                </a:solidFill>
                <a:uFillTx/>
              </a:endParaRPr>
            </a:p>
          </p:txBody>
        </p:sp>
        <p:sp>
          <p:nvSpPr>
            <p:cNvPr id="7" name="Textfeld 6"/>
            <p:cNvSpPr txBox="1">
              <a:spLocks/>
            </p:cNvSpPr>
            <p:nvPr/>
          </p:nvSpPr>
          <p:spPr>
            <a:xfrm>
              <a:off x="2612009" y="4866167"/>
              <a:ext cx="2057400" cy="477054"/>
            </a:xfrm>
            <a:prstGeom prst="rect">
              <a:avLst/>
            </a:prstGeom>
            <a:noFill/>
          </p:spPr>
          <p:txBody>
            <a:bodyPr wrap="square" rtlCol="0">
              <a:spAutoFit/>
            </a:bodyPr>
            <a:lstStyle/>
            <a:p>
              <a:r>
                <a:rPr lang="en-US" sz="2500" smtClean="0">
                  <a:solidFill>
                    <a:schemeClr val="tx1"/>
                  </a:solidFill>
                  <a:uFillTx/>
                </a:rPr>
                <a:t>I-CH</a:t>
              </a:r>
              <a:r>
                <a:rPr lang="en-US" sz="2500" baseline="-25000" smtClean="0">
                  <a:solidFill>
                    <a:schemeClr val="tx1"/>
                  </a:solidFill>
                  <a:uFillTx/>
                </a:rPr>
                <a:t>2</a:t>
              </a:r>
              <a:r>
                <a:rPr lang="en-US" sz="2500" smtClean="0">
                  <a:solidFill>
                    <a:schemeClr val="tx1"/>
                  </a:solidFill>
                  <a:uFillTx/>
                </a:rPr>
                <a:t>-CONH</a:t>
              </a:r>
              <a:r>
                <a:rPr lang="en-US" sz="2500" baseline="-25000" smtClean="0">
                  <a:solidFill>
                    <a:schemeClr val="tx1"/>
                  </a:solidFill>
                  <a:uFillTx/>
                </a:rPr>
                <a:t>2</a:t>
              </a:r>
              <a:endParaRPr lang="en-US" sz="2500" baseline="-25000">
                <a:solidFill>
                  <a:schemeClr val="tx1"/>
                </a:solidFill>
                <a:uFillTx/>
              </a:endParaRPr>
            </a:p>
          </p:txBody>
        </p:sp>
        <p:sp>
          <p:nvSpPr>
            <p:cNvPr id="8" name="Textfeld 7"/>
            <p:cNvSpPr txBox="1">
              <a:spLocks/>
            </p:cNvSpPr>
            <p:nvPr/>
          </p:nvSpPr>
          <p:spPr>
            <a:xfrm>
              <a:off x="2179689" y="4878212"/>
              <a:ext cx="354408" cy="477054"/>
            </a:xfrm>
            <a:prstGeom prst="rect">
              <a:avLst/>
            </a:prstGeom>
            <a:noFill/>
          </p:spPr>
          <p:txBody>
            <a:bodyPr wrap="square" rtlCol="0">
              <a:spAutoFit/>
            </a:bodyPr>
            <a:lstStyle/>
            <a:p>
              <a:r>
                <a:rPr lang="en-US" sz="2500" smtClean="0">
                  <a:solidFill>
                    <a:schemeClr val="tx1"/>
                  </a:solidFill>
                  <a:uFillTx/>
                </a:rPr>
                <a:t>+</a:t>
              </a:r>
              <a:endParaRPr lang="en-US" sz="2500">
                <a:solidFill>
                  <a:schemeClr val="tx1"/>
                </a:solidFill>
                <a:uFillTx/>
              </a:endParaRPr>
            </a:p>
          </p:txBody>
        </p:sp>
        <p:sp>
          <p:nvSpPr>
            <p:cNvPr id="9" name="Textfeld 8"/>
            <p:cNvSpPr txBox="1">
              <a:spLocks/>
            </p:cNvSpPr>
            <p:nvPr/>
          </p:nvSpPr>
          <p:spPr>
            <a:xfrm>
              <a:off x="4455037" y="4821866"/>
              <a:ext cx="735408" cy="477054"/>
            </a:xfrm>
            <a:prstGeom prst="rect">
              <a:avLst/>
            </a:prstGeom>
            <a:noFill/>
          </p:spPr>
          <p:txBody>
            <a:bodyPr wrap="square" rtlCol="0">
              <a:spAutoFit/>
            </a:bodyPr>
            <a:lstStyle/>
            <a:p>
              <a:r>
                <a:rPr lang="en-US" sz="2500" smtClean="0">
                  <a:solidFill>
                    <a:schemeClr val="tx1"/>
                  </a:solidFill>
                  <a:uFillTx/>
                </a:rPr>
                <a:t>-&gt;</a:t>
              </a:r>
              <a:endParaRPr lang="en-US" sz="2500">
                <a:solidFill>
                  <a:schemeClr val="tx1"/>
                </a:solidFill>
                <a:uFillTx/>
              </a:endParaRPr>
            </a:p>
          </p:txBody>
        </p:sp>
        <p:sp>
          <p:nvSpPr>
            <p:cNvPr id="10" name="Textfeld 9"/>
            <p:cNvSpPr txBox="1">
              <a:spLocks/>
            </p:cNvSpPr>
            <p:nvPr/>
          </p:nvSpPr>
          <p:spPr>
            <a:xfrm>
              <a:off x="5486400" y="4855534"/>
              <a:ext cx="3352800" cy="477054"/>
            </a:xfrm>
            <a:prstGeom prst="rect">
              <a:avLst/>
            </a:prstGeom>
            <a:noFill/>
          </p:spPr>
          <p:txBody>
            <a:bodyPr wrap="square" rtlCol="0">
              <a:spAutoFit/>
            </a:bodyPr>
            <a:lstStyle/>
            <a:p>
              <a:pPr algn="l"/>
              <a:r>
                <a:rPr lang="en-US" sz="2500" smtClean="0">
                  <a:solidFill>
                    <a:schemeClr val="tx1"/>
                  </a:solidFill>
                  <a:uFillTx/>
                </a:rPr>
                <a:t>-CH</a:t>
              </a:r>
              <a:r>
                <a:rPr lang="en-US" sz="2500" baseline="-25000" smtClean="0">
                  <a:solidFill>
                    <a:schemeClr val="tx1"/>
                  </a:solidFill>
                  <a:uFillTx/>
                </a:rPr>
                <a:t>2</a:t>
              </a:r>
              <a:r>
                <a:rPr lang="en-US" sz="2500" smtClean="0">
                  <a:solidFill>
                    <a:schemeClr val="tx1"/>
                  </a:solidFill>
                  <a:uFillTx/>
                </a:rPr>
                <a:t>- S-CH</a:t>
              </a:r>
              <a:r>
                <a:rPr lang="en-US" sz="2500" baseline="-25000" smtClean="0">
                  <a:solidFill>
                    <a:schemeClr val="tx1"/>
                  </a:solidFill>
                  <a:uFillTx/>
                </a:rPr>
                <a:t>2</a:t>
              </a:r>
              <a:r>
                <a:rPr lang="en-US" sz="2500" smtClean="0">
                  <a:solidFill>
                    <a:schemeClr val="tx1"/>
                  </a:solidFill>
                  <a:uFillTx/>
                </a:rPr>
                <a:t>-CONH</a:t>
              </a:r>
              <a:r>
                <a:rPr lang="en-US" sz="2500" baseline="-25000" smtClean="0">
                  <a:solidFill>
                    <a:schemeClr val="tx1"/>
                  </a:solidFill>
                  <a:uFillTx/>
                </a:rPr>
                <a:t>2</a:t>
              </a:r>
              <a:endParaRPr lang="en-US" sz="2500" baseline="-25000">
                <a:solidFill>
                  <a:schemeClr val="tx1"/>
                </a:solidFill>
                <a:uFillTx/>
              </a:endParaRPr>
            </a:p>
          </p:txBody>
        </p:sp>
      </p:grpSp>
      <p:sp>
        <p:nvSpPr>
          <p:cNvPr id="11" name="Textfeld 10"/>
          <p:cNvSpPr txBox="1">
            <a:spLocks/>
          </p:cNvSpPr>
          <p:nvPr/>
        </p:nvSpPr>
        <p:spPr>
          <a:xfrm>
            <a:off x="948068" y="5020336"/>
            <a:ext cx="990600" cy="369332"/>
          </a:xfrm>
          <a:prstGeom prst="rect">
            <a:avLst/>
          </a:prstGeom>
          <a:noFill/>
        </p:spPr>
        <p:txBody>
          <a:bodyPr wrap="square" rtlCol="0">
            <a:spAutoFit/>
          </a:bodyPr>
          <a:lstStyle/>
          <a:p>
            <a:r>
              <a:rPr lang="en-US" sz="1800" b="0" err="1" smtClean="0">
                <a:solidFill>
                  <a:schemeClr val="tx1"/>
                </a:solidFill>
                <a:uFillTx/>
              </a:rPr>
              <a:t>Cys</a:t>
            </a:r>
            <a:r>
              <a:rPr lang="en-US" sz="1800" b="0" smtClean="0">
                <a:solidFill>
                  <a:schemeClr val="tx1"/>
                </a:solidFill>
                <a:uFillTx/>
              </a:rPr>
              <a:t> rest</a:t>
            </a:r>
            <a:endParaRPr lang="en-US" sz="1800" b="0">
              <a:solidFill>
                <a:schemeClr val="tx1"/>
              </a:solidFill>
              <a:uFillTx/>
            </a:endParaRPr>
          </a:p>
        </p:txBody>
      </p:sp>
      <p:sp>
        <p:nvSpPr>
          <p:cNvPr id="12" name="Textfeld 11"/>
          <p:cNvSpPr txBox="1">
            <a:spLocks/>
          </p:cNvSpPr>
          <p:nvPr/>
        </p:nvSpPr>
        <p:spPr>
          <a:xfrm>
            <a:off x="2663462" y="5018567"/>
            <a:ext cx="1774741" cy="369332"/>
          </a:xfrm>
          <a:prstGeom prst="rect">
            <a:avLst/>
          </a:prstGeom>
          <a:noFill/>
        </p:spPr>
        <p:txBody>
          <a:bodyPr wrap="square" rtlCol="0">
            <a:spAutoFit/>
          </a:bodyPr>
          <a:lstStyle/>
          <a:p>
            <a:r>
              <a:rPr lang="en-US" sz="1800" b="0" err="1" smtClean="0">
                <a:solidFill>
                  <a:schemeClr val="tx1"/>
                </a:solidFill>
                <a:uFillTx/>
              </a:rPr>
              <a:t>Iodacetamide</a:t>
            </a:r>
            <a:endParaRPr lang="en-US" sz="1800" b="0">
              <a:solidFill>
                <a:schemeClr val="tx1"/>
              </a:solidFill>
              <a:uFillTx/>
            </a:endParaRPr>
          </a:p>
        </p:txBody>
      </p:sp>
      <p:sp>
        <p:nvSpPr>
          <p:cNvPr id="13" name="Textfeld 12"/>
          <p:cNvSpPr txBox="1">
            <a:spLocks/>
          </p:cNvSpPr>
          <p:nvPr/>
        </p:nvSpPr>
        <p:spPr>
          <a:xfrm>
            <a:off x="5321579" y="5018567"/>
            <a:ext cx="3648755" cy="369332"/>
          </a:xfrm>
          <a:prstGeom prst="rect">
            <a:avLst/>
          </a:prstGeom>
          <a:noFill/>
        </p:spPr>
        <p:txBody>
          <a:bodyPr wrap="square" rtlCol="0">
            <a:spAutoFit/>
          </a:bodyPr>
          <a:lstStyle/>
          <a:p>
            <a:r>
              <a:rPr lang="en-US" sz="1800" b="0" smtClean="0">
                <a:solidFill>
                  <a:schemeClr val="tx1"/>
                </a:solidFill>
                <a:uFillTx/>
              </a:rPr>
              <a:t>S-</a:t>
            </a:r>
            <a:r>
              <a:rPr lang="en-US" sz="1800" b="0" err="1" smtClean="0">
                <a:solidFill>
                  <a:schemeClr val="tx1"/>
                </a:solidFill>
                <a:uFillTx/>
              </a:rPr>
              <a:t>caramidomethylated</a:t>
            </a:r>
            <a:r>
              <a:rPr lang="en-US" sz="1800" b="0" smtClean="0">
                <a:solidFill>
                  <a:schemeClr val="tx1"/>
                </a:solidFill>
                <a:uFillTx/>
              </a:rPr>
              <a:t> </a:t>
            </a:r>
            <a:r>
              <a:rPr lang="en-US" sz="1800" b="0" err="1" smtClean="0">
                <a:solidFill>
                  <a:schemeClr val="tx1"/>
                </a:solidFill>
                <a:uFillTx/>
              </a:rPr>
              <a:t>Cys</a:t>
            </a:r>
            <a:r>
              <a:rPr lang="en-US" sz="1800" b="0" smtClean="0">
                <a:solidFill>
                  <a:schemeClr val="tx1"/>
                </a:solidFill>
                <a:uFillTx/>
              </a:rPr>
              <a:t> rest</a:t>
            </a:r>
            <a:endParaRPr lang="en-US" sz="1800" b="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Modifications</a:t>
            </a:r>
            <a:endParaRPr lang="en-US">
              <a:uFillTx/>
            </a:endParaRPr>
          </a:p>
        </p:txBody>
      </p:sp>
      <p:sp>
        <p:nvSpPr>
          <p:cNvPr id="3" name="Inhaltsplatzhalter 2"/>
          <p:cNvSpPr>
            <a:spLocks noGrp="1"/>
          </p:cNvSpPr>
          <p:nvPr>
            <p:ph idx="1"/>
          </p:nvPr>
        </p:nvSpPr>
        <p:spPr/>
        <p:txBody>
          <a:bodyPr/>
          <a:lstStyle/>
          <a:p>
            <a:r>
              <a:rPr lang="en-US" sz="2400" dirty="0" smtClean="0">
                <a:uFillTx/>
              </a:rPr>
              <a:t>The modification settings mostly depend on the biochemical assays used for sample preparation</a:t>
            </a:r>
            <a:endParaRPr lang="en-US" sz="2000" dirty="0" smtClean="0">
              <a:uFillTx/>
            </a:endParaRPr>
          </a:p>
          <a:p>
            <a:endParaRPr lang="en-US" sz="2000" dirty="0">
              <a:uFillTx/>
            </a:endParaRPr>
          </a:p>
          <a:p>
            <a:pPr marL="0" indent="0">
              <a:buNone/>
            </a:pPr>
            <a:r>
              <a:rPr lang="en-US" sz="2400" dirty="0" smtClean="0">
                <a:uFillTx/>
              </a:rPr>
              <a:t>Variable modifications</a:t>
            </a:r>
          </a:p>
          <a:p>
            <a:pPr lvl="1"/>
            <a:r>
              <a:rPr lang="en-US" sz="2000" dirty="0" smtClean="0">
                <a:uFillTx/>
              </a:rPr>
              <a:t>Variable modifications should be set if you know that a subset of the amino acids are modified. Routinely oxidation of methionine should be set as variable modifications. During the electrospray ionization Met residues frequently react with the oxygen in the ionization source environment</a:t>
            </a:r>
          </a:p>
          <a:p>
            <a:pPr lvl="1"/>
            <a:r>
              <a:rPr lang="en-US" sz="2000" dirty="0" smtClean="0">
                <a:uFillTx/>
              </a:rPr>
              <a:t>Note that variable modifications are </a:t>
            </a:r>
            <a:r>
              <a:rPr lang="en-US" sz="2000" dirty="0">
                <a:uFillTx/>
              </a:rPr>
              <a:t/>
            </a:r>
            <a:br>
              <a:rPr lang="en-US" sz="2000" dirty="0">
                <a:uFillTx/>
              </a:rPr>
            </a:br>
            <a:r>
              <a:rPr lang="en-US" sz="2000" dirty="0" smtClean="0">
                <a:uFillTx/>
              </a:rPr>
              <a:t>considered as new amino acids and </a:t>
            </a:r>
            <a:r>
              <a:rPr lang="en-US" sz="2000" b="1" dirty="0" smtClean="0">
                <a:uFillTx/>
              </a:rPr>
              <a:t>have</a:t>
            </a:r>
            <a:br>
              <a:rPr lang="en-US" sz="2000" b="1" dirty="0" smtClean="0">
                <a:uFillTx/>
              </a:rPr>
            </a:br>
            <a:r>
              <a:rPr lang="en-US" sz="2000" b="1" dirty="0" smtClean="0">
                <a:uFillTx/>
              </a:rPr>
              <a:t>significant influence on the search space</a:t>
            </a:r>
            <a:br>
              <a:rPr lang="en-US" sz="2000" b="1" dirty="0" smtClean="0">
                <a:uFillTx/>
              </a:rPr>
            </a:br>
            <a:r>
              <a:rPr lang="en-US" sz="2000" b="1" dirty="0" smtClean="0">
                <a:uFillTx/>
              </a:rPr>
              <a:t>sizes</a:t>
            </a:r>
          </a:p>
        </p:txBody>
      </p:sp>
      <p:pic>
        <p:nvPicPr>
          <p:cNvPr id="7170" name="Picture 2"/>
          <p:cNvPicPr>
            <a:picLocks noChangeAspect="1" noChangeArrowheads="1"/>
          </p:cNvPicPr>
          <p:nvPr/>
        </p:nvPicPr>
        <p:blipFill>
          <a:blip r:embed="rId2" cstate="print"/>
          <a:srcRect/>
          <a:stretch>
            <a:fillRect/>
          </a:stretch>
        </p:blipFill>
        <p:spPr bwMode="auto">
          <a:xfrm>
            <a:off x="5813890" y="4107600"/>
            <a:ext cx="2949110" cy="1836000"/>
          </a:xfrm>
          <a:prstGeom prst="rect">
            <a:avLst/>
          </a:prstGeom>
          <a:noFill/>
          <a:ln>
            <a:noFill/>
          </a:ln>
          <a:effectLst/>
        </p:spPr>
      </p:pic>
      <p:sp>
        <p:nvSpPr>
          <p:cNvPr id="15" name="Rechteck 14"/>
          <p:cNvSpPr>
            <a:spLocks/>
          </p:cNvSpPr>
          <p:nvPr/>
        </p:nvSpPr>
        <p:spPr>
          <a:xfrm>
            <a:off x="5232996" y="5715000"/>
            <a:ext cx="3606204" cy="276999"/>
          </a:xfrm>
          <a:prstGeom prst="rect">
            <a:avLst/>
          </a:prstGeom>
          <a:solidFill>
            <a:schemeClr val="bg1"/>
          </a:solidFill>
        </p:spPr>
        <p:txBody>
          <a:bodyPr wrap="square">
            <a:spAutoFit/>
          </a:bodyPr>
          <a:lstStyle/>
          <a:p>
            <a:r>
              <a:rPr lang="en-US" sz="1200" b="0">
                <a:solidFill>
                  <a:schemeClr val="tx1"/>
                </a:solidFill>
                <a:uFillTx/>
              </a:rPr>
              <a:t>http://ionsource.com/Card/MetOx/metox.1.gif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Variable Modifications</a:t>
            </a:r>
            <a:endParaRPr lang="en-US" dirty="0">
              <a:uFillTx/>
            </a:endParaRPr>
          </a:p>
        </p:txBody>
      </p:sp>
      <p:sp>
        <p:nvSpPr>
          <p:cNvPr id="11" name="Textplatzhalter 10"/>
          <p:cNvSpPr>
            <a:spLocks noGrp="1"/>
          </p:cNvSpPr>
          <p:nvPr>
            <p:ph type="body" idx="1"/>
          </p:nvPr>
        </p:nvSpPr>
        <p:spPr>
          <a:xfrm>
            <a:off x="5486400" y="1112838"/>
            <a:ext cx="3531410" cy="487362"/>
          </a:xfrm>
        </p:spPr>
        <p:txBody>
          <a:bodyPr>
            <a:normAutofit/>
          </a:bodyPr>
          <a:lstStyle/>
          <a:p>
            <a:r>
              <a:rPr lang="en-US" sz="2000" smtClean="0">
                <a:uFillTx/>
              </a:rPr>
              <a:t>Intuitively…</a:t>
            </a:r>
            <a:endParaRPr lang="en-US" sz="2000">
              <a:uFillTx/>
            </a:endParaRPr>
          </a:p>
        </p:txBody>
      </p:sp>
      <p:sp>
        <p:nvSpPr>
          <p:cNvPr id="12" name="Inhaltsplatzhalter 11"/>
          <p:cNvSpPr>
            <a:spLocks noGrp="1"/>
          </p:cNvSpPr>
          <p:nvPr>
            <p:ph sz="half" idx="2"/>
          </p:nvPr>
        </p:nvSpPr>
        <p:spPr>
          <a:xfrm>
            <a:off x="5562600" y="1752600"/>
            <a:ext cx="3499844" cy="1371600"/>
          </a:xfrm>
        </p:spPr>
        <p:txBody>
          <a:bodyPr>
            <a:normAutofit fontScale="92500" lnSpcReduction="10000"/>
          </a:bodyPr>
          <a:lstStyle/>
          <a:p>
            <a:r>
              <a:rPr lang="en-US" sz="1800" smtClean="0">
                <a:uFillTx/>
              </a:rPr>
              <a:t>More variable modifications should discover more peptides</a:t>
            </a:r>
          </a:p>
          <a:p>
            <a:r>
              <a:rPr lang="en-US" sz="1800" smtClean="0">
                <a:uFillTx/>
              </a:rPr>
              <a:t>Large parts of the proteome are modified</a:t>
            </a:r>
            <a:br>
              <a:rPr lang="en-US" sz="1800" smtClean="0">
                <a:uFillTx/>
              </a:rPr>
            </a:br>
            <a:endParaRPr lang="en-US" sz="1800" smtClean="0">
              <a:uFillTx/>
            </a:endParaRPr>
          </a:p>
        </p:txBody>
      </p:sp>
      <p:sp>
        <p:nvSpPr>
          <p:cNvPr id="15" name="Textplatzhalter 10"/>
          <p:cNvSpPr>
            <a:spLocks noGrp="1"/>
          </p:cNvSpPr>
          <p:nvPr>
            <p:ph type="body" sz="quarter" idx="3"/>
          </p:nvPr>
        </p:nvSpPr>
        <p:spPr>
          <a:xfrm>
            <a:off x="5355265" y="3365846"/>
            <a:ext cx="3636335" cy="520354"/>
          </a:xfrm>
        </p:spPr>
        <p:txBody>
          <a:bodyPr>
            <a:normAutofit/>
          </a:bodyPr>
          <a:lstStyle/>
          <a:p>
            <a:r>
              <a:rPr lang="en-US" sz="2000" smtClean="0">
                <a:uFillTx/>
              </a:rPr>
              <a:t>However…</a:t>
            </a:r>
            <a:endParaRPr lang="en-US" sz="2000">
              <a:uFillTx/>
            </a:endParaRPr>
          </a:p>
        </p:txBody>
      </p:sp>
      <p:sp>
        <p:nvSpPr>
          <p:cNvPr id="16" name="Inhaltsplatzhalter 11"/>
          <p:cNvSpPr>
            <a:spLocks noGrp="1"/>
          </p:cNvSpPr>
          <p:nvPr>
            <p:ph sz="quarter" idx="4"/>
          </p:nvPr>
        </p:nvSpPr>
        <p:spPr>
          <a:xfrm>
            <a:off x="5567956" y="4081942"/>
            <a:ext cx="3576044" cy="1404458"/>
          </a:xfrm>
        </p:spPr>
        <p:txBody>
          <a:bodyPr>
            <a:normAutofit lnSpcReduction="10000"/>
          </a:bodyPr>
          <a:lstStyle/>
          <a:p>
            <a:r>
              <a:rPr lang="en-US" sz="1700" dirty="0" smtClean="0">
                <a:uFillTx/>
              </a:rPr>
              <a:t>More ‘amino acids’: increase in search space</a:t>
            </a:r>
          </a:p>
          <a:p>
            <a:r>
              <a:rPr lang="en-US" sz="1700" dirty="0" smtClean="0">
                <a:uFillTx/>
              </a:rPr>
              <a:t>Loss in sensitivity</a:t>
            </a:r>
          </a:p>
          <a:p>
            <a:r>
              <a:rPr lang="en-US" sz="1700" dirty="0" smtClean="0">
                <a:uFillTx/>
              </a:rPr>
              <a:t>Variable modifications need to </a:t>
            </a:r>
            <a:r>
              <a:rPr lang="en-US" sz="1700" dirty="0" err="1" smtClean="0">
                <a:uFillTx/>
              </a:rPr>
              <a:t>carefuly</a:t>
            </a:r>
            <a:r>
              <a:rPr lang="en-US" sz="1700" dirty="0" smtClean="0">
                <a:uFillTx/>
              </a:rPr>
              <a:t> chosen</a:t>
            </a:r>
            <a:endParaRPr lang="en-US" sz="1700" dirty="0">
              <a:uFillTx/>
            </a:endParaRPr>
          </a:p>
        </p:txBody>
      </p:sp>
      <p:pic>
        <p:nvPicPr>
          <p:cNvPr id="1026" name="Picture 2"/>
          <p:cNvPicPr>
            <a:picLocks noChangeAspect="1" noChangeArrowheads="1"/>
          </p:cNvPicPr>
          <p:nvPr/>
        </p:nvPicPr>
        <p:blipFill>
          <a:blip r:embed="rId2" cstate="print"/>
          <a:srcRect/>
          <a:stretch>
            <a:fillRect/>
          </a:stretch>
        </p:blipFill>
        <p:spPr bwMode="auto">
          <a:xfrm>
            <a:off x="243310" y="1525727"/>
            <a:ext cx="5154488" cy="4320000"/>
          </a:xfrm>
          <a:prstGeom prst="rect">
            <a:avLst/>
          </a:prstGeom>
          <a:noFill/>
          <a:ln>
            <a:noFill/>
          </a:ln>
          <a:effectLst/>
        </p:spPr>
      </p:pic>
      <p:sp>
        <p:nvSpPr>
          <p:cNvPr id="7" name="Textfeld 6"/>
          <p:cNvSpPr txBox="1">
            <a:spLocks/>
          </p:cNvSpPr>
          <p:nvPr/>
        </p:nvSpPr>
        <p:spPr>
          <a:xfrm>
            <a:off x="1066705" y="5929535"/>
            <a:ext cx="3024336" cy="307777"/>
          </a:xfrm>
          <a:prstGeom prst="rect">
            <a:avLst/>
          </a:prstGeom>
          <a:noFill/>
        </p:spPr>
        <p:txBody>
          <a:bodyPr wrap="square" rtlCol="0">
            <a:spAutoFit/>
          </a:bodyPr>
          <a:lstStyle/>
          <a:p>
            <a:pPr algn="ctr"/>
            <a:r>
              <a:rPr lang="en-US" sz="1400" b="0" smtClean="0">
                <a:solidFill>
                  <a:schemeClr val="tx1"/>
                </a:solidFill>
                <a:uFillTx/>
              </a:rPr>
              <a:t># variable modifications</a:t>
            </a:r>
            <a:endParaRPr lang="en-US" sz="1400" b="0">
              <a:solidFill>
                <a:schemeClr val="tx1"/>
              </a:solidFill>
              <a:uFillTx/>
            </a:endParaRPr>
          </a:p>
        </p:txBody>
      </p:sp>
      <p:sp>
        <p:nvSpPr>
          <p:cNvPr id="9" name="Textfeld 8"/>
          <p:cNvSpPr txBox="1">
            <a:spLocks/>
          </p:cNvSpPr>
          <p:nvPr/>
        </p:nvSpPr>
        <p:spPr>
          <a:xfrm rot="16200000">
            <a:off x="-1414305" y="3228405"/>
            <a:ext cx="3024336" cy="307777"/>
          </a:xfrm>
          <a:prstGeom prst="rect">
            <a:avLst/>
          </a:prstGeom>
          <a:noFill/>
        </p:spPr>
        <p:txBody>
          <a:bodyPr wrap="square" rtlCol="0">
            <a:spAutoFit/>
          </a:bodyPr>
          <a:lstStyle/>
          <a:p>
            <a:pPr algn="ctr"/>
            <a:r>
              <a:rPr lang="en-US" sz="1400" b="0" smtClean="0">
                <a:solidFill>
                  <a:schemeClr val="tx1"/>
                </a:solidFill>
                <a:uFillTx/>
              </a:rPr>
              <a:t># identified spectra</a:t>
            </a:r>
            <a:endParaRPr lang="en-US" sz="1400" b="0">
              <a:solidFill>
                <a:schemeClr val="tx1"/>
              </a:solidFill>
              <a:uFillTx/>
            </a:endParaRPr>
          </a:p>
        </p:txBody>
      </p:sp>
      <p:sp>
        <p:nvSpPr>
          <p:cNvPr id="5" name="Textfeld 4"/>
          <p:cNvSpPr txBox="1">
            <a:spLocks/>
          </p:cNvSpPr>
          <p:nvPr/>
        </p:nvSpPr>
        <p:spPr>
          <a:xfrm rot="16200000">
            <a:off x="-112440" y="5284209"/>
            <a:ext cx="936104" cy="307777"/>
          </a:xfrm>
          <a:prstGeom prst="rect">
            <a:avLst/>
          </a:prstGeom>
          <a:solidFill>
            <a:schemeClr val="bg1"/>
          </a:solidFill>
        </p:spPr>
        <p:txBody>
          <a:bodyPr wrap="square" rtlCol="0">
            <a:spAutoFit/>
          </a:bodyPr>
          <a:lstStyle/>
          <a:p>
            <a:pPr algn="ctr"/>
            <a:r>
              <a:rPr lang="en-US" sz="1400" b="0" smtClean="0">
                <a:solidFill>
                  <a:schemeClr val="tx1"/>
                </a:solidFill>
                <a:uFillTx/>
              </a:rPr>
              <a:t>8000</a:t>
            </a:r>
            <a:endParaRPr lang="en-US" sz="1400" b="0">
              <a:solidFill>
                <a:schemeClr val="tx1"/>
              </a:solidFill>
              <a:uFillTx/>
            </a:endParaRPr>
          </a:p>
        </p:txBody>
      </p:sp>
      <p:sp>
        <p:nvSpPr>
          <p:cNvPr id="17" name="Textfeld 16"/>
          <p:cNvSpPr txBox="1">
            <a:spLocks/>
          </p:cNvSpPr>
          <p:nvPr/>
        </p:nvSpPr>
        <p:spPr>
          <a:xfrm rot="16200000">
            <a:off x="-111773" y="4552504"/>
            <a:ext cx="936104" cy="307777"/>
          </a:xfrm>
          <a:prstGeom prst="rect">
            <a:avLst/>
          </a:prstGeom>
          <a:solidFill>
            <a:schemeClr val="bg1"/>
          </a:solidFill>
        </p:spPr>
        <p:txBody>
          <a:bodyPr wrap="square" rtlCol="0">
            <a:spAutoFit/>
          </a:bodyPr>
          <a:lstStyle/>
          <a:p>
            <a:pPr algn="ctr"/>
            <a:r>
              <a:rPr lang="en-US" sz="1400" b="0" smtClean="0">
                <a:solidFill>
                  <a:schemeClr val="tx1"/>
                </a:solidFill>
                <a:uFillTx/>
              </a:rPr>
              <a:t>8500</a:t>
            </a:r>
            <a:endParaRPr lang="en-US" sz="1400" b="0">
              <a:solidFill>
                <a:schemeClr val="tx1"/>
              </a:solidFill>
              <a:uFillTx/>
            </a:endParaRPr>
          </a:p>
        </p:txBody>
      </p:sp>
      <p:sp>
        <p:nvSpPr>
          <p:cNvPr id="18" name="Textfeld 17"/>
          <p:cNvSpPr txBox="1">
            <a:spLocks/>
          </p:cNvSpPr>
          <p:nvPr/>
        </p:nvSpPr>
        <p:spPr>
          <a:xfrm rot="16200000">
            <a:off x="-111773" y="3815172"/>
            <a:ext cx="936104" cy="307777"/>
          </a:xfrm>
          <a:prstGeom prst="rect">
            <a:avLst/>
          </a:prstGeom>
          <a:solidFill>
            <a:schemeClr val="bg1"/>
          </a:solidFill>
        </p:spPr>
        <p:txBody>
          <a:bodyPr wrap="square" rtlCol="0">
            <a:spAutoFit/>
          </a:bodyPr>
          <a:lstStyle/>
          <a:p>
            <a:pPr algn="ctr"/>
            <a:r>
              <a:rPr lang="en-US" sz="1400" b="0">
                <a:solidFill>
                  <a:schemeClr val="tx1"/>
                </a:solidFill>
                <a:uFillTx/>
              </a:rPr>
              <a:t>9</a:t>
            </a:r>
            <a:r>
              <a:rPr lang="en-US" sz="1400" b="0" smtClean="0">
                <a:solidFill>
                  <a:schemeClr val="tx1"/>
                </a:solidFill>
                <a:uFillTx/>
              </a:rPr>
              <a:t>000</a:t>
            </a:r>
            <a:endParaRPr lang="en-US" sz="1400" b="0">
              <a:solidFill>
                <a:schemeClr val="tx1"/>
              </a:solidFill>
              <a:uFillTx/>
            </a:endParaRPr>
          </a:p>
        </p:txBody>
      </p:sp>
      <p:sp>
        <p:nvSpPr>
          <p:cNvPr id="19" name="Textfeld 18"/>
          <p:cNvSpPr txBox="1">
            <a:spLocks/>
          </p:cNvSpPr>
          <p:nvPr/>
        </p:nvSpPr>
        <p:spPr>
          <a:xfrm rot="16200000">
            <a:off x="-103814" y="3077840"/>
            <a:ext cx="936104" cy="307777"/>
          </a:xfrm>
          <a:prstGeom prst="rect">
            <a:avLst/>
          </a:prstGeom>
          <a:solidFill>
            <a:schemeClr val="bg1"/>
          </a:solidFill>
        </p:spPr>
        <p:txBody>
          <a:bodyPr wrap="square" rtlCol="0">
            <a:spAutoFit/>
          </a:bodyPr>
          <a:lstStyle/>
          <a:p>
            <a:pPr algn="ctr"/>
            <a:r>
              <a:rPr lang="en-US" sz="1400" b="0" smtClean="0">
                <a:solidFill>
                  <a:schemeClr val="tx1"/>
                </a:solidFill>
                <a:uFillTx/>
              </a:rPr>
              <a:t>9500</a:t>
            </a:r>
            <a:endParaRPr lang="en-US" sz="1400" b="0">
              <a:solidFill>
                <a:schemeClr val="tx1"/>
              </a:solidFill>
              <a:uFillTx/>
            </a:endParaRPr>
          </a:p>
        </p:txBody>
      </p:sp>
      <p:sp>
        <p:nvSpPr>
          <p:cNvPr id="20" name="Textfeld 19"/>
          <p:cNvSpPr txBox="1">
            <a:spLocks/>
          </p:cNvSpPr>
          <p:nvPr/>
        </p:nvSpPr>
        <p:spPr>
          <a:xfrm rot="16200000">
            <a:off x="-108773" y="2346134"/>
            <a:ext cx="936104" cy="307777"/>
          </a:xfrm>
          <a:prstGeom prst="rect">
            <a:avLst/>
          </a:prstGeom>
          <a:solidFill>
            <a:schemeClr val="bg1"/>
          </a:solidFill>
        </p:spPr>
        <p:txBody>
          <a:bodyPr wrap="square" rtlCol="0">
            <a:spAutoFit/>
          </a:bodyPr>
          <a:lstStyle/>
          <a:p>
            <a:pPr algn="ctr"/>
            <a:r>
              <a:rPr lang="en-US" sz="1400" b="0" smtClean="0">
                <a:solidFill>
                  <a:schemeClr val="tx1"/>
                </a:solidFill>
                <a:uFillTx/>
              </a:rPr>
              <a:t>10000</a:t>
            </a:r>
            <a:endParaRPr lang="en-US" sz="1400" b="0">
              <a:solidFill>
                <a:schemeClr val="tx1"/>
              </a:solidFill>
              <a:uFillTx/>
            </a:endParaRPr>
          </a:p>
        </p:txBody>
      </p:sp>
      <p:sp>
        <p:nvSpPr>
          <p:cNvPr id="21" name="Textfeld 20"/>
          <p:cNvSpPr txBox="1">
            <a:spLocks/>
          </p:cNvSpPr>
          <p:nvPr/>
        </p:nvSpPr>
        <p:spPr>
          <a:xfrm rot="16200000">
            <a:off x="-108773" y="1611802"/>
            <a:ext cx="936104" cy="307777"/>
          </a:xfrm>
          <a:prstGeom prst="rect">
            <a:avLst/>
          </a:prstGeom>
          <a:solidFill>
            <a:schemeClr val="bg1"/>
          </a:solidFill>
        </p:spPr>
        <p:txBody>
          <a:bodyPr wrap="square" rtlCol="0">
            <a:spAutoFit/>
          </a:bodyPr>
          <a:lstStyle/>
          <a:p>
            <a:pPr algn="ctr"/>
            <a:r>
              <a:rPr lang="en-US" sz="1400" b="0" smtClean="0">
                <a:solidFill>
                  <a:schemeClr val="tx1"/>
                </a:solidFill>
                <a:uFillTx/>
              </a:rPr>
              <a:t>10500</a:t>
            </a:r>
            <a:endParaRPr lang="en-US" sz="1400" b="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lstStyle/>
          <a:p>
            <a:r>
              <a:rPr lang="en-US" dirty="0" smtClean="0"/>
              <a:t>Learning Unit 7C</a:t>
            </a:r>
            <a:br>
              <a:rPr lang="en-US" dirty="0" smtClean="0"/>
            </a:br>
            <a:r>
              <a:rPr lang="en-US" dirty="0" smtClean="0"/>
              <a:t>FDR Estimation</a:t>
            </a:r>
            <a:endParaRPr lang="en-US" dirty="0"/>
          </a:p>
        </p:txBody>
      </p:sp>
    </p:spTree>
    <p:extLst>
      <p:ext uri="{BB962C8B-B14F-4D97-AF65-F5344CB8AC3E}">
        <p14:creationId xmlns:p14="http://schemas.microsoft.com/office/powerpoint/2010/main" val="1006180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Database Settings</a:t>
            </a:r>
            <a:endParaRPr lang="en-US" dirty="0">
              <a:uFillTx/>
            </a:endParaRPr>
          </a:p>
        </p:txBody>
      </p:sp>
      <p:sp>
        <p:nvSpPr>
          <p:cNvPr id="6" name="Inhaltsplatzhalter 5"/>
          <p:cNvSpPr>
            <a:spLocks noGrp="1"/>
          </p:cNvSpPr>
          <p:nvPr>
            <p:ph idx="1"/>
          </p:nvPr>
        </p:nvSpPr>
        <p:spPr/>
        <p:txBody>
          <a:bodyPr/>
          <a:lstStyle/>
          <a:p>
            <a:r>
              <a:rPr lang="en-US" sz="2400" dirty="0" smtClean="0">
                <a:uFillTx/>
              </a:rPr>
              <a:t>The database should contain all protein sequences that are expected to be in the sample (e.g., all human proteins </a:t>
            </a:r>
            <a:r>
              <a:rPr lang="en-US" sz="2400" dirty="0" smtClean="0"/>
              <a:t>when</a:t>
            </a:r>
            <a:r>
              <a:rPr lang="en-US" sz="2400" dirty="0" smtClean="0">
                <a:uFillTx/>
              </a:rPr>
              <a:t> </a:t>
            </a:r>
            <a:r>
              <a:rPr lang="en-US" sz="2400" dirty="0" smtClean="0">
                <a:uFillTx/>
              </a:rPr>
              <a:t>looking at proteomics data from human cell lines)</a:t>
            </a:r>
          </a:p>
          <a:p>
            <a:r>
              <a:rPr lang="en-US" sz="2400" dirty="0" smtClean="0">
                <a:uFillTx/>
              </a:rPr>
              <a:t>From the database and the enzyme of ‘cutting rule’ settings, the peptide candidates are calculated</a:t>
            </a:r>
          </a:p>
          <a:p>
            <a:r>
              <a:rPr lang="en-US" sz="2400" dirty="0" smtClean="0">
                <a:uFillTx/>
              </a:rPr>
              <a:t>Besides the expected proteins, the database should also contain common contaminants, such as trypsin (or other enzymes), keratins or BSA (bovine serum albumin) that is usually used for instrument calibration</a:t>
            </a:r>
          </a:p>
          <a:p>
            <a:r>
              <a:rPr lang="en-US" sz="2400" dirty="0" smtClean="0">
                <a:uFillTx/>
              </a:rPr>
              <a:t>Databases can also be designed in a way to give an intuitive idea on False discovery rates -&gt; target/decoy databases</a:t>
            </a:r>
          </a:p>
          <a:p>
            <a:endParaRPr lang="en-US" sz="24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Target-Decoy Databases</a:t>
            </a:r>
            <a:endParaRPr lang="en-US" dirty="0">
              <a:uFillTx/>
            </a:endParaRPr>
          </a:p>
        </p:txBody>
      </p:sp>
      <p:sp>
        <p:nvSpPr>
          <p:cNvPr id="3" name="Inhaltsplatzhalter 2"/>
          <p:cNvSpPr>
            <a:spLocks noGrp="1"/>
          </p:cNvSpPr>
          <p:nvPr>
            <p:ph idx="1"/>
          </p:nvPr>
        </p:nvSpPr>
        <p:spPr/>
        <p:txBody>
          <a:bodyPr/>
          <a:lstStyle/>
          <a:p>
            <a:r>
              <a:rPr lang="en-US" sz="2400" dirty="0">
                <a:uFillTx/>
              </a:rPr>
              <a:t>T</a:t>
            </a:r>
            <a:r>
              <a:rPr lang="en-US" sz="2400" dirty="0" smtClean="0">
                <a:uFillTx/>
              </a:rPr>
              <a:t>ake the original protein sequences (target sequences) and reverse, pseudo-reverse, randomize or shuffle these sequences to create decoy sequences</a:t>
            </a:r>
          </a:p>
          <a:p>
            <a:r>
              <a:rPr lang="en-US" sz="2400" dirty="0" smtClean="0">
                <a:uFillTx/>
              </a:rPr>
              <a:t>Either the data is searched twice (first versus the target and then versus the decoy database) or the data is searched once versus a database containing both target and decoy sequences</a:t>
            </a:r>
          </a:p>
          <a:p>
            <a:r>
              <a:rPr lang="en-US" sz="2400" dirty="0" smtClean="0">
                <a:uFillTx/>
              </a:rPr>
              <a:t>The assumption here is that if a decoy peptide is annotated to spectra, the PSM scores can be used to estimate the number of </a:t>
            </a:r>
            <a:r>
              <a:rPr lang="en-US" sz="2400" i="1" dirty="0" smtClean="0">
                <a:uFillTx/>
              </a:rPr>
              <a:t>false</a:t>
            </a:r>
            <a:r>
              <a:rPr lang="en-US" sz="2400" dirty="0" smtClean="0">
                <a:uFillTx/>
              </a:rPr>
              <a:t> identifications  </a:t>
            </a:r>
            <a:endParaRPr lang="en-US" sz="2400" dirty="0">
              <a:uFillTx/>
            </a:endParaRPr>
          </a:p>
          <a:p>
            <a:pPr marL="0" indent="0">
              <a:buNone/>
            </a:pPr>
            <a:r>
              <a:rPr lang="en-US" sz="2400" dirty="0" smtClean="0">
                <a:uFillTx/>
              </a:rPr>
              <a:t>Important:</a:t>
            </a:r>
          </a:p>
          <a:p>
            <a:pPr lvl="1"/>
            <a:r>
              <a:rPr lang="en-US" sz="2000" dirty="0" smtClean="0">
                <a:uFillTx/>
              </a:rPr>
              <a:t>The decoy database design should provide equal numbers of decoy peptides as there are target peptides per search space (with randomized sequences this is hard to control)</a:t>
            </a:r>
          </a:p>
          <a:p>
            <a:pPr lvl="1"/>
            <a:r>
              <a:rPr lang="en-US" sz="2000" dirty="0" smtClean="0">
                <a:uFillTx/>
              </a:rPr>
              <a:t>Ideally one should avoid large overlap between target and decoy peptides</a:t>
            </a:r>
            <a:endParaRPr lang="en-US" sz="2000" dirty="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533400" y="1066800"/>
            <a:ext cx="2981325" cy="1628775"/>
            <a:chOff x="533400" y="1524000"/>
            <a:chExt cx="2981325" cy="1628775"/>
          </a:xfrm>
        </p:grpSpPr>
        <p:pic>
          <p:nvPicPr>
            <p:cNvPr id="8195" name="Picture 3"/>
            <p:cNvPicPr>
              <a:picLocks noChangeAspect="1" noChangeArrowheads="1"/>
            </p:cNvPicPr>
            <p:nvPr/>
          </p:nvPicPr>
          <p:blipFill>
            <a:blip r:embed="rId2" cstate="print"/>
            <a:srcRect/>
            <a:stretch>
              <a:fillRect/>
            </a:stretch>
          </p:blipFill>
          <p:spPr bwMode="auto">
            <a:xfrm>
              <a:off x="533400" y="1524000"/>
              <a:ext cx="2981325" cy="1628775"/>
            </a:xfrm>
            <a:prstGeom prst="rect">
              <a:avLst/>
            </a:prstGeom>
            <a:noFill/>
            <a:ln>
              <a:noFill/>
            </a:ln>
            <a:effectLst/>
          </p:spPr>
        </p:pic>
        <p:sp>
          <p:nvSpPr>
            <p:cNvPr id="8" name="Rechteck 7"/>
            <p:cNvSpPr>
              <a:spLocks/>
            </p:cNvSpPr>
            <p:nvPr/>
          </p:nvSpPr>
          <p:spPr bwMode="auto">
            <a:xfrm>
              <a:off x="575932" y="1555899"/>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sp>
        <p:nvSpPr>
          <p:cNvPr id="2" name="Titel 1"/>
          <p:cNvSpPr>
            <a:spLocks noGrp="1"/>
          </p:cNvSpPr>
          <p:nvPr>
            <p:ph type="title"/>
          </p:nvPr>
        </p:nvSpPr>
        <p:spPr/>
        <p:txBody>
          <a:bodyPr/>
          <a:lstStyle/>
          <a:p>
            <a:r>
              <a:rPr lang="en-US" dirty="0" smtClean="0">
                <a:uFillTx/>
              </a:rPr>
              <a:t>Target-Decoy Databases</a:t>
            </a:r>
            <a:endParaRPr lang="en-US" dirty="0">
              <a:uFillTx/>
            </a:endParaRPr>
          </a:p>
        </p:txBody>
      </p:sp>
      <p:sp>
        <p:nvSpPr>
          <p:cNvPr id="7" name="Rechteck 6"/>
          <p:cNvSpPr>
            <a:spLocks/>
          </p:cNvSpPr>
          <p:nvPr/>
        </p:nvSpPr>
        <p:spPr>
          <a:xfrm>
            <a:off x="2317899" y="6608134"/>
            <a:ext cx="4495800" cy="276999"/>
          </a:xfrm>
          <a:prstGeom prst="rect">
            <a:avLst/>
          </a:prstGeom>
          <a:noFill/>
        </p:spPr>
        <p:txBody>
          <a:bodyPr wrap="square">
            <a:spAutoFit/>
          </a:bodyPr>
          <a:lstStyle/>
          <a:p>
            <a:pPr algn="ctr"/>
            <a:r>
              <a:rPr lang="en-US" sz="1200" b="0" smtClean="0">
                <a:solidFill>
                  <a:schemeClr val="tx1"/>
                </a:solidFill>
                <a:uFillTx/>
              </a:rPr>
              <a:t>Elias and </a:t>
            </a:r>
            <a:r>
              <a:rPr lang="en-US" sz="1200" b="0" err="1" smtClean="0">
                <a:solidFill>
                  <a:schemeClr val="tx1"/>
                </a:solidFill>
                <a:uFillTx/>
              </a:rPr>
              <a:t>Gygi</a:t>
            </a:r>
            <a:r>
              <a:rPr lang="en-US" sz="1200" b="0" smtClean="0">
                <a:solidFill>
                  <a:schemeClr val="tx1"/>
                </a:solidFill>
                <a:uFillTx/>
              </a:rPr>
              <a:t>, Nature Methods. Vol. 4, No. 3, March 2007</a:t>
            </a:r>
            <a:endParaRPr lang="en-US" sz="1200" b="0">
              <a:solidFill>
                <a:schemeClr val="tx1"/>
              </a:solidFill>
              <a:uFillTx/>
            </a:endParaRPr>
          </a:p>
        </p:txBody>
      </p:sp>
      <p:sp>
        <p:nvSpPr>
          <p:cNvPr id="6" name="Textfeld 5"/>
          <p:cNvSpPr txBox="1">
            <a:spLocks/>
          </p:cNvSpPr>
          <p:nvPr/>
        </p:nvSpPr>
        <p:spPr>
          <a:xfrm>
            <a:off x="4559598" y="949837"/>
            <a:ext cx="4572000" cy="400110"/>
          </a:xfrm>
          <a:prstGeom prst="rect">
            <a:avLst/>
          </a:prstGeom>
          <a:noFill/>
        </p:spPr>
        <p:txBody>
          <a:bodyPr wrap="square" rtlCol="0">
            <a:spAutoFit/>
          </a:bodyPr>
          <a:lstStyle/>
          <a:p>
            <a:r>
              <a:rPr lang="en-US" sz="2000" b="0" smtClean="0">
                <a:solidFill>
                  <a:schemeClr val="tx1"/>
                </a:solidFill>
                <a:uFillTx/>
              </a:rPr>
              <a:t>Separation of target and decoy results</a:t>
            </a:r>
            <a:endParaRPr lang="en-US" sz="2000" b="0">
              <a:solidFill>
                <a:schemeClr val="tx1"/>
              </a:solidFill>
              <a:uFillTx/>
            </a:endParaRPr>
          </a:p>
        </p:txBody>
      </p:sp>
      <p:sp>
        <p:nvSpPr>
          <p:cNvPr id="9" name="Textfeld 8"/>
          <p:cNvSpPr txBox="1">
            <a:spLocks/>
          </p:cNvSpPr>
          <p:nvPr/>
        </p:nvSpPr>
        <p:spPr>
          <a:xfrm>
            <a:off x="-8864" y="950224"/>
            <a:ext cx="4572000" cy="400110"/>
          </a:xfrm>
          <a:prstGeom prst="rect">
            <a:avLst/>
          </a:prstGeom>
          <a:noFill/>
        </p:spPr>
        <p:txBody>
          <a:bodyPr wrap="square" rtlCol="0">
            <a:spAutoFit/>
          </a:bodyPr>
          <a:lstStyle/>
          <a:p>
            <a:pPr algn="l"/>
            <a:r>
              <a:rPr lang="en-US" sz="2000" b="0" smtClean="0">
                <a:solidFill>
                  <a:schemeClr val="tx1"/>
                </a:solidFill>
                <a:uFillTx/>
              </a:rPr>
              <a:t>Design decoy sequences</a:t>
            </a:r>
            <a:endParaRPr lang="en-US" sz="2000" b="0">
              <a:solidFill>
                <a:schemeClr val="tx1"/>
              </a:solidFill>
              <a:uFillTx/>
            </a:endParaRPr>
          </a:p>
        </p:txBody>
      </p:sp>
      <p:pic>
        <p:nvPicPr>
          <p:cNvPr id="8196" name="Picture 4"/>
          <p:cNvPicPr>
            <a:picLocks noChangeAspect="1" noChangeArrowheads="1"/>
          </p:cNvPicPr>
          <p:nvPr/>
        </p:nvPicPr>
        <p:blipFill>
          <a:blip r:embed="rId3" cstate="print"/>
          <a:srcRect/>
          <a:stretch>
            <a:fillRect/>
          </a:stretch>
        </p:blipFill>
        <p:spPr bwMode="auto">
          <a:xfrm>
            <a:off x="1627997" y="2782175"/>
            <a:ext cx="1362075" cy="1323975"/>
          </a:xfrm>
          <a:prstGeom prst="rect">
            <a:avLst/>
          </a:prstGeom>
          <a:noFill/>
          <a:ln>
            <a:noFill/>
          </a:ln>
          <a:effectLst/>
        </p:spPr>
      </p:pic>
      <p:pic>
        <p:nvPicPr>
          <p:cNvPr id="8197" name="Picture 5"/>
          <p:cNvPicPr>
            <a:picLocks noChangeAspect="1" noChangeArrowheads="1"/>
          </p:cNvPicPr>
          <p:nvPr/>
        </p:nvPicPr>
        <p:blipFill>
          <a:blip r:embed="rId4" cstate="print"/>
          <a:srcRect/>
          <a:stretch>
            <a:fillRect/>
          </a:stretch>
        </p:blipFill>
        <p:spPr bwMode="auto">
          <a:xfrm>
            <a:off x="1054398" y="4169734"/>
            <a:ext cx="2095500" cy="1485900"/>
          </a:xfrm>
          <a:prstGeom prst="rect">
            <a:avLst/>
          </a:prstGeom>
          <a:noFill/>
          <a:ln>
            <a:noFill/>
          </a:ln>
          <a:effectLst/>
        </p:spPr>
      </p:pic>
      <p:grpSp>
        <p:nvGrpSpPr>
          <p:cNvPr id="11" name="Gruppieren 10"/>
          <p:cNvGrpSpPr/>
          <p:nvPr/>
        </p:nvGrpSpPr>
        <p:grpSpPr>
          <a:xfrm>
            <a:off x="4567745" y="1397530"/>
            <a:ext cx="4512457" cy="4392000"/>
            <a:chOff x="4567745" y="1397530"/>
            <a:chExt cx="4512457" cy="4392000"/>
          </a:xfrm>
        </p:grpSpPr>
        <p:pic>
          <p:nvPicPr>
            <p:cNvPr id="8194" name="Picture 2"/>
            <p:cNvPicPr>
              <a:picLocks noChangeAspect="1" noChangeArrowheads="1"/>
            </p:cNvPicPr>
            <p:nvPr/>
          </p:nvPicPr>
          <p:blipFill>
            <a:blip r:embed="rId5" cstate="print"/>
            <a:srcRect/>
            <a:stretch>
              <a:fillRect/>
            </a:stretch>
          </p:blipFill>
          <p:spPr bwMode="auto">
            <a:xfrm>
              <a:off x="4567745" y="1397530"/>
              <a:ext cx="4512457" cy="4392000"/>
            </a:xfrm>
            <a:prstGeom prst="rect">
              <a:avLst/>
            </a:prstGeom>
            <a:noFill/>
            <a:ln>
              <a:noFill/>
            </a:ln>
            <a:effectLst/>
          </p:spPr>
        </p:pic>
        <p:sp>
          <p:nvSpPr>
            <p:cNvPr id="15" name="Rechteck 14"/>
            <p:cNvSpPr>
              <a:spLocks/>
            </p:cNvSpPr>
            <p:nvPr/>
          </p:nvSpPr>
          <p:spPr bwMode="auto">
            <a:xfrm>
              <a:off x="4828961" y="1600200"/>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6" name="Rechteck 15"/>
            <p:cNvSpPr>
              <a:spLocks/>
            </p:cNvSpPr>
            <p:nvPr/>
          </p:nvSpPr>
          <p:spPr bwMode="auto">
            <a:xfrm>
              <a:off x="4843132" y="3646967"/>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sp>
        <p:nvSpPr>
          <p:cNvPr id="18" name="Textfeld 17"/>
          <p:cNvSpPr txBox="1">
            <a:spLocks/>
          </p:cNvSpPr>
          <p:nvPr/>
        </p:nvSpPr>
        <p:spPr>
          <a:xfrm>
            <a:off x="143536" y="5692352"/>
            <a:ext cx="6562064" cy="784830"/>
          </a:xfrm>
          <a:prstGeom prst="rect">
            <a:avLst/>
          </a:prstGeom>
          <a:noFill/>
        </p:spPr>
        <p:txBody>
          <a:bodyPr wrap="square" rtlCol="0">
            <a:spAutoFit/>
          </a:bodyPr>
          <a:lstStyle/>
          <a:p>
            <a:pPr algn="l"/>
            <a:r>
              <a:rPr lang="en-US" sz="1500" b="0" dirty="0" smtClean="0">
                <a:solidFill>
                  <a:schemeClr val="tx1"/>
                </a:solidFill>
                <a:uFillTx/>
              </a:rPr>
              <a:t>Although different decoy database designs produce very similar results, the most frequently used approaches are the reversed and pseudo-reversed decoy databases</a:t>
            </a:r>
            <a:endParaRPr lang="en-US" sz="1500" b="0" dirty="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Ion Series</a:t>
            </a:r>
            <a:endParaRPr lang="en-US" dirty="0">
              <a:uFillTx/>
            </a:endParaRPr>
          </a:p>
        </p:txBody>
      </p:sp>
      <p:pic>
        <p:nvPicPr>
          <p:cNvPr id="1026" name="Picture 2"/>
          <p:cNvPicPr>
            <a:picLocks noChangeAspect="1" noChangeArrowheads="1"/>
          </p:cNvPicPr>
          <p:nvPr/>
        </p:nvPicPr>
        <p:blipFill>
          <a:blip r:embed="rId2" cstate="print"/>
          <a:srcRect/>
          <a:stretch>
            <a:fillRect/>
          </a:stretch>
        </p:blipFill>
        <p:spPr bwMode="auto">
          <a:xfrm>
            <a:off x="638177" y="914400"/>
            <a:ext cx="7834898" cy="5328000"/>
          </a:xfrm>
          <a:prstGeom prst="rect">
            <a:avLst/>
          </a:prstGeom>
          <a:noFill/>
          <a:ln>
            <a:noFill/>
          </a:ln>
          <a:effectLst/>
        </p:spPr>
      </p:pic>
      <p:sp>
        <p:nvSpPr>
          <p:cNvPr id="5" name="Text Box 4"/>
          <p:cNvSpPr txBox="1">
            <a:spLocks noChangeArrowheads="1"/>
          </p:cNvSpPr>
          <p:nvPr/>
        </p:nvSpPr>
        <p:spPr bwMode="auto">
          <a:xfrm>
            <a:off x="-21646" y="6598171"/>
            <a:ext cx="4319587" cy="255587"/>
          </a:xfrm>
          <a:prstGeom prst="rect">
            <a:avLst/>
          </a:prstGeom>
          <a:noFill/>
          <a:ln>
            <a:noFill/>
          </a:ln>
          <a:effectLst/>
        </p:spPr>
        <p:txBody>
          <a:bodyPr lIns="0" tIns="0" rIns="0" bIns="0"/>
          <a:lstStyle>
            <a:lvl1pPr>
              <a:defRPr sz="2400">
                <a:solidFill>
                  <a:srgbClr val="000000"/>
                </a:solidFill>
                <a:uFillTx/>
                <a:latin typeface="Times New Roman" pitchFamily="16" charset="0"/>
                <a:ea typeface="msgothic" charset="0"/>
                <a:cs typeface="msgothic" charset="0"/>
              </a:defRPr>
            </a:lvl1pPr>
            <a:lvl2pPr>
              <a:defRPr sz="2400">
                <a:solidFill>
                  <a:srgbClr val="000000"/>
                </a:solidFill>
                <a:uFillTx/>
                <a:latin typeface="Times New Roman" pitchFamily="16" charset="0"/>
                <a:ea typeface="msgothic" charset="0"/>
                <a:cs typeface="msgothic" charset="0"/>
              </a:defRPr>
            </a:lvl2pPr>
            <a:lvl3pPr>
              <a:defRPr sz="2400">
                <a:solidFill>
                  <a:srgbClr val="000000"/>
                </a:solidFill>
                <a:uFillTx/>
                <a:latin typeface="Times New Roman" pitchFamily="16" charset="0"/>
                <a:ea typeface="msgothic" charset="0"/>
                <a:cs typeface="msgothic" charset="0"/>
              </a:defRPr>
            </a:lvl3pPr>
            <a:lvl4pPr>
              <a:defRPr sz="2400">
                <a:solidFill>
                  <a:srgbClr val="000000"/>
                </a:solidFill>
                <a:uFillTx/>
                <a:latin typeface="Times New Roman" pitchFamily="16" charset="0"/>
                <a:ea typeface="msgothic" charset="0"/>
                <a:cs typeface="msgothic" charset="0"/>
              </a:defRPr>
            </a:lvl4pPr>
            <a:lvl5pPr>
              <a:defRPr sz="2400">
                <a:solidFill>
                  <a:srgbClr val="000000"/>
                </a:solidFill>
                <a:uFillTx/>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defRPr sz="2400">
                <a:solidFill>
                  <a:srgbClr val="000000"/>
                </a:solidFill>
                <a:uFillTx/>
                <a:latin typeface="Times New Roman" pitchFamily="16" charset="0"/>
                <a:ea typeface="msgothic" charset="0"/>
                <a:cs typeface="msgothic" charset="0"/>
              </a:defRPr>
            </a:lvl9pPr>
          </a:lstStyle>
          <a:p>
            <a:pPr algn="l"/>
            <a:r>
              <a:rPr lang="en-GB" sz="1000" b="0" dirty="0" smtClean="0">
                <a:uFillTx/>
                <a:latin typeface="Arial" charset="0"/>
              </a:rPr>
              <a:t>Johnson </a:t>
            </a:r>
            <a:r>
              <a:rPr lang="en-GB" sz="1000" b="0" dirty="0">
                <a:uFillTx/>
                <a:latin typeface="Arial" charset="0"/>
              </a:rPr>
              <a:t>et al. </a:t>
            </a:r>
            <a:r>
              <a:rPr lang="en-GB" sz="1000" b="0" dirty="0" smtClean="0">
                <a:uFillTx/>
                <a:latin typeface="Arial" charset="0"/>
              </a:rPr>
              <a:t>Anal. </a:t>
            </a:r>
            <a:r>
              <a:rPr lang="en-GB" sz="1000" b="0" dirty="0" err="1" smtClean="0">
                <a:uFillTx/>
                <a:latin typeface="Arial" charset="0"/>
              </a:rPr>
              <a:t>Chem</a:t>
            </a:r>
            <a:r>
              <a:rPr lang="en-GB" sz="1000" b="0" dirty="0" smtClean="0">
                <a:uFillTx/>
                <a:latin typeface="Arial" charset="0"/>
              </a:rPr>
              <a:t> 1987;59:2621-2625</a:t>
            </a:r>
            <a:endParaRPr lang="en-GB" sz="1000" b="0" dirty="0">
              <a:uFillTx/>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448" y="51886"/>
            <a:ext cx="6702552" cy="685800"/>
          </a:xfrm>
        </p:spPr>
        <p:txBody>
          <a:bodyPr/>
          <a:lstStyle/>
          <a:p>
            <a:r>
              <a:rPr lang="en-US" sz="3000" dirty="0" smtClean="0">
                <a:uFillTx/>
              </a:rPr>
              <a:t>Calculation of FDRs </a:t>
            </a:r>
          </a:p>
        </p:txBody>
      </p:sp>
      <p:sp>
        <p:nvSpPr>
          <p:cNvPr id="3" name="Inhaltsplatzhalter 2"/>
          <p:cNvSpPr>
            <a:spLocks noGrp="1"/>
          </p:cNvSpPr>
          <p:nvPr>
            <p:ph idx="1"/>
          </p:nvPr>
        </p:nvSpPr>
        <p:spPr/>
        <p:txBody>
          <a:bodyPr/>
          <a:lstStyle/>
          <a:p>
            <a:r>
              <a:rPr lang="en-US" sz="2400" smtClean="0">
                <a:uFillTx/>
              </a:rPr>
              <a:t>General equation for FDR calculation (see statistics lecture)</a:t>
            </a:r>
          </a:p>
          <a:p>
            <a:endParaRPr lang="en-US" sz="2400">
              <a:uFillTx/>
            </a:endParaRPr>
          </a:p>
          <a:p>
            <a:endParaRPr lang="en-US" sz="2400" smtClean="0">
              <a:uFillTx/>
            </a:endParaRPr>
          </a:p>
          <a:p>
            <a:pPr marL="0" indent="0">
              <a:buNone/>
            </a:pPr>
            <a:r>
              <a:rPr lang="en-US" sz="2400" smtClean="0">
                <a:uFillTx/>
              </a:rPr>
              <a:t>There are two ways how FDRs are calculated based on target-decoy search results:</a:t>
            </a:r>
          </a:p>
          <a:p>
            <a:r>
              <a:rPr lang="en-US" sz="2400" err="1" smtClean="0">
                <a:uFillTx/>
              </a:rPr>
              <a:t>Käll</a:t>
            </a:r>
            <a:r>
              <a:rPr lang="en-US" sz="2400" smtClean="0">
                <a:uFillTx/>
              </a:rPr>
              <a:t> et al. suggest</a:t>
            </a:r>
          </a:p>
          <a:p>
            <a:endParaRPr lang="en-US" sz="2400">
              <a:uFillTx/>
            </a:endParaRPr>
          </a:p>
          <a:p>
            <a:endParaRPr lang="en-US" sz="2400" smtClean="0">
              <a:uFillTx/>
            </a:endParaRPr>
          </a:p>
          <a:p>
            <a:r>
              <a:rPr lang="en-US" sz="2400" smtClean="0">
                <a:uFillTx/>
              </a:rPr>
              <a:t>Zhang et al. suggest</a:t>
            </a:r>
          </a:p>
          <a:p>
            <a:endParaRPr lang="en-US" sz="2400">
              <a:uFillTx/>
            </a:endParaRPr>
          </a:p>
          <a:p>
            <a:endParaRPr lang="en-US" sz="2400" smtClean="0">
              <a:uFillTx/>
            </a:endParaRPr>
          </a:p>
          <a:p>
            <a:r>
              <a:rPr lang="en-US" sz="2400" smtClean="0">
                <a:uFillTx/>
              </a:rPr>
              <a:t>OpenMS::TOPP::</a:t>
            </a:r>
            <a:r>
              <a:rPr lang="en-US" sz="2400" err="1" smtClean="0">
                <a:uFillTx/>
              </a:rPr>
              <a:t>FalseDiscoveryRate</a:t>
            </a:r>
            <a:r>
              <a:rPr lang="en-US" sz="2400" smtClean="0">
                <a:uFillTx/>
              </a:rPr>
              <a:t> uses the </a:t>
            </a:r>
            <a:r>
              <a:rPr lang="en-US" sz="2400" i="1" err="1" smtClean="0">
                <a:uFillTx/>
              </a:rPr>
              <a:t>Käll</a:t>
            </a:r>
            <a:r>
              <a:rPr lang="en-US" sz="2400" smtClean="0">
                <a:uFillTx/>
              </a:rPr>
              <a:t> metrics</a:t>
            </a:r>
            <a:endParaRPr lang="en-US" sz="2400">
              <a:uFillTx/>
            </a:endParaRPr>
          </a:p>
        </p:txBody>
      </p:sp>
      <p:pic>
        <p:nvPicPr>
          <p:cNvPr id="6" name="Grafik 5"/>
          <p:cNvPicPr>
            <a:picLocks noChangeAspect="1"/>
          </p:cNvPicPr>
          <p:nvPr/>
        </p:nvPicPr>
        <p:blipFill>
          <a:blip r:embed="rId2" cstate="print"/>
          <a:stretch>
            <a:fillRect/>
          </a:stretch>
        </p:blipFill>
        <p:spPr>
          <a:xfrm>
            <a:off x="3691264" y="1656903"/>
            <a:ext cx="1752604" cy="355092"/>
          </a:xfrm>
          <a:prstGeom prst="rect">
            <a:avLst/>
          </a:prstGeom>
        </p:spPr>
      </p:pic>
      <p:pic>
        <p:nvPicPr>
          <p:cNvPr id="8" name="Grafik 7"/>
          <p:cNvPicPr>
            <a:picLocks noChangeAspect="1"/>
          </p:cNvPicPr>
          <p:nvPr/>
        </p:nvPicPr>
        <p:blipFill>
          <a:blip r:embed="rId3" cstate="print"/>
          <a:stretch>
            <a:fillRect/>
          </a:stretch>
        </p:blipFill>
        <p:spPr bwMode="auto">
          <a:xfrm>
            <a:off x="3482482" y="3699467"/>
            <a:ext cx="2180366" cy="487995"/>
          </a:xfrm>
          <a:prstGeom prst="rect">
            <a:avLst/>
          </a:prstGeom>
          <a:noFill/>
          <a:effectLst/>
        </p:spPr>
      </p:pic>
      <p:sp>
        <p:nvSpPr>
          <p:cNvPr id="9" name="Rechteck 8"/>
          <p:cNvSpPr>
            <a:spLocks/>
          </p:cNvSpPr>
          <p:nvPr/>
        </p:nvSpPr>
        <p:spPr>
          <a:xfrm>
            <a:off x="2971800" y="3204799"/>
            <a:ext cx="4572000" cy="276999"/>
          </a:xfrm>
          <a:prstGeom prst="rect">
            <a:avLst/>
          </a:prstGeom>
        </p:spPr>
        <p:txBody>
          <a:bodyPr>
            <a:spAutoFit/>
          </a:bodyPr>
          <a:lstStyle/>
          <a:p>
            <a:pPr algn="l"/>
            <a:r>
              <a:rPr lang="en-US" sz="1200" b="0" i="1" smtClean="0">
                <a:solidFill>
                  <a:schemeClr val="tx1"/>
                </a:solidFill>
                <a:uFillTx/>
              </a:rPr>
              <a:t>(</a:t>
            </a:r>
            <a:r>
              <a:rPr lang="en-US" sz="1200" b="0" i="1" err="1" smtClean="0">
                <a:solidFill>
                  <a:schemeClr val="tx1"/>
                </a:solidFill>
                <a:uFillTx/>
              </a:rPr>
              <a:t>Käll</a:t>
            </a:r>
            <a:r>
              <a:rPr lang="en-US" sz="1200" b="0" i="1" smtClean="0">
                <a:solidFill>
                  <a:schemeClr val="tx1"/>
                </a:solidFill>
                <a:uFillTx/>
              </a:rPr>
              <a:t> et al., Proteome </a:t>
            </a:r>
            <a:r>
              <a:rPr lang="en-US" sz="1200" b="0" i="1">
                <a:solidFill>
                  <a:schemeClr val="tx1"/>
                </a:solidFill>
                <a:uFillTx/>
              </a:rPr>
              <a:t>Res. </a:t>
            </a:r>
            <a:r>
              <a:rPr lang="en-US" sz="1200">
                <a:solidFill>
                  <a:schemeClr val="tx1"/>
                </a:solidFill>
                <a:uFillTx/>
              </a:rPr>
              <a:t>2008</a:t>
            </a:r>
            <a:r>
              <a:rPr lang="en-US" sz="1200" b="0">
                <a:solidFill>
                  <a:schemeClr val="tx1"/>
                </a:solidFill>
                <a:uFillTx/>
              </a:rPr>
              <a:t>, </a:t>
            </a:r>
            <a:r>
              <a:rPr lang="en-US" sz="1200" b="0" i="1">
                <a:solidFill>
                  <a:schemeClr val="tx1"/>
                </a:solidFill>
                <a:uFillTx/>
              </a:rPr>
              <a:t>7</a:t>
            </a:r>
            <a:r>
              <a:rPr lang="en-US" sz="1200" b="0">
                <a:solidFill>
                  <a:schemeClr val="tx1"/>
                </a:solidFill>
                <a:uFillTx/>
              </a:rPr>
              <a:t>, 29</a:t>
            </a:r>
            <a:r>
              <a:rPr lang="en-US" sz="1200" b="0" smtClean="0">
                <a:solidFill>
                  <a:schemeClr val="tx1"/>
                </a:solidFill>
                <a:uFillTx/>
              </a:rPr>
              <a:t>– 34)</a:t>
            </a:r>
            <a:endParaRPr lang="en-US" sz="1200">
              <a:solidFill>
                <a:schemeClr val="tx1"/>
              </a:solidFill>
              <a:uFillTx/>
            </a:endParaRPr>
          </a:p>
        </p:txBody>
      </p:sp>
      <p:pic>
        <p:nvPicPr>
          <p:cNvPr id="11" name="Grafik 10"/>
          <p:cNvPicPr>
            <a:picLocks noChangeAspect="1"/>
          </p:cNvPicPr>
          <p:nvPr/>
        </p:nvPicPr>
        <p:blipFill>
          <a:blip r:embed="rId4" cstate="print"/>
          <a:stretch>
            <a:fillRect/>
          </a:stretch>
        </p:blipFill>
        <p:spPr bwMode="auto">
          <a:xfrm>
            <a:off x="2946649" y="5063972"/>
            <a:ext cx="3254936" cy="488142"/>
          </a:xfrm>
          <a:prstGeom prst="rect">
            <a:avLst/>
          </a:prstGeom>
          <a:noFill/>
          <a:effectLst/>
        </p:spPr>
      </p:pic>
      <p:sp>
        <p:nvSpPr>
          <p:cNvPr id="12" name="Rechteck 11"/>
          <p:cNvSpPr>
            <a:spLocks/>
          </p:cNvSpPr>
          <p:nvPr/>
        </p:nvSpPr>
        <p:spPr>
          <a:xfrm>
            <a:off x="2971800" y="4542651"/>
            <a:ext cx="4572000" cy="276999"/>
          </a:xfrm>
          <a:prstGeom prst="rect">
            <a:avLst/>
          </a:prstGeom>
        </p:spPr>
        <p:txBody>
          <a:bodyPr>
            <a:spAutoFit/>
          </a:bodyPr>
          <a:lstStyle/>
          <a:p>
            <a:pPr algn="l"/>
            <a:r>
              <a:rPr lang="en-US" sz="1200" b="0" i="1" smtClean="0">
                <a:solidFill>
                  <a:schemeClr val="tx1"/>
                </a:solidFill>
                <a:uFillTx/>
              </a:rPr>
              <a:t>(Zhang et al., </a:t>
            </a:r>
            <a:r>
              <a:rPr lang="en-US" sz="1200" b="0">
                <a:solidFill>
                  <a:schemeClr val="tx1"/>
                </a:solidFill>
                <a:uFillTx/>
              </a:rPr>
              <a:t>J Proteome Res 2007;6(9):3549–3557</a:t>
            </a:r>
            <a:r>
              <a:rPr lang="en-US" sz="1200" b="0" smtClean="0">
                <a:solidFill>
                  <a:schemeClr val="tx1"/>
                </a:solidFill>
                <a:uFillTx/>
              </a:rPr>
              <a:t>)</a:t>
            </a:r>
            <a:endParaRPr lang="en-US" sz="120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LEARNING UNIT 7D</a:t>
            </a:r>
            <a:br>
              <a:rPr lang="en-US" dirty="0" smtClean="0"/>
            </a:br>
            <a:r>
              <a:rPr lang="en-US" dirty="0" smtClean="0"/>
              <a:t>Consensus Identification</a:t>
            </a:r>
            <a:endParaRPr lang="en-US" dirty="0"/>
          </a:p>
        </p:txBody>
      </p:sp>
    </p:spTree>
    <p:extLst>
      <p:ext uri="{BB962C8B-B14F-4D97-AF65-F5344CB8AC3E}">
        <p14:creationId xmlns:p14="http://schemas.microsoft.com/office/powerpoint/2010/main" val="1534276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Comparison of search engines</a:t>
            </a:r>
            <a:endParaRPr lang="en-US">
              <a:uFillTx/>
            </a:endParaRPr>
          </a:p>
        </p:txBody>
      </p:sp>
      <p:pic>
        <p:nvPicPr>
          <p:cNvPr id="9218" name="Picture 2"/>
          <p:cNvPicPr>
            <a:picLocks noChangeAspect="1" noChangeArrowheads="1"/>
          </p:cNvPicPr>
          <p:nvPr/>
        </p:nvPicPr>
        <p:blipFill>
          <a:blip r:embed="rId2" cstate="print"/>
          <a:srcRect/>
          <a:stretch>
            <a:fillRect/>
          </a:stretch>
        </p:blipFill>
        <p:spPr bwMode="auto">
          <a:xfrm>
            <a:off x="4648204" y="1470192"/>
            <a:ext cx="4226742" cy="3888000"/>
          </a:xfrm>
          <a:prstGeom prst="rect">
            <a:avLst/>
          </a:prstGeom>
          <a:noFill/>
          <a:ln>
            <a:noFill/>
          </a:ln>
          <a:effectLst/>
        </p:spPr>
      </p:pic>
      <p:sp>
        <p:nvSpPr>
          <p:cNvPr id="6" name="Rechteck 5"/>
          <p:cNvSpPr>
            <a:spLocks/>
          </p:cNvSpPr>
          <p:nvPr/>
        </p:nvSpPr>
        <p:spPr>
          <a:xfrm>
            <a:off x="4343890" y="5436773"/>
            <a:ext cx="4800110" cy="276999"/>
          </a:xfrm>
          <a:prstGeom prst="rect">
            <a:avLst/>
          </a:prstGeom>
          <a:noFill/>
        </p:spPr>
        <p:txBody>
          <a:bodyPr wrap="square">
            <a:spAutoFit/>
          </a:bodyPr>
          <a:lstStyle/>
          <a:p>
            <a:pPr algn="ctr"/>
            <a:r>
              <a:rPr lang="en-US" sz="1200" b="0" dirty="0" smtClean="0">
                <a:solidFill>
                  <a:schemeClr val="tx1"/>
                </a:solidFill>
                <a:uFillTx/>
              </a:rPr>
              <a:t>Searle et al., Journal of Proteome </a:t>
            </a:r>
            <a:r>
              <a:rPr lang="en-US" sz="1200" b="0" dirty="0" err="1" smtClean="0">
                <a:solidFill>
                  <a:schemeClr val="tx1"/>
                </a:solidFill>
                <a:uFillTx/>
              </a:rPr>
              <a:t>Researuch</a:t>
            </a:r>
            <a:r>
              <a:rPr lang="en-US" sz="1200" b="0" dirty="0" smtClean="0">
                <a:solidFill>
                  <a:schemeClr val="tx1"/>
                </a:solidFill>
                <a:uFillTx/>
              </a:rPr>
              <a:t>. </a:t>
            </a:r>
            <a:r>
              <a:rPr lang="en-US" sz="1200" b="0" i="1" dirty="0">
                <a:solidFill>
                  <a:schemeClr val="tx1"/>
                </a:solidFill>
                <a:uFillTx/>
              </a:rPr>
              <a:t>2008, 7, 245–253 </a:t>
            </a:r>
            <a:endParaRPr lang="en-US" sz="1200" b="0" dirty="0">
              <a:solidFill>
                <a:schemeClr val="tx1"/>
              </a:solidFill>
              <a:uFillTx/>
            </a:endParaRPr>
          </a:p>
        </p:txBody>
      </p:sp>
      <p:sp>
        <p:nvSpPr>
          <p:cNvPr id="7" name="Inhaltsplatzhalter 2"/>
          <p:cNvSpPr txBox="1">
            <a:spLocks/>
          </p:cNvSpPr>
          <p:nvPr/>
        </p:nvSpPr>
        <p:spPr>
          <a:xfrm>
            <a:off x="-148862" y="1033132"/>
            <a:ext cx="4492752" cy="5105400"/>
          </a:xfrm>
          <a:prstGeom prst="rect">
            <a:avLst/>
          </a:prstGeom>
        </p:spPr>
        <p:txBody>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lvl="1"/>
            <a:r>
              <a:rPr lang="en-US" sz="2000" b="0" smtClean="0">
                <a:uFillTx/>
              </a:rPr>
              <a:t>18 protein mix</a:t>
            </a:r>
          </a:p>
          <a:p>
            <a:pPr lvl="1"/>
            <a:r>
              <a:rPr lang="en-US" sz="2000" b="0" smtClean="0">
                <a:uFillTx/>
              </a:rPr>
              <a:t>The same dataset was searched with three different search engines </a:t>
            </a:r>
          </a:p>
          <a:p>
            <a:pPr lvl="1"/>
            <a:r>
              <a:rPr lang="en-US" sz="2000" b="0" smtClean="0">
                <a:uFillTx/>
              </a:rPr>
              <a:t>Identical search parameters </a:t>
            </a:r>
            <a:endParaRPr lang="en-US" sz="2000" b="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uFillTx/>
              </a:rPr>
              <a:t>Multiple search engines</a:t>
            </a:r>
            <a:endParaRPr lang="de-DE">
              <a:uFillTx/>
            </a:endParaRPr>
          </a:p>
        </p:txBody>
      </p:sp>
      <p:sp>
        <p:nvSpPr>
          <p:cNvPr id="6" name="Content Placeholder 2"/>
          <p:cNvSpPr txBox="1">
            <a:spLocks/>
          </p:cNvSpPr>
          <p:nvPr/>
        </p:nvSpPr>
        <p:spPr>
          <a:xfrm>
            <a:off x="539750" y="836712"/>
            <a:ext cx="7532688" cy="53276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lang="de-DE" sz="3200" b="0" kern="0" smtClean="0">
                <a:solidFill>
                  <a:schemeClr val="tx1"/>
                </a:solidFill>
                <a:uFillTx/>
                <a:latin typeface="Calibri" pitchFamily="34" charset="0"/>
              </a:rPr>
              <a:t>M</a:t>
            </a:r>
            <a:r>
              <a:rPr kumimoji="0" lang="de-DE" sz="3200" b="0" i="0" u="none" strike="noStrike" kern="0" cap="none" spc="0" normalizeH="0" baseline="0" noProof="0" smtClean="0">
                <a:ln>
                  <a:noFill/>
                </a:ln>
                <a:solidFill>
                  <a:schemeClr val="tx1"/>
                </a:solidFill>
                <a:effectLst/>
                <a:uFillTx/>
                <a:latin typeface="Calibri" pitchFamily="34" charset="0"/>
                <a:ea typeface="+mn-ea"/>
                <a:cs typeface="+mn-cs"/>
              </a:rPr>
              <a:t>ajority voting</a:t>
            </a:r>
            <a:br>
              <a:rPr kumimoji="0" lang="de-DE" sz="3200" b="0" i="0" u="none" strike="noStrike" kern="0" cap="none" spc="0" normalizeH="0" baseline="0" noProof="0" smtClean="0">
                <a:ln>
                  <a:noFill/>
                </a:ln>
                <a:solidFill>
                  <a:schemeClr val="tx1"/>
                </a:solidFill>
                <a:effectLst/>
                <a:uFillTx/>
                <a:latin typeface="Calibri" pitchFamily="34" charset="0"/>
                <a:ea typeface="+mn-ea"/>
                <a:cs typeface="+mn-cs"/>
              </a:rPr>
            </a:br>
            <a:endParaRPr kumimoji="0" lang="de-DE" sz="1000" b="0" i="0" u="none" strike="noStrike" kern="0" cap="none" spc="0" normalizeH="0" baseline="0" noProof="0" smtClean="0">
              <a:ln>
                <a:noFill/>
              </a:ln>
              <a:solidFill>
                <a:schemeClr val="tx1"/>
              </a:solidFill>
              <a:effectLst/>
              <a:uFillTx/>
              <a:latin typeface="Calibri"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2800" b="0" i="0" u="none" strike="noStrike" kern="0" cap="none" spc="0" normalizeH="0" baseline="0" noProof="0" smtClean="0">
                <a:ln>
                  <a:noFill/>
                </a:ln>
                <a:solidFill>
                  <a:schemeClr val="tx1"/>
                </a:solidFill>
                <a:effectLst/>
                <a:uFillTx/>
                <a:latin typeface="Calibri" pitchFamily="34" charset="0"/>
                <a:ea typeface="ＭＳ Ｐゴシック" pitchFamily="-65" charset="-128"/>
              </a:rPr>
              <a:t>Reliability 	sensitivity</a:t>
            </a:r>
          </a:p>
          <a:p>
            <a:pPr marL="342900" marR="0" lvl="0" indent="-342900" algn="l" defTabSz="914400" rtl="0" eaLnBrk="1" fontAlgn="base" latinLnBrk="0" hangingPunct="1">
              <a:lnSpc>
                <a:spcPct val="100000"/>
              </a:lnSpc>
              <a:spcBef>
                <a:spcPct val="20000"/>
              </a:spcBef>
              <a:spcAft>
                <a:spcPct val="0"/>
              </a:spcAft>
              <a:buFontTx/>
              <a:buNone/>
              <a:defRPr>
                <a:uFillTx/>
              </a:defRPr>
            </a:pPr>
            <a:endParaRPr kumimoji="0" lang="de-DE" sz="3200" b="0" i="0" u="none" strike="noStrike" kern="0" cap="none" spc="0" normalizeH="0" baseline="0" noProof="0" smtClean="0">
              <a:ln>
                <a:noFill/>
              </a:ln>
              <a:solidFill>
                <a:schemeClr val="tx1"/>
              </a:solidFill>
              <a:effectLst/>
              <a:uFillTx/>
              <a:latin typeface="Calibri" pitchFamily="34" charset="0"/>
              <a:ea typeface="+mn-ea"/>
              <a:cs typeface="+mn-cs"/>
            </a:endParaRPr>
          </a:p>
        </p:txBody>
      </p:sp>
      <p:cxnSp>
        <p:nvCxnSpPr>
          <p:cNvPr id="7" name="Straight Arrow Connector 7"/>
          <p:cNvCxnSpPr/>
          <p:nvPr/>
        </p:nvCxnSpPr>
        <p:spPr bwMode="auto">
          <a:xfrm rot="5400000" flipH="1" flipV="1">
            <a:off x="2852738" y="1880195"/>
            <a:ext cx="360362" cy="1588"/>
          </a:xfrm>
          <a:prstGeom prst="straightConnector1">
            <a:avLst/>
          </a:prstGeom>
          <a:noFill/>
          <a:ln w="25400" algn="ctr">
            <a:solidFill>
              <a:srgbClr val="FF0000"/>
            </a:solidFill>
            <a:round/>
            <a:tailEnd type="arrow" w="med" len="med"/>
          </a:ln>
        </p:spPr>
      </p:cxnSp>
      <p:cxnSp>
        <p:nvCxnSpPr>
          <p:cNvPr id="8" name="Straight Arrow Connector 7"/>
          <p:cNvCxnSpPr/>
          <p:nvPr/>
        </p:nvCxnSpPr>
        <p:spPr bwMode="auto">
          <a:xfrm rot="5400000" flipH="1" flipV="1">
            <a:off x="4819834" y="2022877"/>
            <a:ext cx="360000" cy="1588"/>
          </a:xfrm>
          <a:prstGeom prst="straightConnector1">
            <a:avLst/>
          </a:prstGeom>
          <a:noFill/>
          <a:ln w="25400" cap="flat" cmpd="sng" algn="ctr">
            <a:solidFill>
              <a:schemeClr val="accent2"/>
            </a:solidFill>
            <a:prstDash val="solid"/>
            <a:round/>
            <a:headEnd type="none" w="med" len="med"/>
            <a:tailEnd type="arrow"/>
          </a:ln>
          <a:effectLst/>
          <a:scene3d>
            <a:camera prst="orthographicFront">
              <a:rot lat="10800000" lon="0" rev="0"/>
            </a:camera>
            <a:lightRig rig="threePt" dir="t"/>
          </a:scene3d>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uFillTx/>
              </a:rPr>
              <a:t>Multiple search engines</a:t>
            </a:r>
            <a:endParaRPr lang="de-DE">
              <a:uFillTx/>
            </a:endParaRPr>
          </a:p>
        </p:txBody>
      </p:sp>
      <p:sp>
        <p:nvSpPr>
          <p:cNvPr id="11" name="Content Placeholder 2"/>
          <p:cNvSpPr txBox="1">
            <a:spLocks/>
          </p:cNvSpPr>
          <p:nvPr/>
        </p:nvSpPr>
        <p:spPr>
          <a:xfrm>
            <a:off x="539750" y="836712"/>
            <a:ext cx="8389938" cy="53276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lang="de-DE" sz="3200" b="0" kern="0" smtClean="0">
                <a:solidFill>
                  <a:schemeClr val="tx1"/>
                </a:solidFill>
                <a:uFillTx/>
                <a:latin typeface="Calibri" pitchFamily="34" charset="0"/>
              </a:rPr>
              <a:t>M</a:t>
            </a:r>
            <a:r>
              <a:rPr kumimoji="0" lang="de-DE" sz="3200" b="0" i="0" u="none" strike="noStrike" kern="0" cap="none" spc="0" normalizeH="0" baseline="0" noProof="0" smtClean="0">
                <a:ln>
                  <a:noFill/>
                </a:ln>
                <a:solidFill>
                  <a:schemeClr val="tx1"/>
                </a:solidFill>
                <a:effectLst/>
                <a:uFillTx/>
                <a:latin typeface="Calibri" pitchFamily="34" charset="0"/>
                <a:ea typeface="+mn-ea"/>
                <a:cs typeface="+mn-cs"/>
              </a:rPr>
              <a:t>ajority voting</a:t>
            </a:r>
            <a:br>
              <a:rPr kumimoji="0" lang="de-DE" sz="3200" b="0" i="0" u="none" strike="noStrike" kern="0" cap="none" spc="0" normalizeH="0" baseline="0" noProof="0" smtClean="0">
                <a:ln>
                  <a:noFill/>
                </a:ln>
                <a:solidFill>
                  <a:schemeClr val="tx1"/>
                </a:solidFill>
                <a:effectLst/>
                <a:uFillTx/>
                <a:latin typeface="Calibri" pitchFamily="34" charset="0"/>
                <a:ea typeface="+mn-ea"/>
                <a:cs typeface="+mn-cs"/>
              </a:rPr>
            </a:br>
            <a:endParaRPr kumimoji="0" lang="de-DE" sz="1000" b="0" i="0" u="none" strike="noStrike" kern="0" cap="none" spc="0" normalizeH="0" baseline="0" noProof="0" smtClean="0">
              <a:ln>
                <a:noFill/>
              </a:ln>
              <a:solidFill>
                <a:schemeClr val="tx1"/>
              </a:solidFill>
              <a:effectLst/>
              <a:uFillTx/>
              <a:latin typeface="Calibri"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2800" b="0" i="0" u="none" strike="noStrike" kern="0" cap="none" spc="0" normalizeH="0" baseline="0" noProof="0" smtClean="0">
                <a:ln>
                  <a:noFill/>
                </a:ln>
                <a:solidFill>
                  <a:schemeClr val="tx1"/>
                </a:solidFill>
                <a:effectLst/>
                <a:uFillTx/>
                <a:latin typeface="Calibri" pitchFamily="34" charset="0"/>
                <a:ea typeface="ＭＳ Ｐゴシック" pitchFamily="-65" charset="-128"/>
              </a:rPr>
              <a:t>Reliability 	sensitivity</a:t>
            </a:r>
          </a:p>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3200" b="0" i="0" u="none" strike="noStrike" kern="0" cap="none" spc="0" normalizeH="0" baseline="0" noProof="0" smtClean="0">
                <a:ln>
                  <a:noFill/>
                </a:ln>
                <a:solidFill>
                  <a:schemeClr val="tx1"/>
                </a:solidFill>
                <a:effectLst/>
                <a:uFillTx/>
                <a:latin typeface="Calibri" pitchFamily="34" charset="0"/>
                <a:ea typeface="+mn-ea"/>
                <a:cs typeface="+mn-cs"/>
              </a:rPr>
              <a:t>All peptide IDs</a:t>
            </a:r>
          </a:p>
          <a:p>
            <a:pPr marL="742950" marR="0" lvl="1" indent="-28575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2800" b="0" i="0" u="none" strike="noStrike" kern="0" cap="none" spc="0" normalizeH="0" baseline="0" noProof="0" smtClean="0">
                <a:ln>
                  <a:noFill/>
                </a:ln>
                <a:solidFill>
                  <a:schemeClr val="tx1"/>
                </a:solidFill>
                <a:effectLst/>
                <a:uFillTx/>
                <a:latin typeface="Calibri" pitchFamily="34" charset="0"/>
                <a:ea typeface="ＭＳ Ｐゴシック" pitchFamily="-65" charset="-128"/>
              </a:rPr>
              <a:t>Reliability	sensitivity</a:t>
            </a:r>
          </a:p>
          <a:p>
            <a:pPr marL="742950" marR="0" lvl="1" indent="-285750" algn="l" defTabSz="914400" rtl="0" eaLnBrk="1" fontAlgn="base" latinLnBrk="0" hangingPunct="1">
              <a:lnSpc>
                <a:spcPct val="100000"/>
              </a:lnSpc>
              <a:spcBef>
                <a:spcPct val="20000"/>
              </a:spcBef>
              <a:spcAft>
                <a:spcPct val="0"/>
              </a:spcAft>
              <a:defRPr>
                <a:uFillTx/>
              </a:defRPr>
            </a:pPr>
            <a:endParaRPr kumimoji="0" lang="de-DE" sz="2800" b="0" i="0" u="none" strike="noStrike" kern="0" cap="none" spc="0" normalizeH="0" baseline="0" noProof="0" smtClean="0">
              <a:ln>
                <a:noFill/>
              </a:ln>
              <a:solidFill>
                <a:schemeClr val="tx1"/>
              </a:solidFill>
              <a:effectLst/>
              <a:uFillTx/>
              <a:latin typeface="Calibri" pitchFamily="34" charset="0"/>
              <a:ea typeface="ＭＳ Ｐゴシック" pitchFamily="-65" charset="-128"/>
            </a:endParaRPr>
          </a:p>
          <a:p>
            <a:pPr marL="342900" lvl="0" indent="-342900" algn="l" eaLnBrk="1" hangingPunct="1">
              <a:spcBef>
                <a:spcPct val="20000"/>
              </a:spcBef>
              <a:buFont typeface="Arial" pitchFamily="34" charset="0"/>
              <a:buChar char="•"/>
              <a:defRPr>
                <a:uFillTx/>
              </a:defRPr>
            </a:pPr>
            <a:r>
              <a:rPr lang="de-DE" sz="3200" b="0" kern="0" smtClean="0">
                <a:solidFill>
                  <a:schemeClr val="tx1"/>
                </a:solidFill>
                <a:uFillTx/>
                <a:latin typeface="Calibri" pitchFamily="34" charset="0"/>
              </a:rPr>
              <a:t>Combine search engine scores:</a:t>
            </a:r>
          </a:p>
          <a:p>
            <a:pPr marL="971550" lvl="1" indent="-514350" algn="l" eaLnBrk="1" hangingPunct="1">
              <a:spcBef>
                <a:spcPct val="20000"/>
              </a:spcBef>
              <a:buFont typeface="+mj-lt"/>
              <a:buAutoNum type="arabicPeriod"/>
              <a:defRPr>
                <a:uFillTx/>
              </a:defRPr>
            </a:pPr>
            <a:r>
              <a:rPr lang="de-DE" sz="2500" b="0" kern="0" smtClean="0">
                <a:solidFill>
                  <a:schemeClr val="tx1"/>
                </a:solidFill>
                <a:uFillTx/>
                <a:latin typeface="Calibri" pitchFamily="34" charset="0"/>
              </a:rPr>
              <a:t>Scores are inherently different</a:t>
            </a:r>
          </a:p>
          <a:p>
            <a:pPr marL="971550" lvl="1" indent="-514350" algn="l" eaLnBrk="1" hangingPunct="1">
              <a:spcBef>
                <a:spcPct val="20000"/>
              </a:spcBef>
              <a:buFont typeface="+mj-lt"/>
              <a:buAutoNum type="arabicPeriod"/>
              <a:defRPr>
                <a:uFillTx/>
              </a:defRPr>
            </a:pPr>
            <a:r>
              <a:rPr lang="de-DE" sz="2500" b="0" kern="0" smtClean="0">
                <a:solidFill>
                  <a:schemeClr val="tx1"/>
                </a:solidFill>
                <a:uFillTx/>
                <a:latin typeface="Calibri" pitchFamily="34" charset="0"/>
              </a:rPr>
              <a:t>Different number of peptide candidates</a:t>
            </a:r>
          </a:p>
        </p:txBody>
      </p:sp>
      <p:cxnSp>
        <p:nvCxnSpPr>
          <p:cNvPr id="16" name="Straight Arrow Connector 15"/>
          <p:cNvCxnSpPr/>
          <p:nvPr/>
        </p:nvCxnSpPr>
        <p:spPr bwMode="auto">
          <a:xfrm rot="5400000" flipH="1" flipV="1">
            <a:off x="2861064" y="3138407"/>
            <a:ext cx="360000" cy="1588"/>
          </a:xfrm>
          <a:prstGeom prst="straightConnector1">
            <a:avLst/>
          </a:prstGeom>
          <a:noFill/>
          <a:ln w="25400" cap="flat" cmpd="sng" algn="ctr">
            <a:solidFill>
              <a:schemeClr val="accent2"/>
            </a:solidFill>
            <a:prstDash val="solid"/>
            <a:round/>
            <a:headEnd type="none" w="med" len="med"/>
            <a:tailEnd type="arrow"/>
          </a:ln>
          <a:effectLst/>
          <a:scene3d>
            <a:camera prst="orthographicFront">
              <a:rot lat="10800000" lon="0" rev="0"/>
            </a:camera>
            <a:lightRig rig="threePt" dir="t"/>
          </a:scene3d>
        </p:spPr>
      </p:cxnSp>
      <p:cxnSp>
        <p:nvCxnSpPr>
          <p:cNvPr id="17" name="Straight Arrow Connector 9"/>
          <p:cNvCxnSpPr/>
          <p:nvPr/>
        </p:nvCxnSpPr>
        <p:spPr bwMode="auto">
          <a:xfrm rot="5400000" flipH="1" flipV="1">
            <a:off x="4827588" y="2979843"/>
            <a:ext cx="360362" cy="1588"/>
          </a:xfrm>
          <a:prstGeom prst="straightConnector1">
            <a:avLst/>
          </a:prstGeom>
          <a:noFill/>
          <a:ln w="25400" algn="ctr">
            <a:solidFill>
              <a:srgbClr val="FF0000"/>
            </a:solidFill>
            <a:round/>
            <a:tailEnd type="arrow" w="med" len="med"/>
          </a:ln>
        </p:spPr>
      </p:cxnSp>
      <p:cxnSp>
        <p:nvCxnSpPr>
          <p:cNvPr id="18" name="Straight Arrow Connector 7"/>
          <p:cNvCxnSpPr/>
          <p:nvPr/>
        </p:nvCxnSpPr>
        <p:spPr bwMode="auto">
          <a:xfrm rot="5400000" flipH="1" flipV="1">
            <a:off x="2852738" y="1880195"/>
            <a:ext cx="360362" cy="1588"/>
          </a:xfrm>
          <a:prstGeom prst="straightConnector1">
            <a:avLst/>
          </a:prstGeom>
          <a:noFill/>
          <a:ln w="25400" algn="ctr">
            <a:solidFill>
              <a:srgbClr val="FF0000"/>
            </a:solidFill>
            <a:round/>
            <a:tailEnd type="arrow" w="med" len="med"/>
          </a:ln>
        </p:spPr>
      </p:cxnSp>
      <p:cxnSp>
        <p:nvCxnSpPr>
          <p:cNvPr id="19" name="Straight Arrow Connector 18"/>
          <p:cNvCxnSpPr/>
          <p:nvPr/>
        </p:nvCxnSpPr>
        <p:spPr bwMode="auto">
          <a:xfrm rot="5400000" flipH="1" flipV="1">
            <a:off x="4819834" y="2022877"/>
            <a:ext cx="360000" cy="1588"/>
          </a:xfrm>
          <a:prstGeom prst="straightConnector1">
            <a:avLst/>
          </a:prstGeom>
          <a:noFill/>
          <a:ln w="25400" cap="flat" cmpd="sng" algn="ctr">
            <a:solidFill>
              <a:schemeClr val="accent2"/>
            </a:solidFill>
            <a:prstDash val="solid"/>
            <a:round/>
            <a:headEnd type="none" w="med" len="med"/>
            <a:tailEnd type="arrow"/>
          </a:ln>
          <a:effectLst/>
          <a:scene3d>
            <a:camera prst="orthographicFront">
              <a:rot lat="10800000" lon="0" rev="0"/>
            </a:camera>
            <a:lightRig rig="threePt" dir="t"/>
          </a:scene3d>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539750" y="836712"/>
            <a:ext cx="8389938" cy="53276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lang="de-DE" sz="3200" b="0" kern="0" dirty="0" smtClean="0">
                <a:solidFill>
                  <a:schemeClr val="tx1"/>
                </a:solidFill>
                <a:uFillTx/>
                <a:latin typeface="Calibri" pitchFamily="34" charset="0"/>
              </a:rPr>
              <a:t>M</a:t>
            </a:r>
            <a:r>
              <a:rPr kumimoji="0" lang="de-DE" sz="3200" b="0" i="0" u="none" strike="noStrike" kern="0" cap="none" spc="0" normalizeH="0" baseline="0" noProof="0" dirty="0" err="1" smtClean="0">
                <a:ln>
                  <a:noFill/>
                </a:ln>
                <a:solidFill>
                  <a:schemeClr val="tx1"/>
                </a:solidFill>
                <a:effectLst/>
                <a:uFillTx/>
                <a:latin typeface="Calibri" pitchFamily="34" charset="0"/>
                <a:ea typeface="+mn-ea"/>
                <a:cs typeface="+mn-cs"/>
              </a:rPr>
              <a:t>ajority</a:t>
            </a:r>
            <a:r>
              <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rPr>
              <a:t> </a:t>
            </a:r>
            <a:r>
              <a:rPr kumimoji="0" lang="de-DE" sz="3200" b="0" i="0" u="none" strike="noStrike" kern="0" cap="none" spc="0" normalizeH="0" baseline="0" noProof="0" dirty="0" err="1" smtClean="0">
                <a:ln>
                  <a:noFill/>
                </a:ln>
                <a:solidFill>
                  <a:schemeClr val="tx1"/>
                </a:solidFill>
                <a:effectLst/>
                <a:uFillTx/>
                <a:latin typeface="Calibri" pitchFamily="34" charset="0"/>
                <a:ea typeface="+mn-ea"/>
                <a:cs typeface="+mn-cs"/>
              </a:rPr>
              <a:t>voting</a:t>
            </a:r>
            <a:r>
              <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rPr>
              <a:t/>
            </a:r>
            <a:br>
              <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rPr>
            </a:br>
            <a:endParaRPr kumimoji="0" lang="de-DE" sz="1000" b="0" i="0" u="none" strike="noStrike" kern="0" cap="none" spc="0" normalizeH="0" baseline="0" noProof="0" dirty="0" smtClean="0">
              <a:ln>
                <a:noFill/>
              </a:ln>
              <a:solidFill>
                <a:schemeClr val="tx1"/>
              </a:solidFill>
              <a:effectLst/>
              <a:uFillTx/>
              <a:latin typeface="Calibri"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2800" b="0" i="0" u="none" strike="noStrike" kern="0" cap="none" spc="0" normalizeH="0" baseline="0" noProof="0" dirty="0" err="1" smtClean="0">
                <a:ln>
                  <a:noFill/>
                </a:ln>
                <a:solidFill>
                  <a:schemeClr val="tx1"/>
                </a:solidFill>
                <a:effectLst/>
                <a:uFillTx/>
                <a:latin typeface="Calibri" pitchFamily="34" charset="0"/>
                <a:ea typeface="ＭＳ Ｐゴシック" pitchFamily="-65" charset="-128"/>
              </a:rPr>
              <a:t>Reliability</a:t>
            </a:r>
            <a:r>
              <a:rPr kumimoji="0" lang="de-DE" sz="2800" b="0" i="0" u="none" strike="noStrike" kern="0" cap="none" spc="0" normalizeH="0" baseline="0" noProof="0" dirty="0" smtClean="0">
                <a:ln>
                  <a:noFill/>
                </a:ln>
                <a:solidFill>
                  <a:schemeClr val="tx1"/>
                </a:solidFill>
                <a:effectLst/>
                <a:uFillTx/>
                <a:latin typeface="Calibri" pitchFamily="34" charset="0"/>
                <a:ea typeface="ＭＳ Ｐゴシック" pitchFamily="-65" charset="-128"/>
              </a:rPr>
              <a:t> 	</a:t>
            </a:r>
            <a:r>
              <a:rPr kumimoji="0" lang="de-DE" sz="2800" b="0" i="0" u="none" strike="noStrike" kern="0" cap="none" spc="0" normalizeH="0" baseline="0" noProof="0" dirty="0" err="1" smtClean="0">
                <a:ln>
                  <a:noFill/>
                </a:ln>
                <a:solidFill>
                  <a:schemeClr val="tx1"/>
                </a:solidFill>
                <a:effectLst/>
                <a:uFillTx/>
                <a:latin typeface="Calibri" pitchFamily="34" charset="0"/>
                <a:ea typeface="ＭＳ Ｐゴシック" pitchFamily="-65" charset="-128"/>
              </a:rPr>
              <a:t>sensitivity</a:t>
            </a:r>
            <a:endPar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rPr>
              <a:t>All </a:t>
            </a:r>
            <a:r>
              <a:rPr kumimoji="0" lang="de-DE" sz="3200" b="0" i="0" u="none" strike="noStrike" kern="0" cap="none" spc="0" normalizeH="0" baseline="0" noProof="0" dirty="0" err="1" smtClean="0">
                <a:ln>
                  <a:noFill/>
                </a:ln>
                <a:solidFill>
                  <a:schemeClr val="tx1"/>
                </a:solidFill>
                <a:effectLst/>
                <a:uFillTx/>
                <a:latin typeface="Calibri" pitchFamily="34" charset="0"/>
                <a:ea typeface="+mn-ea"/>
                <a:cs typeface="+mn-cs"/>
              </a:rPr>
              <a:t>peptide</a:t>
            </a:r>
            <a:r>
              <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rPr>
              <a:t> IDs</a:t>
            </a:r>
          </a:p>
          <a:p>
            <a:pPr marL="742950" marR="0" lvl="1" indent="-28575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2800" b="0" i="0" u="none" strike="noStrike" kern="0" cap="none" spc="0" normalizeH="0" baseline="0" noProof="0" dirty="0" err="1" smtClean="0">
                <a:ln>
                  <a:noFill/>
                </a:ln>
                <a:solidFill>
                  <a:schemeClr val="tx1"/>
                </a:solidFill>
                <a:effectLst/>
                <a:uFillTx/>
                <a:latin typeface="Calibri" pitchFamily="34" charset="0"/>
                <a:ea typeface="ＭＳ Ｐゴシック" pitchFamily="-65" charset="-128"/>
              </a:rPr>
              <a:t>Reliability</a:t>
            </a:r>
            <a:r>
              <a:rPr kumimoji="0" lang="de-DE" sz="2800" b="0" i="0" u="none" strike="noStrike" kern="0" cap="none" spc="0" normalizeH="0" baseline="0" noProof="0" dirty="0" smtClean="0">
                <a:ln>
                  <a:noFill/>
                </a:ln>
                <a:solidFill>
                  <a:schemeClr val="tx1"/>
                </a:solidFill>
                <a:effectLst/>
                <a:uFillTx/>
                <a:latin typeface="Calibri" pitchFamily="34" charset="0"/>
                <a:ea typeface="ＭＳ Ｐゴシック" pitchFamily="-65" charset="-128"/>
              </a:rPr>
              <a:t>	</a:t>
            </a:r>
            <a:r>
              <a:rPr kumimoji="0" lang="de-DE" sz="2800" b="0" i="0" u="none" strike="noStrike" kern="0" cap="none" spc="0" normalizeH="0" baseline="0" noProof="0" dirty="0" err="1" smtClean="0">
                <a:ln>
                  <a:noFill/>
                </a:ln>
                <a:solidFill>
                  <a:schemeClr val="tx1"/>
                </a:solidFill>
                <a:effectLst/>
                <a:uFillTx/>
                <a:latin typeface="Calibri" pitchFamily="34" charset="0"/>
                <a:ea typeface="ＭＳ Ｐゴシック" pitchFamily="-65" charset="-128"/>
              </a:rPr>
              <a:t>sensitivity</a:t>
            </a:r>
            <a:endParaRPr kumimoji="0" lang="de-DE" sz="2800" b="0" i="0" u="none" strike="noStrike" kern="0" cap="none" spc="0" normalizeH="0" baseline="0" noProof="0" dirty="0" smtClean="0">
              <a:ln>
                <a:noFill/>
              </a:ln>
              <a:solidFill>
                <a:schemeClr val="tx1"/>
              </a:solidFill>
              <a:effectLst/>
              <a:uFillTx/>
              <a:latin typeface="Calibri" pitchFamily="34" charset="0"/>
              <a:ea typeface="ＭＳ Ｐゴシック" pitchFamily="-65" charset="-128"/>
            </a:endParaRPr>
          </a:p>
          <a:p>
            <a:pPr marL="742950" marR="0" lvl="1" indent="-285750" algn="l" defTabSz="914400" rtl="0" eaLnBrk="1" fontAlgn="base" latinLnBrk="0" hangingPunct="1">
              <a:lnSpc>
                <a:spcPct val="100000"/>
              </a:lnSpc>
              <a:spcBef>
                <a:spcPct val="20000"/>
              </a:spcBef>
              <a:spcAft>
                <a:spcPct val="0"/>
              </a:spcAft>
              <a:defRPr>
                <a:uFillTx/>
              </a:defRPr>
            </a:pPr>
            <a:endParaRPr kumimoji="0" lang="de-DE" sz="2800" b="0" i="0" u="none" strike="noStrike" kern="0" cap="none" spc="0" normalizeH="0" baseline="0" noProof="0" dirty="0" smtClean="0">
              <a:ln>
                <a:noFill/>
              </a:ln>
              <a:solidFill>
                <a:schemeClr val="tx1"/>
              </a:solidFill>
              <a:effectLst/>
              <a:uFillTx/>
              <a:latin typeface="Calibri" pitchFamily="34" charset="0"/>
              <a:ea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lang="de-DE" sz="3200" b="0" kern="0" dirty="0" smtClean="0">
                <a:solidFill>
                  <a:schemeClr val="tx1"/>
                </a:solidFill>
                <a:uFillTx/>
                <a:latin typeface="Calibri" pitchFamily="34" charset="0"/>
              </a:rPr>
              <a:t>Combine </a:t>
            </a:r>
            <a:r>
              <a:rPr lang="de-DE" sz="3200" b="0" kern="0" dirty="0" err="1" smtClean="0">
                <a:solidFill>
                  <a:schemeClr val="tx1"/>
                </a:solidFill>
                <a:uFillTx/>
                <a:latin typeface="Calibri" pitchFamily="34" charset="0"/>
              </a:rPr>
              <a:t>search</a:t>
            </a:r>
            <a:r>
              <a:rPr lang="de-DE" sz="3200" b="0" kern="0" dirty="0" smtClean="0">
                <a:solidFill>
                  <a:schemeClr val="tx1"/>
                </a:solidFill>
                <a:uFillTx/>
                <a:latin typeface="Calibri" pitchFamily="34" charset="0"/>
              </a:rPr>
              <a:t> </a:t>
            </a:r>
            <a:r>
              <a:rPr lang="de-DE" sz="3200" b="0" kern="0" dirty="0" err="1" smtClean="0">
                <a:solidFill>
                  <a:schemeClr val="tx1"/>
                </a:solidFill>
                <a:uFillTx/>
                <a:latin typeface="Calibri" pitchFamily="34" charset="0"/>
              </a:rPr>
              <a:t>engine</a:t>
            </a:r>
            <a:r>
              <a:rPr lang="de-DE" sz="3200" b="0" kern="0" dirty="0" smtClean="0">
                <a:solidFill>
                  <a:schemeClr val="tx1"/>
                </a:solidFill>
                <a:uFillTx/>
                <a:latin typeface="Calibri" pitchFamily="34" charset="0"/>
              </a:rPr>
              <a:t> </a:t>
            </a:r>
            <a:r>
              <a:rPr lang="de-DE" sz="3200" b="0" kern="0" dirty="0" err="1" smtClean="0">
                <a:solidFill>
                  <a:schemeClr val="tx1"/>
                </a:solidFill>
                <a:uFillTx/>
                <a:latin typeface="Calibri" pitchFamily="34" charset="0"/>
              </a:rPr>
              <a:t>scores</a:t>
            </a:r>
            <a:r>
              <a:rPr lang="de-DE" sz="3200" b="0" kern="0" dirty="0" smtClean="0">
                <a:solidFill>
                  <a:schemeClr val="tx1"/>
                </a:solidFill>
                <a:uFillTx/>
                <a:latin typeface="Calibri" pitchFamily="34" charset="0"/>
              </a:rPr>
              <a:t>:</a:t>
            </a:r>
          </a:p>
          <a:p>
            <a:pPr marL="971550" lvl="1" indent="-514350" algn="l" eaLnBrk="1" hangingPunct="1">
              <a:spcBef>
                <a:spcPct val="20000"/>
              </a:spcBef>
              <a:buFont typeface="+mj-lt"/>
              <a:buAutoNum type="arabicPeriod"/>
              <a:defRPr>
                <a:uFillTx/>
              </a:defRPr>
            </a:pPr>
            <a:r>
              <a:rPr kumimoji="0" lang="de-DE" sz="2500" b="0" i="0" u="none" strike="noStrike" kern="0" cap="none" spc="0" normalizeH="0" baseline="0" noProof="0" dirty="0" err="1" smtClean="0">
                <a:ln>
                  <a:noFill/>
                </a:ln>
                <a:solidFill>
                  <a:schemeClr val="tx1"/>
                </a:solidFill>
                <a:effectLst/>
                <a:uFillTx/>
                <a:latin typeface="Calibri" pitchFamily="34" charset="0"/>
                <a:ea typeface="+mn-ea"/>
                <a:cs typeface="+mn-cs"/>
              </a:rPr>
              <a:t>Scores</a:t>
            </a:r>
            <a:r>
              <a:rPr kumimoji="0" lang="de-DE" sz="2500" b="0" i="0" u="none" strike="noStrike" kern="0" cap="none" spc="0" normalizeH="0" noProof="0" dirty="0" smtClean="0">
                <a:ln>
                  <a:noFill/>
                </a:ln>
                <a:solidFill>
                  <a:schemeClr val="tx1"/>
                </a:solidFill>
                <a:effectLst/>
                <a:uFillTx/>
                <a:latin typeface="Calibri" pitchFamily="34" charset="0"/>
                <a:ea typeface="+mn-ea"/>
                <a:cs typeface="+mn-cs"/>
              </a:rPr>
              <a:t> </a:t>
            </a:r>
            <a:r>
              <a:rPr kumimoji="0" lang="de-DE" sz="2500" b="0" i="0" u="none" strike="noStrike" kern="0" cap="none" spc="0" normalizeH="0" noProof="0" dirty="0" err="1" smtClean="0">
                <a:ln>
                  <a:noFill/>
                </a:ln>
                <a:solidFill>
                  <a:schemeClr val="tx1"/>
                </a:solidFill>
                <a:effectLst/>
                <a:uFillTx/>
                <a:latin typeface="Calibri" pitchFamily="34" charset="0"/>
                <a:ea typeface="+mn-ea"/>
                <a:cs typeface="+mn-cs"/>
              </a:rPr>
              <a:t>are</a:t>
            </a:r>
            <a:r>
              <a:rPr kumimoji="0" lang="de-DE" sz="2500" b="0" i="0" u="none" strike="noStrike" kern="0" cap="none" spc="0" normalizeH="0" noProof="0" dirty="0" smtClean="0">
                <a:ln>
                  <a:noFill/>
                </a:ln>
                <a:solidFill>
                  <a:schemeClr val="tx1"/>
                </a:solidFill>
                <a:effectLst/>
                <a:uFillTx/>
                <a:latin typeface="Calibri" pitchFamily="34" charset="0"/>
                <a:ea typeface="+mn-ea"/>
                <a:cs typeface="+mn-cs"/>
              </a:rPr>
              <a:t> </a:t>
            </a:r>
            <a:r>
              <a:rPr kumimoji="0" lang="de-DE" sz="2500" b="0" i="0" u="none" strike="noStrike" kern="0" cap="none" spc="0" normalizeH="0" noProof="0" dirty="0" err="1" smtClean="0">
                <a:ln>
                  <a:noFill/>
                </a:ln>
                <a:solidFill>
                  <a:schemeClr val="tx1"/>
                </a:solidFill>
                <a:effectLst/>
                <a:uFillTx/>
                <a:latin typeface="Calibri" pitchFamily="34" charset="0"/>
                <a:ea typeface="+mn-ea"/>
                <a:cs typeface="+mn-cs"/>
              </a:rPr>
              <a:t>inherently</a:t>
            </a:r>
            <a:r>
              <a:rPr kumimoji="0" lang="de-DE" sz="2500" b="0" i="0" u="none" strike="noStrike" kern="0" cap="none" spc="0" normalizeH="0" noProof="0" dirty="0" smtClean="0">
                <a:ln>
                  <a:noFill/>
                </a:ln>
                <a:solidFill>
                  <a:schemeClr val="tx1"/>
                </a:solidFill>
                <a:effectLst/>
                <a:uFillTx/>
                <a:latin typeface="Calibri" pitchFamily="34" charset="0"/>
                <a:ea typeface="+mn-ea"/>
                <a:cs typeface="+mn-cs"/>
              </a:rPr>
              <a:t> different</a:t>
            </a:r>
          </a:p>
          <a:p>
            <a:pPr marL="971550" lvl="1" indent="-514350" algn="l" eaLnBrk="1" hangingPunct="1">
              <a:spcBef>
                <a:spcPct val="20000"/>
              </a:spcBef>
              <a:buFont typeface="+mj-lt"/>
              <a:buAutoNum type="arabicPeriod"/>
              <a:defRPr>
                <a:uFillTx/>
              </a:defRPr>
            </a:pPr>
            <a:r>
              <a:rPr lang="de-DE" sz="2500" b="0" kern="0" noProof="0" dirty="0" smtClean="0">
                <a:solidFill>
                  <a:schemeClr val="tx1"/>
                </a:solidFill>
                <a:uFillTx/>
                <a:latin typeface="Calibri" pitchFamily="34" charset="0"/>
              </a:rPr>
              <a:t>Different </a:t>
            </a:r>
            <a:r>
              <a:rPr lang="de-DE" sz="2500" b="0" kern="0" noProof="0" dirty="0" err="1" smtClean="0">
                <a:solidFill>
                  <a:schemeClr val="tx1"/>
                </a:solidFill>
                <a:uFillTx/>
                <a:latin typeface="Calibri" pitchFamily="34" charset="0"/>
              </a:rPr>
              <a:t>number</a:t>
            </a:r>
            <a:r>
              <a:rPr lang="de-DE" sz="2500" b="0" kern="0" noProof="0" dirty="0" smtClean="0">
                <a:solidFill>
                  <a:schemeClr val="tx1"/>
                </a:solidFill>
                <a:uFillTx/>
                <a:latin typeface="Calibri" pitchFamily="34" charset="0"/>
              </a:rPr>
              <a:t> </a:t>
            </a:r>
            <a:r>
              <a:rPr lang="de-DE" sz="2500" b="0" kern="0" noProof="0" dirty="0" err="1" smtClean="0">
                <a:solidFill>
                  <a:schemeClr val="tx1"/>
                </a:solidFill>
                <a:uFillTx/>
                <a:latin typeface="Calibri" pitchFamily="34" charset="0"/>
              </a:rPr>
              <a:t>of</a:t>
            </a:r>
            <a:r>
              <a:rPr lang="de-DE" sz="2500" b="0" kern="0" noProof="0" dirty="0" smtClean="0">
                <a:solidFill>
                  <a:schemeClr val="tx1"/>
                </a:solidFill>
                <a:uFillTx/>
                <a:latin typeface="Calibri" pitchFamily="34" charset="0"/>
              </a:rPr>
              <a:t> </a:t>
            </a:r>
            <a:r>
              <a:rPr lang="de-DE" sz="2500" b="0" kern="0" noProof="0" dirty="0" err="1" smtClean="0">
                <a:solidFill>
                  <a:schemeClr val="tx1"/>
                </a:solidFill>
                <a:uFillTx/>
                <a:latin typeface="Calibri" pitchFamily="34" charset="0"/>
              </a:rPr>
              <a:t>peptide</a:t>
            </a:r>
            <a:r>
              <a:rPr lang="de-DE" sz="2500" b="0" kern="0" noProof="0" dirty="0" smtClean="0">
                <a:solidFill>
                  <a:schemeClr val="tx1"/>
                </a:solidFill>
                <a:uFillTx/>
                <a:latin typeface="Calibri" pitchFamily="34" charset="0"/>
              </a:rPr>
              <a:t> </a:t>
            </a:r>
            <a:r>
              <a:rPr lang="de-DE" sz="2500" b="0" kern="0" noProof="0" dirty="0" err="1" smtClean="0">
                <a:solidFill>
                  <a:schemeClr val="tx1"/>
                </a:solidFill>
                <a:uFillTx/>
                <a:latin typeface="Calibri" pitchFamily="34" charset="0"/>
              </a:rPr>
              <a:t>candidates</a:t>
            </a:r>
            <a:endParaRPr kumimoji="0" lang="de-DE" sz="2500" b="0" i="0" u="none" strike="noStrike" kern="0" cap="none" spc="0" normalizeH="0" baseline="0" noProof="0" dirty="0" smtClean="0">
              <a:ln>
                <a:noFill/>
              </a:ln>
              <a:solidFill>
                <a:schemeClr val="tx1"/>
              </a:solidFill>
              <a:effectLst/>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Font typeface="Arial" pitchFamily="34" charset="0"/>
              <a:buChar char="•"/>
              <a:defRPr>
                <a:uFillTx/>
              </a:defRPr>
            </a:pPr>
            <a:r>
              <a:rPr kumimoji="0" lang="de-DE" sz="3200" b="0" i="1" u="none" strike="noStrike" kern="0" cap="none" spc="0" normalizeH="0" baseline="0" noProof="0" dirty="0" err="1" smtClean="0">
                <a:ln>
                  <a:noFill/>
                </a:ln>
                <a:solidFill>
                  <a:schemeClr val="tx1"/>
                </a:solidFill>
                <a:effectLst/>
                <a:uFillTx/>
                <a:latin typeface="Calibri" pitchFamily="34" charset="0"/>
                <a:ea typeface="+mn-ea"/>
                <a:cs typeface="+mn-cs"/>
              </a:rPr>
              <a:t>Combination</a:t>
            </a:r>
            <a:r>
              <a:rPr kumimoji="0" lang="de-DE" sz="3200" b="0" i="1" u="none" strike="noStrike" kern="0" cap="none" spc="0" normalizeH="0" baseline="0" noProof="0" dirty="0" smtClean="0">
                <a:ln>
                  <a:noFill/>
                </a:ln>
                <a:solidFill>
                  <a:schemeClr val="tx1"/>
                </a:solidFill>
                <a:effectLst/>
                <a:uFillTx/>
                <a:latin typeface="Calibri" pitchFamily="34" charset="0"/>
                <a:ea typeface="+mn-ea"/>
                <a:cs typeface="+mn-cs"/>
              </a:rPr>
              <a:t> </a:t>
            </a:r>
            <a:r>
              <a:rPr kumimoji="0" lang="de-DE" sz="3200" b="0" i="1" u="none" strike="noStrike" kern="0" cap="none" spc="0" normalizeH="0" baseline="0" noProof="0" dirty="0" err="1" smtClean="0">
                <a:ln>
                  <a:noFill/>
                </a:ln>
                <a:solidFill>
                  <a:schemeClr val="tx1"/>
                </a:solidFill>
                <a:effectLst/>
                <a:uFillTx/>
                <a:latin typeface="Calibri" pitchFamily="34" charset="0"/>
                <a:ea typeface="+mn-ea"/>
                <a:cs typeface="+mn-cs"/>
              </a:rPr>
              <a:t>approches</a:t>
            </a:r>
            <a:endParaRPr kumimoji="0" lang="de-DE" sz="3200" b="0" i="1" u="none" strike="noStrike" kern="0" cap="none" spc="0" normalizeH="0" baseline="0" noProof="0" dirty="0" smtClean="0">
              <a:ln>
                <a:noFill/>
              </a:ln>
              <a:solidFill>
                <a:schemeClr val="tx1"/>
              </a:solidFill>
              <a:effectLst/>
              <a:uFillTx/>
              <a:latin typeface="Calibri" pitchFamily="34" charset="0"/>
              <a:ea typeface="+mn-ea"/>
              <a:cs typeface="+mn-cs"/>
            </a:endParaRPr>
          </a:p>
          <a:p>
            <a:pPr marL="800100" lvl="1" indent="-342900" algn="l" eaLnBrk="1" hangingPunct="1">
              <a:spcBef>
                <a:spcPct val="20000"/>
              </a:spcBef>
              <a:buFont typeface="Arial" pitchFamily="34" charset="0"/>
              <a:buChar char="•"/>
              <a:defRPr>
                <a:uFillTx/>
              </a:defRPr>
            </a:pPr>
            <a:r>
              <a:rPr lang="de-DE" sz="2000" b="0" kern="0" dirty="0" err="1" smtClean="0">
                <a:solidFill>
                  <a:schemeClr val="tx1"/>
                </a:solidFill>
                <a:uFillTx/>
                <a:latin typeface="Calibri" pitchFamily="34" charset="0"/>
              </a:rPr>
              <a:t>Scaffold</a:t>
            </a:r>
            <a:endParaRPr lang="de-DE" sz="2000" b="0" kern="0" dirty="0" smtClean="0">
              <a:solidFill>
                <a:schemeClr val="tx1"/>
              </a:solidFill>
              <a:uFillTx/>
              <a:latin typeface="Calibri" pitchFamily="34" charset="0"/>
              <a:cs typeface="+mn-cs"/>
            </a:endParaRPr>
          </a:p>
          <a:p>
            <a:pPr marL="800100" lvl="1" indent="-342900" algn="l" eaLnBrk="1" hangingPunct="1">
              <a:spcBef>
                <a:spcPct val="20000"/>
              </a:spcBef>
              <a:buFont typeface="Arial" pitchFamily="34" charset="0"/>
              <a:buChar char="•"/>
              <a:defRPr>
                <a:uFillTx/>
              </a:defRPr>
            </a:pPr>
            <a:r>
              <a:rPr lang="de-DE" sz="2000" b="0" kern="0" dirty="0" err="1" smtClean="0">
                <a:solidFill>
                  <a:schemeClr val="tx1"/>
                </a:solidFill>
                <a:uFillTx/>
                <a:latin typeface="Calibri" pitchFamily="34" charset="0"/>
                <a:cs typeface="+mn-cs"/>
              </a:rPr>
              <a:t>OpenMS</a:t>
            </a:r>
            <a:r>
              <a:rPr lang="de-DE" sz="2000" b="0" kern="0" dirty="0" smtClean="0">
                <a:solidFill>
                  <a:schemeClr val="tx1"/>
                </a:solidFill>
                <a:uFillTx/>
                <a:latin typeface="Calibri" pitchFamily="34" charset="0"/>
                <a:cs typeface="+mn-cs"/>
              </a:rPr>
              <a:t>::TOPP::</a:t>
            </a:r>
            <a:r>
              <a:rPr kumimoji="0" lang="de-DE" sz="2000" b="0" u="none" strike="noStrike" kern="0" cap="none" spc="0" normalizeH="0" baseline="0" noProof="0" dirty="0" err="1" smtClean="0">
                <a:ln>
                  <a:noFill/>
                </a:ln>
                <a:solidFill>
                  <a:schemeClr val="tx1"/>
                </a:solidFill>
                <a:effectLst/>
                <a:uFillTx/>
                <a:latin typeface="Calibri" pitchFamily="34" charset="0"/>
                <a:cs typeface="+mn-cs"/>
              </a:rPr>
              <a:t>ConsensusID</a:t>
            </a:r>
            <a:r>
              <a:rPr kumimoji="0" lang="de-DE" sz="2000" b="0" u="none" strike="noStrike" kern="0" cap="none" spc="0" normalizeH="0" baseline="0" noProof="0" dirty="0" smtClean="0">
                <a:ln>
                  <a:noFill/>
                </a:ln>
                <a:solidFill>
                  <a:schemeClr val="tx1"/>
                </a:solidFill>
                <a:effectLst/>
                <a:uFillTx/>
                <a:latin typeface="Calibri" pitchFamily="34" charset="0"/>
                <a:cs typeface="+mn-cs"/>
              </a:rPr>
              <a:t> </a:t>
            </a:r>
          </a:p>
          <a:p>
            <a:pPr marL="742950" marR="0" lvl="1" indent="-285750" algn="l" defTabSz="914400" rtl="0" eaLnBrk="1" fontAlgn="base" latinLnBrk="0" hangingPunct="1">
              <a:lnSpc>
                <a:spcPct val="100000"/>
              </a:lnSpc>
              <a:spcBef>
                <a:spcPct val="20000"/>
              </a:spcBef>
              <a:spcAft>
                <a:spcPct val="0"/>
              </a:spcAft>
              <a:defRPr>
                <a:uFillTx/>
              </a:defRPr>
            </a:pPr>
            <a:endParaRPr kumimoji="0" lang="de-DE" sz="800" b="0" i="0" u="none" strike="noStrike" kern="0" cap="none" spc="0" normalizeH="0" baseline="0" noProof="0" dirty="0" smtClean="0">
              <a:ln>
                <a:noFill/>
              </a:ln>
              <a:solidFill>
                <a:schemeClr val="tx1"/>
              </a:solidFill>
              <a:effectLst/>
              <a:uFillTx/>
              <a:latin typeface="Calibri" pitchFamily="34" charset="0"/>
              <a:ea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FontTx/>
              <a:buNone/>
              <a:defRPr>
                <a:uFillTx/>
              </a:defRPr>
            </a:pPr>
            <a:endParaRPr kumimoji="0" lang="de-DE" sz="3200" b="0" i="0" u="none" strike="noStrike" kern="0" cap="none" spc="0" normalizeH="0" baseline="0" noProof="0" dirty="0" smtClean="0">
              <a:ln>
                <a:noFill/>
              </a:ln>
              <a:solidFill>
                <a:schemeClr val="tx1"/>
              </a:solidFill>
              <a:effectLst/>
              <a:uFillTx/>
              <a:latin typeface="Calibri" pitchFamily="34" charset="0"/>
              <a:ea typeface="+mn-ea"/>
              <a:cs typeface="+mn-cs"/>
            </a:endParaRPr>
          </a:p>
        </p:txBody>
      </p:sp>
      <p:sp>
        <p:nvSpPr>
          <p:cNvPr id="2" name="Title 1"/>
          <p:cNvSpPr>
            <a:spLocks noGrp="1"/>
          </p:cNvSpPr>
          <p:nvPr>
            <p:ph type="title"/>
          </p:nvPr>
        </p:nvSpPr>
        <p:spPr/>
        <p:txBody>
          <a:bodyPr/>
          <a:lstStyle/>
          <a:p>
            <a:r>
              <a:rPr lang="de-DE" smtClean="0">
                <a:uFillTx/>
              </a:rPr>
              <a:t>Multiple search engines</a:t>
            </a:r>
            <a:endParaRPr lang="de-DE">
              <a:uFillTx/>
            </a:endParaRPr>
          </a:p>
        </p:txBody>
      </p:sp>
      <p:cxnSp>
        <p:nvCxnSpPr>
          <p:cNvPr id="20" name="Straight Arrow Connector 19"/>
          <p:cNvCxnSpPr/>
          <p:nvPr/>
        </p:nvCxnSpPr>
        <p:spPr bwMode="auto">
          <a:xfrm rot="5400000" flipH="1" flipV="1">
            <a:off x="2861064" y="3138407"/>
            <a:ext cx="360000" cy="1588"/>
          </a:xfrm>
          <a:prstGeom prst="straightConnector1">
            <a:avLst/>
          </a:prstGeom>
          <a:noFill/>
          <a:ln w="25400" cap="flat" cmpd="sng" algn="ctr">
            <a:solidFill>
              <a:schemeClr val="accent2"/>
            </a:solidFill>
            <a:prstDash val="solid"/>
            <a:round/>
            <a:headEnd type="none" w="med" len="med"/>
            <a:tailEnd type="arrow"/>
          </a:ln>
          <a:effectLst/>
          <a:scene3d>
            <a:camera prst="orthographicFront">
              <a:rot lat="10800000" lon="0" rev="0"/>
            </a:camera>
            <a:lightRig rig="threePt" dir="t"/>
          </a:scene3d>
        </p:spPr>
      </p:cxnSp>
      <p:cxnSp>
        <p:nvCxnSpPr>
          <p:cNvPr id="21" name="Straight Arrow Connector 9"/>
          <p:cNvCxnSpPr/>
          <p:nvPr/>
        </p:nvCxnSpPr>
        <p:spPr bwMode="auto">
          <a:xfrm rot="5400000" flipH="1" flipV="1">
            <a:off x="4827588" y="2979843"/>
            <a:ext cx="360362" cy="1588"/>
          </a:xfrm>
          <a:prstGeom prst="straightConnector1">
            <a:avLst/>
          </a:prstGeom>
          <a:noFill/>
          <a:ln w="25400" algn="ctr">
            <a:solidFill>
              <a:srgbClr val="FF0000"/>
            </a:solidFill>
            <a:round/>
            <a:tailEnd type="arrow" w="med" len="med"/>
          </a:ln>
        </p:spPr>
      </p:cxnSp>
      <p:cxnSp>
        <p:nvCxnSpPr>
          <p:cNvPr id="22" name="Straight Arrow Connector 7"/>
          <p:cNvCxnSpPr/>
          <p:nvPr/>
        </p:nvCxnSpPr>
        <p:spPr bwMode="auto">
          <a:xfrm rot="5400000" flipH="1" flipV="1">
            <a:off x="2852738" y="1880195"/>
            <a:ext cx="360362" cy="1588"/>
          </a:xfrm>
          <a:prstGeom prst="straightConnector1">
            <a:avLst/>
          </a:prstGeom>
          <a:noFill/>
          <a:ln w="25400" algn="ctr">
            <a:solidFill>
              <a:srgbClr val="FF0000"/>
            </a:solidFill>
            <a:round/>
            <a:tailEnd type="arrow" w="med" len="med"/>
          </a:ln>
        </p:spPr>
      </p:cxnSp>
      <p:cxnSp>
        <p:nvCxnSpPr>
          <p:cNvPr id="23" name="Straight Arrow Connector 22"/>
          <p:cNvCxnSpPr/>
          <p:nvPr/>
        </p:nvCxnSpPr>
        <p:spPr bwMode="auto">
          <a:xfrm rot="5400000" flipH="1" flipV="1">
            <a:off x="4819834" y="2022877"/>
            <a:ext cx="360000" cy="1588"/>
          </a:xfrm>
          <a:prstGeom prst="straightConnector1">
            <a:avLst/>
          </a:prstGeom>
          <a:noFill/>
          <a:ln w="25400" cap="flat" cmpd="sng" algn="ctr">
            <a:solidFill>
              <a:schemeClr val="accent2"/>
            </a:solidFill>
            <a:prstDash val="solid"/>
            <a:round/>
            <a:headEnd type="none" w="med" len="med"/>
            <a:tailEnd type="arrow"/>
          </a:ln>
          <a:effectLst/>
          <a:scene3d>
            <a:camera prst="orthographicFront">
              <a:rot lat="10800000" lon="0" rev="0"/>
            </a:camera>
            <a:lightRig rig="threePt" dir="t"/>
          </a:scene3d>
        </p:spPr>
      </p:cxnSp>
      <p:sp>
        <p:nvSpPr>
          <p:cNvPr id="11" name="Rechteck 10"/>
          <p:cNvSpPr>
            <a:spLocks/>
          </p:cNvSpPr>
          <p:nvPr/>
        </p:nvSpPr>
        <p:spPr>
          <a:xfrm>
            <a:off x="2298402" y="5808001"/>
            <a:ext cx="5638800" cy="276999"/>
          </a:xfrm>
          <a:prstGeom prst="rect">
            <a:avLst/>
          </a:prstGeom>
          <a:noFill/>
        </p:spPr>
        <p:txBody>
          <a:bodyPr wrap="square">
            <a:spAutoFit/>
          </a:bodyPr>
          <a:lstStyle/>
          <a:p>
            <a:pPr algn="l"/>
            <a:r>
              <a:rPr lang="en-US" sz="1200" b="0" dirty="0" smtClean="0">
                <a:solidFill>
                  <a:schemeClr val="tx1"/>
                </a:solidFill>
                <a:uFillTx/>
              </a:rPr>
              <a:t>Searle et al., J Proteome Res. </a:t>
            </a:r>
            <a:r>
              <a:rPr lang="en-US" sz="1200" b="0" i="1" dirty="0">
                <a:solidFill>
                  <a:schemeClr val="tx1"/>
                </a:solidFill>
                <a:uFillTx/>
              </a:rPr>
              <a:t>2008, 7, 245–253 </a:t>
            </a:r>
            <a:r>
              <a:rPr lang="en-US" sz="1200" dirty="0">
                <a:solidFill>
                  <a:schemeClr val="tx1"/>
                </a:solidFill>
                <a:uFillTx/>
              </a:rPr>
              <a:t>245</a:t>
            </a:r>
            <a:endParaRPr lang="en-US" sz="1200" b="0" dirty="0">
              <a:solidFill>
                <a:schemeClr val="tx1"/>
              </a:solidFill>
              <a:uFillTx/>
            </a:endParaRPr>
          </a:p>
        </p:txBody>
      </p:sp>
      <p:sp>
        <p:nvSpPr>
          <p:cNvPr id="12" name="Rechteck 11"/>
          <p:cNvSpPr>
            <a:spLocks/>
          </p:cNvSpPr>
          <p:nvPr/>
        </p:nvSpPr>
        <p:spPr>
          <a:xfrm>
            <a:off x="4495800" y="6200001"/>
            <a:ext cx="5638800" cy="276999"/>
          </a:xfrm>
          <a:prstGeom prst="rect">
            <a:avLst/>
          </a:prstGeom>
          <a:noFill/>
        </p:spPr>
        <p:txBody>
          <a:bodyPr wrap="square">
            <a:spAutoFit/>
          </a:bodyPr>
          <a:lstStyle/>
          <a:p>
            <a:pPr algn="l"/>
            <a:r>
              <a:rPr lang="en-US" sz="1200" b="0" dirty="0" smtClean="0">
                <a:solidFill>
                  <a:schemeClr val="tx1"/>
                </a:solidFill>
                <a:uFillTx/>
              </a:rPr>
              <a:t>Nahnsen et al., </a:t>
            </a:r>
            <a:r>
              <a:rPr lang="pt-BR" sz="1200" b="0" dirty="0">
                <a:solidFill>
                  <a:schemeClr val="tx1"/>
                </a:solidFill>
                <a:uFillTx/>
              </a:rPr>
              <a:t>J Proteome Res. 2011 Aug 5;10(8):3332-43</a:t>
            </a:r>
            <a:r>
              <a:rPr lang="pt-BR" sz="1200" dirty="0">
                <a:uFillTx/>
              </a:rPr>
              <a:t>.</a:t>
            </a:r>
            <a:endParaRPr lang="en-US" sz="1200" b="0" dirty="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Scaffold</a:t>
            </a:r>
            <a:endParaRPr lang="en-US">
              <a:uFillTx/>
            </a:endParaRPr>
          </a:p>
        </p:txBody>
      </p:sp>
      <p:sp>
        <p:nvSpPr>
          <p:cNvPr id="5" name="Textfeld 4"/>
          <p:cNvSpPr txBox="1">
            <a:spLocks/>
          </p:cNvSpPr>
          <p:nvPr/>
        </p:nvSpPr>
        <p:spPr>
          <a:xfrm>
            <a:off x="418225" y="928571"/>
            <a:ext cx="8305800" cy="400110"/>
          </a:xfrm>
          <a:prstGeom prst="rect">
            <a:avLst/>
          </a:prstGeom>
          <a:noFill/>
        </p:spPr>
        <p:txBody>
          <a:bodyPr wrap="square" rtlCol="0">
            <a:spAutoFit/>
          </a:bodyPr>
          <a:lstStyle/>
          <a:p>
            <a:r>
              <a:rPr lang="en-US" sz="2000" b="0" dirty="0" smtClean="0">
                <a:solidFill>
                  <a:schemeClr val="tx1"/>
                </a:solidFill>
                <a:uFillTx/>
              </a:rPr>
              <a:t>Scaffold integrates search results from </a:t>
            </a:r>
            <a:r>
              <a:rPr lang="en-US" sz="2000" b="0" dirty="0" err="1" smtClean="0">
                <a:solidFill>
                  <a:schemeClr val="tx1"/>
                </a:solidFill>
                <a:uFillTx/>
              </a:rPr>
              <a:t>Sequest</a:t>
            </a:r>
            <a:r>
              <a:rPr lang="en-US" sz="2000" b="0" dirty="0" smtClean="0">
                <a:solidFill>
                  <a:schemeClr val="tx1"/>
                </a:solidFill>
                <a:uFillTx/>
              </a:rPr>
              <a:t>, Mascot and </a:t>
            </a:r>
            <a:r>
              <a:rPr lang="en-US" sz="2000" b="0" dirty="0" err="1" smtClean="0">
                <a:solidFill>
                  <a:schemeClr val="tx1"/>
                </a:solidFill>
                <a:uFillTx/>
              </a:rPr>
              <a:t>X!Tandem</a:t>
            </a:r>
            <a:endParaRPr lang="en-US" sz="2000" b="0" dirty="0">
              <a:solidFill>
                <a:schemeClr val="tx1"/>
              </a:solidFill>
              <a:uFillTx/>
            </a:endParaRPr>
          </a:p>
        </p:txBody>
      </p:sp>
      <p:pic>
        <p:nvPicPr>
          <p:cNvPr id="10243" name="Picture 3"/>
          <p:cNvPicPr>
            <a:picLocks noChangeAspect="1" noChangeArrowheads="1"/>
          </p:cNvPicPr>
          <p:nvPr/>
        </p:nvPicPr>
        <p:blipFill>
          <a:blip r:embed="rId2" cstate="print"/>
          <a:srcRect/>
          <a:stretch>
            <a:fillRect/>
          </a:stretch>
        </p:blipFill>
        <p:spPr bwMode="auto">
          <a:xfrm>
            <a:off x="4024400" y="1447800"/>
            <a:ext cx="5043400" cy="4968000"/>
          </a:xfrm>
          <a:prstGeom prst="rect">
            <a:avLst/>
          </a:prstGeom>
          <a:noFill/>
          <a:ln>
            <a:noFill/>
          </a:ln>
          <a:effectLst/>
        </p:spPr>
      </p:pic>
      <p:sp>
        <p:nvSpPr>
          <p:cNvPr id="6" name="Textfeld 5"/>
          <p:cNvSpPr txBox="1">
            <a:spLocks/>
          </p:cNvSpPr>
          <p:nvPr/>
        </p:nvSpPr>
        <p:spPr>
          <a:xfrm>
            <a:off x="469601" y="1876961"/>
            <a:ext cx="3147225" cy="1323439"/>
          </a:xfrm>
          <a:prstGeom prst="rect">
            <a:avLst/>
          </a:prstGeom>
          <a:noFill/>
        </p:spPr>
        <p:txBody>
          <a:bodyPr wrap="square" rtlCol="0">
            <a:spAutoFit/>
          </a:bodyPr>
          <a:lstStyle/>
          <a:p>
            <a:pPr marL="457200" indent="-457200" algn="l">
              <a:buFont typeface="+mj-lt"/>
              <a:buAutoNum type="arabicPeriod"/>
            </a:pPr>
            <a:r>
              <a:rPr lang="en-US" sz="2000" b="0" dirty="0" smtClean="0">
                <a:solidFill>
                  <a:schemeClr val="tx1"/>
                </a:solidFill>
                <a:uFillTx/>
              </a:rPr>
              <a:t>Use mixture models to normalize different </a:t>
            </a:r>
            <a:r>
              <a:rPr lang="en-US" sz="2000" b="0" dirty="0" smtClean="0">
                <a:solidFill>
                  <a:schemeClr val="tx1"/>
                </a:solidFill>
                <a:uFillTx/>
              </a:rPr>
              <a:t>scores </a:t>
            </a:r>
            <a:r>
              <a:rPr lang="en-US" sz="2000" b="0" dirty="0" smtClean="0">
                <a:solidFill>
                  <a:schemeClr val="tx1"/>
                </a:solidFill>
                <a:uFillTx/>
              </a:rPr>
              <a:t>to probabilities</a:t>
            </a:r>
            <a:endParaRPr lang="en-US" sz="2000" b="0" dirty="0">
              <a:solidFill>
                <a:schemeClr val="tx1"/>
              </a:solidFill>
              <a:uFillTx/>
            </a:endParaRPr>
          </a:p>
        </p:txBody>
      </p:sp>
      <p:grpSp>
        <p:nvGrpSpPr>
          <p:cNvPr id="8" name="Gruppieren 7"/>
          <p:cNvGrpSpPr/>
          <p:nvPr/>
        </p:nvGrpSpPr>
        <p:grpSpPr>
          <a:xfrm>
            <a:off x="0" y="3698363"/>
            <a:ext cx="4146451" cy="2592000"/>
            <a:chOff x="0" y="3698363"/>
            <a:chExt cx="4146451" cy="2592000"/>
          </a:xfrm>
        </p:grpSpPr>
        <p:pic>
          <p:nvPicPr>
            <p:cNvPr id="10244" name="Picture 4"/>
            <p:cNvPicPr>
              <a:picLocks noChangeAspect="1" noChangeArrowheads="1"/>
            </p:cNvPicPr>
            <p:nvPr/>
          </p:nvPicPr>
          <p:blipFill>
            <a:blip r:embed="rId3" cstate="print"/>
            <a:srcRect/>
            <a:stretch>
              <a:fillRect/>
            </a:stretch>
          </p:blipFill>
          <p:spPr bwMode="auto">
            <a:xfrm>
              <a:off x="0" y="3698363"/>
              <a:ext cx="4146451" cy="2592000"/>
            </a:xfrm>
            <a:prstGeom prst="rect">
              <a:avLst/>
            </a:prstGeom>
            <a:noFill/>
            <a:ln>
              <a:noFill/>
            </a:ln>
            <a:effectLst/>
          </p:spPr>
        </p:pic>
        <p:sp>
          <p:nvSpPr>
            <p:cNvPr id="7" name="Rechteck 6"/>
            <p:cNvSpPr>
              <a:spLocks/>
            </p:cNvSpPr>
            <p:nvPr/>
          </p:nvSpPr>
          <p:spPr bwMode="auto">
            <a:xfrm>
              <a:off x="2676525" y="3726938"/>
              <a:ext cx="180975" cy="2640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1" name="Rechteck 10"/>
            <p:cNvSpPr>
              <a:spLocks/>
            </p:cNvSpPr>
            <p:nvPr/>
          </p:nvSpPr>
          <p:spPr bwMode="auto">
            <a:xfrm>
              <a:off x="771526" y="3879338"/>
              <a:ext cx="247650" cy="2640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2" name="Rechteck 11"/>
            <p:cNvSpPr>
              <a:spLocks/>
            </p:cNvSpPr>
            <p:nvPr/>
          </p:nvSpPr>
          <p:spPr bwMode="auto">
            <a:xfrm>
              <a:off x="152400" y="4479413"/>
              <a:ext cx="247650" cy="2640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Scaffold</a:t>
            </a:r>
            <a:endParaRPr lang="en-US">
              <a:uFillTx/>
            </a:endParaRPr>
          </a:p>
        </p:txBody>
      </p:sp>
      <p:pic>
        <p:nvPicPr>
          <p:cNvPr id="11266" name="Picture 2"/>
          <p:cNvPicPr>
            <a:picLocks noChangeAspect="1" noChangeArrowheads="1"/>
          </p:cNvPicPr>
          <p:nvPr/>
        </p:nvPicPr>
        <p:blipFill>
          <a:blip r:embed="rId2" cstate="print"/>
          <a:srcRect/>
          <a:stretch>
            <a:fillRect/>
          </a:stretch>
        </p:blipFill>
        <p:spPr bwMode="auto">
          <a:xfrm>
            <a:off x="1895475" y="5644800"/>
            <a:ext cx="5340108" cy="756000"/>
          </a:xfrm>
          <a:prstGeom prst="rect">
            <a:avLst/>
          </a:prstGeom>
          <a:noFill/>
          <a:ln>
            <a:noFill/>
          </a:ln>
          <a:effectLst/>
        </p:spPr>
      </p:pic>
      <p:pic>
        <p:nvPicPr>
          <p:cNvPr id="11267" name="Picture 3"/>
          <p:cNvPicPr>
            <a:picLocks noChangeAspect="1" noChangeArrowheads="1"/>
          </p:cNvPicPr>
          <p:nvPr/>
        </p:nvPicPr>
        <p:blipFill>
          <a:blip r:embed="rId3" cstate="print"/>
          <a:srcRect/>
          <a:stretch>
            <a:fillRect/>
          </a:stretch>
        </p:blipFill>
        <p:spPr bwMode="auto">
          <a:xfrm>
            <a:off x="2105025" y="3248250"/>
            <a:ext cx="6024000" cy="1800000"/>
          </a:xfrm>
          <a:prstGeom prst="rect">
            <a:avLst/>
          </a:prstGeom>
          <a:noFill/>
          <a:ln>
            <a:noFill/>
          </a:ln>
          <a:effectLst/>
        </p:spPr>
      </p:pic>
      <p:sp>
        <p:nvSpPr>
          <p:cNvPr id="7" name="Textfeld 6"/>
          <p:cNvSpPr txBox="1">
            <a:spLocks/>
          </p:cNvSpPr>
          <p:nvPr/>
        </p:nvSpPr>
        <p:spPr>
          <a:xfrm>
            <a:off x="0" y="1041737"/>
            <a:ext cx="5016799" cy="2246769"/>
          </a:xfrm>
          <a:prstGeom prst="rect">
            <a:avLst/>
          </a:prstGeom>
          <a:noFill/>
        </p:spPr>
        <p:txBody>
          <a:bodyPr wrap="square" rtlCol="0">
            <a:spAutoFit/>
          </a:bodyPr>
          <a:lstStyle/>
          <a:p>
            <a:pPr marL="457200" indent="-457200" algn="l">
              <a:buFont typeface="+mj-lt"/>
              <a:buAutoNum type="arabicPeriod" startAt="2"/>
            </a:pPr>
            <a:r>
              <a:rPr lang="en-US" sz="2000" b="0" dirty="0" smtClean="0">
                <a:solidFill>
                  <a:schemeClr val="tx1"/>
                </a:solidFill>
                <a:uFillTx/>
              </a:rPr>
              <a:t>Calculate agreement score for each PSM across all search engines</a:t>
            </a:r>
            <a:br>
              <a:rPr lang="en-US" sz="2000" b="0" dirty="0" smtClean="0">
                <a:solidFill>
                  <a:schemeClr val="tx1"/>
                </a:solidFill>
                <a:uFillTx/>
              </a:rPr>
            </a:br>
            <a:r>
              <a:rPr lang="en-US" sz="2000" b="0" dirty="0" smtClean="0">
                <a:solidFill>
                  <a:schemeClr val="tx1"/>
                </a:solidFill>
                <a:uFillTx/>
              </a:rPr>
              <a:t/>
            </a:r>
            <a:br>
              <a:rPr lang="en-US" sz="2000" b="0" dirty="0" smtClean="0">
                <a:solidFill>
                  <a:schemeClr val="tx1"/>
                </a:solidFill>
                <a:uFillTx/>
              </a:rPr>
            </a:br>
            <a:r>
              <a:rPr lang="en-US" sz="2000" b="0" i="1" dirty="0" smtClean="0">
                <a:solidFill>
                  <a:schemeClr val="tx1"/>
                </a:solidFill>
                <a:uFillTx/>
              </a:rPr>
              <a:t>D</a:t>
            </a:r>
            <a:r>
              <a:rPr lang="en-US" sz="2000" b="0" dirty="0">
                <a:solidFill>
                  <a:schemeClr val="tx1"/>
                </a:solidFill>
                <a:uFillTx/>
              </a:rPr>
              <a:t> </a:t>
            </a:r>
            <a:r>
              <a:rPr lang="en-US" sz="2000" b="0" dirty="0" smtClean="0">
                <a:solidFill>
                  <a:schemeClr val="tx1"/>
                </a:solidFill>
                <a:uFillTx/>
              </a:rPr>
              <a:t>= PSM (Peptide spectrum matching)</a:t>
            </a:r>
            <a:r>
              <a:rPr lang="en-US" sz="2000" b="0" dirty="0">
                <a:solidFill>
                  <a:schemeClr val="tx1"/>
                </a:solidFill>
                <a:uFillTx/>
              </a:rPr>
              <a:t/>
            </a:r>
            <a:br>
              <a:rPr lang="en-US" sz="2000" b="0" dirty="0">
                <a:solidFill>
                  <a:schemeClr val="tx1"/>
                </a:solidFill>
                <a:uFillTx/>
              </a:rPr>
            </a:br>
            <a:r>
              <a:rPr lang="en-US" sz="2000" b="0" i="1" dirty="0" err="1" smtClean="0">
                <a:solidFill>
                  <a:schemeClr val="tx1"/>
                </a:solidFill>
                <a:uFillTx/>
              </a:rPr>
              <a:t>D</a:t>
            </a:r>
            <a:r>
              <a:rPr lang="en-US" sz="2000" b="0" i="1" baseline="-25000" dirty="0" err="1" smtClean="0">
                <a:solidFill>
                  <a:schemeClr val="tx1"/>
                </a:solidFill>
                <a:uFillTx/>
              </a:rPr>
              <a:t>i,j</a:t>
            </a:r>
            <a:r>
              <a:rPr lang="en-US" sz="2000" b="0" i="1" dirty="0">
                <a:solidFill>
                  <a:schemeClr val="tx1"/>
                </a:solidFill>
                <a:uFillTx/>
              </a:rPr>
              <a:t> </a:t>
            </a:r>
            <a:r>
              <a:rPr lang="en-US" sz="2000" b="0" i="1" dirty="0" smtClean="0">
                <a:solidFill>
                  <a:schemeClr val="tx1"/>
                </a:solidFill>
                <a:uFillTx/>
              </a:rPr>
              <a:t>= </a:t>
            </a:r>
            <a:r>
              <a:rPr lang="en-US" sz="2000" b="0" dirty="0" smtClean="0">
                <a:solidFill>
                  <a:schemeClr val="tx1"/>
                </a:solidFill>
                <a:uFillTx/>
              </a:rPr>
              <a:t>PSM: spectrum </a:t>
            </a:r>
            <a:r>
              <a:rPr lang="en-US" sz="2000" b="0" i="1" dirty="0" err="1" smtClean="0">
                <a:solidFill>
                  <a:schemeClr val="tx1"/>
                </a:solidFill>
                <a:uFillTx/>
              </a:rPr>
              <a:t>i</a:t>
            </a:r>
            <a:r>
              <a:rPr lang="en-US" sz="2000" b="0" dirty="0" smtClean="0">
                <a:solidFill>
                  <a:schemeClr val="tx1"/>
                </a:solidFill>
                <a:uFillTx/>
              </a:rPr>
              <a:t> to peptide </a:t>
            </a:r>
            <a:r>
              <a:rPr lang="en-US" sz="2000" b="0" i="1" dirty="0" smtClean="0">
                <a:solidFill>
                  <a:schemeClr val="tx1"/>
                </a:solidFill>
                <a:uFillTx/>
              </a:rPr>
              <a:t>j</a:t>
            </a:r>
            <a:r>
              <a:rPr lang="en-US" sz="2000" b="0" dirty="0" smtClean="0">
                <a:solidFill>
                  <a:schemeClr val="tx1"/>
                </a:solidFill>
                <a:uFillTx/>
              </a:rPr>
              <a:t> </a:t>
            </a:r>
            <a:r>
              <a:rPr lang="en-US" sz="2000" b="0" dirty="0">
                <a:solidFill>
                  <a:schemeClr val="tx1"/>
                </a:solidFill>
                <a:uFillTx/>
              </a:rPr>
              <a:t/>
            </a:r>
            <a:br>
              <a:rPr lang="en-US" sz="2000" b="0" dirty="0">
                <a:solidFill>
                  <a:schemeClr val="tx1"/>
                </a:solidFill>
                <a:uFillTx/>
              </a:rPr>
            </a:br>
            <a:r>
              <a:rPr lang="en-US" sz="2000" b="0" dirty="0" smtClean="0">
                <a:solidFill>
                  <a:schemeClr val="tx1"/>
                </a:solidFill>
                <a:uFillTx/>
              </a:rPr>
              <a:t>p =	probabilities for correct     	assignment (from mixture model)</a:t>
            </a:r>
          </a:p>
        </p:txBody>
      </p:sp>
      <p:sp>
        <p:nvSpPr>
          <p:cNvPr id="5" name="Rechteck 4"/>
          <p:cNvSpPr>
            <a:spLocks/>
          </p:cNvSpPr>
          <p:nvPr/>
        </p:nvSpPr>
        <p:spPr bwMode="auto">
          <a:xfrm>
            <a:off x="2558900" y="4210050"/>
            <a:ext cx="412900" cy="228600"/>
          </a:xfrm>
          <a:prstGeom prst="rect">
            <a:avLst/>
          </a:prstGeom>
          <a:solidFill>
            <a:srgbClr val="FF0000">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6" name="Textfeld 5"/>
          <p:cNvSpPr txBox="1">
            <a:spLocks/>
          </p:cNvSpPr>
          <p:nvPr/>
        </p:nvSpPr>
        <p:spPr>
          <a:xfrm>
            <a:off x="590550" y="4333875"/>
            <a:ext cx="1495425" cy="738664"/>
          </a:xfrm>
          <a:prstGeom prst="rect">
            <a:avLst/>
          </a:prstGeom>
          <a:noFill/>
        </p:spPr>
        <p:txBody>
          <a:bodyPr wrap="square" rtlCol="0">
            <a:spAutoFit/>
          </a:bodyPr>
          <a:lstStyle/>
          <a:p>
            <a:pPr algn="l"/>
            <a:r>
              <a:rPr lang="en-US" sz="1400" b="0" smtClean="0">
                <a:solidFill>
                  <a:schemeClr val="tx1"/>
                </a:solidFill>
                <a:uFillTx/>
              </a:rPr>
              <a:t>peptide </a:t>
            </a:r>
            <a:r>
              <a:rPr lang="en-US" sz="1400" b="0" i="1" smtClean="0">
                <a:solidFill>
                  <a:schemeClr val="tx1"/>
                </a:solidFill>
                <a:uFillTx/>
              </a:rPr>
              <a:t>j</a:t>
            </a:r>
          </a:p>
          <a:p>
            <a:pPr algn="l"/>
            <a:r>
              <a:rPr lang="en-US" sz="1400" b="0">
                <a:solidFill>
                  <a:schemeClr val="tx1"/>
                </a:solidFill>
                <a:uFillTx/>
              </a:rPr>
              <a:t>s</a:t>
            </a:r>
            <a:r>
              <a:rPr lang="en-US" sz="1400" b="0" smtClean="0">
                <a:solidFill>
                  <a:schemeClr val="tx1"/>
                </a:solidFill>
                <a:uFillTx/>
              </a:rPr>
              <a:t>earch engine </a:t>
            </a:r>
            <a:r>
              <a:rPr lang="en-US" sz="1400" b="0" i="1" smtClean="0">
                <a:solidFill>
                  <a:schemeClr val="tx1"/>
                </a:solidFill>
                <a:uFillTx/>
              </a:rPr>
              <a:t>k</a:t>
            </a:r>
            <a:r>
              <a:rPr lang="en-US" sz="1400" b="0" smtClean="0">
                <a:solidFill>
                  <a:schemeClr val="tx1"/>
                </a:solidFill>
                <a:uFillTx/>
              </a:rPr>
              <a:t> </a:t>
            </a:r>
          </a:p>
          <a:p>
            <a:pPr algn="l"/>
            <a:r>
              <a:rPr lang="en-US" sz="1400" b="0">
                <a:solidFill>
                  <a:schemeClr val="tx1"/>
                </a:solidFill>
                <a:uFillTx/>
              </a:rPr>
              <a:t>s</a:t>
            </a:r>
            <a:r>
              <a:rPr lang="en-US" sz="1400" b="0" smtClean="0">
                <a:solidFill>
                  <a:schemeClr val="tx1"/>
                </a:solidFill>
                <a:uFillTx/>
              </a:rPr>
              <a:t>pectrum </a:t>
            </a:r>
            <a:r>
              <a:rPr lang="en-US" sz="1400" b="0" i="1" err="1" smtClean="0">
                <a:solidFill>
                  <a:schemeClr val="tx1"/>
                </a:solidFill>
                <a:uFillTx/>
              </a:rPr>
              <a:t>i</a:t>
            </a:r>
            <a:endParaRPr lang="en-US" sz="1400" b="0" i="1">
              <a:solidFill>
                <a:schemeClr val="tx1"/>
              </a:solidFill>
              <a:uFillTx/>
            </a:endParaRPr>
          </a:p>
        </p:txBody>
      </p:sp>
      <p:cxnSp>
        <p:nvCxnSpPr>
          <p:cNvPr id="9" name="Gerade Verbindung mit Pfeil 8"/>
          <p:cNvCxnSpPr/>
          <p:nvPr/>
        </p:nvCxnSpPr>
        <p:spPr bwMode="auto">
          <a:xfrm flipV="1">
            <a:off x="2209800" y="4514850"/>
            <a:ext cx="349100" cy="188357"/>
          </a:xfrm>
          <a:prstGeom prst="straightConnector1">
            <a:avLst/>
          </a:prstGeom>
          <a:noFill/>
          <a:ln w="9525" cap="flat" cmpd="sng" algn="ctr">
            <a:solidFill>
              <a:schemeClr val="tx1"/>
            </a:solidFill>
            <a:prstDash val="solid"/>
            <a:round/>
            <a:headEnd type="none" w="med" len="med"/>
            <a:tailEnd type="arrow"/>
          </a:ln>
          <a:effectLst/>
        </p:spPr>
      </p:cxnSp>
      <p:sp>
        <p:nvSpPr>
          <p:cNvPr id="12" name="Rechteck 11"/>
          <p:cNvSpPr>
            <a:spLocks/>
          </p:cNvSpPr>
          <p:nvPr/>
        </p:nvSpPr>
        <p:spPr bwMode="auto">
          <a:xfrm>
            <a:off x="4387700" y="3581400"/>
            <a:ext cx="1403500" cy="400050"/>
          </a:xfrm>
          <a:prstGeom prst="rect">
            <a:avLst/>
          </a:prstGeom>
          <a:solidFill>
            <a:srgbClr val="FF0000">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3" name="Textfeld 12"/>
          <p:cNvSpPr txBox="1">
            <a:spLocks/>
          </p:cNvSpPr>
          <p:nvPr/>
        </p:nvSpPr>
        <p:spPr>
          <a:xfrm>
            <a:off x="5133975" y="2264831"/>
            <a:ext cx="3248025" cy="1189625"/>
          </a:xfrm>
          <a:prstGeom prst="rect">
            <a:avLst/>
          </a:prstGeom>
          <a:noFill/>
        </p:spPr>
        <p:txBody>
          <a:bodyPr wrap="square" rtlCol="0">
            <a:spAutoFit/>
          </a:bodyPr>
          <a:lstStyle/>
          <a:p>
            <a:pPr algn="l"/>
            <a:r>
              <a:rPr lang="en-US" sz="1400" b="0" smtClean="0">
                <a:solidFill>
                  <a:schemeClr val="tx1"/>
                </a:solidFill>
                <a:uFillTx/>
              </a:rPr>
              <a:t>Probability of correct assignment of peptide</a:t>
            </a:r>
            <a:r>
              <a:rPr lang="en-US" sz="1400" b="0" i="1" smtClean="0">
                <a:solidFill>
                  <a:schemeClr val="tx1"/>
                </a:solidFill>
                <a:uFillTx/>
              </a:rPr>
              <a:t> j </a:t>
            </a:r>
            <a:r>
              <a:rPr lang="en-US" sz="1400" b="0" smtClean="0">
                <a:solidFill>
                  <a:schemeClr val="tx1"/>
                </a:solidFill>
                <a:uFillTx/>
              </a:rPr>
              <a:t>to spectrum </a:t>
            </a:r>
            <a:r>
              <a:rPr lang="en-US" sz="1400" b="0" i="1" err="1" smtClean="0">
                <a:solidFill>
                  <a:schemeClr val="tx1"/>
                </a:solidFill>
                <a:uFillTx/>
              </a:rPr>
              <a:t>i</a:t>
            </a:r>
            <a:r>
              <a:rPr lang="en-US" sz="1400" b="0" smtClean="0">
                <a:solidFill>
                  <a:schemeClr val="tx1"/>
                </a:solidFill>
                <a:uFillTx/>
              </a:rPr>
              <a:t> by search engine </a:t>
            </a:r>
            <a:r>
              <a:rPr lang="en-US" sz="1400" b="0" i="1" smtClean="0">
                <a:solidFill>
                  <a:schemeClr val="tx1"/>
                </a:solidFill>
                <a:uFillTx/>
              </a:rPr>
              <a:t>k’</a:t>
            </a:r>
            <a:endParaRPr lang="en-US" sz="1400" b="0" i="1">
              <a:solidFill>
                <a:schemeClr val="tx1"/>
              </a:solidFill>
              <a:uFillTx/>
            </a:endParaRPr>
          </a:p>
        </p:txBody>
      </p:sp>
      <p:cxnSp>
        <p:nvCxnSpPr>
          <p:cNvPr id="11" name="Gerade Verbindung mit Pfeil 10"/>
          <p:cNvCxnSpPr/>
          <p:nvPr/>
        </p:nvCxnSpPr>
        <p:spPr bwMode="auto">
          <a:xfrm>
            <a:off x="5334000" y="2990850"/>
            <a:ext cx="0" cy="463606"/>
          </a:xfrm>
          <a:prstGeom prst="straightConnector1">
            <a:avLst/>
          </a:prstGeom>
          <a:noFill/>
          <a:ln w="9525" cap="flat" cmpd="sng" algn="ctr">
            <a:solidFill>
              <a:schemeClr val="tx1"/>
            </a:solidFill>
            <a:prstDash val="solid"/>
            <a:round/>
            <a:headEnd type="none" w="med" len="med"/>
            <a:tailEnd type="arrow"/>
          </a:ln>
          <a:effectLst/>
        </p:spPr>
      </p:cxnSp>
      <p:sp>
        <p:nvSpPr>
          <p:cNvPr id="17" name="Rechteck 16"/>
          <p:cNvSpPr>
            <a:spLocks/>
          </p:cNvSpPr>
          <p:nvPr/>
        </p:nvSpPr>
        <p:spPr bwMode="auto">
          <a:xfrm>
            <a:off x="4371975" y="5731800"/>
            <a:ext cx="936000" cy="288000"/>
          </a:xfrm>
          <a:prstGeom prst="rect">
            <a:avLst/>
          </a:prstGeom>
          <a:solidFill>
            <a:srgbClr val="FF0000">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8" name="Rechteck 17"/>
          <p:cNvSpPr>
            <a:spLocks/>
          </p:cNvSpPr>
          <p:nvPr/>
        </p:nvSpPr>
        <p:spPr bwMode="auto">
          <a:xfrm>
            <a:off x="5314950" y="5734050"/>
            <a:ext cx="900000" cy="288000"/>
          </a:xfrm>
          <a:prstGeom prst="rect">
            <a:avLst/>
          </a:prstGeom>
          <a:solidFill>
            <a:srgbClr val="0000CC">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9" name="Textfeld 18"/>
          <p:cNvSpPr txBox="1">
            <a:spLocks/>
          </p:cNvSpPr>
          <p:nvPr/>
        </p:nvSpPr>
        <p:spPr>
          <a:xfrm>
            <a:off x="1685925" y="5048250"/>
            <a:ext cx="2867025" cy="523220"/>
          </a:xfrm>
          <a:prstGeom prst="rect">
            <a:avLst/>
          </a:prstGeom>
          <a:noFill/>
        </p:spPr>
        <p:txBody>
          <a:bodyPr wrap="square" rtlCol="0">
            <a:spAutoFit/>
          </a:bodyPr>
          <a:lstStyle/>
          <a:p>
            <a:pPr algn="l"/>
            <a:r>
              <a:rPr lang="en-US" sz="1400" b="0" smtClean="0">
                <a:solidFill>
                  <a:schemeClr val="tx1"/>
                </a:solidFill>
                <a:uFillTx/>
              </a:rPr>
              <a:t>Conditional probability for A assuming a correct assignment</a:t>
            </a:r>
            <a:endParaRPr lang="en-US" sz="1400" b="0" i="1">
              <a:solidFill>
                <a:schemeClr val="tx1"/>
              </a:solidFill>
              <a:uFillTx/>
            </a:endParaRPr>
          </a:p>
        </p:txBody>
      </p:sp>
      <p:cxnSp>
        <p:nvCxnSpPr>
          <p:cNvPr id="16" name="Gerade Verbindung mit Pfeil 15"/>
          <p:cNvCxnSpPr/>
          <p:nvPr/>
        </p:nvCxnSpPr>
        <p:spPr bwMode="auto">
          <a:xfrm>
            <a:off x="4371975" y="5476875"/>
            <a:ext cx="123825" cy="160330"/>
          </a:xfrm>
          <a:prstGeom prst="straightConnector1">
            <a:avLst/>
          </a:prstGeom>
          <a:noFill/>
          <a:ln w="9525" cap="flat" cmpd="sng" algn="ctr">
            <a:solidFill>
              <a:schemeClr val="tx1"/>
            </a:solidFill>
            <a:prstDash val="solid"/>
            <a:round/>
            <a:headEnd type="none" w="med" len="med"/>
            <a:tailEnd type="arrow"/>
          </a:ln>
          <a:effectLst/>
        </p:spPr>
      </p:cxnSp>
      <p:sp>
        <p:nvSpPr>
          <p:cNvPr id="22" name="Textfeld 21"/>
          <p:cNvSpPr txBox="1">
            <a:spLocks/>
          </p:cNvSpPr>
          <p:nvPr/>
        </p:nvSpPr>
        <p:spPr>
          <a:xfrm>
            <a:off x="6143625" y="5084231"/>
            <a:ext cx="2867025" cy="523220"/>
          </a:xfrm>
          <a:prstGeom prst="rect">
            <a:avLst/>
          </a:prstGeom>
          <a:noFill/>
        </p:spPr>
        <p:txBody>
          <a:bodyPr wrap="square" rtlCol="0">
            <a:spAutoFit/>
          </a:bodyPr>
          <a:lstStyle/>
          <a:p>
            <a:pPr algn="l"/>
            <a:r>
              <a:rPr lang="en-US" sz="1400" b="0" smtClean="0">
                <a:solidFill>
                  <a:schemeClr val="tx1"/>
                </a:solidFill>
                <a:uFillTx/>
              </a:rPr>
              <a:t>Conditional probability for being correct given a PSM D</a:t>
            </a:r>
            <a:endParaRPr lang="en-US" sz="1400" b="0" i="1">
              <a:solidFill>
                <a:schemeClr val="tx1"/>
              </a:solidFill>
              <a:uFillTx/>
            </a:endParaRPr>
          </a:p>
        </p:txBody>
      </p:sp>
      <p:cxnSp>
        <p:nvCxnSpPr>
          <p:cNvPr id="21" name="Gerade Verbindung mit Pfeil 20"/>
          <p:cNvCxnSpPr/>
          <p:nvPr/>
        </p:nvCxnSpPr>
        <p:spPr bwMode="auto">
          <a:xfrm flipH="1">
            <a:off x="5995875" y="5537990"/>
            <a:ext cx="185850" cy="87760"/>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uFillTx/>
              </a:rPr>
              <a:t>Scaffold Performance</a:t>
            </a:r>
            <a:endParaRPr lang="en-US" dirty="0">
              <a:uFillTx/>
            </a:endParaRPr>
          </a:p>
        </p:txBody>
      </p:sp>
      <p:pic>
        <p:nvPicPr>
          <p:cNvPr id="12290" name="Picture 2"/>
          <p:cNvPicPr>
            <a:picLocks noChangeAspect="1" noChangeArrowheads="1"/>
          </p:cNvPicPr>
          <p:nvPr/>
        </p:nvPicPr>
        <p:blipFill>
          <a:blip r:embed="rId2" cstate="print"/>
          <a:srcRect/>
          <a:stretch>
            <a:fillRect/>
          </a:stretch>
        </p:blipFill>
        <p:spPr bwMode="auto">
          <a:xfrm>
            <a:off x="1412550" y="960600"/>
            <a:ext cx="6302700" cy="5364000"/>
          </a:xfrm>
          <a:prstGeom prst="rect">
            <a:avLst/>
          </a:prstGeom>
          <a:noFill/>
          <a:ln>
            <a:noFill/>
          </a:ln>
          <a:effectLst/>
        </p:spPr>
      </p:pic>
      <p:sp>
        <p:nvSpPr>
          <p:cNvPr id="5" name="Rechteck 4"/>
          <p:cNvSpPr>
            <a:spLocks/>
          </p:cNvSpPr>
          <p:nvPr/>
        </p:nvSpPr>
        <p:spPr bwMode="auto">
          <a:xfrm>
            <a:off x="1143000" y="1828800"/>
            <a:ext cx="609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6" name="Textfeld 5"/>
          <p:cNvSpPr txBox="1">
            <a:spLocks/>
          </p:cNvSpPr>
          <p:nvPr/>
        </p:nvSpPr>
        <p:spPr>
          <a:xfrm>
            <a:off x="228600" y="914400"/>
            <a:ext cx="1905000" cy="584775"/>
          </a:xfrm>
          <a:prstGeom prst="rect">
            <a:avLst/>
          </a:prstGeom>
          <a:noFill/>
        </p:spPr>
        <p:txBody>
          <a:bodyPr wrap="square" rtlCol="0">
            <a:spAutoFit/>
          </a:bodyPr>
          <a:lstStyle/>
          <a:p>
            <a:pPr algn="l"/>
            <a:r>
              <a:rPr lang="en-US" sz="1600" b="0" smtClean="0">
                <a:solidFill>
                  <a:schemeClr val="tx1"/>
                </a:solidFill>
                <a:uFillTx/>
              </a:rPr>
              <a:t>We did </a:t>
            </a:r>
            <a:r>
              <a:rPr lang="en-US" sz="1600" smtClean="0">
                <a:solidFill>
                  <a:schemeClr val="tx1"/>
                </a:solidFill>
                <a:uFillTx/>
              </a:rPr>
              <a:t>not</a:t>
            </a:r>
            <a:r>
              <a:rPr lang="en-US" sz="1600" b="0" smtClean="0">
                <a:solidFill>
                  <a:schemeClr val="tx1"/>
                </a:solidFill>
                <a:uFillTx/>
              </a:rPr>
              <a:t> discuss </a:t>
            </a:r>
            <a:br>
              <a:rPr lang="en-US" sz="1600" b="0" smtClean="0">
                <a:solidFill>
                  <a:schemeClr val="tx1"/>
                </a:solidFill>
                <a:uFillTx/>
              </a:rPr>
            </a:br>
            <a:r>
              <a:rPr lang="en-US" sz="1600" b="0" smtClean="0">
                <a:solidFill>
                  <a:schemeClr val="tx1"/>
                </a:solidFill>
                <a:uFillTx/>
              </a:rPr>
              <a:t>the naïve max</a:t>
            </a:r>
            <a:endParaRPr lang="en-US" sz="1600" b="0">
              <a:solidFill>
                <a:schemeClr val="tx1"/>
              </a:solidFill>
              <a:uFillTx/>
            </a:endParaRPr>
          </a:p>
        </p:txBody>
      </p:sp>
      <p:cxnSp>
        <p:nvCxnSpPr>
          <p:cNvPr id="8" name="Gerade Verbindung mit Pfeil 7"/>
          <p:cNvCxnSpPr/>
          <p:nvPr/>
        </p:nvCxnSpPr>
        <p:spPr bwMode="auto">
          <a:xfrm>
            <a:off x="2057400" y="1447800"/>
            <a:ext cx="609600" cy="228600"/>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err="1" smtClean="0">
                <a:uFillTx/>
                <a:cs typeface="Calibri" pitchFamily="34" charset="0"/>
              </a:rPr>
              <a:t>ConsensusID</a:t>
            </a:r>
            <a:endParaRPr lang="de-DE">
              <a:uFillTx/>
              <a:cs typeface="Calibri" pitchFamily="34" charset="0"/>
            </a:endParaRPr>
          </a:p>
        </p:txBody>
      </p:sp>
      <p:sp>
        <p:nvSpPr>
          <p:cNvPr id="51" name="Content Placeholder 50"/>
          <p:cNvSpPr>
            <a:spLocks noGrp="1"/>
          </p:cNvSpPr>
          <p:nvPr>
            <p:ph idx="1"/>
          </p:nvPr>
        </p:nvSpPr>
        <p:spPr/>
        <p:txBody>
          <a:bodyPr/>
          <a:lstStyle/>
          <a:p>
            <a:pPr marL="0" lvl="0" indent="0">
              <a:buNone/>
            </a:pPr>
            <a:r>
              <a:rPr lang="de-DE" smtClean="0">
                <a:uFillTx/>
                <a:cs typeface="Calibri" pitchFamily="34" charset="0"/>
              </a:rPr>
              <a:t/>
            </a:r>
            <a:br>
              <a:rPr lang="de-DE" smtClean="0">
                <a:uFillTx/>
                <a:cs typeface="Calibri" pitchFamily="34" charset="0"/>
              </a:rPr>
            </a:br>
            <a:r>
              <a:rPr lang="de-DE" smtClean="0">
                <a:uFillTx/>
                <a:cs typeface="Calibri" pitchFamily="34" charset="0"/>
              </a:rPr>
              <a:t/>
            </a:r>
            <a:br>
              <a:rPr lang="de-DE" smtClean="0">
                <a:uFillTx/>
                <a:cs typeface="Calibri" pitchFamily="34" charset="0"/>
              </a:rPr>
            </a:br>
            <a:endParaRPr lang="de-DE" smtClean="0">
              <a:uFillTx/>
              <a:cs typeface="Calibri" pitchFamily="34" charset="0"/>
            </a:endParaRPr>
          </a:p>
          <a:p>
            <a:pPr>
              <a:buNone/>
            </a:pPr>
            <a:endParaRPr lang="de-DE">
              <a:uFillTx/>
              <a:cs typeface="Calibri" pitchFamily="34" charset="0"/>
            </a:endParaRPr>
          </a:p>
        </p:txBody>
      </p:sp>
      <p:sp>
        <p:nvSpPr>
          <p:cNvPr id="5" name="Text Placeholder 4"/>
          <p:cNvSpPr>
            <a:spLocks noGrp="1"/>
          </p:cNvSpPr>
          <p:nvPr>
            <p:ph type="body" sz="quarter" idx="4294967295"/>
          </p:nvPr>
        </p:nvSpPr>
        <p:spPr>
          <a:xfrm>
            <a:off x="0" y="6610350"/>
            <a:ext cx="4572000" cy="211138"/>
          </a:xfrm>
        </p:spPr>
        <p:txBody>
          <a:bodyPr/>
          <a:lstStyle/>
          <a:p>
            <a:r>
              <a:rPr lang="en-US" sz="1200" b="0" dirty="0" err="1">
                <a:solidFill>
                  <a:schemeClr val="tx1"/>
                </a:solidFill>
                <a:uFillTx/>
                <a:cs typeface="Calibri" pitchFamily="34" charset="0"/>
              </a:rPr>
              <a:t>Nahnsen</a:t>
            </a:r>
            <a:r>
              <a:rPr lang="en-US" sz="1200" b="0" dirty="0">
                <a:solidFill>
                  <a:schemeClr val="tx1"/>
                </a:solidFill>
                <a:uFillTx/>
                <a:cs typeface="Calibri" pitchFamily="34" charset="0"/>
              </a:rPr>
              <a:t> et al., </a:t>
            </a:r>
            <a:r>
              <a:rPr lang="pt-BR" sz="1200" b="0" dirty="0">
                <a:solidFill>
                  <a:schemeClr val="tx1"/>
                </a:solidFill>
                <a:uFillTx/>
                <a:cs typeface="Calibri" pitchFamily="34" charset="0"/>
              </a:rPr>
              <a:t>J </a:t>
            </a:r>
            <a:r>
              <a:rPr lang="pt-BR" sz="1200" b="0" dirty="0" err="1">
                <a:solidFill>
                  <a:schemeClr val="tx1"/>
                </a:solidFill>
                <a:uFillTx/>
                <a:cs typeface="Calibri" pitchFamily="34" charset="0"/>
              </a:rPr>
              <a:t>Proteome</a:t>
            </a:r>
            <a:r>
              <a:rPr lang="pt-BR" sz="1200" b="0" dirty="0">
                <a:solidFill>
                  <a:schemeClr val="tx1"/>
                </a:solidFill>
                <a:uFillTx/>
                <a:cs typeface="Calibri" pitchFamily="34" charset="0"/>
              </a:rPr>
              <a:t> Res. 2011 </a:t>
            </a:r>
            <a:r>
              <a:rPr lang="pt-BR" sz="1200" b="0" dirty="0" err="1">
                <a:solidFill>
                  <a:schemeClr val="tx1"/>
                </a:solidFill>
                <a:uFillTx/>
                <a:cs typeface="Calibri" pitchFamily="34" charset="0"/>
              </a:rPr>
              <a:t>Aug</a:t>
            </a:r>
            <a:r>
              <a:rPr lang="pt-BR" sz="1200" b="0" dirty="0">
                <a:solidFill>
                  <a:schemeClr val="tx1"/>
                </a:solidFill>
                <a:uFillTx/>
                <a:cs typeface="Calibri" pitchFamily="34" charset="0"/>
              </a:rPr>
              <a:t> 5;10(8):3332-43</a:t>
            </a:r>
            <a:endParaRPr lang="de-DE" sz="1200" dirty="0">
              <a:uFillTx/>
              <a:cs typeface="Calibri" pitchFamily="34" charset="0"/>
            </a:endParaRPr>
          </a:p>
        </p:txBody>
      </p:sp>
      <p:grpSp>
        <p:nvGrpSpPr>
          <p:cNvPr id="12" name="Group 57"/>
          <p:cNvGrpSpPr/>
          <p:nvPr/>
        </p:nvGrpSpPr>
        <p:grpSpPr>
          <a:xfrm>
            <a:off x="2356862" y="2143125"/>
            <a:ext cx="4394777" cy="2000250"/>
            <a:chOff x="2357422" y="2143116"/>
            <a:chExt cx="4393502" cy="2000264"/>
          </a:xfrm>
        </p:grpSpPr>
        <p:cxnSp>
          <p:nvCxnSpPr>
            <p:cNvPr id="13" name="Straight Arrow Connector 6"/>
            <p:cNvCxnSpPr/>
            <p:nvPr/>
          </p:nvCxnSpPr>
          <p:spPr bwMode="auto">
            <a:xfrm>
              <a:off x="3878988" y="2873677"/>
              <a:ext cx="1367200" cy="1355"/>
            </a:xfrm>
            <a:prstGeom prst="straightConnector1">
              <a:avLst/>
            </a:prstGeom>
            <a:noFill/>
            <a:ln w="12700" algn="ctr">
              <a:solidFill>
                <a:schemeClr val="tx1"/>
              </a:solidFill>
              <a:round/>
              <a:tailEnd type="arrow" w="med" len="med"/>
            </a:ln>
          </p:spPr>
        </p:cxnSp>
        <p:cxnSp>
          <p:nvCxnSpPr>
            <p:cNvPr id="14" name="Straight Arrow Connector 8"/>
            <p:cNvCxnSpPr/>
            <p:nvPr/>
          </p:nvCxnSpPr>
          <p:spPr bwMode="auto">
            <a:xfrm rot="5400000" flipH="1" flipV="1">
              <a:off x="3513368" y="2507936"/>
              <a:ext cx="731239" cy="1599"/>
            </a:xfrm>
            <a:prstGeom prst="straightConnector1">
              <a:avLst/>
            </a:prstGeom>
            <a:noFill/>
            <a:ln w="12700" algn="ctr">
              <a:solidFill>
                <a:schemeClr val="tx1"/>
              </a:solidFill>
              <a:round/>
              <a:tailEnd type="arrow" w="med" len="med"/>
            </a:ln>
          </p:spPr>
        </p:cxnSp>
        <p:cxnSp>
          <p:nvCxnSpPr>
            <p:cNvPr id="15" name="Straight Connector 9"/>
            <p:cNvCxnSpPr/>
            <p:nvPr/>
          </p:nvCxnSpPr>
          <p:spPr bwMode="auto">
            <a:xfrm rot="5400000" flipH="1" flipV="1">
              <a:off x="3840094" y="2690745"/>
              <a:ext cx="365620" cy="1599"/>
            </a:xfrm>
            <a:prstGeom prst="line">
              <a:avLst/>
            </a:prstGeom>
            <a:noFill/>
            <a:ln w="6350" algn="ctr">
              <a:solidFill>
                <a:schemeClr val="tx1"/>
              </a:solidFill>
              <a:round/>
            </a:ln>
          </p:spPr>
        </p:cxnSp>
        <p:cxnSp>
          <p:nvCxnSpPr>
            <p:cNvPr id="16" name="Straight Connector 10"/>
            <p:cNvCxnSpPr/>
            <p:nvPr/>
          </p:nvCxnSpPr>
          <p:spPr bwMode="auto">
            <a:xfrm rot="5400000" flipH="1" flipV="1">
              <a:off x="4190954" y="2811463"/>
              <a:ext cx="122833" cy="1599"/>
            </a:xfrm>
            <a:prstGeom prst="line">
              <a:avLst/>
            </a:prstGeom>
            <a:noFill/>
            <a:ln w="6350" algn="ctr">
              <a:solidFill>
                <a:schemeClr val="tx1"/>
              </a:solidFill>
              <a:round/>
            </a:ln>
          </p:spPr>
        </p:cxnSp>
        <p:cxnSp>
          <p:nvCxnSpPr>
            <p:cNvPr id="17" name="Straight Connector 11"/>
            <p:cNvCxnSpPr/>
            <p:nvPr/>
          </p:nvCxnSpPr>
          <p:spPr bwMode="auto">
            <a:xfrm rot="5400000" flipH="1" flipV="1">
              <a:off x="4295499" y="2644129"/>
              <a:ext cx="460620" cy="1599"/>
            </a:xfrm>
            <a:prstGeom prst="line">
              <a:avLst/>
            </a:prstGeom>
            <a:noFill/>
            <a:ln w="6350" algn="ctr">
              <a:solidFill>
                <a:schemeClr val="tx1"/>
              </a:solidFill>
              <a:round/>
            </a:ln>
          </p:spPr>
        </p:cxnSp>
        <p:cxnSp>
          <p:nvCxnSpPr>
            <p:cNvPr id="18" name="Straight Connector 12"/>
            <p:cNvCxnSpPr/>
            <p:nvPr/>
          </p:nvCxnSpPr>
          <p:spPr bwMode="auto">
            <a:xfrm rot="5400000" flipH="1" flipV="1">
              <a:off x="4367457" y="2640073"/>
              <a:ext cx="460620" cy="1599"/>
            </a:xfrm>
            <a:prstGeom prst="line">
              <a:avLst/>
            </a:prstGeom>
            <a:noFill/>
            <a:ln w="6350" algn="ctr">
              <a:solidFill>
                <a:schemeClr val="tx1"/>
              </a:solidFill>
              <a:round/>
            </a:ln>
          </p:spPr>
        </p:cxnSp>
        <p:cxnSp>
          <p:nvCxnSpPr>
            <p:cNvPr id="24" name="Straight Connector 13"/>
            <p:cNvCxnSpPr/>
            <p:nvPr/>
          </p:nvCxnSpPr>
          <p:spPr bwMode="auto">
            <a:xfrm rot="5400000" flipH="1" flipV="1">
              <a:off x="4454130" y="2690069"/>
              <a:ext cx="365620" cy="1599"/>
            </a:xfrm>
            <a:prstGeom prst="line">
              <a:avLst/>
            </a:prstGeom>
            <a:noFill/>
            <a:ln w="6350" algn="ctr">
              <a:solidFill>
                <a:schemeClr val="tx1"/>
              </a:solidFill>
              <a:round/>
            </a:ln>
          </p:spPr>
        </p:cxnSp>
        <p:cxnSp>
          <p:nvCxnSpPr>
            <p:cNvPr id="25" name="Straight Connector 14"/>
            <p:cNvCxnSpPr/>
            <p:nvPr/>
          </p:nvCxnSpPr>
          <p:spPr bwMode="auto">
            <a:xfrm rot="5400000" flipH="1" flipV="1">
              <a:off x="3806825" y="2631049"/>
              <a:ext cx="491328" cy="1599"/>
            </a:xfrm>
            <a:prstGeom prst="line">
              <a:avLst/>
            </a:prstGeom>
            <a:noFill/>
            <a:ln w="6350" algn="ctr">
              <a:solidFill>
                <a:schemeClr val="tx1"/>
              </a:solidFill>
              <a:round/>
            </a:ln>
          </p:spPr>
        </p:cxnSp>
        <p:cxnSp>
          <p:nvCxnSpPr>
            <p:cNvPr id="26" name="Straight Connector 15"/>
            <p:cNvCxnSpPr/>
            <p:nvPr/>
          </p:nvCxnSpPr>
          <p:spPr bwMode="auto">
            <a:xfrm rot="5400000" flipH="1" flipV="1">
              <a:off x="3988183" y="2765400"/>
              <a:ext cx="214956" cy="1599"/>
            </a:xfrm>
            <a:prstGeom prst="line">
              <a:avLst/>
            </a:prstGeom>
            <a:noFill/>
            <a:ln w="6350" algn="ctr">
              <a:solidFill>
                <a:schemeClr val="tx1"/>
              </a:solidFill>
              <a:round/>
            </a:ln>
          </p:spPr>
        </p:cxnSp>
        <p:cxnSp>
          <p:nvCxnSpPr>
            <p:cNvPr id="27" name="Straight Connector 16"/>
            <p:cNvCxnSpPr/>
            <p:nvPr/>
          </p:nvCxnSpPr>
          <p:spPr bwMode="auto">
            <a:xfrm rot="5400000" flipH="1" flipV="1">
              <a:off x="3993603" y="2690069"/>
              <a:ext cx="365620" cy="1599"/>
            </a:xfrm>
            <a:prstGeom prst="line">
              <a:avLst/>
            </a:prstGeom>
            <a:noFill/>
            <a:ln w="6350" algn="ctr">
              <a:solidFill>
                <a:schemeClr val="tx1"/>
              </a:solidFill>
              <a:round/>
            </a:ln>
          </p:spPr>
        </p:cxnSp>
        <p:cxnSp>
          <p:nvCxnSpPr>
            <p:cNvPr id="28" name="Straight Connector 17"/>
            <p:cNvCxnSpPr/>
            <p:nvPr/>
          </p:nvCxnSpPr>
          <p:spPr bwMode="auto">
            <a:xfrm rot="5400000" flipH="1" flipV="1">
              <a:off x="4142002" y="2719338"/>
              <a:ext cx="307080" cy="1599"/>
            </a:xfrm>
            <a:prstGeom prst="line">
              <a:avLst/>
            </a:prstGeom>
            <a:noFill/>
            <a:ln w="6350" algn="ctr">
              <a:solidFill>
                <a:schemeClr val="tx1"/>
              </a:solidFill>
              <a:round/>
            </a:ln>
          </p:spPr>
        </p:cxnSp>
        <p:cxnSp>
          <p:nvCxnSpPr>
            <p:cNvPr id="29" name="Straight Connector 18"/>
            <p:cNvCxnSpPr/>
            <p:nvPr/>
          </p:nvCxnSpPr>
          <p:spPr bwMode="auto">
            <a:xfrm rot="5400000" flipH="1" flipV="1">
              <a:off x="4214599" y="2704586"/>
              <a:ext cx="337788" cy="1599"/>
            </a:xfrm>
            <a:prstGeom prst="line">
              <a:avLst/>
            </a:prstGeom>
            <a:noFill/>
            <a:ln w="6350" algn="ctr">
              <a:solidFill>
                <a:schemeClr val="tx1"/>
              </a:solidFill>
              <a:round/>
            </a:ln>
          </p:spPr>
        </p:cxnSp>
        <p:cxnSp>
          <p:nvCxnSpPr>
            <p:cNvPr id="30" name="Straight Connector 19"/>
            <p:cNvCxnSpPr/>
            <p:nvPr/>
          </p:nvCxnSpPr>
          <p:spPr bwMode="auto">
            <a:xfrm rot="5400000">
              <a:off x="4609588" y="2811941"/>
              <a:ext cx="121874" cy="1599"/>
            </a:xfrm>
            <a:prstGeom prst="line">
              <a:avLst/>
            </a:prstGeom>
            <a:noFill/>
            <a:ln w="6350" algn="ctr">
              <a:solidFill>
                <a:schemeClr val="tx1"/>
              </a:solidFill>
              <a:round/>
            </a:ln>
          </p:spPr>
        </p:cxnSp>
        <p:cxnSp>
          <p:nvCxnSpPr>
            <p:cNvPr id="31" name="Straight Connector 20"/>
            <p:cNvCxnSpPr/>
            <p:nvPr/>
          </p:nvCxnSpPr>
          <p:spPr bwMode="auto">
            <a:xfrm rot="5400000">
              <a:off x="4535198" y="2703984"/>
              <a:ext cx="337788" cy="1599"/>
            </a:xfrm>
            <a:prstGeom prst="line">
              <a:avLst/>
            </a:prstGeom>
            <a:noFill/>
            <a:ln w="6350" algn="ctr">
              <a:solidFill>
                <a:schemeClr val="tx1"/>
              </a:solidFill>
              <a:round/>
            </a:ln>
          </p:spPr>
        </p:cxnSp>
        <p:cxnSp>
          <p:nvCxnSpPr>
            <p:cNvPr id="32" name="Straight Connector 21"/>
            <p:cNvCxnSpPr/>
            <p:nvPr/>
          </p:nvCxnSpPr>
          <p:spPr bwMode="auto">
            <a:xfrm rot="5400000">
              <a:off x="4701676" y="2725627"/>
              <a:ext cx="307080" cy="0"/>
            </a:xfrm>
            <a:prstGeom prst="line">
              <a:avLst/>
            </a:prstGeom>
            <a:noFill/>
            <a:ln w="6350" algn="ctr">
              <a:solidFill>
                <a:schemeClr val="tx1"/>
              </a:solidFill>
              <a:round/>
            </a:ln>
          </p:spPr>
        </p:cxnSp>
        <p:cxnSp>
          <p:nvCxnSpPr>
            <p:cNvPr id="33" name="Straight Connector 22"/>
            <p:cNvCxnSpPr/>
            <p:nvPr/>
          </p:nvCxnSpPr>
          <p:spPr bwMode="auto">
            <a:xfrm rot="5400000">
              <a:off x="4736858" y="2717501"/>
              <a:ext cx="307080" cy="0"/>
            </a:xfrm>
            <a:prstGeom prst="line">
              <a:avLst/>
            </a:prstGeom>
            <a:noFill/>
            <a:ln w="6350" algn="ctr">
              <a:solidFill>
                <a:schemeClr val="tx1"/>
              </a:solidFill>
              <a:round/>
            </a:ln>
          </p:spPr>
        </p:cxnSp>
        <p:cxnSp>
          <p:nvCxnSpPr>
            <p:cNvPr id="34" name="Straight Connector 23"/>
            <p:cNvCxnSpPr/>
            <p:nvPr/>
          </p:nvCxnSpPr>
          <p:spPr bwMode="auto">
            <a:xfrm rot="5400000">
              <a:off x="4753480" y="2708649"/>
              <a:ext cx="337788" cy="1599"/>
            </a:xfrm>
            <a:prstGeom prst="line">
              <a:avLst/>
            </a:prstGeom>
            <a:noFill/>
            <a:ln w="6350" algn="ctr">
              <a:solidFill>
                <a:schemeClr val="tx1"/>
              </a:solidFill>
              <a:round/>
            </a:ln>
          </p:spPr>
        </p:cxnSp>
        <p:cxnSp>
          <p:nvCxnSpPr>
            <p:cNvPr id="35" name="Straight Connector 24"/>
            <p:cNvCxnSpPr/>
            <p:nvPr/>
          </p:nvCxnSpPr>
          <p:spPr bwMode="auto">
            <a:xfrm rot="5400000">
              <a:off x="4817754" y="2734803"/>
              <a:ext cx="276373" cy="1599"/>
            </a:xfrm>
            <a:prstGeom prst="line">
              <a:avLst/>
            </a:prstGeom>
            <a:noFill/>
            <a:ln w="6350" algn="ctr">
              <a:solidFill>
                <a:schemeClr val="tx1"/>
              </a:solidFill>
              <a:round/>
            </a:ln>
          </p:spPr>
        </p:cxnSp>
        <p:cxnSp>
          <p:nvCxnSpPr>
            <p:cNvPr id="36" name="Straight Connector 25"/>
            <p:cNvCxnSpPr/>
            <p:nvPr/>
          </p:nvCxnSpPr>
          <p:spPr bwMode="auto">
            <a:xfrm rot="5400000">
              <a:off x="4901407" y="2786243"/>
              <a:ext cx="184248" cy="1599"/>
            </a:xfrm>
            <a:prstGeom prst="line">
              <a:avLst/>
            </a:prstGeom>
            <a:noFill/>
            <a:ln w="6350" algn="ctr">
              <a:solidFill>
                <a:schemeClr val="tx1"/>
              </a:solidFill>
              <a:round/>
            </a:ln>
          </p:spPr>
        </p:cxnSp>
        <p:cxnSp>
          <p:nvCxnSpPr>
            <p:cNvPr id="37" name="Straight Connector 26"/>
            <p:cNvCxnSpPr/>
            <p:nvPr/>
          </p:nvCxnSpPr>
          <p:spPr bwMode="auto">
            <a:xfrm rot="5400000">
              <a:off x="4964228" y="2803298"/>
              <a:ext cx="128974" cy="1599"/>
            </a:xfrm>
            <a:prstGeom prst="line">
              <a:avLst/>
            </a:prstGeom>
            <a:noFill/>
            <a:ln w="6350" algn="ctr">
              <a:solidFill>
                <a:schemeClr val="tx1"/>
              </a:solidFill>
              <a:round/>
            </a:ln>
          </p:spPr>
        </p:cxnSp>
        <p:cxnSp>
          <p:nvCxnSpPr>
            <p:cNvPr id="38" name="Straight Connector 27"/>
            <p:cNvCxnSpPr/>
            <p:nvPr/>
          </p:nvCxnSpPr>
          <p:spPr bwMode="auto">
            <a:xfrm rot="5400000">
              <a:off x="4660100" y="2728024"/>
              <a:ext cx="307080" cy="0"/>
            </a:xfrm>
            <a:prstGeom prst="line">
              <a:avLst/>
            </a:prstGeom>
            <a:noFill/>
            <a:ln w="6350" algn="ctr">
              <a:solidFill>
                <a:schemeClr val="tx1"/>
              </a:solidFill>
              <a:round/>
            </a:ln>
          </p:spPr>
        </p:cxnSp>
        <p:cxnSp>
          <p:nvCxnSpPr>
            <p:cNvPr id="39" name="Straight Connector 28"/>
            <p:cNvCxnSpPr/>
            <p:nvPr/>
          </p:nvCxnSpPr>
          <p:spPr bwMode="auto">
            <a:xfrm rot="5400000">
              <a:off x="4640910" y="2728024"/>
              <a:ext cx="307080" cy="0"/>
            </a:xfrm>
            <a:prstGeom prst="line">
              <a:avLst/>
            </a:prstGeom>
            <a:noFill/>
            <a:ln w="6350" algn="ctr">
              <a:solidFill>
                <a:schemeClr val="tx1"/>
              </a:solidFill>
              <a:round/>
            </a:ln>
          </p:spPr>
        </p:cxnSp>
        <p:cxnSp>
          <p:nvCxnSpPr>
            <p:cNvPr id="40" name="Straight Connector 29"/>
            <p:cNvCxnSpPr/>
            <p:nvPr/>
          </p:nvCxnSpPr>
          <p:spPr bwMode="auto">
            <a:xfrm rot="5400000">
              <a:off x="4947932" y="2725627"/>
              <a:ext cx="307080" cy="0"/>
            </a:xfrm>
            <a:prstGeom prst="line">
              <a:avLst/>
            </a:prstGeom>
            <a:noFill/>
            <a:ln w="6350" algn="ctr">
              <a:solidFill>
                <a:schemeClr val="tx1"/>
              </a:solidFill>
              <a:round/>
            </a:ln>
          </p:spPr>
        </p:cxnSp>
        <p:sp>
          <p:nvSpPr>
            <p:cNvPr id="41" name="TextBox 30"/>
            <p:cNvSpPr txBox="1">
              <a:spLocks noChangeArrowheads="1"/>
            </p:cNvSpPr>
            <p:nvPr/>
          </p:nvSpPr>
          <p:spPr bwMode="auto">
            <a:xfrm>
              <a:off x="4240274" y="2885596"/>
              <a:ext cx="647622" cy="184667"/>
            </a:xfrm>
            <a:prstGeom prst="rect">
              <a:avLst/>
            </a:prstGeom>
            <a:noFill/>
            <a:ln w="9525">
              <a:noFill/>
              <a:miter lim="800000"/>
            </a:ln>
          </p:spPr>
          <p:txBody>
            <a:bodyPr>
              <a:spAutoFit/>
            </a:bodyPr>
            <a:lstStyle/>
            <a:p>
              <a:pPr algn="ctr" eaLnBrk="0" hangingPunct="0"/>
              <a:r>
                <a:rPr lang="de-DE" sz="600">
                  <a:solidFill>
                    <a:schemeClr val="tx1"/>
                  </a:solidFill>
                  <a:uFillTx/>
                  <a:latin typeface="Calibri" pitchFamily="34" charset="0"/>
                  <a:cs typeface="Calibri" pitchFamily="34" charset="0"/>
                </a:rPr>
                <a:t>m/z</a:t>
              </a:r>
            </a:p>
          </p:txBody>
        </p:sp>
        <p:cxnSp>
          <p:nvCxnSpPr>
            <p:cNvPr id="42" name="Straight Arrow Connector 32"/>
            <p:cNvCxnSpPr>
              <a:stCxn id="41" idx="1"/>
            </p:cNvCxnSpPr>
            <p:nvPr/>
          </p:nvCxnSpPr>
          <p:spPr bwMode="auto">
            <a:xfrm rot="10800000" flipV="1">
              <a:off x="2357422" y="2977930"/>
              <a:ext cx="1882852" cy="1165450"/>
            </a:xfrm>
            <a:prstGeom prst="straightConnector1">
              <a:avLst/>
            </a:prstGeom>
            <a:noFill/>
            <a:ln w="25400" algn="ctr">
              <a:solidFill>
                <a:schemeClr val="tx1"/>
              </a:solidFill>
              <a:round/>
              <a:tailEnd type="arrow" w="med" len="med"/>
            </a:ln>
          </p:spPr>
        </p:cxnSp>
        <p:cxnSp>
          <p:nvCxnSpPr>
            <p:cNvPr id="43" name="Straight Arrow Connector 41"/>
            <p:cNvCxnSpPr>
              <a:stCxn id="41" idx="3"/>
            </p:cNvCxnSpPr>
            <p:nvPr/>
          </p:nvCxnSpPr>
          <p:spPr bwMode="auto">
            <a:xfrm>
              <a:off x="4887896" y="2977930"/>
              <a:ext cx="1827244" cy="1165450"/>
            </a:xfrm>
            <a:prstGeom prst="straightConnector1">
              <a:avLst/>
            </a:prstGeom>
            <a:noFill/>
            <a:ln w="25400" algn="ctr">
              <a:solidFill>
                <a:schemeClr val="tx1"/>
              </a:solidFill>
              <a:round/>
              <a:tailEnd type="arrow" w="med" len="med"/>
            </a:ln>
          </p:spPr>
        </p:cxnSp>
        <p:cxnSp>
          <p:nvCxnSpPr>
            <p:cNvPr id="44" name="Straight Arrow Connector 50"/>
            <p:cNvCxnSpPr>
              <a:stCxn id="41" idx="2"/>
            </p:cNvCxnSpPr>
            <p:nvPr/>
          </p:nvCxnSpPr>
          <p:spPr bwMode="auto">
            <a:xfrm rot="16200000" flipH="1">
              <a:off x="4031484" y="3602864"/>
              <a:ext cx="1073117" cy="7914"/>
            </a:xfrm>
            <a:prstGeom prst="straightConnector1">
              <a:avLst/>
            </a:prstGeom>
            <a:noFill/>
            <a:ln w="25400" algn="ctr">
              <a:solidFill>
                <a:schemeClr val="tx1"/>
              </a:solidFill>
              <a:round/>
              <a:tailEnd type="arrow" w="med" len="med"/>
            </a:ln>
          </p:spPr>
        </p:cxnSp>
        <p:sp>
          <p:nvSpPr>
            <p:cNvPr id="45" name="TextBox 51"/>
            <p:cNvSpPr txBox="1">
              <a:spLocks noChangeArrowheads="1"/>
            </p:cNvSpPr>
            <p:nvPr/>
          </p:nvSpPr>
          <p:spPr bwMode="auto">
            <a:xfrm>
              <a:off x="3978990" y="3417850"/>
              <a:ext cx="1143008" cy="369332"/>
            </a:xfrm>
            <a:prstGeom prst="rect">
              <a:avLst/>
            </a:prstGeom>
            <a:solidFill>
              <a:schemeClr val="bg1"/>
            </a:solidFill>
            <a:ln w="9525">
              <a:noFill/>
              <a:miter lim="800000"/>
            </a:ln>
          </p:spPr>
          <p:txBody>
            <a:bodyPr>
              <a:spAutoFit/>
            </a:bodyPr>
            <a:lstStyle/>
            <a:p>
              <a:pPr algn="ctr" eaLnBrk="0" hangingPunct="0"/>
              <a:r>
                <a:rPr lang="de-DE" sz="1800" b="0">
                  <a:solidFill>
                    <a:schemeClr val="tx1"/>
                  </a:solidFill>
                  <a:uFillTx/>
                  <a:latin typeface="Calibri" pitchFamily="34" charset="0"/>
                  <a:cs typeface="Calibri" pitchFamily="34" charset="0"/>
                </a:rPr>
                <a:t>Mascot</a:t>
              </a:r>
            </a:p>
          </p:txBody>
        </p:sp>
        <p:sp>
          <p:nvSpPr>
            <p:cNvPr id="46" name="TextBox 52"/>
            <p:cNvSpPr txBox="1">
              <a:spLocks noChangeArrowheads="1"/>
            </p:cNvSpPr>
            <p:nvPr/>
          </p:nvSpPr>
          <p:spPr bwMode="auto">
            <a:xfrm>
              <a:off x="2442987" y="3416858"/>
              <a:ext cx="1290191" cy="369335"/>
            </a:xfrm>
            <a:prstGeom prst="rect">
              <a:avLst/>
            </a:prstGeom>
            <a:solidFill>
              <a:schemeClr val="bg1"/>
            </a:solidFill>
            <a:ln w="9525">
              <a:noFill/>
              <a:miter lim="800000"/>
            </a:ln>
          </p:spPr>
          <p:txBody>
            <a:bodyPr wrap="square">
              <a:spAutoFit/>
            </a:bodyPr>
            <a:lstStyle/>
            <a:p>
              <a:pPr algn="ctr" eaLnBrk="0" hangingPunct="0"/>
              <a:r>
                <a:rPr lang="de-DE" sz="1800" b="0" smtClean="0">
                  <a:solidFill>
                    <a:schemeClr val="tx1"/>
                  </a:solidFill>
                  <a:uFillTx/>
                  <a:latin typeface="Calibri" pitchFamily="34" charset="0"/>
                  <a:cs typeface="Calibri" pitchFamily="34" charset="0"/>
                </a:rPr>
                <a:t>X!Tandem</a:t>
              </a:r>
              <a:endParaRPr lang="de-DE" sz="1800" b="0">
                <a:solidFill>
                  <a:schemeClr val="tx1"/>
                </a:solidFill>
                <a:uFillTx/>
                <a:latin typeface="Calibri" pitchFamily="34" charset="0"/>
                <a:cs typeface="Calibri" pitchFamily="34" charset="0"/>
              </a:endParaRPr>
            </a:p>
          </p:txBody>
        </p:sp>
        <p:sp>
          <p:nvSpPr>
            <p:cNvPr id="47" name="TextBox 53"/>
            <p:cNvSpPr txBox="1">
              <a:spLocks noChangeArrowheads="1"/>
            </p:cNvSpPr>
            <p:nvPr/>
          </p:nvSpPr>
          <p:spPr bwMode="auto">
            <a:xfrm>
              <a:off x="5607916" y="3418952"/>
              <a:ext cx="1143008" cy="369332"/>
            </a:xfrm>
            <a:prstGeom prst="rect">
              <a:avLst/>
            </a:prstGeom>
            <a:solidFill>
              <a:schemeClr val="bg1"/>
            </a:solidFill>
            <a:ln w="9525">
              <a:noFill/>
              <a:miter lim="800000"/>
            </a:ln>
          </p:spPr>
          <p:txBody>
            <a:bodyPr>
              <a:spAutoFit/>
            </a:bodyPr>
            <a:lstStyle/>
            <a:p>
              <a:pPr algn="ctr" eaLnBrk="0" hangingPunct="0"/>
              <a:r>
                <a:rPr lang="de-DE" sz="1800" b="0">
                  <a:solidFill>
                    <a:schemeClr val="tx1"/>
                  </a:solidFill>
                  <a:uFillTx/>
                  <a:latin typeface="Calibri" pitchFamily="34" charset="0"/>
                  <a:cs typeface="Calibri" pitchFamily="34" charset="0"/>
                </a:rPr>
                <a:t>OMSSA</a:t>
              </a:r>
            </a:p>
          </p:txBody>
        </p:sp>
      </p:grpSp>
      <p:graphicFrame>
        <p:nvGraphicFramePr>
          <p:cNvPr id="48" name="Table 47"/>
          <p:cNvGraphicFramePr>
            <a:graphicFrameLocks noGrp="1"/>
          </p:cNvGraphicFramePr>
          <p:nvPr/>
        </p:nvGraphicFramePr>
        <p:xfrm>
          <a:off x="80208" y="4327525"/>
          <a:ext cx="2736303" cy="548640"/>
        </p:xfrm>
        <a:graphic>
          <a:graphicData uri="http://schemas.openxmlformats.org/drawingml/2006/table">
            <a:tbl>
              <a:tblPr firstRow="1" bandRow="1">
                <a:tableStyleId>{AF606853-7671-496A-8E4F-DF71F8EC918B}</a:tableStyleId>
              </a:tblPr>
              <a:tblGrid>
                <a:gridCol w="547260"/>
                <a:gridCol w="1459363"/>
                <a:gridCol w="729680"/>
              </a:tblGrid>
              <a:tr h="253603">
                <a:tc>
                  <a:txBody>
                    <a:bodyPr/>
                    <a:lstStyle/>
                    <a:p>
                      <a:pPr algn="ctr"/>
                      <a:r>
                        <a:rPr lang="de-DE" sz="1200" smtClean="0">
                          <a:uFillTx/>
                        </a:rPr>
                        <a:t>Rank</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de-DE" sz="1200" smtClean="0">
                          <a:uFillTx/>
                        </a:rPr>
                        <a:t>Peptide</a:t>
                      </a:r>
                      <a:endParaRPr lang="de-DE" sz="1200">
                        <a:uFillTx/>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de-DE" sz="1200" smtClean="0">
                          <a:uFillTx/>
                        </a:rPr>
                        <a:t>Score</a:t>
                      </a:r>
                      <a:endParaRPr lang="de-DE" sz="12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1003">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smtClean="0">
                          <a:solidFill>
                            <a:schemeClr val="tx1"/>
                          </a:solidFill>
                          <a:uFillTx/>
                        </a:rPr>
                        <a:t>QRESTATDILQK</a:t>
                      </a:r>
                      <a:endParaRPr lang="de-DE" sz="1200">
                        <a:solidFill>
                          <a:schemeClr val="tx1"/>
                        </a:solidFill>
                        <a:uFillTx/>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200" baseline="0" smtClean="0">
                          <a:solidFill>
                            <a:schemeClr val="tx1"/>
                          </a:solidFill>
                          <a:uFillTx/>
                        </a:rPr>
                        <a:t>0.008</a:t>
                      </a:r>
                      <a:endParaRPr lang="de-DE" sz="1200" baseline="-25000">
                        <a:solidFill>
                          <a:schemeClr val="tx1"/>
                        </a:solidFill>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9" name="Table 48"/>
          <p:cNvGraphicFramePr>
            <a:graphicFrameLocks noGrp="1"/>
          </p:cNvGraphicFramePr>
          <p:nvPr/>
        </p:nvGraphicFramePr>
        <p:xfrm>
          <a:off x="3131840" y="4308629"/>
          <a:ext cx="2736000" cy="1136924"/>
        </p:xfrm>
        <a:graphic>
          <a:graphicData uri="http://schemas.openxmlformats.org/drawingml/2006/table">
            <a:tbl>
              <a:tblPr firstRow="1" bandRow="1">
                <a:tableStyleId>{AF606853-7671-496A-8E4F-DF71F8EC918B}</a:tableStyleId>
              </a:tblPr>
              <a:tblGrid>
                <a:gridCol w="547200"/>
                <a:gridCol w="1459200"/>
                <a:gridCol w="729600"/>
              </a:tblGrid>
              <a:tr h="292518">
                <a:tc>
                  <a:txBody>
                    <a:bodyPr/>
                    <a:lstStyle/>
                    <a:p>
                      <a:pPr algn="ctr"/>
                      <a:r>
                        <a:rPr lang="de-DE" sz="1200" smtClean="0">
                          <a:solidFill>
                            <a:schemeClr val="bg1"/>
                          </a:solidFill>
                          <a:uFillTx/>
                        </a:rPr>
                        <a:t>Rank</a:t>
                      </a:r>
                      <a:endParaRPr lang="de-DE" sz="1200">
                        <a:solidFill>
                          <a:schemeClr val="bg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pPr algn="ctr"/>
                      <a:r>
                        <a:rPr lang="de-DE" sz="1200" smtClean="0">
                          <a:solidFill>
                            <a:schemeClr val="bg1"/>
                          </a:solidFill>
                          <a:uFillTx/>
                        </a:rPr>
                        <a:t>Peptide</a:t>
                      </a:r>
                      <a:endParaRPr lang="de-DE" sz="1200">
                        <a:solidFill>
                          <a:schemeClr val="bg1"/>
                        </a:solidFill>
                        <a:uFillTx/>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r>
                        <a:rPr lang="de-DE" sz="1200" smtClean="0">
                          <a:solidFill>
                            <a:schemeClr val="bg1"/>
                          </a:solidFill>
                          <a:uFillTx/>
                        </a:rPr>
                        <a:t>Score</a:t>
                      </a:r>
                      <a:endParaRPr lang="de-DE" sz="1200">
                        <a:solidFill>
                          <a:schemeClr val="bg1"/>
                        </a:solidFill>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r>
              <a:tr h="266103">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lnT w="25400" cmpd="sng">
                      <a:noFill/>
                    </a:lnT>
                    <a:noFill/>
                  </a:tcPr>
                </a:tc>
                <a:tc>
                  <a:txBody>
                    <a:bodyPr/>
                    <a:lstStyle/>
                    <a:p>
                      <a:pPr algn="ctr"/>
                      <a:r>
                        <a:rPr lang="de-DE" sz="1200" smtClean="0">
                          <a:solidFill>
                            <a:schemeClr val="tx1"/>
                          </a:solidFill>
                          <a:uFillTx/>
                        </a:rPr>
                        <a:t>EIEEDSLEGLKK</a:t>
                      </a:r>
                    </a:p>
                  </a:txBody>
                  <a:tcPr>
                    <a:lnT w="25400" cmpd="sng">
                      <a:noFill/>
                    </a:lnT>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14.78</a:t>
                      </a:r>
                    </a:p>
                  </a:txBody>
                  <a:tcPr>
                    <a:lnR w="12700" cap="flat" cmpd="sng" algn="ctr">
                      <a:solidFill>
                        <a:schemeClr val="tx1"/>
                      </a:solidFill>
                      <a:prstDash val="solid"/>
                      <a:round/>
                      <a:headEnd type="none" w="med" len="med"/>
                      <a:tailEnd type="none" w="med" len="med"/>
                    </a:lnR>
                    <a:lnT w="25400" cmpd="sng">
                      <a:noFill/>
                    </a:lnT>
                    <a:noFill/>
                  </a:tcPr>
                </a:tc>
              </a:tr>
              <a:tr h="295766">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dirty="0" smtClean="0">
                          <a:solidFill>
                            <a:schemeClr val="tx1"/>
                          </a:solidFill>
                          <a:uFillTx/>
                          <a:latin typeface="+mn-lt"/>
                          <a:ea typeface="+mn-ea"/>
                          <a:cs typeface="+mn-cs"/>
                        </a:rPr>
                        <a:t>GIEDDLMDLIKK</a:t>
                      </a:r>
                      <a:endParaRPr lang="de-DE" sz="1200" dirty="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smtClean="0">
                          <a:solidFill>
                            <a:schemeClr val="tx1"/>
                          </a:solidFill>
                          <a:uFillTx/>
                        </a:rPr>
                        <a:t>12.63</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266103">
                <a:tc>
                  <a:txBody>
                    <a:bodyPr/>
                    <a:lstStyle/>
                    <a:p>
                      <a:pPr algn="ctr"/>
                      <a:r>
                        <a:rPr lang="de-DE" sz="1200" smtClean="0">
                          <a:solidFill>
                            <a:schemeClr val="tx1"/>
                          </a:solidFill>
                          <a:uFillTx/>
                        </a:rPr>
                        <a:t>3</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1200" smtClean="0">
                          <a:solidFill>
                            <a:schemeClr val="tx1"/>
                          </a:solidFill>
                          <a:uFillTx/>
                        </a:rPr>
                        <a:t>ISCAEGALEALKK</a:t>
                      </a:r>
                      <a:endParaRPr lang="de-DE" sz="10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dirty="0" smtClean="0">
                          <a:solidFill>
                            <a:schemeClr val="tx1"/>
                          </a:solidFill>
                          <a:uFillTx/>
                        </a:rPr>
                        <a:t>10.2</a:t>
                      </a:r>
                      <a:endParaRPr lang="de-DE" sz="1200" baseline="-25000" dirty="0" smtClean="0">
                        <a:solidFill>
                          <a:schemeClr val="tx1"/>
                        </a:solidFill>
                        <a:uFillTx/>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50" name="Table 49"/>
          <p:cNvGraphicFramePr>
            <a:graphicFrameLocks noGrp="1"/>
          </p:cNvGraphicFramePr>
          <p:nvPr/>
        </p:nvGraphicFramePr>
        <p:xfrm>
          <a:off x="6143637" y="4293096"/>
          <a:ext cx="2892860" cy="1438659"/>
        </p:xfrm>
        <a:graphic>
          <a:graphicData uri="http://schemas.openxmlformats.org/drawingml/2006/table">
            <a:tbl>
              <a:tblPr firstRow="1" bandRow="1">
                <a:tableStyleId>{AF606853-7671-496A-8E4F-DF71F8EC918B}</a:tableStyleId>
              </a:tblPr>
              <a:tblGrid>
                <a:gridCol w="571503"/>
                <a:gridCol w="1643074"/>
                <a:gridCol w="678283"/>
              </a:tblGrid>
              <a:tr h="341379">
                <a:tc>
                  <a:txBody>
                    <a:bodyPr/>
                    <a:lstStyle/>
                    <a:p>
                      <a:pPr algn="ctr"/>
                      <a:r>
                        <a:rPr lang="de-DE" sz="1200" smtClean="0">
                          <a:solidFill>
                            <a:schemeClr val="bg1"/>
                          </a:solidFill>
                          <a:uFillTx/>
                        </a:rPr>
                        <a:t>Rank</a:t>
                      </a:r>
                      <a:endParaRPr lang="de-DE" sz="1200">
                        <a:solidFill>
                          <a:schemeClr val="bg1"/>
                        </a:solidFill>
                        <a:uFillTx/>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algn="ctr"/>
                      <a:r>
                        <a:rPr lang="de-DE" sz="1200" smtClean="0">
                          <a:solidFill>
                            <a:schemeClr val="bg1"/>
                          </a:solidFill>
                          <a:uFillTx/>
                        </a:rPr>
                        <a:t>Peptide</a:t>
                      </a:r>
                      <a:endParaRPr lang="de-DE" sz="1200">
                        <a:solidFill>
                          <a:schemeClr val="bg1"/>
                        </a:solidFill>
                        <a:uFillTx/>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pPr algn="ctr"/>
                      <a:r>
                        <a:rPr lang="de-DE" sz="1200" smtClean="0">
                          <a:solidFill>
                            <a:schemeClr val="bg1"/>
                          </a:solidFill>
                          <a:uFillTx/>
                        </a:rPr>
                        <a:t>Score</a:t>
                      </a:r>
                      <a:endParaRPr lang="de-DE" sz="1200">
                        <a:solidFill>
                          <a:schemeClr val="bg1"/>
                        </a:solidFill>
                        <a:uFillTx/>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r>
              <a:tr h="273103">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baseline="0" smtClean="0">
                          <a:solidFill>
                            <a:schemeClr val="tx1"/>
                          </a:solidFill>
                          <a:uFillTx/>
                          <a:latin typeface="+mn-lt"/>
                          <a:ea typeface="+mn-ea"/>
                          <a:cs typeface="+mn-cs"/>
                        </a:rPr>
                        <a:t>AELASCVVGDLGAK</a:t>
                      </a:r>
                      <a:endParaRPr lang="de-DE" sz="1200">
                        <a:solidFill>
                          <a:schemeClr val="tx1"/>
                        </a:solidFill>
                        <a:uFillTx/>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aseline="0" smtClean="0">
                          <a:solidFill>
                            <a:schemeClr val="tx1"/>
                          </a:solidFill>
                          <a:uFillTx/>
                        </a:rPr>
                        <a:t>1.2</a:t>
                      </a:r>
                      <a:endParaRPr lang="de-DE" sz="1200" baseline="-25000">
                        <a:solidFill>
                          <a:schemeClr val="tx1"/>
                        </a:solidFill>
                        <a:uFillTx/>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103">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baseline="0" smtClean="0">
                          <a:solidFill>
                            <a:schemeClr val="tx1"/>
                          </a:solidFill>
                          <a:uFillTx/>
                          <a:latin typeface="+mn-lt"/>
                          <a:ea typeface="+mn-ea"/>
                          <a:cs typeface="+mn-cs"/>
                        </a:rPr>
                        <a:t>ELM(Ox)SNGPGSIIGAK</a:t>
                      </a:r>
                      <a:endParaRPr lang="de-DE" sz="1200" smtClean="0">
                        <a:solidFill>
                          <a:schemeClr val="tx1"/>
                        </a:solidFill>
                        <a:uFillTx/>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1.2</a:t>
                      </a:r>
                      <a:endParaRPr lang="de-DE" sz="1200" baseline="-25000" smtClean="0">
                        <a:solidFill>
                          <a:schemeClr val="tx1"/>
                        </a:solidFill>
                        <a:uFillTx/>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103">
                <a:tc>
                  <a:txBody>
                    <a:bodyPr/>
                    <a:lstStyle/>
                    <a:p>
                      <a:pPr algn="ctr"/>
                      <a:r>
                        <a:rPr lang="de-DE" sz="1200" smtClean="0">
                          <a:solidFill>
                            <a:schemeClr val="tx1"/>
                          </a:solidFill>
                          <a:uFillTx/>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baseline="0" smtClean="0">
                          <a:solidFill>
                            <a:schemeClr val="tx1"/>
                          </a:solidFill>
                          <a:uFillTx/>
                          <a:latin typeface="+mn-lt"/>
                          <a:ea typeface="+mn-ea"/>
                          <a:cs typeface="+mn-cs"/>
                        </a:rPr>
                        <a:t>ISCAEGALEALKK</a:t>
                      </a:r>
                      <a:endParaRPr lang="de-DE" sz="1200" smtClean="0">
                        <a:solidFill>
                          <a:schemeClr val="tx1"/>
                        </a:solidFill>
                        <a:uFillTx/>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103">
                <a:tc>
                  <a:txBody>
                    <a:bodyPr/>
                    <a:lstStyle/>
                    <a:p>
                      <a:pPr algn="ctr"/>
                      <a:r>
                        <a:rPr lang="de-DE" sz="1200" smtClean="0">
                          <a:solidFill>
                            <a:schemeClr val="tx1"/>
                          </a:solidFill>
                          <a:uFillTx/>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FontTx/>
                        <a:buNone/>
                        <a:defRPr>
                          <a:uFillTx/>
                        </a:defRPr>
                      </a:pPr>
                      <a:r>
                        <a:rPr lang="de-DE" sz="1200" smtClean="0">
                          <a:solidFill>
                            <a:schemeClr val="tx1"/>
                          </a:solidFill>
                          <a:uFillTx/>
                        </a:rPr>
                        <a:t>QRESTATDILQK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2" name="Textfeld 51"/>
          <p:cNvSpPr txBox="1">
            <a:spLocks/>
          </p:cNvSpPr>
          <p:nvPr/>
        </p:nvSpPr>
        <p:spPr>
          <a:xfrm>
            <a:off x="152400" y="928571"/>
            <a:ext cx="8839200" cy="400110"/>
          </a:xfrm>
          <a:prstGeom prst="rect">
            <a:avLst/>
          </a:prstGeom>
          <a:noFill/>
        </p:spPr>
        <p:txBody>
          <a:bodyPr wrap="square" rtlCol="0">
            <a:spAutoFit/>
          </a:bodyPr>
          <a:lstStyle/>
          <a:p>
            <a:r>
              <a:rPr lang="en-US" sz="2000" b="0" dirty="0" err="1" smtClean="0">
                <a:solidFill>
                  <a:schemeClr val="tx1"/>
                </a:solidFill>
                <a:uFillTx/>
                <a:latin typeface="Calibri" pitchFamily="34" charset="0"/>
                <a:cs typeface="Calibri" pitchFamily="34" charset="0"/>
              </a:rPr>
              <a:t>ConsensusID</a:t>
            </a:r>
            <a:r>
              <a:rPr lang="en-US" sz="2000" b="0" dirty="0" smtClean="0">
                <a:solidFill>
                  <a:schemeClr val="tx1"/>
                </a:solidFill>
                <a:uFillTx/>
                <a:latin typeface="Calibri" pitchFamily="34" charset="0"/>
                <a:cs typeface="Calibri" pitchFamily="34" charset="0"/>
              </a:rPr>
              <a:t> integrates search results from OMSSA, Mascot and </a:t>
            </a:r>
            <a:r>
              <a:rPr lang="en-US" sz="2000" b="0" dirty="0" err="1" smtClean="0">
                <a:solidFill>
                  <a:schemeClr val="tx1"/>
                </a:solidFill>
                <a:uFillTx/>
                <a:latin typeface="Calibri" pitchFamily="34" charset="0"/>
                <a:cs typeface="Calibri" pitchFamily="34" charset="0"/>
              </a:rPr>
              <a:t>X!Tandem</a:t>
            </a:r>
            <a:endParaRPr lang="en-US" sz="2000" b="0" dirty="0">
              <a:solidFill>
                <a:schemeClr val="tx1"/>
              </a:solidFill>
              <a:uFillTx/>
              <a:latin typeface="Calibri" pitchFamily="34" charset="0"/>
              <a:cs typeface="Calibri" pitchFamily="34" charset="0"/>
            </a:endParaRPr>
          </a:p>
        </p:txBody>
      </p:sp>
      <p:sp>
        <p:nvSpPr>
          <p:cNvPr id="53" name="Textfeld 52"/>
          <p:cNvSpPr txBox="1">
            <a:spLocks/>
          </p:cNvSpPr>
          <p:nvPr/>
        </p:nvSpPr>
        <p:spPr>
          <a:xfrm>
            <a:off x="764876" y="5839361"/>
            <a:ext cx="7607599" cy="400110"/>
          </a:xfrm>
          <a:prstGeom prst="rect">
            <a:avLst/>
          </a:prstGeom>
          <a:noFill/>
        </p:spPr>
        <p:txBody>
          <a:bodyPr wrap="square" rtlCol="0">
            <a:spAutoFit/>
          </a:bodyPr>
          <a:lstStyle/>
          <a:p>
            <a:pPr marL="457200" indent="-457200" algn="l">
              <a:buFont typeface="+mj-lt"/>
              <a:buAutoNum type="arabicPeriod"/>
            </a:pPr>
            <a:r>
              <a:rPr lang="en-US" sz="2000" b="0" dirty="0" smtClean="0">
                <a:solidFill>
                  <a:schemeClr val="tx1"/>
                </a:solidFill>
                <a:uFillTx/>
                <a:latin typeface="Calibri" pitchFamily="34" charset="0"/>
                <a:cs typeface="Calibri" pitchFamily="34" charset="0"/>
              </a:rPr>
              <a:t>Use mixture models to normalize different </a:t>
            </a:r>
            <a:r>
              <a:rPr lang="en-US" sz="2000" b="0" dirty="0" smtClean="0">
                <a:solidFill>
                  <a:schemeClr val="tx1"/>
                </a:solidFill>
                <a:uFillTx/>
                <a:latin typeface="Calibri" pitchFamily="34" charset="0"/>
                <a:cs typeface="Calibri" pitchFamily="34" charset="0"/>
              </a:rPr>
              <a:t>scores </a:t>
            </a:r>
            <a:r>
              <a:rPr lang="en-US" sz="2000" b="0" dirty="0" smtClean="0">
                <a:solidFill>
                  <a:schemeClr val="tx1"/>
                </a:solidFill>
                <a:uFillTx/>
                <a:latin typeface="Calibri" pitchFamily="34" charset="0"/>
                <a:cs typeface="Calibri" pitchFamily="34" charset="0"/>
              </a:rPr>
              <a:t>to probabilities</a:t>
            </a:r>
            <a:endParaRPr lang="en-US" sz="2000" b="0" dirty="0">
              <a:solidFill>
                <a:schemeClr val="tx1"/>
              </a:solidFill>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b/y ions in CID</a:t>
            </a:r>
            <a:endParaRPr lang="en-US">
              <a:uFillTx/>
            </a:endParaRPr>
          </a:p>
        </p:txBody>
      </p:sp>
      <p:sp>
        <p:nvSpPr>
          <p:cNvPr id="3" name="Inhaltsplatzhalter 2"/>
          <p:cNvSpPr>
            <a:spLocks noGrp="1"/>
          </p:cNvSpPr>
          <p:nvPr>
            <p:ph idx="1"/>
          </p:nvPr>
        </p:nvSpPr>
        <p:spPr>
          <a:xfrm>
            <a:off x="152400" y="990600"/>
            <a:ext cx="8686800" cy="1219200"/>
          </a:xfrm>
        </p:spPr>
        <p:txBody>
          <a:bodyPr/>
          <a:lstStyle/>
          <a:p>
            <a:pPr marL="0" indent="0">
              <a:buNone/>
            </a:pPr>
            <a:r>
              <a:rPr lang="en-US" sz="2200" dirty="0" smtClean="0">
                <a:uFillTx/>
              </a:rPr>
              <a:t>CID fragmentation predominately produces b and y ions</a:t>
            </a:r>
            <a:endParaRPr lang="en-US" sz="2200" dirty="0">
              <a:uFillTx/>
            </a:endParaRPr>
          </a:p>
        </p:txBody>
      </p:sp>
      <p:pic>
        <p:nvPicPr>
          <p:cNvPr id="3074" name="Picture 2"/>
          <p:cNvPicPr>
            <a:picLocks noChangeAspect="1" noChangeArrowheads="1"/>
          </p:cNvPicPr>
          <p:nvPr/>
        </p:nvPicPr>
        <p:blipFill>
          <a:blip r:embed="rId2" cstate="print"/>
          <a:srcRect/>
          <a:stretch>
            <a:fillRect/>
          </a:stretch>
        </p:blipFill>
        <p:spPr bwMode="auto">
          <a:xfrm>
            <a:off x="314893" y="2305800"/>
            <a:ext cx="8676707" cy="2952000"/>
          </a:xfrm>
          <a:prstGeom prst="rect">
            <a:avLst/>
          </a:prstGeom>
          <a:noFill/>
          <a:ln>
            <a:noFill/>
          </a:ln>
          <a:effectLst/>
        </p:spPr>
      </p:pic>
      <p:sp>
        <p:nvSpPr>
          <p:cNvPr id="4" name="Rechteck 3"/>
          <p:cNvSpPr>
            <a:spLocks/>
          </p:cNvSpPr>
          <p:nvPr/>
        </p:nvSpPr>
        <p:spPr bwMode="auto">
          <a:xfrm>
            <a:off x="314893" y="2590800"/>
            <a:ext cx="675707"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6" name="Rechteck 5"/>
          <p:cNvSpPr>
            <a:spLocks/>
          </p:cNvSpPr>
          <p:nvPr/>
        </p:nvSpPr>
        <p:spPr>
          <a:xfrm>
            <a:off x="2295425" y="6611779"/>
            <a:ext cx="4572000" cy="246221"/>
          </a:xfrm>
          <a:prstGeom prst="rect">
            <a:avLst/>
          </a:prstGeom>
        </p:spPr>
        <p:txBody>
          <a:bodyPr wrap="square">
            <a:spAutoFit/>
          </a:bodyPr>
          <a:lstStyle/>
          <a:p>
            <a:pPr algn="ctr"/>
            <a:r>
              <a:rPr lang="en-US" sz="1000" smtClean="0">
                <a:uFillTx/>
              </a:rPr>
              <a:t>Steen and Mann. Nature Reviews, Molecular Cell Biology, Vol. 5 2004</a:t>
            </a:r>
            <a:endParaRPr lang="en-US" sz="1000">
              <a:uFillTx/>
            </a:endParaRPr>
          </a:p>
        </p:txBody>
      </p:sp>
      <p:sp>
        <p:nvSpPr>
          <p:cNvPr id="5" name="Textfeld 4"/>
          <p:cNvSpPr txBox="1">
            <a:spLocks/>
          </p:cNvSpPr>
          <p:nvPr/>
        </p:nvSpPr>
        <p:spPr>
          <a:xfrm>
            <a:off x="609600" y="5500271"/>
            <a:ext cx="7924800" cy="338554"/>
          </a:xfrm>
          <a:prstGeom prst="rect">
            <a:avLst/>
          </a:prstGeom>
          <a:noFill/>
        </p:spPr>
        <p:txBody>
          <a:bodyPr wrap="square" rtlCol="0">
            <a:spAutoFit/>
          </a:bodyPr>
          <a:lstStyle/>
          <a:p>
            <a:pPr algn="ctr"/>
            <a:r>
              <a:rPr lang="en-US" sz="1600" b="0" dirty="0" smtClean="0">
                <a:solidFill>
                  <a:schemeClr val="tx1"/>
                </a:solidFill>
                <a:uFillTx/>
              </a:rPr>
              <a:t>Note: </a:t>
            </a:r>
            <a:r>
              <a:rPr lang="en-US" sz="1600" b="0" dirty="0" err="1" smtClean="0">
                <a:solidFill>
                  <a:schemeClr val="tx1"/>
                </a:solidFill>
                <a:uFillTx/>
              </a:rPr>
              <a:t>y</a:t>
            </a:r>
            <a:r>
              <a:rPr lang="en-US" sz="1600" b="0" baseline="-25000" dirty="0" err="1" smtClean="0">
                <a:solidFill>
                  <a:schemeClr val="tx1"/>
                </a:solidFill>
                <a:uFillTx/>
              </a:rPr>
              <a:t>i</a:t>
            </a:r>
            <a:r>
              <a:rPr lang="en-US" sz="1600" b="0" dirty="0" smtClean="0">
                <a:solidFill>
                  <a:schemeClr val="tx1"/>
                </a:solidFill>
                <a:uFillTx/>
              </a:rPr>
              <a:t> ion is also called the </a:t>
            </a:r>
            <a:r>
              <a:rPr lang="en-US" sz="1600" b="0" i="1" dirty="0" smtClean="0">
                <a:solidFill>
                  <a:schemeClr val="tx1"/>
                </a:solidFill>
                <a:uFillTx/>
              </a:rPr>
              <a:t>sister fragment </a:t>
            </a:r>
            <a:r>
              <a:rPr lang="en-US" sz="1600" b="0" dirty="0" smtClean="0">
                <a:solidFill>
                  <a:schemeClr val="tx1"/>
                </a:solidFill>
                <a:uFillTx/>
              </a:rPr>
              <a:t>of the </a:t>
            </a:r>
            <a:r>
              <a:rPr lang="en-US" sz="1600" b="0" dirty="0" err="1" smtClean="0">
                <a:solidFill>
                  <a:schemeClr val="tx1"/>
                </a:solidFill>
                <a:uFillTx/>
              </a:rPr>
              <a:t>b</a:t>
            </a:r>
            <a:r>
              <a:rPr lang="en-US" sz="1600" b="0" baseline="-25000" dirty="0" err="1" smtClean="0">
                <a:solidFill>
                  <a:schemeClr val="tx1"/>
                </a:solidFill>
                <a:uFillTx/>
              </a:rPr>
              <a:t>n-i</a:t>
            </a:r>
            <a:r>
              <a:rPr lang="en-US" sz="1600" b="0" dirty="0" smtClean="0">
                <a:solidFill>
                  <a:schemeClr val="tx1"/>
                </a:solidFill>
                <a:uFillTx/>
              </a:rPr>
              <a:t> ion and vice versa </a:t>
            </a:r>
            <a:endParaRPr lang="en-US" sz="1600" b="0" dirty="0">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uFillTx/>
                <a:cs typeface="Calibri" pitchFamily="34" charset="0"/>
              </a:rPr>
              <a:t>ConsensusID</a:t>
            </a:r>
            <a:r>
              <a:rPr lang="de-DE" dirty="0" smtClean="0">
                <a:uFillTx/>
                <a:cs typeface="Calibri" pitchFamily="34" charset="0"/>
              </a:rPr>
              <a:t> – </a:t>
            </a:r>
            <a:r>
              <a:rPr lang="de-DE" dirty="0" err="1" smtClean="0">
                <a:uFillTx/>
                <a:cs typeface="Calibri" pitchFamily="34" charset="0"/>
              </a:rPr>
              <a:t>Mixture</a:t>
            </a:r>
            <a:r>
              <a:rPr lang="de-DE" dirty="0" smtClean="0">
                <a:uFillTx/>
                <a:cs typeface="Calibri" pitchFamily="34" charset="0"/>
              </a:rPr>
              <a:t> Modeling</a:t>
            </a:r>
            <a:endParaRPr lang="de-DE" dirty="0">
              <a:uFillTx/>
              <a:cs typeface="Calibri" pitchFamily="34" charset="0"/>
            </a:endParaRPr>
          </a:p>
        </p:txBody>
      </p:sp>
      <p:sp>
        <p:nvSpPr>
          <p:cNvPr id="31" name="Text Placeholder 4"/>
          <p:cNvSpPr>
            <a:spLocks noGrp="1"/>
          </p:cNvSpPr>
          <p:nvPr>
            <p:ph sz="half" idx="1"/>
          </p:nvPr>
        </p:nvSpPr>
        <p:spPr>
          <a:xfrm>
            <a:off x="2286000" y="6611112"/>
            <a:ext cx="4572000" cy="210312"/>
          </a:xfrm>
        </p:spPr>
        <p:txBody>
          <a:bodyPr/>
          <a:lstStyle/>
          <a:p>
            <a:r>
              <a:rPr lang="en-US" sz="1200" b="0" dirty="0" err="1">
                <a:solidFill>
                  <a:schemeClr val="tx1"/>
                </a:solidFill>
                <a:uFillTx/>
                <a:cs typeface="Calibri" pitchFamily="34" charset="0"/>
              </a:rPr>
              <a:t>Nahnsen</a:t>
            </a:r>
            <a:r>
              <a:rPr lang="en-US" sz="1200" b="0" dirty="0">
                <a:solidFill>
                  <a:schemeClr val="tx1"/>
                </a:solidFill>
                <a:uFillTx/>
                <a:cs typeface="Calibri" pitchFamily="34" charset="0"/>
              </a:rPr>
              <a:t> et al., </a:t>
            </a:r>
            <a:r>
              <a:rPr lang="pt-BR" sz="1200" b="0" dirty="0">
                <a:solidFill>
                  <a:schemeClr val="tx1"/>
                </a:solidFill>
                <a:uFillTx/>
                <a:cs typeface="Calibri" pitchFamily="34" charset="0"/>
              </a:rPr>
              <a:t>J </a:t>
            </a:r>
            <a:r>
              <a:rPr lang="pt-BR" sz="1200" b="0" dirty="0" err="1">
                <a:solidFill>
                  <a:schemeClr val="tx1"/>
                </a:solidFill>
                <a:uFillTx/>
                <a:cs typeface="Calibri" pitchFamily="34" charset="0"/>
              </a:rPr>
              <a:t>Proteome</a:t>
            </a:r>
            <a:r>
              <a:rPr lang="pt-BR" sz="1200" b="0" dirty="0">
                <a:solidFill>
                  <a:schemeClr val="tx1"/>
                </a:solidFill>
                <a:uFillTx/>
                <a:cs typeface="Calibri" pitchFamily="34" charset="0"/>
              </a:rPr>
              <a:t> Res. 2011 </a:t>
            </a:r>
            <a:r>
              <a:rPr lang="pt-BR" sz="1200" b="0" dirty="0" err="1">
                <a:solidFill>
                  <a:schemeClr val="tx1"/>
                </a:solidFill>
                <a:uFillTx/>
                <a:cs typeface="Calibri" pitchFamily="34" charset="0"/>
              </a:rPr>
              <a:t>Aug</a:t>
            </a:r>
            <a:r>
              <a:rPr lang="pt-BR" sz="1200" b="0" dirty="0">
                <a:solidFill>
                  <a:schemeClr val="tx1"/>
                </a:solidFill>
                <a:uFillTx/>
                <a:cs typeface="Calibri" pitchFamily="34" charset="0"/>
              </a:rPr>
              <a:t> 5;10(8):3332-43</a:t>
            </a:r>
            <a:endParaRPr lang="de-DE" sz="1200" dirty="0">
              <a:uFillTx/>
              <a:cs typeface="Calibri" pitchFamily="34" charset="0"/>
            </a:endParaRPr>
          </a:p>
        </p:txBody>
      </p:sp>
      <p:pic>
        <p:nvPicPr>
          <p:cNvPr id="13" name="Picture 8" descr="multiple_workflow_1.png"/>
          <p:cNvPicPr>
            <a:picLocks noChangeAspect="1"/>
          </p:cNvPicPr>
          <p:nvPr/>
        </p:nvPicPr>
        <p:blipFill>
          <a:blip r:embed="rId2" cstate="print"/>
          <a:srcRect/>
          <a:stretch>
            <a:fillRect/>
          </a:stretch>
        </p:blipFill>
        <p:spPr bwMode="auto">
          <a:xfrm>
            <a:off x="3446463" y="1000125"/>
            <a:ext cx="2212975" cy="1187450"/>
          </a:xfrm>
          <a:prstGeom prst="rect">
            <a:avLst/>
          </a:prstGeom>
          <a:noFill/>
          <a:ln w="9525">
            <a:noFill/>
            <a:miter lim="800000"/>
          </a:ln>
        </p:spPr>
      </p:pic>
      <p:grpSp>
        <p:nvGrpSpPr>
          <p:cNvPr id="14" name="Group 16"/>
          <p:cNvGrpSpPr/>
          <p:nvPr/>
        </p:nvGrpSpPr>
        <p:grpSpPr>
          <a:xfrm>
            <a:off x="3232150" y="2143125"/>
            <a:ext cx="2911475" cy="1157288"/>
            <a:chOff x="3231681" y="2143116"/>
            <a:chExt cx="2911955" cy="1157297"/>
          </a:xfrm>
        </p:grpSpPr>
        <p:grpSp>
          <p:nvGrpSpPr>
            <p:cNvPr id="15" name="Group 12"/>
            <p:cNvGrpSpPr/>
            <p:nvPr/>
          </p:nvGrpSpPr>
          <p:grpSpPr>
            <a:xfrm>
              <a:off x="3231681" y="2143116"/>
              <a:ext cx="2911955" cy="1157297"/>
              <a:chOff x="3231681" y="2143116"/>
              <a:chExt cx="2911955" cy="1157297"/>
            </a:xfrm>
          </p:grpSpPr>
          <p:pic>
            <p:nvPicPr>
              <p:cNvPr id="23" name="Picture 6" descr="multiple_workflow_2.png"/>
              <p:cNvPicPr>
                <a:picLocks noChangeAspect="1"/>
              </p:cNvPicPr>
              <p:nvPr/>
            </p:nvPicPr>
            <p:blipFill>
              <a:blip r:embed="rId3" cstate="print"/>
              <a:srcRect/>
              <a:stretch>
                <a:fillRect/>
              </a:stretch>
            </p:blipFill>
            <p:spPr bwMode="auto">
              <a:xfrm>
                <a:off x="3231681" y="2167256"/>
                <a:ext cx="1126005" cy="1080000"/>
              </a:xfrm>
              <a:prstGeom prst="rect">
                <a:avLst/>
              </a:prstGeom>
              <a:noFill/>
              <a:ln w="9525">
                <a:noFill/>
                <a:miter lim="800000"/>
              </a:ln>
            </p:spPr>
          </p:pic>
          <p:pic>
            <p:nvPicPr>
              <p:cNvPr id="24" name="Picture 9" descr="multiple_workflow_2.png"/>
              <p:cNvPicPr>
                <a:picLocks noChangeAspect="1"/>
              </p:cNvPicPr>
              <p:nvPr/>
            </p:nvPicPr>
            <p:blipFill>
              <a:blip r:embed="rId3" cstate="print"/>
              <a:srcRect/>
              <a:stretch>
                <a:fillRect/>
              </a:stretch>
            </p:blipFill>
            <p:spPr bwMode="auto">
              <a:xfrm>
                <a:off x="4160375" y="2158882"/>
                <a:ext cx="1126005" cy="1080000"/>
              </a:xfrm>
              <a:prstGeom prst="rect">
                <a:avLst/>
              </a:prstGeom>
              <a:noFill/>
              <a:ln w="9525">
                <a:noFill/>
                <a:miter lim="800000"/>
              </a:ln>
            </p:spPr>
          </p:pic>
          <p:pic>
            <p:nvPicPr>
              <p:cNvPr id="25" name="Picture 10" descr="multiple_workflow_2.png"/>
              <p:cNvPicPr>
                <a:picLocks noChangeAspect="1"/>
              </p:cNvPicPr>
              <p:nvPr/>
            </p:nvPicPr>
            <p:blipFill>
              <a:blip r:embed="rId3" cstate="print"/>
              <a:srcRect/>
              <a:stretch>
                <a:fillRect/>
              </a:stretch>
            </p:blipFill>
            <p:spPr bwMode="auto">
              <a:xfrm>
                <a:off x="5017631" y="2143116"/>
                <a:ext cx="1126005" cy="1080000"/>
              </a:xfrm>
              <a:prstGeom prst="rect">
                <a:avLst/>
              </a:prstGeom>
              <a:noFill/>
              <a:ln w="9525">
                <a:noFill/>
                <a:miter lim="800000"/>
              </a:ln>
            </p:spPr>
          </p:pic>
          <p:sp>
            <p:nvSpPr>
              <p:cNvPr id="26" name="Rectangle 11"/>
              <p:cNvSpPr>
                <a:spLocks noChangeArrowheads="1"/>
              </p:cNvSpPr>
              <p:nvPr/>
            </p:nvSpPr>
            <p:spPr bwMode="auto">
              <a:xfrm>
                <a:off x="3371836" y="3157537"/>
                <a:ext cx="2714644" cy="142876"/>
              </a:xfrm>
              <a:prstGeom prst="rect">
                <a:avLst/>
              </a:prstGeom>
              <a:solidFill>
                <a:schemeClr val="bg1"/>
              </a:solidFill>
              <a:ln w="25400" algn="ctr">
                <a:solidFill>
                  <a:schemeClr val="bg1"/>
                </a:solidFill>
                <a:round/>
              </a:ln>
            </p:spPr>
            <p:txBody>
              <a:bodyPr anchor="ctr"/>
              <a:lstStyle/>
              <a:p>
                <a:pPr algn="r" eaLnBrk="0" hangingPunct="0"/>
                <a:endParaRPr lang="de-DE">
                  <a:uFillTx/>
                  <a:latin typeface="Calibri" pitchFamily="34" charset="0"/>
                  <a:cs typeface="Calibri" pitchFamily="34" charset="0"/>
                </a:endParaRPr>
              </a:p>
            </p:txBody>
          </p:sp>
        </p:grpSp>
        <p:sp>
          <p:nvSpPr>
            <p:cNvPr id="16" name="Rectangle 13"/>
            <p:cNvSpPr>
              <a:spLocks noChangeArrowheads="1"/>
            </p:cNvSpPr>
            <p:nvPr/>
          </p:nvSpPr>
          <p:spPr bwMode="auto">
            <a:xfrm>
              <a:off x="3238493" y="2633656"/>
              <a:ext cx="71438" cy="214314"/>
            </a:xfrm>
            <a:prstGeom prst="rect">
              <a:avLst/>
            </a:prstGeom>
            <a:solidFill>
              <a:schemeClr val="bg1"/>
            </a:solidFill>
            <a:ln w="25400" algn="ctr">
              <a:solidFill>
                <a:schemeClr val="bg1"/>
              </a:solidFill>
              <a:round/>
            </a:ln>
          </p:spPr>
          <p:txBody>
            <a:bodyPr anchor="ctr"/>
            <a:lstStyle/>
            <a:p>
              <a:pPr algn="r" eaLnBrk="0" hangingPunct="0"/>
              <a:endParaRPr lang="de-DE">
                <a:uFillTx/>
                <a:latin typeface="Calibri" pitchFamily="34" charset="0"/>
                <a:cs typeface="Calibri" pitchFamily="34" charset="0"/>
              </a:endParaRPr>
            </a:p>
          </p:txBody>
        </p:sp>
        <p:sp>
          <p:nvSpPr>
            <p:cNvPr id="21" name="Rectangle 14"/>
            <p:cNvSpPr>
              <a:spLocks noChangeArrowheads="1"/>
            </p:cNvSpPr>
            <p:nvPr/>
          </p:nvSpPr>
          <p:spPr bwMode="auto">
            <a:xfrm>
              <a:off x="4157661" y="2600322"/>
              <a:ext cx="71438" cy="214314"/>
            </a:xfrm>
            <a:prstGeom prst="rect">
              <a:avLst/>
            </a:prstGeom>
            <a:solidFill>
              <a:schemeClr val="bg1"/>
            </a:solidFill>
            <a:ln w="25400" algn="ctr">
              <a:solidFill>
                <a:schemeClr val="bg1"/>
              </a:solidFill>
              <a:round/>
            </a:ln>
          </p:spPr>
          <p:txBody>
            <a:bodyPr anchor="ctr"/>
            <a:lstStyle/>
            <a:p>
              <a:pPr algn="r" eaLnBrk="0" hangingPunct="0"/>
              <a:endParaRPr lang="de-DE">
                <a:uFillTx/>
                <a:latin typeface="Calibri" pitchFamily="34" charset="0"/>
                <a:cs typeface="Calibri" pitchFamily="34" charset="0"/>
              </a:endParaRPr>
            </a:p>
          </p:txBody>
        </p:sp>
        <p:sp>
          <p:nvSpPr>
            <p:cNvPr id="22" name="Rectangle 15"/>
            <p:cNvSpPr>
              <a:spLocks noChangeArrowheads="1"/>
            </p:cNvSpPr>
            <p:nvPr/>
          </p:nvSpPr>
          <p:spPr bwMode="auto">
            <a:xfrm>
              <a:off x="5005391" y="2600315"/>
              <a:ext cx="71438" cy="214314"/>
            </a:xfrm>
            <a:prstGeom prst="rect">
              <a:avLst/>
            </a:prstGeom>
            <a:solidFill>
              <a:schemeClr val="bg1"/>
            </a:solidFill>
            <a:ln w="25400" algn="ctr">
              <a:solidFill>
                <a:schemeClr val="bg1"/>
              </a:solidFill>
              <a:round/>
            </a:ln>
          </p:spPr>
          <p:txBody>
            <a:bodyPr anchor="ctr"/>
            <a:lstStyle/>
            <a:p>
              <a:pPr algn="r" eaLnBrk="0" hangingPunct="0"/>
              <a:endParaRPr lang="de-DE">
                <a:uFillTx/>
                <a:latin typeface="Calibri" pitchFamily="34" charset="0"/>
                <a:cs typeface="Calibri" pitchFamily="34" charset="0"/>
              </a:endParaRPr>
            </a:p>
          </p:txBody>
        </p:sp>
      </p:grpSp>
      <p:graphicFrame>
        <p:nvGraphicFramePr>
          <p:cNvPr id="27" name="Table 26"/>
          <p:cNvGraphicFramePr>
            <a:graphicFrameLocks noGrp="1"/>
          </p:cNvGraphicFramePr>
          <p:nvPr/>
        </p:nvGraphicFramePr>
        <p:xfrm>
          <a:off x="142843" y="3789040"/>
          <a:ext cx="2857521" cy="548640"/>
        </p:xfrm>
        <a:graphic>
          <a:graphicData uri="http://schemas.openxmlformats.org/drawingml/2006/table">
            <a:tbl>
              <a:tblPr firstRow="1" bandRow="1">
                <a:tableStyleId>{AF606853-7671-496A-8E4F-DF71F8EC918B}</a:tableStyleId>
              </a:tblPr>
              <a:tblGrid>
                <a:gridCol w="664540"/>
                <a:gridCol w="1196172"/>
                <a:gridCol w="996809"/>
              </a:tblGrid>
              <a:tr h="211464">
                <a:tc>
                  <a:txBody>
                    <a:bodyPr/>
                    <a:lstStyle/>
                    <a:p>
                      <a:pPr algn="ctr"/>
                      <a:r>
                        <a:rPr lang="de-DE" sz="1200" smtClean="0">
                          <a:uFillTx/>
                        </a:rPr>
                        <a:t>Rank</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a:r>
                        <a:rPr lang="de-DE" sz="1200" smtClean="0">
                          <a:uFillTx/>
                        </a:rPr>
                        <a:t>Peptide</a:t>
                      </a:r>
                      <a:endParaRPr lang="de-DE" sz="1200">
                        <a:uFillTx/>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r>
                        <a:rPr lang="de-DE" sz="1200" smtClean="0">
                          <a:uFillTx/>
                        </a:rPr>
                        <a:t>Score</a:t>
                      </a:r>
                      <a:endParaRPr lang="de-DE" sz="12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r>
              <a:tr h="234890">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1200" smtClean="0">
                          <a:solidFill>
                            <a:schemeClr val="tx1"/>
                          </a:solidFill>
                          <a:uFillTx/>
                        </a:rPr>
                        <a:t>QRESTATDILQK</a:t>
                      </a:r>
                      <a:endParaRPr lang="de-DE" sz="12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200" kern="1200" baseline="0" smtClean="0">
                          <a:solidFill>
                            <a:schemeClr val="tx1"/>
                          </a:solidFill>
                          <a:uFillTx/>
                          <a:latin typeface="+mn-lt"/>
                          <a:ea typeface="+mn-ea"/>
                          <a:cs typeface="+mn-cs"/>
                        </a:rPr>
                        <a:t>0.54</a:t>
                      </a:r>
                      <a:endParaRPr lang="de-DE" sz="1200" baseline="-25000">
                        <a:solidFill>
                          <a:schemeClr val="tx1"/>
                        </a:solidFill>
                        <a:uFillTx/>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28" name="Table 27"/>
          <p:cNvGraphicFramePr>
            <a:graphicFrameLocks noGrp="1"/>
          </p:cNvGraphicFramePr>
          <p:nvPr/>
        </p:nvGraphicFramePr>
        <p:xfrm>
          <a:off x="3318015" y="3799696"/>
          <a:ext cx="2716919" cy="1097280"/>
        </p:xfrm>
        <a:graphic>
          <a:graphicData uri="http://schemas.openxmlformats.org/drawingml/2006/table">
            <a:tbl>
              <a:tblPr firstRow="1" bandRow="1">
                <a:tableStyleId>{AF606853-7671-496A-8E4F-DF71F8EC918B}</a:tableStyleId>
              </a:tblPr>
              <a:tblGrid>
                <a:gridCol w="699162"/>
                <a:gridCol w="1287523"/>
                <a:gridCol w="730234"/>
              </a:tblGrid>
              <a:tr h="180000">
                <a:tc>
                  <a:txBody>
                    <a:bodyPr/>
                    <a:lstStyle/>
                    <a:p>
                      <a:pPr algn="ctr"/>
                      <a:r>
                        <a:rPr lang="de-DE" sz="1200" smtClean="0">
                          <a:uFillTx/>
                        </a:rPr>
                        <a:t>Rank</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de-DE" sz="1200" smtClean="0">
                          <a:uFillTx/>
                        </a:rPr>
                        <a:t>Peptide</a:t>
                      </a:r>
                      <a:endParaRPr lang="de-DE" sz="1200">
                        <a:uFillTx/>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r>
                        <a:rPr lang="de-DE" sz="1200" smtClean="0">
                          <a:uFillTx/>
                        </a:rPr>
                        <a:t>Score</a:t>
                      </a:r>
                      <a:endParaRPr lang="de-DE" sz="12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r>
              <a:tr h="180000">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de-DE" sz="1200" dirty="0" smtClean="0">
                          <a:solidFill>
                            <a:schemeClr val="tx1"/>
                          </a:solidFill>
                          <a:uFillTx/>
                        </a:rPr>
                        <a:t>EIEEDSLEGLKK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0.96</a:t>
                      </a:r>
                    </a:p>
                  </a:txBody>
                  <a:tcPr>
                    <a:lnR w="12700" cap="flat" cmpd="sng" algn="ctr">
                      <a:solidFill>
                        <a:schemeClr val="tx1"/>
                      </a:solidFill>
                      <a:prstDash val="solid"/>
                      <a:round/>
                      <a:headEnd type="none" w="med" len="med"/>
                      <a:tailEnd type="none" w="med" len="med"/>
                    </a:lnR>
                    <a:noFill/>
                  </a:tcPr>
                </a:tc>
              </a:tr>
              <a:tr h="180000">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GIEDDLMDLIKK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0.98</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180000">
                <a:tc>
                  <a:txBody>
                    <a:bodyPr/>
                    <a:lstStyle/>
                    <a:p>
                      <a:pPr algn="ctr"/>
                      <a:r>
                        <a:rPr lang="de-DE" sz="1200" smtClean="0">
                          <a:solidFill>
                            <a:schemeClr val="tx1"/>
                          </a:solidFill>
                          <a:uFillTx/>
                        </a:rPr>
                        <a:t>3</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1200" smtClean="0">
                          <a:solidFill>
                            <a:schemeClr val="tx1"/>
                          </a:solidFill>
                          <a:uFillTx/>
                        </a:rPr>
                        <a:t>ISCAEGALEALKK</a:t>
                      </a:r>
                      <a:endParaRPr lang="de-DE" sz="10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dirty="0" smtClean="0">
                          <a:solidFill>
                            <a:schemeClr val="tx1"/>
                          </a:solidFill>
                          <a:uFillTx/>
                        </a:rPr>
                        <a:t>0.98</a:t>
                      </a:r>
                      <a:endParaRPr lang="de-DE" sz="1200" baseline="-25000" dirty="0" smtClean="0">
                        <a:solidFill>
                          <a:schemeClr val="tx1"/>
                        </a:solidFill>
                        <a:uFillTx/>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29" name="Table 28"/>
          <p:cNvGraphicFramePr>
            <a:graphicFrameLocks noGrp="1"/>
          </p:cNvGraphicFramePr>
          <p:nvPr/>
        </p:nvGraphicFramePr>
        <p:xfrm>
          <a:off x="6143637" y="3766359"/>
          <a:ext cx="2928957" cy="1371600"/>
        </p:xfrm>
        <a:graphic>
          <a:graphicData uri="http://schemas.openxmlformats.org/drawingml/2006/table">
            <a:tbl>
              <a:tblPr firstRow="1" bandRow="1">
                <a:tableStyleId>{AF606853-7671-496A-8E4F-DF71F8EC918B}</a:tableStyleId>
              </a:tblPr>
              <a:tblGrid>
                <a:gridCol w="571503"/>
                <a:gridCol w="1681541"/>
                <a:gridCol w="675913"/>
              </a:tblGrid>
              <a:tr h="164571">
                <a:tc>
                  <a:txBody>
                    <a:bodyPr/>
                    <a:lstStyle/>
                    <a:p>
                      <a:pPr algn="ctr"/>
                      <a:r>
                        <a:rPr lang="de-DE" sz="1200" smtClean="0">
                          <a:solidFill>
                            <a:schemeClr val="bg1"/>
                          </a:solidFill>
                          <a:uFillTx/>
                        </a:rPr>
                        <a:t>Rank</a:t>
                      </a:r>
                      <a:endParaRPr lang="de-DE" sz="1200">
                        <a:solidFill>
                          <a:schemeClr val="bg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de-DE" sz="1200" smtClean="0">
                          <a:solidFill>
                            <a:schemeClr val="bg1"/>
                          </a:solidFill>
                          <a:uFillTx/>
                        </a:rPr>
                        <a:t>Peptide</a:t>
                      </a:r>
                      <a:endParaRPr lang="de-DE" sz="1200">
                        <a:solidFill>
                          <a:schemeClr val="bg1"/>
                        </a:solidFill>
                        <a:uFillTx/>
                      </a:endParaRPr>
                    </a:p>
                  </a:txBody>
                  <a:tcPr>
                    <a:lnT w="12700" cap="flat" cmpd="sng" algn="ctr">
                      <a:solidFill>
                        <a:schemeClr val="tx1"/>
                      </a:solidFill>
                      <a:prstDash val="solid"/>
                      <a:round/>
                      <a:headEnd type="none" w="med" len="med"/>
                      <a:tailEnd type="none" w="med" len="med"/>
                    </a:lnT>
                    <a:solidFill>
                      <a:schemeClr val="tx1"/>
                    </a:solidFill>
                  </a:tcPr>
                </a:tc>
                <a:tc>
                  <a:txBody>
                    <a:bodyPr/>
                    <a:lstStyle/>
                    <a:p>
                      <a:pPr algn="ctr"/>
                      <a:r>
                        <a:rPr lang="de-DE" sz="1200" smtClean="0">
                          <a:solidFill>
                            <a:schemeClr val="bg1"/>
                          </a:solidFill>
                          <a:uFillTx/>
                        </a:rPr>
                        <a:t>Score</a:t>
                      </a:r>
                      <a:endParaRPr lang="de-DE" sz="1200">
                        <a:solidFill>
                          <a:schemeClr val="bg1"/>
                        </a:solidFill>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r>
              <a:tr h="164571">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AELASCVVGDLGAK</a:t>
                      </a:r>
                      <a:endParaRPr lang="de-DE" sz="1200">
                        <a:solidFill>
                          <a:schemeClr val="tx1"/>
                        </a:solidFill>
                        <a:uFillTx/>
                      </a:endParaRPr>
                    </a:p>
                  </a:txBody>
                  <a:tcPr>
                    <a:noFill/>
                  </a:tcPr>
                </a:tc>
                <a:tc>
                  <a:txBody>
                    <a:bodyPr/>
                    <a:lstStyle/>
                    <a:p>
                      <a:pPr algn="ctr"/>
                      <a:r>
                        <a:rPr lang="de-DE" sz="1200" baseline="0" smtClean="0">
                          <a:solidFill>
                            <a:schemeClr val="tx1"/>
                          </a:solidFill>
                          <a:uFillTx/>
                        </a:rPr>
                        <a:t>0.94</a:t>
                      </a:r>
                      <a:endParaRPr lang="de-DE" sz="1200" baseline="-25000">
                        <a:solidFill>
                          <a:schemeClr val="tx1"/>
                        </a:solidFill>
                        <a:uFillTx/>
                      </a:endParaRP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ELM(Ox)SNGPGSIIGAK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0.97</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3</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ISCAEGALEALKK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0.99</a:t>
                      </a: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FontTx/>
                        <a:buNone/>
                        <a:defRPr>
                          <a:uFillTx/>
                        </a:defRPr>
                      </a:pPr>
                      <a:r>
                        <a:rPr lang="de-DE" sz="1200" smtClean="0">
                          <a:solidFill>
                            <a:schemeClr val="tx1"/>
                          </a:solidFill>
                          <a:uFillTx/>
                        </a:rPr>
                        <a:t>QRESTATDILQK</a:t>
                      </a: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uFillTx/>
                <a:cs typeface="Calibri" pitchFamily="34" charset="0"/>
              </a:rPr>
              <a:t>ConsensusID</a:t>
            </a:r>
            <a:r>
              <a:rPr lang="de-DE" dirty="0" smtClean="0">
                <a:uFillTx/>
                <a:cs typeface="Calibri" pitchFamily="34" charset="0"/>
              </a:rPr>
              <a:t> – </a:t>
            </a:r>
            <a:r>
              <a:rPr lang="de-DE" dirty="0" err="1">
                <a:cs typeface="Calibri" pitchFamily="34" charset="0"/>
              </a:rPr>
              <a:t>S</a:t>
            </a:r>
            <a:r>
              <a:rPr lang="de-DE" dirty="0" err="1" smtClean="0">
                <a:uFillTx/>
                <a:cs typeface="Calibri" pitchFamily="34" charset="0"/>
              </a:rPr>
              <a:t>imilarity</a:t>
            </a:r>
            <a:r>
              <a:rPr lang="de-DE" dirty="0" smtClean="0">
                <a:uFillTx/>
                <a:cs typeface="Calibri" pitchFamily="34" charset="0"/>
              </a:rPr>
              <a:t> Scoring</a:t>
            </a:r>
            <a:endParaRPr lang="de-DE" dirty="0">
              <a:uFillTx/>
              <a:cs typeface="Calibri" pitchFamily="34" charset="0"/>
            </a:endParaRPr>
          </a:p>
        </p:txBody>
      </p:sp>
      <p:sp>
        <p:nvSpPr>
          <p:cNvPr id="17" name="Text Placeholder 4"/>
          <p:cNvSpPr>
            <a:spLocks noGrp="1"/>
          </p:cNvSpPr>
          <p:nvPr>
            <p:ph sz="half" idx="1"/>
          </p:nvPr>
        </p:nvSpPr>
        <p:spPr>
          <a:xfrm>
            <a:off x="2286000" y="6611112"/>
            <a:ext cx="4572000" cy="210312"/>
          </a:xfrm>
        </p:spPr>
        <p:txBody>
          <a:bodyPr/>
          <a:lstStyle/>
          <a:p>
            <a:r>
              <a:rPr lang="en-US" sz="1200" b="0" dirty="0" err="1">
                <a:solidFill>
                  <a:schemeClr val="tx1"/>
                </a:solidFill>
                <a:uFillTx/>
                <a:cs typeface="Calibri" pitchFamily="34" charset="0"/>
              </a:rPr>
              <a:t>Nahnsen</a:t>
            </a:r>
            <a:r>
              <a:rPr lang="en-US" sz="1200" b="0" dirty="0">
                <a:solidFill>
                  <a:schemeClr val="tx1"/>
                </a:solidFill>
                <a:uFillTx/>
                <a:cs typeface="Calibri" pitchFamily="34" charset="0"/>
              </a:rPr>
              <a:t> et al., </a:t>
            </a:r>
            <a:r>
              <a:rPr lang="pt-BR" sz="1200" b="0" dirty="0">
                <a:solidFill>
                  <a:schemeClr val="tx1"/>
                </a:solidFill>
                <a:uFillTx/>
                <a:cs typeface="Calibri" pitchFamily="34" charset="0"/>
              </a:rPr>
              <a:t>J </a:t>
            </a:r>
            <a:r>
              <a:rPr lang="pt-BR" sz="1200" b="0" dirty="0" err="1">
                <a:solidFill>
                  <a:schemeClr val="tx1"/>
                </a:solidFill>
                <a:uFillTx/>
                <a:cs typeface="Calibri" pitchFamily="34" charset="0"/>
              </a:rPr>
              <a:t>Proteome</a:t>
            </a:r>
            <a:r>
              <a:rPr lang="pt-BR" sz="1200" b="0" dirty="0">
                <a:solidFill>
                  <a:schemeClr val="tx1"/>
                </a:solidFill>
                <a:uFillTx/>
                <a:cs typeface="Calibri" pitchFamily="34" charset="0"/>
              </a:rPr>
              <a:t> Res. 2011 </a:t>
            </a:r>
            <a:r>
              <a:rPr lang="pt-BR" sz="1200" b="0" dirty="0" err="1">
                <a:solidFill>
                  <a:schemeClr val="tx1"/>
                </a:solidFill>
                <a:uFillTx/>
                <a:cs typeface="Calibri" pitchFamily="34" charset="0"/>
              </a:rPr>
              <a:t>Aug</a:t>
            </a:r>
            <a:r>
              <a:rPr lang="pt-BR" sz="1200" b="0" dirty="0">
                <a:solidFill>
                  <a:schemeClr val="tx1"/>
                </a:solidFill>
                <a:uFillTx/>
                <a:cs typeface="Calibri" pitchFamily="34" charset="0"/>
              </a:rPr>
              <a:t> 5;10(8):3332-43</a:t>
            </a:r>
            <a:endParaRPr lang="de-DE" sz="1200" dirty="0">
              <a:uFillTx/>
              <a:cs typeface="Calibri" pitchFamily="34" charset="0"/>
            </a:endParaRPr>
          </a:p>
        </p:txBody>
      </p:sp>
      <p:graphicFrame>
        <p:nvGraphicFramePr>
          <p:cNvPr id="38" name="Table 37"/>
          <p:cNvGraphicFramePr>
            <a:graphicFrameLocks noGrp="1"/>
          </p:cNvGraphicFramePr>
          <p:nvPr/>
        </p:nvGraphicFramePr>
        <p:xfrm>
          <a:off x="71438" y="1682750"/>
          <a:ext cx="3996506" cy="697708"/>
        </p:xfrm>
        <a:graphic>
          <a:graphicData uri="http://schemas.openxmlformats.org/drawingml/2006/table">
            <a:tbl>
              <a:tblPr firstRow="1" bandRow="1">
                <a:tableStyleId>{AF606853-7671-496A-8E4F-DF71F8EC918B}</a:tableStyleId>
              </a:tblPr>
              <a:tblGrid>
                <a:gridCol w="1122159"/>
                <a:gridCol w="2010251"/>
                <a:gridCol w="864096"/>
              </a:tblGrid>
              <a:tr h="214314">
                <a:tc>
                  <a:txBody>
                    <a:bodyPr/>
                    <a:lstStyle/>
                    <a:p>
                      <a:pPr algn="ctr"/>
                      <a:r>
                        <a:rPr lang="de-DE" sz="1400" smtClean="0">
                          <a:uFillTx/>
                        </a:rPr>
                        <a:t>Rank</a:t>
                      </a:r>
                      <a:endParaRPr lang="de-DE" sz="14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a:r>
                        <a:rPr lang="de-DE" sz="1400" smtClean="0">
                          <a:uFillTx/>
                        </a:rPr>
                        <a:t>Peptide</a:t>
                      </a:r>
                      <a:endParaRPr lang="de-DE" sz="1400">
                        <a:uFillTx/>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r>
                        <a:rPr lang="de-DE" sz="1400" smtClean="0">
                          <a:uFillTx/>
                        </a:rPr>
                        <a:t>Score</a:t>
                      </a:r>
                      <a:endParaRPr lang="de-DE" sz="14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r>
              <a:tr h="392909">
                <a:tc>
                  <a:txBody>
                    <a:bodyPr/>
                    <a:lstStyle/>
                    <a:p>
                      <a:pPr algn="ctr"/>
                      <a:r>
                        <a:rPr lang="de-DE" sz="1400" smtClean="0">
                          <a:solidFill>
                            <a:schemeClr val="tx1"/>
                          </a:solidFill>
                          <a:uFillTx/>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1800" smtClean="0">
                          <a:solidFill>
                            <a:schemeClr val="tx1"/>
                          </a:solidFill>
                          <a:uFillTx/>
                        </a:rPr>
                        <a:t>QRESTATDILQK</a:t>
                      </a:r>
                      <a:endParaRPr lang="de-DE" sz="18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400" kern="1200" baseline="0" smtClean="0">
                          <a:solidFill>
                            <a:schemeClr val="tx1"/>
                          </a:solidFill>
                          <a:uFillTx/>
                          <a:latin typeface="+mn-lt"/>
                          <a:ea typeface="+mn-ea"/>
                          <a:cs typeface="+mn-cs"/>
                        </a:rPr>
                        <a:t>0.54</a:t>
                      </a:r>
                      <a:endParaRPr lang="de-DE" sz="1400" baseline="-25000">
                        <a:solidFill>
                          <a:schemeClr val="tx1"/>
                        </a:solidFill>
                        <a:uFillTx/>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cxnSp>
        <p:nvCxnSpPr>
          <p:cNvPr id="13" name="Straight Connector 10"/>
          <p:cNvCxnSpPr/>
          <p:nvPr/>
        </p:nvCxnSpPr>
        <p:spPr bwMode="auto">
          <a:xfrm>
            <a:off x="4067944" y="2132856"/>
            <a:ext cx="936104" cy="0"/>
          </a:xfrm>
          <a:prstGeom prst="line">
            <a:avLst/>
          </a:prstGeom>
          <a:noFill/>
          <a:ln w="25400" algn="ctr">
            <a:solidFill>
              <a:schemeClr val="tx1"/>
            </a:solidFill>
            <a:round/>
          </a:ln>
        </p:spPr>
      </p:cxnSp>
      <p:cxnSp>
        <p:nvCxnSpPr>
          <p:cNvPr id="14" name="Straight Connector 11"/>
          <p:cNvCxnSpPr/>
          <p:nvPr/>
        </p:nvCxnSpPr>
        <p:spPr bwMode="auto">
          <a:xfrm>
            <a:off x="4067944" y="2132856"/>
            <a:ext cx="936104" cy="648072"/>
          </a:xfrm>
          <a:prstGeom prst="line">
            <a:avLst/>
          </a:prstGeom>
          <a:noFill/>
          <a:ln w="25400" algn="ctr">
            <a:solidFill>
              <a:schemeClr val="tx1"/>
            </a:solidFill>
            <a:round/>
          </a:ln>
        </p:spPr>
      </p:cxnSp>
      <p:cxnSp>
        <p:nvCxnSpPr>
          <p:cNvPr id="15" name="Straight Connector 13"/>
          <p:cNvCxnSpPr/>
          <p:nvPr/>
        </p:nvCxnSpPr>
        <p:spPr bwMode="auto">
          <a:xfrm rot="16200000" flipH="1">
            <a:off x="3671901" y="2528901"/>
            <a:ext cx="1728190" cy="936104"/>
          </a:xfrm>
          <a:prstGeom prst="line">
            <a:avLst/>
          </a:prstGeom>
          <a:noFill/>
          <a:ln w="25400" algn="ctr">
            <a:solidFill>
              <a:schemeClr val="tx1"/>
            </a:solidFill>
            <a:round/>
          </a:ln>
        </p:spPr>
      </p:cxnSp>
      <p:graphicFrame>
        <p:nvGraphicFramePr>
          <p:cNvPr id="16" name="Table 15"/>
          <p:cNvGraphicFramePr>
            <a:graphicFrameLocks noGrp="1"/>
          </p:cNvGraphicFramePr>
          <p:nvPr/>
        </p:nvGraphicFramePr>
        <p:xfrm>
          <a:off x="5011076" y="1654672"/>
          <a:ext cx="4035300" cy="2422400"/>
        </p:xfrm>
        <a:graphic>
          <a:graphicData uri="http://schemas.openxmlformats.org/drawingml/2006/table">
            <a:tbl>
              <a:tblPr firstRow="1" bandRow="1">
                <a:tableStyleId>{AF606853-7671-496A-8E4F-DF71F8EC918B}</a:tableStyleId>
              </a:tblPr>
              <a:tblGrid>
                <a:gridCol w="854823"/>
                <a:gridCol w="2288449"/>
                <a:gridCol w="892028"/>
              </a:tblGrid>
              <a:tr h="374592">
                <a:tc>
                  <a:txBody>
                    <a:bodyPr/>
                    <a:lstStyle/>
                    <a:p>
                      <a:pPr algn="ctr"/>
                      <a:r>
                        <a:rPr lang="de-DE" sz="1400" smtClean="0">
                          <a:uFillTx/>
                        </a:rPr>
                        <a:t>Rank</a:t>
                      </a:r>
                      <a:endParaRPr lang="de-DE" sz="14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de-DE" sz="1400" smtClean="0">
                          <a:uFillTx/>
                        </a:rPr>
                        <a:t>Peptide</a:t>
                      </a:r>
                      <a:endParaRPr lang="de-DE" sz="1400">
                        <a:uFillTx/>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r>
                        <a:rPr lang="de-DE" sz="1400" smtClean="0">
                          <a:uFillTx/>
                        </a:rPr>
                        <a:t>Score</a:t>
                      </a:r>
                      <a:endParaRPr lang="de-DE" sz="14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r>
              <a:tr h="679656">
                <a:tc>
                  <a:txBody>
                    <a:bodyPr/>
                    <a:lstStyle/>
                    <a:p>
                      <a:pPr algn="ctr"/>
                      <a:r>
                        <a:rPr lang="de-DE" sz="14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de-DE" sz="2000" smtClean="0">
                          <a:solidFill>
                            <a:schemeClr val="tx1"/>
                          </a:solidFill>
                          <a:uFillTx/>
                        </a:rPr>
                        <a:t>EIEEDSLEGLKK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0.96</a:t>
                      </a:r>
                    </a:p>
                  </a:txBody>
                  <a:tcPr>
                    <a:lnR w="12700" cap="flat" cmpd="sng" algn="ctr">
                      <a:solidFill>
                        <a:schemeClr val="tx1"/>
                      </a:solidFill>
                      <a:prstDash val="solid"/>
                      <a:round/>
                      <a:headEnd type="none" w="med" len="med"/>
                      <a:tailEnd type="none" w="med" len="med"/>
                    </a:lnR>
                    <a:noFill/>
                  </a:tcPr>
                </a:tc>
              </a:tr>
              <a:tr h="696742">
                <a:tc>
                  <a:txBody>
                    <a:bodyPr/>
                    <a:lstStyle/>
                    <a:p>
                      <a:pPr algn="ctr"/>
                      <a:r>
                        <a:rPr lang="de-DE" sz="14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de-DE" sz="2000" smtClean="0">
                          <a:solidFill>
                            <a:schemeClr val="tx1"/>
                          </a:solidFill>
                          <a:uFillTx/>
                        </a:rPr>
                        <a:t>IGIEDDLMDLIKK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0.98</a:t>
                      </a:r>
                    </a:p>
                  </a:txBody>
                  <a:tcPr>
                    <a:lnR w="12700" cap="flat" cmpd="sng" algn="ctr">
                      <a:solidFill>
                        <a:schemeClr val="tx1"/>
                      </a:solidFill>
                      <a:prstDash val="solid"/>
                      <a:round/>
                      <a:headEnd type="none" w="med" len="med"/>
                      <a:tailEnd type="none" w="med" len="med"/>
                    </a:lnR>
                    <a:noFill/>
                  </a:tcPr>
                </a:tc>
              </a:tr>
              <a:tr h="671410">
                <a:tc>
                  <a:txBody>
                    <a:bodyPr/>
                    <a:lstStyle/>
                    <a:p>
                      <a:pPr algn="ctr"/>
                      <a:r>
                        <a:rPr lang="de-DE" sz="1400" smtClean="0">
                          <a:solidFill>
                            <a:schemeClr val="tx1"/>
                          </a:solidFill>
                          <a:uFillTx/>
                        </a:rPr>
                        <a:t>3</a:t>
                      </a:r>
                      <a:endParaRPr lang="de-DE" sz="1400">
                        <a:solidFill>
                          <a:schemeClr val="tx1"/>
                        </a:solidFill>
                        <a:uFillTx/>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2000" smtClean="0">
                          <a:solidFill>
                            <a:schemeClr val="tx1"/>
                          </a:solidFill>
                          <a:uFillTx/>
                        </a:rPr>
                        <a:t>ISCAEGALEALKK</a:t>
                      </a:r>
                      <a:endParaRPr lang="de-DE" sz="14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uFillTx/>
                <a:cs typeface="Calibri" pitchFamily="34" charset="0"/>
              </a:rPr>
              <a:t>ConsensusID</a:t>
            </a:r>
            <a:r>
              <a:rPr lang="de-DE" dirty="0" smtClean="0">
                <a:uFillTx/>
                <a:cs typeface="Calibri" pitchFamily="34" charset="0"/>
              </a:rPr>
              <a:t> - </a:t>
            </a:r>
            <a:r>
              <a:rPr lang="de-DE" dirty="0" err="1" smtClean="0">
                <a:uFillTx/>
                <a:cs typeface="Calibri" pitchFamily="34" charset="0"/>
              </a:rPr>
              <a:t>Similarity</a:t>
            </a:r>
            <a:r>
              <a:rPr lang="de-DE" dirty="0" smtClean="0">
                <a:uFillTx/>
                <a:cs typeface="Calibri" pitchFamily="34" charset="0"/>
              </a:rPr>
              <a:t> Scoring</a:t>
            </a:r>
            <a:endParaRPr lang="de-DE" dirty="0">
              <a:uFillTx/>
              <a:cs typeface="Calibri" pitchFamily="34" charset="0"/>
            </a:endParaRPr>
          </a:p>
        </p:txBody>
      </p:sp>
      <p:sp>
        <p:nvSpPr>
          <p:cNvPr id="18" name="Text Placeholder 4"/>
          <p:cNvSpPr>
            <a:spLocks noGrp="1"/>
          </p:cNvSpPr>
          <p:nvPr>
            <p:ph sz="half" idx="1"/>
          </p:nvPr>
        </p:nvSpPr>
        <p:spPr>
          <a:xfrm>
            <a:off x="2286000" y="6611112"/>
            <a:ext cx="4572000" cy="210312"/>
          </a:xfrm>
        </p:spPr>
        <p:txBody>
          <a:bodyPr/>
          <a:lstStyle/>
          <a:p>
            <a:r>
              <a:rPr lang="en-US" sz="1200" b="0" dirty="0" err="1">
                <a:solidFill>
                  <a:schemeClr val="tx1"/>
                </a:solidFill>
                <a:uFillTx/>
                <a:cs typeface="Calibri" pitchFamily="34" charset="0"/>
              </a:rPr>
              <a:t>Nahnsen</a:t>
            </a:r>
            <a:r>
              <a:rPr lang="en-US" sz="1200" b="0" dirty="0">
                <a:solidFill>
                  <a:schemeClr val="tx1"/>
                </a:solidFill>
                <a:uFillTx/>
                <a:cs typeface="Calibri" pitchFamily="34" charset="0"/>
              </a:rPr>
              <a:t> et al., </a:t>
            </a:r>
            <a:r>
              <a:rPr lang="pt-BR" sz="1200" b="0" dirty="0">
                <a:solidFill>
                  <a:schemeClr val="tx1"/>
                </a:solidFill>
                <a:uFillTx/>
                <a:cs typeface="Calibri" pitchFamily="34" charset="0"/>
              </a:rPr>
              <a:t>J </a:t>
            </a:r>
            <a:r>
              <a:rPr lang="pt-BR" sz="1200" b="0" dirty="0" err="1">
                <a:solidFill>
                  <a:schemeClr val="tx1"/>
                </a:solidFill>
                <a:uFillTx/>
                <a:cs typeface="Calibri" pitchFamily="34" charset="0"/>
              </a:rPr>
              <a:t>Proteome</a:t>
            </a:r>
            <a:r>
              <a:rPr lang="pt-BR" sz="1200" b="0" dirty="0">
                <a:solidFill>
                  <a:schemeClr val="tx1"/>
                </a:solidFill>
                <a:uFillTx/>
                <a:cs typeface="Calibri" pitchFamily="34" charset="0"/>
              </a:rPr>
              <a:t> Res. 2011 </a:t>
            </a:r>
            <a:r>
              <a:rPr lang="pt-BR" sz="1200" b="0" dirty="0" err="1">
                <a:solidFill>
                  <a:schemeClr val="tx1"/>
                </a:solidFill>
                <a:uFillTx/>
                <a:cs typeface="Calibri" pitchFamily="34" charset="0"/>
              </a:rPr>
              <a:t>Aug</a:t>
            </a:r>
            <a:r>
              <a:rPr lang="pt-BR" sz="1200" b="0" dirty="0">
                <a:solidFill>
                  <a:schemeClr val="tx1"/>
                </a:solidFill>
                <a:uFillTx/>
                <a:cs typeface="Calibri" pitchFamily="34" charset="0"/>
              </a:rPr>
              <a:t> 5;10(8):3332-43</a:t>
            </a:r>
            <a:endParaRPr lang="de-DE" sz="1200" dirty="0">
              <a:uFillTx/>
              <a:cs typeface="Calibri" pitchFamily="34" charset="0"/>
            </a:endParaRPr>
          </a:p>
        </p:txBody>
      </p:sp>
      <p:pic>
        <p:nvPicPr>
          <p:cNvPr id="19" name="Picture 18" descr="Overlap-2Peptide-theo.png"/>
          <p:cNvPicPr>
            <a:picLocks noChangeAspect="1"/>
          </p:cNvPicPr>
          <p:nvPr/>
        </p:nvPicPr>
        <p:blipFill>
          <a:blip r:embed="rId3" cstate="print"/>
          <a:stretch>
            <a:fillRect/>
          </a:stretch>
        </p:blipFill>
        <p:spPr>
          <a:xfrm>
            <a:off x="462830" y="2963246"/>
            <a:ext cx="3725642" cy="3108960"/>
          </a:xfrm>
          <a:prstGeom prst="rect">
            <a:avLst/>
          </a:prstGeom>
        </p:spPr>
      </p:pic>
      <p:graphicFrame>
        <p:nvGraphicFramePr>
          <p:cNvPr id="20" name="Table 19"/>
          <p:cNvGraphicFramePr>
            <a:graphicFrameLocks noGrp="1"/>
          </p:cNvGraphicFramePr>
          <p:nvPr/>
        </p:nvGraphicFramePr>
        <p:xfrm>
          <a:off x="71438" y="1682750"/>
          <a:ext cx="3996506" cy="697708"/>
        </p:xfrm>
        <a:graphic>
          <a:graphicData uri="http://schemas.openxmlformats.org/drawingml/2006/table">
            <a:tbl>
              <a:tblPr firstRow="1" bandRow="1">
                <a:tableStyleId>{AF606853-7671-496A-8E4F-DF71F8EC918B}</a:tableStyleId>
              </a:tblPr>
              <a:tblGrid>
                <a:gridCol w="1122159"/>
                <a:gridCol w="2010251"/>
                <a:gridCol w="864096"/>
              </a:tblGrid>
              <a:tr h="214314">
                <a:tc>
                  <a:txBody>
                    <a:bodyPr/>
                    <a:lstStyle/>
                    <a:p>
                      <a:pPr algn="ctr"/>
                      <a:r>
                        <a:rPr lang="de-DE" sz="1400" dirty="0" smtClean="0">
                          <a:uFillTx/>
                        </a:rPr>
                        <a:t>Rank</a:t>
                      </a:r>
                      <a:endParaRPr lang="de-DE" sz="1400" dirty="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a:r>
                        <a:rPr lang="de-DE" sz="1400" smtClean="0">
                          <a:uFillTx/>
                        </a:rPr>
                        <a:t>Peptide</a:t>
                      </a:r>
                      <a:endParaRPr lang="de-DE" sz="1400">
                        <a:uFillTx/>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r>
                        <a:rPr lang="de-DE" sz="1400" smtClean="0">
                          <a:uFillTx/>
                        </a:rPr>
                        <a:t>Score</a:t>
                      </a:r>
                      <a:endParaRPr lang="de-DE" sz="14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r>
              <a:tr h="392909">
                <a:tc>
                  <a:txBody>
                    <a:bodyPr/>
                    <a:lstStyle/>
                    <a:p>
                      <a:pPr algn="ctr"/>
                      <a:r>
                        <a:rPr lang="de-DE" sz="1400" smtClean="0">
                          <a:solidFill>
                            <a:schemeClr val="tx1"/>
                          </a:solidFill>
                          <a:uFillTx/>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1800" dirty="0" smtClean="0">
                          <a:solidFill>
                            <a:schemeClr val="tx1"/>
                          </a:solidFill>
                          <a:uFillTx/>
                        </a:rPr>
                        <a:t>QRESTATDILQK</a:t>
                      </a:r>
                      <a:endParaRPr lang="de-DE" sz="1800" dirty="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400" kern="1200" baseline="0" smtClean="0">
                          <a:solidFill>
                            <a:schemeClr val="tx1"/>
                          </a:solidFill>
                          <a:uFillTx/>
                          <a:latin typeface="+mn-lt"/>
                          <a:ea typeface="+mn-ea"/>
                          <a:cs typeface="+mn-cs"/>
                        </a:rPr>
                        <a:t>0.54</a:t>
                      </a:r>
                      <a:endParaRPr lang="de-DE" sz="1400" baseline="-25000">
                        <a:solidFill>
                          <a:schemeClr val="tx1"/>
                        </a:solidFill>
                        <a:uFillTx/>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cxnSp>
        <p:nvCxnSpPr>
          <p:cNvPr id="25" name="Straight Connector 10"/>
          <p:cNvCxnSpPr/>
          <p:nvPr/>
        </p:nvCxnSpPr>
        <p:spPr bwMode="auto">
          <a:xfrm>
            <a:off x="4067944" y="2132856"/>
            <a:ext cx="936104" cy="0"/>
          </a:xfrm>
          <a:prstGeom prst="line">
            <a:avLst/>
          </a:prstGeom>
          <a:noFill/>
          <a:ln w="25400" algn="ctr">
            <a:solidFill>
              <a:srgbClr val="FF0000"/>
            </a:solidFill>
            <a:round/>
          </a:ln>
        </p:spPr>
      </p:cxnSp>
      <p:cxnSp>
        <p:nvCxnSpPr>
          <p:cNvPr id="26" name="Straight Connector 11"/>
          <p:cNvCxnSpPr/>
          <p:nvPr/>
        </p:nvCxnSpPr>
        <p:spPr bwMode="auto">
          <a:xfrm>
            <a:off x="4067944" y="2132856"/>
            <a:ext cx="936104" cy="648072"/>
          </a:xfrm>
          <a:prstGeom prst="line">
            <a:avLst/>
          </a:prstGeom>
          <a:noFill/>
          <a:ln w="25400" algn="ctr">
            <a:solidFill>
              <a:schemeClr val="tx1"/>
            </a:solidFill>
            <a:round/>
          </a:ln>
        </p:spPr>
      </p:cxnSp>
      <p:cxnSp>
        <p:nvCxnSpPr>
          <p:cNvPr id="27" name="Straight Connector 13"/>
          <p:cNvCxnSpPr/>
          <p:nvPr/>
        </p:nvCxnSpPr>
        <p:spPr bwMode="auto">
          <a:xfrm rot="16200000" flipH="1">
            <a:off x="3671901" y="2528901"/>
            <a:ext cx="1728190" cy="936104"/>
          </a:xfrm>
          <a:prstGeom prst="line">
            <a:avLst/>
          </a:prstGeom>
          <a:noFill/>
          <a:ln w="25400" algn="ctr">
            <a:solidFill>
              <a:schemeClr val="tx1"/>
            </a:solidFill>
            <a:round/>
          </a:ln>
        </p:spPr>
      </p:cxnSp>
      <p:graphicFrame>
        <p:nvGraphicFramePr>
          <p:cNvPr id="28" name="Table 27"/>
          <p:cNvGraphicFramePr>
            <a:graphicFrameLocks noGrp="1"/>
          </p:cNvGraphicFramePr>
          <p:nvPr/>
        </p:nvGraphicFramePr>
        <p:xfrm>
          <a:off x="5011076" y="1654672"/>
          <a:ext cx="4035300" cy="2422400"/>
        </p:xfrm>
        <a:graphic>
          <a:graphicData uri="http://schemas.openxmlformats.org/drawingml/2006/table">
            <a:tbl>
              <a:tblPr firstRow="1" bandRow="1">
                <a:tableStyleId>{AF606853-7671-496A-8E4F-DF71F8EC918B}</a:tableStyleId>
              </a:tblPr>
              <a:tblGrid>
                <a:gridCol w="854823"/>
                <a:gridCol w="2288449"/>
                <a:gridCol w="892028"/>
              </a:tblGrid>
              <a:tr h="374592">
                <a:tc>
                  <a:txBody>
                    <a:bodyPr/>
                    <a:lstStyle/>
                    <a:p>
                      <a:pPr algn="ctr"/>
                      <a:r>
                        <a:rPr lang="de-DE" sz="1400" smtClean="0">
                          <a:uFillTx/>
                        </a:rPr>
                        <a:t>Rank</a:t>
                      </a:r>
                      <a:endParaRPr lang="de-DE" sz="14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de-DE" sz="1400" smtClean="0">
                          <a:uFillTx/>
                        </a:rPr>
                        <a:t>Peptide</a:t>
                      </a:r>
                      <a:endParaRPr lang="de-DE" sz="1400">
                        <a:uFillTx/>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r>
                        <a:rPr lang="de-DE" sz="1400" smtClean="0">
                          <a:uFillTx/>
                        </a:rPr>
                        <a:t>Score</a:t>
                      </a:r>
                      <a:endParaRPr lang="de-DE" sz="14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r>
              <a:tr h="679656">
                <a:tc>
                  <a:txBody>
                    <a:bodyPr/>
                    <a:lstStyle/>
                    <a:p>
                      <a:pPr algn="ctr"/>
                      <a:r>
                        <a:rPr lang="de-DE" sz="14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de-DE" sz="2000" smtClean="0">
                          <a:solidFill>
                            <a:schemeClr val="tx1"/>
                          </a:solidFill>
                          <a:uFillTx/>
                        </a:rPr>
                        <a:t>EIEEDSLEGLKK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0.96</a:t>
                      </a:r>
                    </a:p>
                  </a:txBody>
                  <a:tcPr>
                    <a:lnR w="12700" cap="flat" cmpd="sng" algn="ctr">
                      <a:solidFill>
                        <a:schemeClr val="tx1"/>
                      </a:solidFill>
                      <a:prstDash val="solid"/>
                      <a:round/>
                      <a:headEnd type="none" w="med" len="med"/>
                      <a:tailEnd type="none" w="med" len="med"/>
                    </a:lnR>
                    <a:noFill/>
                  </a:tcPr>
                </a:tc>
              </a:tr>
              <a:tr h="696742">
                <a:tc>
                  <a:txBody>
                    <a:bodyPr/>
                    <a:lstStyle/>
                    <a:p>
                      <a:pPr algn="ctr"/>
                      <a:r>
                        <a:rPr lang="de-DE" sz="14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de-DE" sz="2000" smtClean="0">
                          <a:solidFill>
                            <a:schemeClr val="tx1"/>
                          </a:solidFill>
                          <a:uFillTx/>
                        </a:rPr>
                        <a:t>IGIEDDLMDLIKK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0.98</a:t>
                      </a:r>
                    </a:p>
                  </a:txBody>
                  <a:tcPr>
                    <a:lnR w="12700" cap="flat" cmpd="sng" algn="ctr">
                      <a:solidFill>
                        <a:schemeClr val="tx1"/>
                      </a:solidFill>
                      <a:prstDash val="solid"/>
                      <a:round/>
                      <a:headEnd type="none" w="med" len="med"/>
                      <a:tailEnd type="none" w="med" len="med"/>
                    </a:lnR>
                    <a:noFill/>
                  </a:tcPr>
                </a:tc>
              </a:tr>
              <a:tr h="671410">
                <a:tc>
                  <a:txBody>
                    <a:bodyPr/>
                    <a:lstStyle/>
                    <a:p>
                      <a:pPr algn="ctr"/>
                      <a:r>
                        <a:rPr lang="de-DE" sz="1400" smtClean="0">
                          <a:solidFill>
                            <a:schemeClr val="tx1"/>
                          </a:solidFill>
                          <a:uFillTx/>
                        </a:rPr>
                        <a:t>3</a:t>
                      </a:r>
                      <a:endParaRPr lang="de-DE" sz="1400">
                        <a:solidFill>
                          <a:schemeClr val="tx1"/>
                        </a:solidFill>
                        <a:uFillTx/>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de-DE" sz="2000" smtClean="0">
                          <a:solidFill>
                            <a:schemeClr val="tx1"/>
                          </a:solidFill>
                          <a:uFillTx/>
                        </a:rPr>
                        <a:t>ISCAEGALEALKK</a:t>
                      </a:r>
                      <a:endParaRPr lang="de-DE" sz="1400">
                        <a:solidFill>
                          <a:schemeClr val="tx1"/>
                        </a:solidFill>
                        <a:uFillTx/>
                      </a:endParaRPr>
                    </a:p>
                  </a:txBody>
                  <a:tcP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400" baseline="0" smtClean="0">
                          <a:solidFill>
                            <a:schemeClr val="tx1"/>
                          </a:solidFill>
                          <a:uFillTx/>
                        </a:rPr>
                        <a:t>0.98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32" name="Table 31"/>
          <p:cNvGraphicFramePr>
            <a:graphicFrameLocks noGrp="1"/>
          </p:cNvGraphicFramePr>
          <p:nvPr/>
        </p:nvGraphicFramePr>
        <p:xfrm>
          <a:off x="4929188" y="4894263"/>
          <a:ext cx="4143402" cy="392909"/>
        </p:xfrm>
        <a:graphic>
          <a:graphicData uri="http://schemas.openxmlformats.org/drawingml/2006/table">
            <a:tbl>
              <a:tblPr firstRow="1" bandRow="1">
                <a:tableStyleId>{AF606853-7671-496A-8E4F-DF71F8EC918B}</a:tableStyleId>
              </a:tblPr>
              <a:tblGrid>
                <a:gridCol w="267316"/>
                <a:gridCol w="2277917"/>
                <a:gridCol w="1598169"/>
              </a:tblGrid>
              <a:tr h="392909">
                <a:tc>
                  <a:txBody>
                    <a:bodyPr/>
                    <a:lstStyle/>
                    <a:p>
                      <a:pPr algn="ctr"/>
                      <a:endParaRPr lang="de-DE" sz="1400" smtClean="0">
                        <a:uFillTx/>
                      </a:endParaRPr>
                    </a:p>
                  </a:txBody>
                  <a:tcPr>
                    <a:solidFill>
                      <a:srgbClr val="FF0000">
                        <a:alpha val="50196"/>
                      </a:srgbClr>
                    </a:solidFill>
                  </a:tcPr>
                </a:tc>
                <a:tc>
                  <a:txBody>
                    <a:bodyPr/>
                    <a:lstStyle/>
                    <a:p>
                      <a:pPr algn="ctr"/>
                      <a:r>
                        <a:rPr lang="de-DE" sz="1800" smtClean="0">
                          <a:solidFill>
                            <a:schemeClr val="bg1"/>
                          </a:solidFill>
                          <a:uFillTx/>
                        </a:rPr>
                        <a:t>QRESTATDILQK</a:t>
                      </a:r>
                      <a:endParaRPr lang="de-DE" sz="1800">
                        <a:solidFill>
                          <a:schemeClr val="bg1"/>
                        </a:solidFill>
                        <a:uFillTx/>
                      </a:endParaRPr>
                    </a:p>
                  </a:txBody>
                  <a:tcPr>
                    <a:solidFill>
                      <a:srgbClr val="FF0000">
                        <a:alpha val="50196"/>
                      </a:srgbClr>
                    </a:solidFill>
                  </a:tcPr>
                </a:tc>
                <a:tc>
                  <a:txBody>
                    <a:bodyPr/>
                    <a:lstStyle/>
                    <a:p>
                      <a:r>
                        <a:rPr lang="de-DE" sz="1400" baseline="0" smtClean="0">
                          <a:uFillTx/>
                        </a:rPr>
                        <a:t>similarity *s</a:t>
                      </a:r>
                      <a:r>
                        <a:rPr lang="de-DE" sz="1400" baseline="-25000" smtClean="0">
                          <a:uFillTx/>
                        </a:rPr>
                        <a:t>2</a:t>
                      </a:r>
                      <a:r>
                        <a:rPr lang="de-DE" sz="1400" baseline="0" smtClean="0">
                          <a:uFillTx/>
                        </a:rPr>
                        <a:t>(p</a:t>
                      </a:r>
                      <a:r>
                        <a:rPr lang="de-DE" sz="1400" baseline="-25000" smtClean="0">
                          <a:uFillTx/>
                        </a:rPr>
                        <a:t>1</a:t>
                      </a:r>
                      <a:r>
                        <a:rPr lang="de-DE" sz="1400" baseline="0" smtClean="0">
                          <a:uFillTx/>
                        </a:rPr>
                        <a:t>)</a:t>
                      </a:r>
                    </a:p>
                  </a:txBody>
                  <a:tcPr>
                    <a:solidFill>
                      <a:srgbClr val="FF0000">
                        <a:alpha val="50196"/>
                      </a:srgbClr>
                    </a:solidFill>
                  </a:tcPr>
                </a:tc>
              </a:tr>
            </a:tbl>
          </a:graphicData>
        </a:graphic>
      </p:graphicFrame>
      <p:sp>
        <p:nvSpPr>
          <p:cNvPr id="33" name="TextBox 32"/>
          <p:cNvSpPr txBox="1">
            <a:spLocks/>
          </p:cNvSpPr>
          <p:nvPr/>
        </p:nvSpPr>
        <p:spPr>
          <a:xfrm>
            <a:off x="4283968" y="1794302"/>
            <a:ext cx="720080" cy="338554"/>
          </a:xfrm>
          <a:prstGeom prst="rect">
            <a:avLst/>
          </a:prstGeom>
          <a:noFill/>
        </p:spPr>
        <p:txBody>
          <a:bodyPr wrap="square" rtlCol="0">
            <a:spAutoFit/>
          </a:bodyPr>
          <a:lstStyle/>
          <a:p>
            <a:r>
              <a:rPr lang="de-DE" sz="1600" smtClean="0">
                <a:solidFill>
                  <a:schemeClr val="tx1"/>
                </a:solidFill>
                <a:uFillTx/>
                <a:latin typeface="Calibri" pitchFamily="34" charset="0"/>
                <a:cs typeface="Calibri" pitchFamily="34" charset="0"/>
              </a:rPr>
              <a:t>47%</a:t>
            </a:r>
            <a:endParaRPr lang="de-DE" sz="1600">
              <a:solidFill>
                <a:schemeClr val="tx1"/>
              </a:solidFill>
              <a:uFillTx/>
              <a:latin typeface="Calibri" pitchFamily="34" charset="0"/>
              <a:cs typeface="Calibri" pitchFamily="34" charset="0"/>
            </a:endParaRPr>
          </a:p>
        </p:txBody>
      </p:sp>
      <p:sp>
        <p:nvSpPr>
          <p:cNvPr id="34" name="TextBox 33"/>
          <p:cNvSpPr txBox="1">
            <a:spLocks/>
          </p:cNvSpPr>
          <p:nvPr/>
        </p:nvSpPr>
        <p:spPr>
          <a:xfrm>
            <a:off x="4301384" y="2197328"/>
            <a:ext cx="720080" cy="338554"/>
          </a:xfrm>
          <a:prstGeom prst="rect">
            <a:avLst/>
          </a:prstGeom>
          <a:noFill/>
        </p:spPr>
        <p:txBody>
          <a:bodyPr wrap="square" rtlCol="0">
            <a:spAutoFit/>
          </a:bodyPr>
          <a:lstStyle/>
          <a:p>
            <a:r>
              <a:rPr lang="de-DE" sz="1600" smtClean="0">
                <a:solidFill>
                  <a:schemeClr val="tx1"/>
                </a:solidFill>
                <a:uFillTx/>
                <a:latin typeface="Calibri" pitchFamily="34" charset="0"/>
                <a:cs typeface="Calibri" pitchFamily="34" charset="0"/>
              </a:rPr>
              <a:t>42%</a:t>
            </a:r>
            <a:endParaRPr lang="de-DE" sz="1600">
              <a:solidFill>
                <a:schemeClr val="tx1"/>
              </a:solidFill>
              <a:uFillTx/>
              <a:latin typeface="Calibri" pitchFamily="34" charset="0"/>
              <a:cs typeface="Calibri" pitchFamily="34" charset="0"/>
            </a:endParaRPr>
          </a:p>
        </p:txBody>
      </p:sp>
      <p:sp>
        <p:nvSpPr>
          <p:cNvPr id="35" name="TextBox 34"/>
          <p:cNvSpPr txBox="1">
            <a:spLocks/>
          </p:cNvSpPr>
          <p:nvPr/>
        </p:nvSpPr>
        <p:spPr>
          <a:xfrm>
            <a:off x="4355976" y="2755976"/>
            <a:ext cx="720080" cy="338554"/>
          </a:xfrm>
          <a:prstGeom prst="rect">
            <a:avLst/>
          </a:prstGeom>
          <a:noFill/>
        </p:spPr>
        <p:txBody>
          <a:bodyPr wrap="square" rtlCol="0">
            <a:spAutoFit/>
          </a:bodyPr>
          <a:lstStyle/>
          <a:p>
            <a:r>
              <a:rPr lang="de-DE" sz="1600" smtClean="0">
                <a:solidFill>
                  <a:schemeClr val="tx1"/>
                </a:solidFill>
                <a:uFillTx/>
                <a:latin typeface="Calibri" pitchFamily="34" charset="0"/>
                <a:cs typeface="Calibri" pitchFamily="34" charset="0"/>
              </a:rPr>
              <a:t>21 %</a:t>
            </a:r>
            <a:endParaRPr lang="de-DE" sz="1600">
              <a:solidFill>
                <a:schemeClr val="tx1"/>
              </a:solidFill>
              <a:uFillTx/>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uFillTx/>
                <a:cs typeface="Calibri" pitchFamily="34" charset="0"/>
              </a:rPr>
              <a:t>ConsensusID</a:t>
            </a:r>
            <a:r>
              <a:rPr lang="de-DE" dirty="0" smtClean="0">
                <a:uFillTx/>
                <a:cs typeface="Calibri" pitchFamily="34" charset="0"/>
              </a:rPr>
              <a:t> - Consensus Score</a:t>
            </a:r>
            <a:endParaRPr lang="de-DE" dirty="0">
              <a:uFillTx/>
              <a:cs typeface="Calibri" pitchFamily="34" charset="0"/>
            </a:endParaRPr>
          </a:p>
        </p:txBody>
      </p:sp>
      <p:sp>
        <p:nvSpPr>
          <p:cNvPr id="24" name="Content Placeholder 23"/>
          <p:cNvSpPr>
            <a:spLocks noGrp="1"/>
          </p:cNvSpPr>
          <p:nvPr>
            <p:ph sz="half" idx="1"/>
          </p:nvPr>
        </p:nvSpPr>
        <p:spPr>
          <a:xfrm>
            <a:off x="381000" y="990600"/>
            <a:ext cx="8223448" cy="5318125"/>
          </a:xfrm>
        </p:spPr>
        <p:txBody>
          <a:bodyPr/>
          <a:lstStyle/>
          <a:p>
            <a:r>
              <a:rPr lang="de-DE" smtClean="0">
                <a:uFillTx/>
                <a:cs typeface="Calibri" pitchFamily="34" charset="0"/>
              </a:rPr>
              <a:t>Score for every sequence from any engine</a:t>
            </a: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r>
              <a:rPr lang="de-DE" smtClean="0">
                <a:uFillTx/>
                <a:cs typeface="Calibri" pitchFamily="34" charset="0"/>
              </a:rPr>
              <a:t>Combination of scores</a:t>
            </a: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smtClean="0">
              <a:uFillTx/>
              <a:cs typeface="Calibri" pitchFamily="34" charset="0"/>
            </a:endParaRPr>
          </a:p>
          <a:p>
            <a:endParaRPr lang="de-DE">
              <a:uFillTx/>
              <a:cs typeface="Calibri" pitchFamily="34" charset="0"/>
            </a:endParaRPr>
          </a:p>
        </p:txBody>
      </p:sp>
      <p:sp>
        <p:nvSpPr>
          <p:cNvPr id="16" name="Text Placeholder 4"/>
          <p:cNvSpPr>
            <a:spLocks noGrp="1"/>
          </p:cNvSpPr>
          <p:nvPr>
            <p:ph sz="half" idx="2"/>
          </p:nvPr>
        </p:nvSpPr>
        <p:spPr>
          <a:xfrm>
            <a:off x="2286000" y="6611112"/>
            <a:ext cx="4572000" cy="210312"/>
          </a:xfrm>
        </p:spPr>
        <p:txBody>
          <a:bodyPr/>
          <a:lstStyle/>
          <a:p>
            <a:r>
              <a:rPr lang="en-US" sz="1200" b="0" dirty="0" err="1">
                <a:solidFill>
                  <a:schemeClr val="tx1"/>
                </a:solidFill>
                <a:uFillTx/>
                <a:cs typeface="Calibri" pitchFamily="34" charset="0"/>
              </a:rPr>
              <a:t>Nahnsen</a:t>
            </a:r>
            <a:r>
              <a:rPr lang="en-US" sz="1200" b="0" dirty="0">
                <a:solidFill>
                  <a:schemeClr val="tx1"/>
                </a:solidFill>
                <a:uFillTx/>
                <a:cs typeface="Calibri" pitchFamily="34" charset="0"/>
              </a:rPr>
              <a:t> et al., </a:t>
            </a:r>
            <a:r>
              <a:rPr lang="pt-BR" sz="1200" b="0" dirty="0">
                <a:solidFill>
                  <a:schemeClr val="tx1"/>
                </a:solidFill>
                <a:uFillTx/>
                <a:cs typeface="Calibri" pitchFamily="34" charset="0"/>
              </a:rPr>
              <a:t>J </a:t>
            </a:r>
            <a:r>
              <a:rPr lang="pt-BR" sz="1200" b="0" dirty="0" err="1">
                <a:solidFill>
                  <a:schemeClr val="tx1"/>
                </a:solidFill>
                <a:uFillTx/>
                <a:cs typeface="Calibri" pitchFamily="34" charset="0"/>
              </a:rPr>
              <a:t>Proteome</a:t>
            </a:r>
            <a:r>
              <a:rPr lang="pt-BR" sz="1200" b="0" dirty="0">
                <a:solidFill>
                  <a:schemeClr val="tx1"/>
                </a:solidFill>
                <a:uFillTx/>
                <a:cs typeface="Calibri" pitchFamily="34" charset="0"/>
              </a:rPr>
              <a:t> Res. 2011 </a:t>
            </a:r>
            <a:r>
              <a:rPr lang="pt-BR" sz="1200" b="0" dirty="0" err="1">
                <a:solidFill>
                  <a:schemeClr val="tx1"/>
                </a:solidFill>
                <a:uFillTx/>
                <a:cs typeface="Calibri" pitchFamily="34" charset="0"/>
              </a:rPr>
              <a:t>Aug</a:t>
            </a:r>
            <a:r>
              <a:rPr lang="pt-BR" sz="1200" b="0" dirty="0">
                <a:solidFill>
                  <a:schemeClr val="tx1"/>
                </a:solidFill>
                <a:uFillTx/>
                <a:cs typeface="Calibri" pitchFamily="34" charset="0"/>
              </a:rPr>
              <a:t> 5;10(8):3332-43</a:t>
            </a:r>
            <a:endParaRPr lang="de-DE" sz="1200" dirty="0">
              <a:uFillTx/>
              <a:cs typeface="Calibri" pitchFamily="34" charset="0"/>
            </a:endParaRPr>
          </a:p>
        </p:txBody>
      </p:sp>
      <p:graphicFrame>
        <p:nvGraphicFramePr>
          <p:cNvPr id="26" name="Table 25"/>
          <p:cNvGraphicFramePr>
            <a:graphicFrameLocks noGrp="1"/>
          </p:cNvGraphicFramePr>
          <p:nvPr/>
        </p:nvGraphicFramePr>
        <p:xfrm>
          <a:off x="3150880" y="2089423"/>
          <a:ext cx="2857520" cy="1920240"/>
        </p:xfrm>
        <a:graphic>
          <a:graphicData uri="http://schemas.openxmlformats.org/drawingml/2006/table">
            <a:tbl>
              <a:tblPr firstRow="1" bandRow="1">
                <a:tableStyleId>{AF606853-7671-496A-8E4F-DF71F8EC918B}</a:tableStyleId>
              </a:tblPr>
              <a:tblGrid>
                <a:gridCol w="563864"/>
                <a:gridCol w="1643074"/>
                <a:gridCol w="650582"/>
              </a:tblGrid>
              <a:tr h="135147">
                <a:tc>
                  <a:txBody>
                    <a:bodyPr/>
                    <a:lstStyle/>
                    <a:p>
                      <a:pPr algn="ctr"/>
                      <a:r>
                        <a:rPr lang="de-DE" sz="1200" smtClean="0">
                          <a:uFillTx/>
                        </a:rPr>
                        <a:t>Rank</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de-DE" sz="1200" smtClean="0">
                          <a:uFillTx/>
                        </a:rPr>
                        <a:t>Peptide</a:t>
                      </a:r>
                      <a:endParaRPr lang="de-DE" sz="1200">
                        <a:uFillTx/>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r>
                        <a:rPr lang="de-DE" sz="1200" smtClean="0">
                          <a:uFillTx/>
                        </a:rPr>
                        <a:t>Score</a:t>
                      </a:r>
                      <a:endParaRPr lang="de-DE" sz="12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r>
              <a:tr h="0">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de-DE" sz="1200" smtClean="0">
                          <a:solidFill>
                            <a:schemeClr val="tx1"/>
                          </a:solidFill>
                          <a:uFillTx/>
                        </a:rPr>
                        <a:t>EIEEDSLEGLKK</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0.96</a:t>
                      </a:r>
                    </a:p>
                  </a:txBody>
                  <a:tcPr>
                    <a:lnR w="12700" cap="flat" cmpd="sng" algn="ctr">
                      <a:solidFill>
                        <a:schemeClr val="tx1"/>
                      </a:solidFill>
                      <a:prstDash val="solid"/>
                      <a:round/>
                      <a:headEnd type="none" w="med" len="med"/>
                      <a:tailEnd type="none" w="med" len="med"/>
                    </a:lnR>
                    <a:solidFill>
                      <a:schemeClr val="bg1"/>
                    </a:solidFill>
                  </a:tcPr>
                </a:tc>
              </a:tr>
              <a:tr h="0">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GIEDDLMDLIKK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0.98</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0">
                <a:tc>
                  <a:txBody>
                    <a:bodyPr/>
                    <a:lstStyle/>
                    <a:p>
                      <a:pPr algn="ctr"/>
                      <a:r>
                        <a:rPr lang="de-DE" sz="1200" smtClean="0">
                          <a:solidFill>
                            <a:schemeClr val="tx1"/>
                          </a:solidFill>
                          <a:uFillTx/>
                        </a:rPr>
                        <a:t>3</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noFill/>
                  </a:tcPr>
                </a:tc>
                <a:tc>
                  <a:txBody>
                    <a:bodyPr/>
                    <a:lstStyle/>
                    <a:p>
                      <a:pPr algn="ctr"/>
                      <a:r>
                        <a:rPr lang="de-DE" sz="1200" smtClean="0">
                          <a:solidFill>
                            <a:schemeClr val="tx1"/>
                          </a:solidFill>
                          <a:uFillTx/>
                        </a:rPr>
                        <a:t>ISCAEGALEALKK</a:t>
                      </a:r>
                      <a:endParaRPr lang="de-DE" sz="100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0.98</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0">
                <a:tc>
                  <a:txBody>
                    <a:bodyPr/>
                    <a:lstStyle/>
                    <a:p>
                      <a:pPr algn="ctr"/>
                      <a:r>
                        <a:rPr lang="de-DE" sz="1200" smtClean="0">
                          <a:solidFill>
                            <a:schemeClr val="bg1"/>
                          </a:solidFill>
                          <a:uFillTx/>
                        </a:rPr>
                        <a:t>4</a:t>
                      </a:r>
                    </a:p>
                  </a:txBody>
                  <a:tcPr>
                    <a:lnL w="12700" cap="flat" cmpd="sng" algn="ctr">
                      <a:solidFill>
                        <a:schemeClr val="tx1"/>
                      </a:solidFill>
                      <a:prstDash val="solid"/>
                      <a:round/>
                      <a:headEnd type="none" w="med" len="med"/>
                      <a:tailEnd type="none" w="med" len="med"/>
                    </a:lnL>
                    <a:solidFill>
                      <a:srgbClr val="FF0000">
                        <a:alpha val="50196"/>
                      </a:srgbClr>
                    </a:solidFill>
                  </a:tcPr>
                </a:tc>
                <a:tc>
                  <a:txBody>
                    <a:bodyPr/>
                    <a:lstStyle/>
                    <a:p>
                      <a:pPr marL="0" marR="0" indent="0" algn="ctr" defTabSz="457200" rtl="0" eaLnBrk="1" fontAlgn="auto" latinLnBrk="0" hangingPunct="1">
                        <a:lnSpc>
                          <a:spcPct val="100000"/>
                        </a:lnSpc>
                        <a:spcBef>
                          <a:spcPts val="0"/>
                        </a:spcBef>
                        <a:spcAft>
                          <a:spcPts val="0"/>
                        </a:spcAft>
                        <a:buFontTx/>
                        <a:buNone/>
                        <a:defRPr>
                          <a:uFillTx/>
                        </a:defRPr>
                      </a:pPr>
                      <a:r>
                        <a:rPr lang="de-DE" sz="1200" smtClean="0">
                          <a:solidFill>
                            <a:schemeClr val="bg1"/>
                          </a:solidFill>
                          <a:uFillTx/>
                        </a:rPr>
                        <a:t>QRESTATDILQK</a:t>
                      </a:r>
                    </a:p>
                  </a:txBody>
                  <a:tcPr>
                    <a:solidFill>
                      <a:srgbClr val="FF000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2,4</a:t>
                      </a:r>
                    </a:p>
                  </a:txBody>
                  <a:tcPr>
                    <a:lnR w="12700" cap="flat" cmpd="sng" algn="ctr">
                      <a:solidFill>
                        <a:schemeClr val="tx1"/>
                      </a:solidFill>
                      <a:prstDash val="solid"/>
                      <a:round/>
                      <a:headEnd type="none" w="med" len="med"/>
                      <a:tailEnd type="none" w="med" len="med"/>
                    </a:lnR>
                    <a:solidFill>
                      <a:srgbClr val="FF0000">
                        <a:alpha val="50196"/>
                      </a:srgbClr>
                    </a:solidFill>
                  </a:tcPr>
                </a:tc>
              </a:tr>
              <a:tr h="0">
                <a:tc>
                  <a:txBody>
                    <a:bodyPr/>
                    <a:lstStyle/>
                    <a:p>
                      <a:pPr algn="ctr"/>
                      <a:r>
                        <a:rPr lang="de-DE" sz="1200" smtClean="0">
                          <a:solidFill>
                            <a:schemeClr val="bg1"/>
                          </a:solidFill>
                          <a:uFillTx/>
                        </a:rPr>
                        <a:t>5</a:t>
                      </a:r>
                    </a:p>
                  </a:txBody>
                  <a:tcPr>
                    <a:lnL w="12700" cap="flat" cmpd="sng" algn="ctr">
                      <a:solidFill>
                        <a:schemeClr val="tx1"/>
                      </a:solidFill>
                      <a:prstDash val="solid"/>
                      <a:round/>
                      <a:headEnd type="none" w="med" len="med"/>
                      <a:tailEnd type="none" w="med" len="med"/>
                    </a:lnL>
                    <a:solidFill>
                      <a:srgbClr val="FF0000">
                        <a:alpha val="50196"/>
                      </a:srgbClr>
                    </a:solidFill>
                  </a:tcPr>
                </a:tc>
                <a:tc>
                  <a:txBody>
                    <a:bodyPr/>
                    <a:lstStyle/>
                    <a:p>
                      <a:pPr algn="ctr"/>
                      <a:r>
                        <a:rPr lang="en-US" sz="1200" kern="1200" baseline="0" smtClean="0">
                          <a:solidFill>
                            <a:schemeClr val="bg1"/>
                          </a:solidFill>
                          <a:uFillTx/>
                          <a:latin typeface="+mn-lt"/>
                          <a:ea typeface="+mn-ea"/>
                          <a:cs typeface="+mn-cs"/>
                        </a:rPr>
                        <a:t>AELASCVVGDLGAK</a:t>
                      </a:r>
                      <a:endParaRPr lang="de-DE" sz="1200">
                        <a:solidFill>
                          <a:schemeClr val="bg1"/>
                        </a:solidFill>
                        <a:uFillTx/>
                      </a:endParaRPr>
                    </a:p>
                  </a:txBody>
                  <a:tcPr>
                    <a:solidFill>
                      <a:srgbClr val="FF000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2,5</a:t>
                      </a:r>
                    </a:p>
                  </a:txBody>
                  <a:tcPr>
                    <a:lnR w="12700" cap="flat" cmpd="sng" algn="ctr">
                      <a:solidFill>
                        <a:schemeClr val="tx1"/>
                      </a:solidFill>
                      <a:prstDash val="solid"/>
                      <a:round/>
                      <a:headEnd type="none" w="med" len="med"/>
                      <a:tailEnd type="none" w="med" len="med"/>
                    </a:lnR>
                    <a:solidFill>
                      <a:srgbClr val="FF0000">
                        <a:alpha val="50196"/>
                      </a:srgbClr>
                    </a:solidFill>
                  </a:tcPr>
                </a:tc>
              </a:tr>
              <a:tr h="0">
                <a:tc>
                  <a:txBody>
                    <a:bodyPr/>
                    <a:lstStyle/>
                    <a:p>
                      <a:pPr algn="ctr"/>
                      <a:r>
                        <a:rPr lang="de-DE" sz="1200" smtClean="0">
                          <a:solidFill>
                            <a:schemeClr val="bg1"/>
                          </a:solidFill>
                          <a:uFillTx/>
                        </a:rPr>
                        <a:t>6</a:t>
                      </a:r>
                    </a:p>
                  </a:txBody>
                  <a:tcPr>
                    <a:lnL w="12700" cap="flat" cmpd="sng" algn="ctr">
                      <a:solidFill>
                        <a:schemeClr val="tx1"/>
                      </a:solidFill>
                      <a:prstDash val="solid"/>
                      <a:round/>
                      <a:headEnd type="none" w="med" len="med"/>
                      <a:tailEnd type="none" w="med" len="med"/>
                    </a:lnL>
                    <a:solidFill>
                      <a:srgbClr val="FF0000">
                        <a:alpha val="50196"/>
                      </a:srgbClr>
                    </a:solidFill>
                  </a:tcPr>
                </a:tc>
                <a:tc>
                  <a:txBody>
                    <a:bodyPr/>
                    <a:lstStyle/>
                    <a:p>
                      <a:pPr algn="ctr"/>
                      <a:r>
                        <a:rPr lang="en-US" sz="1200" kern="1200" baseline="0" smtClean="0">
                          <a:solidFill>
                            <a:schemeClr val="bg1"/>
                          </a:solidFill>
                          <a:uFillTx/>
                          <a:latin typeface="+mn-lt"/>
                          <a:ea typeface="+mn-ea"/>
                          <a:cs typeface="+mn-cs"/>
                        </a:rPr>
                        <a:t>ELM(Ox)SNGPGSIIGAK</a:t>
                      </a:r>
                      <a:endParaRPr lang="de-DE" sz="1200" smtClean="0">
                        <a:solidFill>
                          <a:schemeClr val="bg1"/>
                        </a:solidFill>
                        <a:uFillTx/>
                      </a:endParaRPr>
                    </a:p>
                  </a:txBody>
                  <a:tcPr>
                    <a:solidFill>
                      <a:srgbClr val="FF000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2,6</a:t>
                      </a:r>
                    </a:p>
                  </a:txBody>
                  <a:tcPr>
                    <a:lnR w="12700" cap="flat" cmpd="sng" algn="ctr">
                      <a:solidFill>
                        <a:schemeClr val="tx1"/>
                      </a:solidFill>
                      <a:prstDash val="solid"/>
                      <a:round/>
                      <a:headEnd type="none" w="med" len="med"/>
                      <a:tailEnd type="none" w="med" len="med"/>
                    </a:lnR>
                    <a:solidFill>
                      <a:srgbClr val="FF0000">
                        <a:alpha val="50196"/>
                      </a:srgbClr>
                    </a:solidFill>
                  </a:tcPr>
                </a:tc>
              </a:tr>
            </a:tbl>
          </a:graphicData>
        </a:graphic>
      </p:graphicFrame>
      <p:graphicFrame>
        <p:nvGraphicFramePr>
          <p:cNvPr id="27" name="Table 26"/>
          <p:cNvGraphicFramePr>
            <a:graphicFrameLocks noGrp="1"/>
          </p:cNvGraphicFramePr>
          <p:nvPr/>
        </p:nvGraphicFramePr>
        <p:xfrm>
          <a:off x="71406" y="2094185"/>
          <a:ext cx="2928958" cy="1928039"/>
        </p:xfrm>
        <a:graphic>
          <a:graphicData uri="http://schemas.openxmlformats.org/drawingml/2006/table">
            <a:tbl>
              <a:tblPr firstRow="1" bandRow="1">
                <a:tableStyleId>{AF606853-7671-496A-8E4F-DF71F8EC918B}</a:tableStyleId>
              </a:tblPr>
              <a:tblGrid>
                <a:gridCol w="571504"/>
                <a:gridCol w="1643074"/>
                <a:gridCol w="714380"/>
              </a:tblGrid>
              <a:tr h="180000">
                <a:tc>
                  <a:txBody>
                    <a:bodyPr/>
                    <a:lstStyle/>
                    <a:p>
                      <a:pPr algn="ctr"/>
                      <a:r>
                        <a:rPr lang="de-DE" sz="1200" smtClean="0">
                          <a:uFillTx/>
                        </a:rPr>
                        <a:t>Rank</a:t>
                      </a:r>
                      <a:endParaRPr lang="de-DE" sz="1200">
                        <a:solidFill>
                          <a:schemeClr val="tx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c>
                  <a:txBody>
                    <a:bodyPr/>
                    <a:lstStyle/>
                    <a:p>
                      <a:pPr algn="ctr"/>
                      <a:r>
                        <a:rPr lang="de-DE" sz="1200" smtClean="0">
                          <a:uFillTx/>
                        </a:rPr>
                        <a:t>Peptide</a:t>
                      </a:r>
                      <a:endParaRPr lang="de-DE" sz="1200">
                        <a:uFillTx/>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de-DE" sz="1200" smtClean="0">
                          <a:uFillTx/>
                        </a:rPr>
                        <a:t>Score</a:t>
                      </a:r>
                      <a:endParaRPr lang="de-DE" sz="1200">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r>
              <a:tr h="180000">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de-DE" sz="1200" smtClean="0">
                          <a:solidFill>
                            <a:schemeClr val="tx1"/>
                          </a:solidFill>
                          <a:uFillTx/>
                        </a:rPr>
                        <a:t>QRESTATDILQK</a:t>
                      </a:r>
                      <a:endParaRPr lang="de-DE" sz="1200">
                        <a:solidFill>
                          <a:schemeClr val="tx1"/>
                        </a:solidFill>
                        <a:uFillTx/>
                      </a:endParaRPr>
                    </a:p>
                  </a:txBody>
                  <a:tcPr>
                    <a:noFill/>
                  </a:tcPr>
                </a:tc>
                <a:tc>
                  <a:txBody>
                    <a:bodyPr/>
                    <a:lstStyle/>
                    <a:p>
                      <a:pPr algn="ctr"/>
                      <a:r>
                        <a:rPr lang="en-US" sz="1200" kern="1200" baseline="0" smtClean="0">
                          <a:solidFill>
                            <a:schemeClr val="tx1"/>
                          </a:solidFill>
                          <a:uFillTx/>
                          <a:latin typeface="+mn-lt"/>
                          <a:ea typeface="+mn-ea"/>
                          <a:cs typeface="+mn-cs"/>
                        </a:rPr>
                        <a:t>0.54</a:t>
                      </a:r>
                      <a:endParaRPr lang="de-DE" sz="1200" baseline="-25000">
                        <a:solidFill>
                          <a:schemeClr val="tx1"/>
                        </a:solidFill>
                        <a:uFillTx/>
                      </a:endParaRPr>
                    </a:p>
                  </a:txBody>
                  <a:tcPr>
                    <a:lnR w="12700" cap="flat" cmpd="sng" algn="ctr">
                      <a:solidFill>
                        <a:schemeClr val="tx1"/>
                      </a:solidFill>
                      <a:prstDash val="solid"/>
                      <a:round/>
                      <a:headEnd type="none" w="med" len="med"/>
                      <a:tailEnd type="none" w="med" len="med"/>
                    </a:lnR>
                    <a:noFill/>
                  </a:tcPr>
                </a:tc>
              </a:tr>
              <a:tr h="282119">
                <a:tc>
                  <a:txBody>
                    <a:bodyPr/>
                    <a:lstStyle/>
                    <a:p>
                      <a:pPr algn="ctr"/>
                      <a:r>
                        <a:rPr lang="de-DE" sz="1200" i="1" smtClean="0">
                          <a:solidFill>
                            <a:schemeClr val="bg1"/>
                          </a:solidFill>
                          <a:uFillTx/>
                        </a:rPr>
                        <a:t>2</a:t>
                      </a:r>
                    </a:p>
                  </a:txBody>
                  <a:tcPr>
                    <a:lnL w="12700" cap="flat" cmpd="sng" algn="ctr">
                      <a:solidFill>
                        <a:schemeClr val="tx1"/>
                      </a:solidFill>
                      <a:prstDash val="solid"/>
                      <a:round/>
                      <a:headEnd type="none" w="med" len="med"/>
                      <a:tailEnd type="none" w="med" len="med"/>
                    </a:lnL>
                    <a:solidFill>
                      <a:srgbClr val="00B050">
                        <a:alpha val="50196"/>
                      </a:srgbClr>
                    </a:solidFill>
                  </a:tcPr>
                </a:tc>
                <a:tc>
                  <a:txBody>
                    <a:bodyPr/>
                    <a:lstStyle/>
                    <a:p>
                      <a:pPr algn="ctr"/>
                      <a:r>
                        <a:rPr lang="de-DE" sz="1200" i="1" smtClean="0">
                          <a:solidFill>
                            <a:schemeClr val="bg1"/>
                          </a:solidFill>
                          <a:uFillTx/>
                        </a:rPr>
                        <a:t>EIEEDSLEGLKK</a:t>
                      </a:r>
                    </a:p>
                  </a:txBody>
                  <a:tcPr>
                    <a:solidFill>
                      <a:srgbClr val="00B05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1,2</a:t>
                      </a:r>
                    </a:p>
                  </a:txBody>
                  <a:tcPr>
                    <a:lnR w="12700" cap="flat" cmpd="sng" algn="ctr">
                      <a:solidFill>
                        <a:schemeClr val="tx1"/>
                      </a:solidFill>
                      <a:prstDash val="solid"/>
                      <a:round/>
                      <a:headEnd type="none" w="med" len="med"/>
                      <a:tailEnd type="none" w="med" len="med"/>
                    </a:lnR>
                    <a:solidFill>
                      <a:srgbClr val="00B050">
                        <a:alpha val="50196"/>
                      </a:srgbClr>
                    </a:solidFill>
                  </a:tcPr>
                </a:tc>
              </a:tr>
              <a:tr h="180000">
                <a:tc>
                  <a:txBody>
                    <a:bodyPr/>
                    <a:lstStyle/>
                    <a:p>
                      <a:pPr algn="ctr"/>
                      <a:r>
                        <a:rPr lang="de-DE" sz="1200" i="1" smtClean="0">
                          <a:solidFill>
                            <a:schemeClr val="bg1"/>
                          </a:solidFill>
                          <a:uFillTx/>
                        </a:rPr>
                        <a:t>3</a:t>
                      </a:r>
                    </a:p>
                  </a:txBody>
                  <a:tcPr>
                    <a:lnL w="12700" cap="flat" cmpd="sng" algn="ctr">
                      <a:solidFill>
                        <a:schemeClr val="tx1"/>
                      </a:solidFill>
                      <a:prstDash val="solid"/>
                      <a:round/>
                      <a:headEnd type="none" w="med" len="med"/>
                      <a:tailEnd type="none" w="med" len="med"/>
                    </a:lnL>
                    <a:solidFill>
                      <a:srgbClr val="00B050">
                        <a:alpha val="50196"/>
                      </a:srgbClr>
                    </a:solidFill>
                  </a:tcPr>
                </a:tc>
                <a:tc>
                  <a:txBody>
                    <a:bodyPr/>
                    <a:lstStyle/>
                    <a:p>
                      <a:pPr algn="ctr"/>
                      <a:r>
                        <a:rPr lang="en-US" sz="1200" i="1" kern="1200" baseline="0" smtClean="0">
                          <a:solidFill>
                            <a:schemeClr val="bg1"/>
                          </a:solidFill>
                          <a:uFillTx/>
                          <a:latin typeface="+mn-lt"/>
                          <a:ea typeface="+mn-ea"/>
                          <a:cs typeface="+mn-cs"/>
                        </a:rPr>
                        <a:t>GIEDDLMDLIKK</a:t>
                      </a:r>
                      <a:endParaRPr lang="de-DE" sz="1200" i="1" smtClean="0">
                        <a:solidFill>
                          <a:schemeClr val="bg1"/>
                        </a:solidFill>
                        <a:uFillTx/>
                      </a:endParaRPr>
                    </a:p>
                  </a:txBody>
                  <a:tcPr>
                    <a:solidFill>
                      <a:srgbClr val="00B05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1,3</a:t>
                      </a:r>
                    </a:p>
                  </a:txBody>
                  <a:tcPr>
                    <a:lnR w="12700" cap="flat" cmpd="sng" algn="ctr">
                      <a:solidFill>
                        <a:schemeClr val="tx1"/>
                      </a:solidFill>
                      <a:prstDash val="solid"/>
                      <a:round/>
                      <a:headEnd type="none" w="med" len="med"/>
                      <a:tailEnd type="none" w="med" len="med"/>
                    </a:lnR>
                    <a:solidFill>
                      <a:srgbClr val="00B050">
                        <a:alpha val="50196"/>
                      </a:srgbClr>
                    </a:solidFill>
                  </a:tcPr>
                </a:tc>
              </a:tr>
              <a:tr h="180000">
                <a:tc>
                  <a:txBody>
                    <a:bodyPr/>
                    <a:lstStyle/>
                    <a:p>
                      <a:pPr algn="ctr"/>
                      <a:r>
                        <a:rPr lang="de-DE" sz="1200" i="1" smtClean="0">
                          <a:solidFill>
                            <a:schemeClr val="bg1"/>
                          </a:solidFill>
                          <a:uFillTx/>
                        </a:rPr>
                        <a:t>4</a:t>
                      </a:r>
                      <a:endParaRPr lang="de-DE" sz="1200" i="1">
                        <a:solidFill>
                          <a:schemeClr val="bg1"/>
                        </a:solidFill>
                        <a:uFillTx/>
                      </a:endParaRPr>
                    </a:p>
                  </a:txBody>
                  <a:tcPr>
                    <a:lnL w="12700" cap="flat" cmpd="sng" algn="ctr">
                      <a:solidFill>
                        <a:schemeClr val="tx1"/>
                      </a:solidFill>
                      <a:prstDash val="solid"/>
                      <a:round/>
                      <a:headEnd type="none" w="med" len="med"/>
                      <a:tailEnd type="none" w="med" len="med"/>
                    </a:lnL>
                    <a:solidFill>
                      <a:srgbClr val="00B050">
                        <a:alpha val="50196"/>
                      </a:srgbClr>
                    </a:solidFill>
                  </a:tcPr>
                </a:tc>
                <a:tc>
                  <a:txBody>
                    <a:bodyPr/>
                    <a:lstStyle/>
                    <a:p>
                      <a:pPr algn="ctr"/>
                      <a:r>
                        <a:rPr lang="de-DE" sz="1200" i="1" smtClean="0">
                          <a:solidFill>
                            <a:schemeClr val="bg1"/>
                          </a:solidFill>
                          <a:uFillTx/>
                        </a:rPr>
                        <a:t>ISCAEGALEALKK</a:t>
                      </a:r>
                      <a:endParaRPr lang="de-DE" sz="1000" i="1">
                        <a:solidFill>
                          <a:schemeClr val="bg1"/>
                        </a:solidFill>
                        <a:uFillTx/>
                      </a:endParaRPr>
                    </a:p>
                  </a:txBody>
                  <a:tcPr>
                    <a:solidFill>
                      <a:srgbClr val="00B05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1,4</a:t>
                      </a:r>
                    </a:p>
                  </a:txBody>
                  <a:tcPr>
                    <a:lnR w="12700" cap="flat" cmpd="sng" algn="ctr">
                      <a:solidFill>
                        <a:schemeClr val="tx1"/>
                      </a:solidFill>
                      <a:prstDash val="solid"/>
                      <a:round/>
                      <a:headEnd type="none" w="med" len="med"/>
                      <a:tailEnd type="none" w="med" len="med"/>
                    </a:lnR>
                    <a:solidFill>
                      <a:srgbClr val="00B050">
                        <a:alpha val="50196"/>
                      </a:srgbClr>
                    </a:solidFill>
                  </a:tcPr>
                </a:tc>
              </a:tr>
              <a:tr h="180000">
                <a:tc>
                  <a:txBody>
                    <a:bodyPr/>
                    <a:lstStyle/>
                    <a:p>
                      <a:pPr algn="ctr"/>
                      <a:r>
                        <a:rPr lang="de-DE" sz="1200" i="1" smtClean="0">
                          <a:solidFill>
                            <a:schemeClr val="bg1"/>
                          </a:solidFill>
                          <a:uFillTx/>
                        </a:rPr>
                        <a:t>5</a:t>
                      </a:r>
                      <a:endParaRPr lang="de-DE" sz="1200" i="1">
                        <a:solidFill>
                          <a:schemeClr val="bg1"/>
                        </a:solidFill>
                        <a:uFillTx/>
                      </a:endParaRPr>
                    </a:p>
                  </a:txBody>
                  <a:tcPr>
                    <a:lnL w="12700" cap="flat" cmpd="sng" algn="ctr">
                      <a:solidFill>
                        <a:schemeClr val="tx1"/>
                      </a:solidFill>
                      <a:prstDash val="solid"/>
                      <a:round/>
                      <a:headEnd type="none" w="med" len="med"/>
                      <a:tailEnd type="none" w="med" len="med"/>
                    </a:lnL>
                    <a:solidFill>
                      <a:srgbClr val="00B050">
                        <a:alpha val="50196"/>
                      </a:srgbClr>
                    </a:solidFill>
                  </a:tcPr>
                </a:tc>
                <a:tc>
                  <a:txBody>
                    <a:bodyPr/>
                    <a:lstStyle/>
                    <a:p>
                      <a:pPr algn="ctr"/>
                      <a:r>
                        <a:rPr lang="en-US" sz="1200" kern="1200" baseline="0" smtClean="0">
                          <a:solidFill>
                            <a:schemeClr val="bg1"/>
                          </a:solidFill>
                          <a:uFillTx/>
                          <a:latin typeface="+mn-lt"/>
                          <a:ea typeface="+mn-ea"/>
                          <a:cs typeface="+mn-cs"/>
                        </a:rPr>
                        <a:t>AELASCVVGDLGAK</a:t>
                      </a:r>
                      <a:endParaRPr lang="de-DE" sz="1200">
                        <a:solidFill>
                          <a:schemeClr val="bg1"/>
                        </a:solidFill>
                        <a:uFillTx/>
                      </a:endParaRPr>
                    </a:p>
                  </a:txBody>
                  <a:tcPr>
                    <a:solidFill>
                      <a:srgbClr val="00B05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1,5</a:t>
                      </a:r>
                    </a:p>
                  </a:txBody>
                  <a:tcPr>
                    <a:lnR w="12700" cap="flat" cmpd="sng" algn="ctr">
                      <a:solidFill>
                        <a:schemeClr val="tx1"/>
                      </a:solidFill>
                      <a:prstDash val="solid"/>
                      <a:round/>
                      <a:headEnd type="none" w="med" len="med"/>
                      <a:tailEnd type="none" w="med" len="med"/>
                    </a:lnR>
                    <a:solidFill>
                      <a:srgbClr val="00B050">
                        <a:alpha val="50196"/>
                      </a:srgbClr>
                    </a:solidFill>
                  </a:tcPr>
                </a:tc>
              </a:tr>
              <a:tr h="180000">
                <a:tc>
                  <a:txBody>
                    <a:bodyPr/>
                    <a:lstStyle/>
                    <a:p>
                      <a:pPr algn="ctr"/>
                      <a:r>
                        <a:rPr lang="de-DE" sz="1200" i="1" smtClean="0">
                          <a:solidFill>
                            <a:schemeClr val="bg1"/>
                          </a:solidFill>
                          <a:uFillTx/>
                        </a:rPr>
                        <a:t>6</a:t>
                      </a:r>
                      <a:endParaRPr lang="de-DE" sz="1200" i="1">
                        <a:solidFill>
                          <a:schemeClr val="bg1"/>
                        </a:solidFill>
                        <a:uFillTx/>
                      </a:endParaRPr>
                    </a:p>
                  </a:txBody>
                  <a:tcPr>
                    <a:lnL w="12700" cap="flat" cmpd="sng" algn="ctr">
                      <a:solidFill>
                        <a:schemeClr val="tx1"/>
                      </a:solidFill>
                      <a:prstDash val="solid"/>
                      <a:round/>
                      <a:headEnd type="none" w="med" len="med"/>
                      <a:tailEnd type="none" w="med" len="med"/>
                    </a:lnL>
                    <a:solidFill>
                      <a:srgbClr val="00B050">
                        <a:alpha val="50196"/>
                      </a:srgbClr>
                    </a:solidFill>
                  </a:tcPr>
                </a:tc>
                <a:tc>
                  <a:txBody>
                    <a:bodyPr/>
                    <a:lstStyle/>
                    <a:p>
                      <a:pPr algn="ctr"/>
                      <a:r>
                        <a:rPr lang="en-US" sz="1200" kern="1200" baseline="0" smtClean="0">
                          <a:solidFill>
                            <a:schemeClr val="bg1"/>
                          </a:solidFill>
                          <a:uFillTx/>
                          <a:latin typeface="+mn-lt"/>
                          <a:ea typeface="+mn-ea"/>
                          <a:cs typeface="+mn-cs"/>
                        </a:rPr>
                        <a:t>ELM(Ox)SNGPGSIIGAK</a:t>
                      </a:r>
                      <a:endParaRPr lang="de-DE" sz="1200" smtClean="0">
                        <a:solidFill>
                          <a:schemeClr val="bg1"/>
                        </a:solidFill>
                        <a:uFillTx/>
                      </a:endParaRPr>
                    </a:p>
                  </a:txBody>
                  <a:tcPr>
                    <a:solidFill>
                      <a:srgbClr val="00B05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smtClean="0">
                          <a:solidFill>
                            <a:schemeClr val="bg1"/>
                          </a:solidFill>
                          <a:uFillTx/>
                        </a:rPr>
                        <a:t>S</a:t>
                      </a:r>
                      <a:r>
                        <a:rPr lang="de-DE" sz="1200" i="1" baseline="-25000" smtClean="0">
                          <a:solidFill>
                            <a:schemeClr val="bg1"/>
                          </a:solidFill>
                          <a:uFillTx/>
                        </a:rPr>
                        <a:t>1,6</a:t>
                      </a:r>
                    </a:p>
                  </a:txBody>
                  <a:tcPr>
                    <a:lnR w="12700" cap="flat" cmpd="sng" algn="ctr">
                      <a:solidFill>
                        <a:schemeClr val="tx1"/>
                      </a:solidFill>
                      <a:prstDash val="solid"/>
                      <a:round/>
                      <a:headEnd type="none" w="med" len="med"/>
                      <a:tailEnd type="none" w="med" len="med"/>
                    </a:lnR>
                    <a:solidFill>
                      <a:srgbClr val="00B050">
                        <a:alpha val="50196"/>
                      </a:srgbClr>
                    </a:solidFill>
                  </a:tcPr>
                </a:tc>
              </a:tr>
            </a:tbl>
          </a:graphicData>
        </a:graphic>
      </p:graphicFrame>
      <p:graphicFrame>
        <p:nvGraphicFramePr>
          <p:cNvPr id="28" name="Table 27"/>
          <p:cNvGraphicFramePr>
            <a:graphicFrameLocks noGrp="1"/>
          </p:cNvGraphicFramePr>
          <p:nvPr/>
        </p:nvGraphicFramePr>
        <p:xfrm>
          <a:off x="6161909" y="2101792"/>
          <a:ext cx="2928926" cy="1920240"/>
        </p:xfrm>
        <a:graphic>
          <a:graphicData uri="http://schemas.openxmlformats.org/drawingml/2006/table">
            <a:tbl>
              <a:tblPr firstRow="1" bandRow="1">
                <a:tableStyleId>{AF606853-7671-496A-8E4F-DF71F8EC918B}</a:tableStyleId>
              </a:tblPr>
              <a:tblGrid>
                <a:gridCol w="642942"/>
                <a:gridCol w="1643074"/>
                <a:gridCol w="642910"/>
              </a:tblGrid>
              <a:tr h="164571">
                <a:tc>
                  <a:txBody>
                    <a:bodyPr/>
                    <a:lstStyle/>
                    <a:p>
                      <a:pPr algn="ctr"/>
                      <a:r>
                        <a:rPr lang="de-DE" sz="1200" smtClean="0">
                          <a:solidFill>
                            <a:schemeClr val="bg1"/>
                          </a:solidFill>
                          <a:uFillTx/>
                        </a:rPr>
                        <a:t>Rank</a:t>
                      </a:r>
                      <a:endParaRPr lang="de-DE" sz="1200">
                        <a:solidFill>
                          <a:schemeClr val="bg1"/>
                        </a:solidFill>
                        <a:uFillTx/>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de-DE" sz="1200" smtClean="0">
                          <a:solidFill>
                            <a:schemeClr val="bg1"/>
                          </a:solidFill>
                          <a:uFillTx/>
                        </a:rPr>
                        <a:t>Peptide</a:t>
                      </a:r>
                      <a:endParaRPr lang="de-DE" sz="1200">
                        <a:solidFill>
                          <a:schemeClr val="bg1"/>
                        </a:solidFill>
                        <a:uFillTx/>
                      </a:endParaRPr>
                    </a:p>
                  </a:txBody>
                  <a:tcPr>
                    <a:lnT w="12700" cap="flat" cmpd="sng" algn="ctr">
                      <a:solidFill>
                        <a:schemeClr val="tx1"/>
                      </a:solidFill>
                      <a:prstDash val="solid"/>
                      <a:round/>
                      <a:headEnd type="none" w="med" len="med"/>
                      <a:tailEnd type="none" w="med" len="med"/>
                    </a:lnT>
                    <a:solidFill>
                      <a:schemeClr val="tx1"/>
                    </a:solidFill>
                  </a:tcPr>
                </a:tc>
                <a:tc>
                  <a:txBody>
                    <a:bodyPr/>
                    <a:lstStyle/>
                    <a:p>
                      <a:pPr algn="ctr"/>
                      <a:r>
                        <a:rPr lang="de-DE" sz="1200" smtClean="0">
                          <a:solidFill>
                            <a:schemeClr val="bg1"/>
                          </a:solidFill>
                          <a:uFillTx/>
                        </a:rPr>
                        <a:t>Score</a:t>
                      </a:r>
                      <a:endParaRPr lang="de-DE" sz="1200">
                        <a:solidFill>
                          <a:schemeClr val="bg1"/>
                        </a:solidFill>
                        <a:uFillTx/>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r>
              <a:tr h="164571">
                <a:tc>
                  <a:txBody>
                    <a:bodyPr/>
                    <a:lstStyle/>
                    <a:p>
                      <a:pPr algn="ctr"/>
                      <a:r>
                        <a:rPr lang="de-DE" sz="1200" smtClean="0">
                          <a:solidFill>
                            <a:schemeClr val="tx1"/>
                          </a:solidFill>
                          <a:uFillTx/>
                        </a:rPr>
                        <a:t>1</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AELASCVVGDLGAK</a:t>
                      </a:r>
                      <a:endParaRPr lang="de-DE" sz="1200">
                        <a:solidFill>
                          <a:schemeClr val="tx1"/>
                        </a:solidFill>
                        <a:uFillTx/>
                      </a:endParaRPr>
                    </a:p>
                  </a:txBody>
                  <a:tcPr>
                    <a:noFill/>
                  </a:tcPr>
                </a:tc>
                <a:tc>
                  <a:txBody>
                    <a:bodyPr/>
                    <a:lstStyle/>
                    <a:p>
                      <a:pPr algn="ctr"/>
                      <a:r>
                        <a:rPr lang="de-DE" sz="1200" baseline="0" smtClean="0">
                          <a:solidFill>
                            <a:schemeClr val="tx1"/>
                          </a:solidFill>
                          <a:uFillTx/>
                        </a:rPr>
                        <a:t>0.94</a:t>
                      </a:r>
                      <a:endParaRPr lang="de-DE" sz="1200" baseline="-25000">
                        <a:solidFill>
                          <a:schemeClr val="tx1"/>
                        </a:solidFill>
                        <a:uFillTx/>
                      </a:endParaRP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2</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ELM(Ox)SNGPGSIIGAK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0.97</a:t>
                      </a:r>
                      <a:endParaRPr lang="de-DE" sz="1200" baseline="-25000" smtClean="0">
                        <a:solidFill>
                          <a:schemeClr val="tx1"/>
                        </a:solidFill>
                        <a:uFillTx/>
                      </a:endParaRP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3</a:t>
                      </a:r>
                    </a:p>
                  </a:txBody>
                  <a:tcPr>
                    <a:lnL w="12700" cap="flat" cmpd="sng" algn="ctr">
                      <a:solidFill>
                        <a:schemeClr val="tx1"/>
                      </a:solidFill>
                      <a:prstDash val="solid"/>
                      <a:round/>
                      <a:headEnd type="none" w="med" len="med"/>
                      <a:tailEnd type="none" w="med" len="med"/>
                    </a:lnL>
                    <a:noFill/>
                  </a:tcPr>
                </a:tc>
                <a:tc>
                  <a:txBody>
                    <a:bodyPr/>
                    <a:lstStyle/>
                    <a:p>
                      <a:pPr algn="ctr"/>
                      <a:r>
                        <a:rPr lang="en-US" sz="1200" kern="1200" baseline="0" smtClean="0">
                          <a:solidFill>
                            <a:schemeClr val="tx1"/>
                          </a:solidFill>
                          <a:uFillTx/>
                          <a:latin typeface="+mn-lt"/>
                          <a:ea typeface="+mn-ea"/>
                          <a:cs typeface="+mn-cs"/>
                        </a:rPr>
                        <a:t>ISCAEGALEALKK</a:t>
                      </a:r>
                      <a:endParaRPr lang="de-DE" sz="1200" smtClean="0">
                        <a:solidFill>
                          <a:schemeClr val="tx1"/>
                        </a:solidFill>
                        <a:uFillTx/>
                      </a:endParaRP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0.99</a:t>
                      </a: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tx1"/>
                          </a:solidFill>
                          <a:uFillTx/>
                        </a:rPr>
                        <a:t>4</a:t>
                      </a:r>
                    </a:p>
                  </a:txBody>
                  <a:tcPr>
                    <a:lnL w="12700" cap="flat" cmpd="sng" algn="ctr">
                      <a:solidFill>
                        <a:schemeClr val="tx1"/>
                      </a:solidFill>
                      <a:prstDash val="solid"/>
                      <a:round/>
                      <a:headEnd type="none" w="med" len="med"/>
                      <a:tailEnd type="none" w="med" len="med"/>
                    </a:lnL>
                    <a:noFill/>
                  </a:tcPr>
                </a:tc>
                <a:tc>
                  <a:txBody>
                    <a:bodyPr/>
                    <a:lstStyle/>
                    <a:p>
                      <a:pPr marL="0" marR="0" indent="0" algn="ctr" defTabSz="457200" rtl="0" eaLnBrk="1" fontAlgn="auto" latinLnBrk="0" hangingPunct="1">
                        <a:lnSpc>
                          <a:spcPct val="100000"/>
                        </a:lnSpc>
                        <a:spcBef>
                          <a:spcPts val="0"/>
                        </a:spcBef>
                        <a:spcAft>
                          <a:spcPts val="0"/>
                        </a:spcAft>
                        <a:buFontTx/>
                        <a:buNone/>
                        <a:defRPr>
                          <a:uFillTx/>
                        </a:defRPr>
                      </a:pPr>
                      <a:r>
                        <a:rPr lang="de-DE" sz="1200" smtClean="0">
                          <a:solidFill>
                            <a:schemeClr val="tx1"/>
                          </a:solidFill>
                          <a:uFillTx/>
                        </a:rPr>
                        <a:t>QRESTATDILQK</a:t>
                      </a:r>
                    </a:p>
                  </a:txBody>
                  <a:tcPr>
                    <a:no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baseline="0" smtClean="0">
                          <a:solidFill>
                            <a:schemeClr val="tx1"/>
                          </a:solidFill>
                          <a:uFillTx/>
                        </a:rPr>
                        <a:t>0.99</a:t>
                      </a:r>
                    </a:p>
                  </a:txBody>
                  <a:tcPr>
                    <a:lnR w="12700" cap="flat" cmpd="sng" algn="ctr">
                      <a:solidFill>
                        <a:schemeClr val="tx1"/>
                      </a:solidFill>
                      <a:prstDash val="solid"/>
                      <a:round/>
                      <a:headEnd type="none" w="med" len="med"/>
                      <a:tailEnd type="none" w="med" len="med"/>
                    </a:lnR>
                    <a:noFill/>
                  </a:tcPr>
                </a:tc>
              </a:tr>
              <a:tr h="164571">
                <a:tc>
                  <a:txBody>
                    <a:bodyPr/>
                    <a:lstStyle/>
                    <a:p>
                      <a:pPr algn="ctr"/>
                      <a:r>
                        <a:rPr lang="de-DE" sz="1200" smtClean="0">
                          <a:solidFill>
                            <a:schemeClr val="bg1"/>
                          </a:solidFill>
                          <a:uFillTx/>
                        </a:rPr>
                        <a:t>5</a:t>
                      </a:r>
                    </a:p>
                  </a:txBody>
                  <a:tcPr>
                    <a:lnL w="12700" cap="flat" cmpd="sng" algn="ctr">
                      <a:solidFill>
                        <a:schemeClr val="tx1"/>
                      </a:solidFill>
                      <a:prstDash val="solid"/>
                      <a:round/>
                      <a:headEnd type="none" w="med" len="med"/>
                      <a:tailEnd type="none" w="med" len="med"/>
                    </a:lnL>
                    <a:solidFill>
                      <a:srgbClr val="000000">
                        <a:alpha val="50196"/>
                      </a:srgbClr>
                    </a:solidFill>
                  </a:tcPr>
                </a:tc>
                <a:tc>
                  <a:txBody>
                    <a:bodyPr/>
                    <a:lstStyle/>
                    <a:p>
                      <a:pPr algn="ctr"/>
                      <a:r>
                        <a:rPr lang="de-DE" sz="1200" smtClean="0">
                          <a:solidFill>
                            <a:schemeClr val="bg1"/>
                          </a:solidFill>
                          <a:uFillTx/>
                        </a:rPr>
                        <a:t>EIEEDSLEGLKK</a:t>
                      </a:r>
                    </a:p>
                  </a:txBody>
                  <a:tcPr>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baseline="0" smtClean="0">
                          <a:uFillTx/>
                        </a:rPr>
                        <a:t>S</a:t>
                      </a:r>
                      <a:r>
                        <a:rPr lang="de-DE" sz="1200" i="1" baseline="-25000" smtClean="0">
                          <a:uFillTx/>
                        </a:rPr>
                        <a:t>3,5</a:t>
                      </a:r>
                    </a:p>
                  </a:txBody>
                  <a:tcPr>
                    <a:lnR w="12700" cap="flat" cmpd="sng" algn="ctr">
                      <a:solidFill>
                        <a:schemeClr val="tx1"/>
                      </a:solidFill>
                      <a:prstDash val="solid"/>
                      <a:round/>
                      <a:headEnd type="none" w="med" len="med"/>
                      <a:tailEnd type="none" w="med" len="med"/>
                    </a:lnR>
                    <a:solidFill>
                      <a:srgbClr val="000000">
                        <a:alpha val="50196"/>
                      </a:srgbClr>
                    </a:solidFill>
                  </a:tcPr>
                </a:tc>
              </a:tr>
              <a:tr h="164571">
                <a:tc>
                  <a:txBody>
                    <a:bodyPr/>
                    <a:lstStyle/>
                    <a:p>
                      <a:pPr algn="ctr"/>
                      <a:r>
                        <a:rPr lang="de-DE" sz="1200" smtClean="0">
                          <a:solidFill>
                            <a:schemeClr val="bg1"/>
                          </a:solidFill>
                          <a:uFillTx/>
                        </a:rPr>
                        <a:t>6</a:t>
                      </a:r>
                    </a:p>
                  </a:txBody>
                  <a:tcPr>
                    <a:lnL w="12700" cap="flat" cmpd="sng" algn="ctr">
                      <a:solidFill>
                        <a:schemeClr val="tx1"/>
                      </a:solidFill>
                      <a:prstDash val="solid"/>
                      <a:round/>
                      <a:headEnd type="none" w="med" len="med"/>
                      <a:tailEnd type="none" w="med" len="med"/>
                    </a:lnL>
                    <a:solidFill>
                      <a:srgbClr val="000000">
                        <a:alpha val="50196"/>
                      </a:srgbClr>
                    </a:solidFill>
                  </a:tcPr>
                </a:tc>
                <a:tc>
                  <a:txBody>
                    <a:bodyPr/>
                    <a:lstStyle/>
                    <a:p>
                      <a:pPr algn="ctr"/>
                      <a:r>
                        <a:rPr lang="en-US" sz="1200" kern="1200" baseline="0" smtClean="0">
                          <a:solidFill>
                            <a:schemeClr val="bg1"/>
                          </a:solidFill>
                          <a:uFillTx/>
                          <a:latin typeface="+mn-lt"/>
                          <a:ea typeface="+mn-ea"/>
                          <a:cs typeface="+mn-cs"/>
                        </a:rPr>
                        <a:t>GIEDDLMDLIKK</a:t>
                      </a:r>
                      <a:endParaRPr lang="de-DE" sz="1200" smtClean="0">
                        <a:solidFill>
                          <a:schemeClr val="bg1"/>
                        </a:solidFill>
                        <a:uFillTx/>
                      </a:endParaRPr>
                    </a:p>
                  </a:txBody>
                  <a:tcPr>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r>
                        <a:rPr lang="de-DE" sz="1200" i="1" baseline="0" smtClean="0">
                          <a:uFillTx/>
                        </a:rPr>
                        <a:t>S</a:t>
                      </a:r>
                      <a:r>
                        <a:rPr lang="de-DE" sz="1200" i="1" baseline="-25000" smtClean="0">
                          <a:uFillTx/>
                        </a:rPr>
                        <a:t>3,6</a:t>
                      </a:r>
                    </a:p>
                  </a:txBody>
                  <a:tcPr>
                    <a:lnR w="12700" cap="flat" cmpd="sng" algn="ctr">
                      <a:solidFill>
                        <a:schemeClr val="tx1"/>
                      </a:solidFill>
                      <a:prstDash val="solid"/>
                      <a:round/>
                      <a:headEnd type="none" w="med" len="med"/>
                      <a:tailEnd type="none" w="med" len="med"/>
                    </a:lnR>
                    <a:solidFill>
                      <a:srgbClr val="000000">
                        <a:alpha val="50196"/>
                      </a:srgbClr>
                    </a:solidFill>
                  </a:tcPr>
                </a:tc>
              </a:tr>
            </a:tbl>
          </a:graphicData>
        </a:graphic>
      </p:graphicFrame>
      <p:sp>
        <p:nvSpPr>
          <p:cNvPr id="29" name="TextBox 28"/>
          <p:cNvSpPr txBox="1">
            <a:spLocks/>
          </p:cNvSpPr>
          <p:nvPr/>
        </p:nvSpPr>
        <p:spPr>
          <a:xfrm>
            <a:off x="1760005" y="4756933"/>
            <a:ext cx="2592288" cy="400110"/>
          </a:xfrm>
          <a:prstGeom prst="rect">
            <a:avLst/>
          </a:prstGeom>
          <a:noFill/>
        </p:spPr>
        <p:txBody>
          <a:bodyPr wrap="square" rtlCol="0">
            <a:spAutoFit/>
          </a:bodyPr>
          <a:lstStyle/>
          <a:p>
            <a:r>
              <a:rPr lang="de-DE" sz="2000" b="0" smtClean="0">
                <a:solidFill>
                  <a:schemeClr val="tx1"/>
                </a:solidFill>
                <a:uFillTx/>
                <a:latin typeface="Calibri" pitchFamily="34" charset="0"/>
                <a:cs typeface="Calibri" pitchFamily="34" charset="0"/>
              </a:rPr>
              <a:t>ConsensusID (p1) </a:t>
            </a:r>
            <a:endParaRPr lang="de-DE" sz="2000" b="0">
              <a:solidFill>
                <a:schemeClr val="tx1"/>
              </a:solidFill>
              <a:uFillTx/>
              <a:latin typeface="Calibri" pitchFamily="34" charset="0"/>
              <a:cs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4283255" y="4599811"/>
            <a:ext cx="3590925" cy="704850"/>
          </a:xfrm>
          <a:prstGeom prst="rect">
            <a:avLst/>
          </a:prstGeom>
          <a:noFill/>
          <a:ln w="9525">
            <a:noFill/>
            <a:miter lim="800000"/>
          </a:ln>
        </p:spPr>
      </p:pic>
      <p:sp>
        <p:nvSpPr>
          <p:cNvPr id="21" name="TextBox 20"/>
          <p:cNvSpPr txBox="1">
            <a:spLocks/>
          </p:cNvSpPr>
          <p:nvPr/>
        </p:nvSpPr>
        <p:spPr>
          <a:xfrm>
            <a:off x="8054189" y="5908064"/>
            <a:ext cx="785818" cy="400110"/>
          </a:xfrm>
          <a:prstGeom prst="rect">
            <a:avLst/>
          </a:prstGeom>
          <a:solidFill>
            <a:srgbClr val="0000FF"/>
          </a:solidFill>
        </p:spPr>
        <p:txBody>
          <a:bodyPr wrap="square" rtlCol="0">
            <a:spAutoFit/>
          </a:bodyPr>
          <a:lstStyle/>
          <a:p>
            <a:pPr algn="ctr"/>
            <a:r>
              <a:rPr lang="de-DE" sz="2000" smtClean="0">
                <a:solidFill>
                  <a:schemeClr val="bg1"/>
                </a:solidFill>
                <a:uFillTx/>
                <a:latin typeface="Calibri" pitchFamily="34" charset="0"/>
                <a:cs typeface="Calibri" pitchFamily="34" charset="0"/>
              </a:rPr>
              <a:t>0.34</a:t>
            </a:r>
            <a:endParaRPr lang="en-US" sz="2000">
              <a:solidFill>
                <a:schemeClr val="bg1"/>
              </a:solidFill>
              <a:uFillTx/>
              <a:latin typeface="Calibri" pitchFamily="34" charset="0"/>
              <a:cs typeface="Calibri" pitchFamily="34" charset="0"/>
            </a:endParaRPr>
          </a:p>
        </p:txBody>
      </p:sp>
      <p:pic>
        <p:nvPicPr>
          <p:cNvPr id="2058" name="Picture 10"/>
          <p:cNvPicPr>
            <a:picLocks noChangeAspect="1" noChangeArrowheads="1"/>
          </p:cNvPicPr>
          <p:nvPr/>
        </p:nvPicPr>
        <p:blipFill>
          <a:blip r:embed="rId3" cstate="print"/>
          <a:srcRect/>
          <a:stretch>
            <a:fillRect/>
          </a:stretch>
        </p:blipFill>
        <p:spPr bwMode="auto">
          <a:xfrm>
            <a:off x="4225684" y="5761208"/>
            <a:ext cx="3676650" cy="771525"/>
          </a:xfrm>
          <a:prstGeom prst="rect">
            <a:avLst/>
          </a:prstGeom>
          <a:noFill/>
          <a:ln w="9525">
            <a:noFill/>
            <a:miter lim="800000"/>
          </a:ln>
        </p:spPr>
      </p:pic>
      <p:sp>
        <p:nvSpPr>
          <p:cNvPr id="12" name="TextBox 11"/>
          <p:cNvSpPr txBox="1">
            <a:spLocks/>
          </p:cNvSpPr>
          <p:nvPr/>
        </p:nvSpPr>
        <p:spPr>
          <a:xfrm>
            <a:off x="335892" y="5936582"/>
            <a:ext cx="4021048" cy="400110"/>
          </a:xfrm>
          <a:prstGeom prst="rect">
            <a:avLst/>
          </a:prstGeom>
          <a:noFill/>
        </p:spPr>
        <p:txBody>
          <a:bodyPr wrap="square" rtlCol="0">
            <a:spAutoFit/>
          </a:bodyPr>
          <a:lstStyle/>
          <a:p>
            <a:r>
              <a:rPr lang="de-DE" sz="2000" b="0" smtClean="0">
                <a:solidFill>
                  <a:schemeClr val="tx1"/>
                </a:solidFill>
                <a:uFillTx/>
                <a:latin typeface="Calibri" pitchFamily="34" charset="0"/>
                <a:cs typeface="Calibri" pitchFamily="34" charset="0"/>
              </a:rPr>
              <a:t>ConsensusID (QRESTATDILQK)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uFillTx/>
              </a:rPr>
              <a:t>ConsensusID</a:t>
            </a:r>
            <a:r>
              <a:rPr lang="en-US" dirty="0" smtClean="0">
                <a:uFillTx/>
              </a:rPr>
              <a:t> Performance</a:t>
            </a:r>
            <a:endParaRPr lang="en-US" dirty="0">
              <a:uFillTx/>
            </a:endParaRPr>
          </a:p>
        </p:txBody>
      </p:sp>
      <p:sp>
        <p:nvSpPr>
          <p:cNvPr id="26" name="Text Placeholder 4"/>
          <p:cNvSpPr>
            <a:spLocks noGrp="1"/>
          </p:cNvSpPr>
          <p:nvPr>
            <p:ph type="body" sz="quarter" idx="4294967295"/>
          </p:nvPr>
        </p:nvSpPr>
        <p:spPr>
          <a:xfrm>
            <a:off x="0" y="6610350"/>
            <a:ext cx="4572000" cy="211138"/>
          </a:xfrm>
        </p:spPr>
        <p:txBody>
          <a:bodyPr/>
          <a:lstStyle/>
          <a:p>
            <a:r>
              <a:rPr lang="en-US" sz="1200" b="0" dirty="0" err="1">
                <a:solidFill>
                  <a:schemeClr val="tx1"/>
                </a:solidFill>
                <a:uFillTx/>
              </a:rPr>
              <a:t>Nahnsen</a:t>
            </a:r>
            <a:r>
              <a:rPr lang="en-US" sz="1200" b="0" dirty="0">
                <a:solidFill>
                  <a:schemeClr val="tx1"/>
                </a:solidFill>
                <a:uFillTx/>
              </a:rPr>
              <a:t> et al., </a:t>
            </a:r>
            <a:r>
              <a:rPr lang="pt-BR" sz="1200" b="0" dirty="0">
                <a:solidFill>
                  <a:schemeClr val="tx1"/>
                </a:solidFill>
                <a:uFillTx/>
              </a:rPr>
              <a:t>J </a:t>
            </a:r>
            <a:r>
              <a:rPr lang="pt-BR" sz="1200" b="0" dirty="0" err="1">
                <a:solidFill>
                  <a:schemeClr val="tx1"/>
                </a:solidFill>
                <a:uFillTx/>
              </a:rPr>
              <a:t>Proteome</a:t>
            </a:r>
            <a:r>
              <a:rPr lang="pt-BR" sz="1200" b="0" dirty="0">
                <a:solidFill>
                  <a:schemeClr val="tx1"/>
                </a:solidFill>
                <a:uFillTx/>
              </a:rPr>
              <a:t> Res. 2011 </a:t>
            </a:r>
            <a:r>
              <a:rPr lang="pt-BR" sz="1200" b="0" dirty="0" err="1">
                <a:solidFill>
                  <a:schemeClr val="tx1"/>
                </a:solidFill>
                <a:uFillTx/>
              </a:rPr>
              <a:t>Aug</a:t>
            </a:r>
            <a:r>
              <a:rPr lang="pt-BR" sz="1200" b="0" dirty="0">
                <a:solidFill>
                  <a:schemeClr val="tx1"/>
                </a:solidFill>
                <a:uFillTx/>
              </a:rPr>
              <a:t> 5;10(8):3332-43</a:t>
            </a:r>
            <a:endParaRPr lang="de-DE" sz="1200" dirty="0">
              <a:uFillTx/>
            </a:endParaRPr>
          </a:p>
        </p:txBody>
      </p:sp>
      <p:grpSp>
        <p:nvGrpSpPr>
          <p:cNvPr id="15" name="Group 23"/>
          <p:cNvGrpSpPr/>
          <p:nvPr/>
        </p:nvGrpSpPr>
        <p:grpSpPr>
          <a:xfrm>
            <a:off x="2438400" y="1428736"/>
            <a:ext cx="4260402" cy="4000528"/>
            <a:chOff x="4615130" y="1428736"/>
            <a:chExt cx="4260402" cy="4000528"/>
          </a:xfrm>
        </p:grpSpPr>
        <p:pic>
          <p:nvPicPr>
            <p:cNvPr id="16" name="Picture 6" descr="ROC-Orbitrap-NoRefine.png"/>
            <p:cNvPicPr>
              <a:picLocks noChangeAspect="1"/>
            </p:cNvPicPr>
            <p:nvPr/>
          </p:nvPicPr>
          <p:blipFill>
            <a:blip r:embed="rId2" cstate="print"/>
            <a:stretch>
              <a:fillRect/>
            </a:stretch>
          </p:blipFill>
          <p:spPr>
            <a:xfrm>
              <a:off x="4671606" y="1471108"/>
              <a:ext cx="4203926" cy="3895344"/>
            </a:xfrm>
            <a:prstGeom prst="rect">
              <a:avLst/>
            </a:prstGeom>
          </p:spPr>
        </p:pic>
        <p:sp>
          <p:nvSpPr>
            <p:cNvPr id="17" name="Rectangle 8"/>
            <p:cNvSpPr>
              <a:spLocks/>
            </p:cNvSpPr>
            <p:nvPr/>
          </p:nvSpPr>
          <p:spPr bwMode="auto">
            <a:xfrm>
              <a:off x="5572132" y="1428736"/>
              <a:ext cx="292895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de-DE" sz="1400" b="1" i="0" u="none" strike="noStrike" cap="none" normalizeH="0" baseline="0" smtClean="0">
                  <a:ln>
                    <a:noFill/>
                  </a:ln>
                  <a:solidFill>
                    <a:schemeClr val="tx1"/>
                  </a:solidFill>
                  <a:effectLst/>
                  <a:uFillTx/>
                  <a:latin typeface="Trebuchet MS" pitchFamily="-65" charset="0"/>
                </a:rPr>
                <a:t>LTQ-Orbitrap – high accuracy</a:t>
              </a:r>
              <a:endParaRPr kumimoji="0" lang="en-US" sz="1400" b="1" i="0" u="none" strike="noStrike" cap="none" normalizeH="0" baseline="0">
                <a:ln>
                  <a:noFill/>
                </a:ln>
                <a:solidFill>
                  <a:schemeClr val="tx1"/>
                </a:solidFill>
                <a:effectLst/>
                <a:uFillTx/>
                <a:latin typeface="Trebuchet MS" pitchFamily="-65" charset="0"/>
              </a:endParaRPr>
            </a:p>
          </p:txBody>
        </p:sp>
        <p:sp>
          <p:nvSpPr>
            <p:cNvPr id="18" name="Rectangle 10"/>
            <p:cNvSpPr>
              <a:spLocks/>
            </p:cNvSpPr>
            <p:nvPr/>
          </p:nvSpPr>
          <p:spPr bwMode="auto">
            <a:xfrm rot="16200000">
              <a:off x="3793593" y="3036091"/>
              <a:ext cx="185738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r>
                <a:rPr kumimoji="0" lang="de-DE" sz="1400" i="0" u="none" strike="noStrike" cap="none" normalizeH="0" baseline="0" smtClean="0">
                  <a:ln>
                    <a:noFill/>
                  </a:ln>
                  <a:solidFill>
                    <a:schemeClr val="tx1"/>
                  </a:solidFill>
                  <a:effectLst/>
                  <a:uFillTx/>
                  <a:latin typeface="Trebuchet MS" pitchFamily="-65" charset="0"/>
                </a:rPr>
                <a:t>Identified spectra</a:t>
              </a:r>
              <a:endParaRPr kumimoji="0" lang="en-US" sz="1400" i="0" u="none" strike="noStrike" cap="none" normalizeH="0" baseline="0">
                <a:ln>
                  <a:noFill/>
                </a:ln>
                <a:solidFill>
                  <a:schemeClr val="tx1"/>
                </a:solidFill>
                <a:effectLst/>
                <a:uFillTx/>
                <a:latin typeface="Trebuchet MS" pitchFamily="-65" charset="0"/>
              </a:endParaRPr>
            </a:p>
          </p:txBody>
        </p:sp>
        <p:sp>
          <p:nvSpPr>
            <p:cNvPr id="19" name="Rectangle 12"/>
            <p:cNvSpPr>
              <a:spLocks/>
            </p:cNvSpPr>
            <p:nvPr/>
          </p:nvSpPr>
          <p:spPr bwMode="auto">
            <a:xfrm>
              <a:off x="6000760" y="5214950"/>
              <a:ext cx="185738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lang="de-DE" sz="1400" smtClean="0">
                  <a:solidFill>
                    <a:schemeClr val="tx1"/>
                  </a:solidFill>
                  <a:uFillTx/>
                </a:rPr>
                <a:t>e</a:t>
              </a:r>
              <a:r>
                <a:rPr kumimoji="0" lang="de-DE" sz="1400" b="1" i="0" u="none" strike="noStrike" cap="none" normalizeH="0" baseline="0" smtClean="0">
                  <a:ln>
                    <a:noFill/>
                  </a:ln>
                  <a:solidFill>
                    <a:schemeClr val="tx1"/>
                  </a:solidFill>
                  <a:effectLst/>
                  <a:uFillTx/>
                  <a:latin typeface="Trebuchet MS" pitchFamily="-65" charset="0"/>
                </a:rPr>
                <a:t>rror rate</a:t>
              </a:r>
              <a:endParaRPr kumimoji="0" lang="en-US" sz="1400" b="1" i="0" u="none" strike="noStrike" cap="none" normalizeH="0" baseline="0">
                <a:ln>
                  <a:noFill/>
                </a:ln>
                <a:solidFill>
                  <a:schemeClr val="tx1"/>
                </a:solidFill>
                <a:effectLst/>
                <a:uFillTx/>
                <a:latin typeface="Trebuchet MS" pitchFamily="-65" charset="0"/>
              </a:endParaRPr>
            </a:p>
          </p:txBody>
        </p:sp>
        <p:sp>
          <p:nvSpPr>
            <p:cNvPr id="20" name="TextBox 14"/>
            <p:cNvSpPr txBox="1">
              <a:spLocks/>
            </p:cNvSpPr>
            <p:nvPr/>
          </p:nvSpPr>
          <p:spPr>
            <a:xfrm>
              <a:off x="6912065" y="3524758"/>
              <a:ext cx="1656000" cy="1323439"/>
            </a:xfrm>
            <a:prstGeom prst="rect">
              <a:avLst/>
            </a:prstGeom>
            <a:solidFill>
              <a:schemeClr val="bg1"/>
            </a:solidFill>
          </p:spPr>
          <p:txBody>
            <a:bodyPr wrap="square" rtlCol="0">
              <a:spAutoFit/>
            </a:bodyPr>
            <a:lstStyle/>
            <a:p>
              <a:pPr algn="l"/>
              <a:r>
                <a:rPr lang="de-DE" sz="2000" smtClean="0">
                  <a:solidFill>
                    <a:schemeClr val="tx1"/>
                  </a:solidFill>
                  <a:uFillTx/>
                </a:rPr>
                <a:t>ConsensusID</a:t>
              </a:r>
            </a:p>
            <a:p>
              <a:pPr algn="l"/>
              <a:r>
                <a:rPr lang="de-DE" sz="2000" smtClean="0">
                  <a:solidFill>
                    <a:schemeClr val="tx1"/>
                  </a:solidFill>
                  <a:uFillTx/>
                </a:rPr>
                <a:t>OMSSA</a:t>
              </a:r>
            </a:p>
            <a:p>
              <a:pPr algn="l"/>
              <a:r>
                <a:rPr lang="de-DE" sz="2000" smtClean="0">
                  <a:solidFill>
                    <a:schemeClr val="tx1"/>
                  </a:solidFill>
                  <a:uFillTx/>
                </a:rPr>
                <a:t>X!Tandem</a:t>
              </a:r>
            </a:p>
            <a:p>
              <a:pPr algn="l"/>
              <a:r>
                <a:rPr lang="de-DE" sz="2000" smtClean="0">
                  <a:solidFill>
                    <a:schemeClr val="tx1"/>
                  </a:solidFill>
                  <a:uFillTx/>
                </a:rPr>
                <a:t>Mascot</a:t>
              </a:r>
              <a:endParaRPr lang="de-DE" sz="2000">
                <a:solidFill>
                  <a:schemeClr val="tx1"/>
                </a:solidFill>
                <a:uFillTx/>
              </a:endParaRPr>
            </a:p>
          </p:txBody>
        </p:sp>
        <p:sp>
          <p:nvSpPr>
            <p:cNvPr id="21" name="Rectangle 19"/>
            <p:cNvSpPr>
              <a:spLocks/>
            </p:cNvSpPr>
            <p:nvPr/>
          </p:nvSpPr>
          <p:spPr bwMode="auto">
            <a:xfrm>
              <a:off x="6803506" y="3633149"/>
              <a:ext cx="144000" cy="144000"/>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Trebuchet MS" pitchFamily="-65" charset="0"/>
              </a:endParaRPr>
            </a:p>
          </p:txBody>
        </p:sp>
        <p:sp>
          <p:nvSpPr>
            <p:cNvPr id="22" name="Rectangle 20"/>
            <p:cNvSpPr>
              <a:spLocks/>
            </p:cNvSpPr>
            <p:nvPr/>
          </p:nvSpPr>
          <p:spPr bwMode="auto">
            <a:xfrm>
              <a:off x="6792389" y="3928049"/>
              <a:ext cx="144000" cy="144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Trebuchet MS" pitchFamily="-65" charset="0"/>
              </a:endParaRPr>
            </a:p>
          </p:txBody>
        </p:sp>
        <p:sp>
          <p:nvSpPr>
            <p:cNvPr id="23" name="Rectangle 21"/>
            <p:cNvSpPr>
              <a:spLocks/>
            </p:cNvSpPr>
            <p:nvPr/>
          </p:nvSpPr>
          <p:spPr bwMode="auto">
            <a:xfrm>
              <a:off x="6802748" y="4238744"/>
              <a:ext cx="144000" cy="144000"/>
            </a:xfrm>
            <a:prstGeom prst="rect">
              <a:avLst/>
            </a:prstGeom>
            <a:solidFill>
              <a:srgbClr val="5FFE0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Trebuchet MS" pitchFamily="-65" charset="0"/>
              </a:endParaRPr>
            </a:p>
          </p:txBody>
        </p:sp>
        <p:sp>
          <p:nvSpPr>
            <p:cNvPr id="24" name="Rectangle 22"/>
            <p:cNvSpPr>
              <a:spLocks/>
            </p:cNvSpPr>
            <p:nvPr/>
          </p:nvSpPr>
          <p:spPr bwMode="auto">
            <a:xfrm>
              <a:off x="6791631" y="4533644"/>
              <a:ext cx="144000" cy="144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de-DE" sz="4400" b="1" i="0" u="none" strike="noStrike" cap="none" normalizeH="0" baseline="0">
                <a:ln>
                  <a:noFill/>
                </a:ln>
                <a:solidFill>
                  <a:schemeClr val="tx2"/>
                </a:solidFill>
                <a:effectLst/>
                <a:uFillTx/>
                <a:latin typeface="Trebuchet MS" pitchFamily="-65" charset="0"/>
              </a:endParaRPr>
            </a:p>
          </p:txBody>
        </p:sp>
      </p:grpSp>
      <p:sp>
        <p:nvSpPr>
          <p:cNvPr id="25" name="TextBox 25"/>
          <p:cNvSpPr txBox="1">
            <a:spLocks/>
          </p:cNvSpPr>
          <p:nvPr/>
        </p:nvSpPr>
        <p:spPr>
          <a:xfrm>
            <a:off x="819125" y="5915041"/>
            <a:ext cx="6286544" cy="307777"/>
          </a:xfrm>
          <a:prstGeom prst="rect">
            <a:avLst/>
          </a:prstGeom>
          <a:noFill/>
        </p:spPr>
        <p:txBody>
          <a:bodyPr wrap="square" rtlCol="0">
            <a:spAutoFit/>
          </a:bodyPr>
          <a:lstStyle/>
          <a:p>
            <a:pPr algn="l"/>
            <a:r>
              <a:rPr lang="de-DE" sz="1400" b="0" smtClean="0">
                <a:solidFill>
                  <a:schemeClr val="tx1"/>
                </a:solidFill>
                <a:uFillTx/>
              </a:rPr>
              <a:t>error rates = </a:t>
            </a:r>
            <a:r>
              <a:rPr lang="de-DE" sz="1400" b="0" i="1" smtClean="0">
                <a:solidFill>
                  <a:schemeClr val="tx1"/>
                </a:solidFill>
                <a:uFillTx/>
              </a:rPr>
              <a:t>false discovery rates</a:t>
            </a:r>
            <a:endParaRPr lang="en-US" sz="1400" b="0" i="1">
              <a:solidFill>
                <a:schemeClr val="tx1"/>
              </a:solidFill>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uFillTx/>
              </a:rPr>
              <a:t>References</a:t>
            </a:r>
            <a:endParaRPr lang="en-US">
              <a:uFillTx/>
            </a:endParaRPr>
          </a:p>
        </p:txBody>
      </p:sp>
      <p:sp>
        <p:nvSpPr>
          <p:cNvPr id="5" name="Inhaltsplatzhalter 2"/>
          <p:cNvSpPr txBox="1">
            <a:spLocks/>
          </p:cNvSpPr>
          <p:nvPr/>
        </p:nvSpPr>
        <p:spPr>
          <a:xfrm>
            <a:off x="152400" y="990600"/>
            <a:ext cx="8839200" cy="5410200"/>
          </a:xfrm>
          <a:prstGeom prst="rect">
            <a:avLst/>
          </a:prstGeom>
        </p:spPr>
        <p:txBody>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r>
              <a:rPr lang="en-US" sz="1700" b="0" dirty="0" err="1" smtClean="0">
                <a:uFillTx/>
              </a:rPr>
              <a:t>Eidhammer</a:t>
            </a:r>
            <a:r>
              <a:rPr lang="en-US" sz="1700" b="0" dirty="0" smtClean="0">
                <a:uFillTx/>
              </a:rPr>
              <a:t> et al., Computational Methods for Mass Spectrometry Proteomics. Wiley. 2007.</a:t>
            </a:r>
          </a:p>
          <a:p>
            <a:r>
              <a:rPr lang="en-US" sz="1700" b="0" dirty="0" err="1">
                <a:uFillTx/>
              </a:rPr>
              <a:t>Freitas</a:t>
            </a:r>
            <a:r>
              <a:rPr lang="en-US" sz="1700" b="0" dirty="0">
                <a:uFillTx/>
              </a:rPr>
              <a:t> and </a:t>
            </a:r>
            <a:r>
              <a:rPr lang="en-US" sz="1700" b="0" dirty="0" err="1">
                <a:uFillTx/>
              </a:rPr>
              <a:t>Xu</a:t>
            </a:r>
            <a:r>
              <a:rPr lang="en-US" sz="1700" b="0" dirty="0">
                <a:uFillTx/>
              </a:rPr>
              <a:t>, </a:t>
            </a:r>
            <a:r>
              <a:rPr lang="pt-BR" sz="1700" b="0" dirty="0">
                <a:uFillTx/>
              </a:rPr>
              <a:t>BMC </a:t>
            </a:r>
            <a:r>
              <a:rPr lang="pt-BR" sz="1700" b="0" dirty="0" err="1">
                <a:uFillTx/>
              </a:rPr>
              <a:t>Bioinformatics</a:t>
            </a:r>
            <a:r>
              <a:rPr lang="pt-BR" sz="1700" b="0" dirty="0">
                <a:uFillTx/>
              </a:rPr>
              <a:t>. </a:t>
            </a:r>
            <a:r>
              <a:rPr lang="en-US" sz="1700" b="0" dirty="0">
                <a:uFillTx/>
              </a:rPr>
              <a:t>2010, </a:t>
            </a:r>
            <a:r>
              <a:rPr lang="en-US" sz="1700" b="0" dirty="0" smtClean="0">
                <a:uFillTx/>
              </a:rPr>
              <a:t>11:436</a:t>
            </a:r>
          </a:p>
          <a:p>
            <a:r>
              <a:rPr lang="en-US" sz="1700" b="0" dirty="0" err="1">
                <a:uFillTx/>
              </a:rPr>
              <a:t>Roepstorff</a:t>
            </a:r>
            <a:r>
              <a:rPr lang="en-US" sz="1700" b="0" dirty="0">
                <a:uFillTx/>
              </a:rPr>
              <a:t> and </a:t>
            </a:r>
            <a:r>
              <a:rPr lang="en-US" sz="1700" b="0" dirty="0" err="1">
                <a:uFillTx/>
              </a:rPr>
              <a:t>Fohlman</a:t>
            </a:r>
            <a:r>
              <a:rPr lang="en-US" sz="1700" b="0" dirty="0">
                <a:uFillTx/>
              </a:rPr>
              <a:t>, Biological Mass Spectrometry, Volume 11, Issue 11, page 601, November </a:t>
            </a:r>
            <a:r>
              <a:rPr lang="en-US" sz="1700" b="0" dirty="0" smtClean="0">
                <a:uFillTx/>
              </a:rPr>
              <a:t>1984</a:t>
            </a:r>
          </a:p>
          <a:p>
            <a:r>
              <a:rPr lang="en-US" sz="1700" b="0" dirty="0">
                <a:uFillTx/>
              </a:rPr>
              <a:t>Steen and Mann. Nature Reviews, Molecular Cell Biology, Vol. 5 </a:t>
            </a:r>
            <a:r>
              <a:rPr lang="en-US" sz="1700" b="0" dirty="0" smtClean="0">
                <a:uFillTx/>
              </a:rPr>
              <a:t>2004</a:t>
            </a:r>
          </a:p>
          <a:p>
            <a:r>
              <a:rPr lang="en-GB" sz="1700" b="0" dirty="0">
                <a:uFillTx/>
                <a:cs typeface="Calibri" pitchFamily="34" charset="0"/>
              </a:rPr>
              <a:t>Johnson et al. Anal. </a:t>
            </a:r>
            <a:r>
              <a:rPr lang="en-GB" sz="1700" b="0" dirty="0" err="1">
                <a:uFillTx/>
                <a:cs typeface="Calibri" pitchFamily="34" charset="0"/>
              </a:rPr>
              <a:t>Chem</a:t>
            </a:r>
            <a:r>
              <a:rPr lang="en-GB" sz="1700" b="0" dirty="0">
                <a:uFillTx/>
                <a:cs typeface="Calibri" pitchFamily="34" charset="0"/>
              </a:rPr>
              <a:t> </a:t>
            </a:r>
            <a:r>
              <a:rPr lang="en-GB" sz="1700" b="0" dirty="0" smtClean="0">
                <a:uFillTx/>
                <a:cs typeface="Calibri" pitchFamily="34" charset="0"/>
              </a:rPr>
              <a:t>1987;59:2621-2625</a:t>
            </a:r>
          </a:p>
          <a:p>
            <a:r>
              <a:rPr lang="en-GB" sz="1700" b="0" dirty="0" err="1">
                <a:uFillTx/>
                <a:cs typeface="Calibri" pitchFamily="34" charset="0"/>
              </a:rPr>
              <a:t>Hoffert</a:t>
            </a:r>
            <a:r>
              <a:rPr lang="en-GB" sz="1700" b="0" dirty="0">
                <a:uFillTx/>
                <a:cs typeface="Calibri" pitchFamily="34" charset="0"/>
              </a:rPr>
              <a:t> J D et al. PNAS </a:t>
            </a:r>
            <a:r>
              <a:rPr lang="en-GB" sz="1700" b="0" dirty="0" smtClean="0">
                <a:uFillTx/>
                <a:cs typeface="Calibri" pitchFamily="34" charset="0"/>
              </a:rPr>
              <a:t>2006;103:7159-7164</a:t>
            </a:r>
          </a:p>
          <a:p>
            <a:r>
              <a:rPr lang="en-US" sz="1700" b="0" dirty="0" err="1" smtClean="0">
                <a:uFillTx/>
              </a:rPr>
              <a:t>Craig,R</a:t>
            </a:r>
            <a:r>
              <a:rPr lang="en-US" sz="1700" b="0" dirty="0">
                <a:uFillTx/>
              </a:rPr>
              <a:t>. and </a:t>
            </a:r>
            <a:r>
              <a:rPr lang="en-US" sz="1700" b="0" dirty="0" err="1">
                <a:uFillTx/>
              </a:rPr>
              <a:t>Beavis,R.C</a:t>
            </a:r>
            <a:r>
              <a:rPr lang="en-US" sz="1700" b="0" dirty="0">
                <a:uFillTx/>
              </a:rPr>
              <a:t>. (2003) Rapid </a:t>
            </a:r>
            <a:r>
              <a:rPr lang="en-US" sz="1700" b="0" dirty="0" err="1">
                <a:uFillTx/>
              </a:rPr>
              <a:t>Commun</a:t>
            </a:r>
            <a:r>
              <a:rPr lang="en-US" sz="1700" b="0" dirty="0">
                <a:uFillTx/>
              </a:rPr>
              <a:t>. </a:t>
            </a:r>
            <a:br>
              <a:rPr lang="en-US" sz="1700" b="0" dirty="0">
                <a:uFillTx/>
              </a:rPr>
            </a:br>
            <a:r>
              <a:rPr lang="en-US" sz="1700" b="0" dirty="0">
                <a:uFillTx/>
              </a:rPr>
              <a:t>Mass </a:t>
            </a:r>
            <a:r>
              <a:rPr lang="en-US" sz="1700" b="0" dirty="0" err="1">
                <a:uFillTx/>
              </a:rPr>
              <a:t>Spectrom</a:t>
            </a:r>
            <a:r>
              <a:rPr lang="en-US" sz="1700" b="0" dirty="0">
                <a:uFillTx/>
              </a:rPr>
              <a:t>., 17, </a:t>
            </a:r>
            <a:r>
              <a:rPr lang="en-US" sz="1700" b="0" dirty="0" smtClean="0">
                <a:uFillTx/>
              </a:rPr>
              <a:t>2310–2316</a:t>
            </a:r>
          </a:p>
          <a:p>
            <a:r>
              <a:rPr lang="en-US" sz="1700" b="0" dirty="0" smtClean="0">
                <a:uFillTx/>
              </a:rPr>
              <a:t>Geer </a:t>
            </a:r>
            <a:r>
              <a:rPr lang="en-US" sz="1700" b="0" dirty="0">
                <a:uFillTx/>
              </a:rPr>
              <a:t>et al. (2004) J Proteome Res. 2004 Sep-Oct;3(5):958-64</a:t>
            </a:r>
            <a:r>
              <a:rPr lang="en-US" sz="1700" b="0" dirty="0" smtClean="0">
                <a:uFillTx/>
              </a:rPr>
              <a:t>.</a:t>
            </a:r>
          </a:p>
          <a:p>
            <a:r>
              <a:rPr lang="en-US" sz="1700" b="0" dirty="0" err="1">
                <a:uFillTx/>
              </a:rPr>
              <a:t>Eng</a:t>
            </a:r>
            <a:r>
              <a:rPr lang="en-US" sz="1700" b="0" dirty="0">
                <a:uFillTx/>
              </a:rPr>
              <a:t> et al.,  </a:t>
            </a:r>
            <a:r>
              <a:rPr lang="en-US" sz="1700" b="0" i="1" dirty="0">
                <a:uFillTx/>
              </a:rPr>
              <a:t>J. Am. Soc. Mass </a:t>
            </a:r>
            <a:r>
              <a:rPr lang="en-US" sz="1700" b="0" i="1" dirty="0" err="1">
                <a:uFillTx/>
              </a:rPr>
              <a:t>Spectrom</a:t>
            </a:r>
            <a:r>
              <a:rPr lang="en-US" sz="1700" b="0" dirty="0">
                <a:uFillTx/>
              </a:rPr>
              <a:t>. 1994, 5, 976-989. </a:t>
            </a:r>
            <a:endParaRPr lang="en-US" sz="1700" b="0" dirty="0" smtClean="0">
              <a:uFillTx/>
            </a:endParaRPr>
          </a:p>
          <a:p>
            <a:r>
              <a:rPr lang="en-US" sz="1700" b="0" dirty="0" err="1">
                <a:uFillTx/>
              </a:rPr>
              <a:t>Fenyö</a:t>
            </a:r>
            <a:r>
              <a:rPr lang="en-US" sz="1700" b="0" dirty="0">
                <a:uFillTx/>
              </a:rPr>
              <a:t> and Beavis, Anal. Chem.2003, 75, </a:t>
            </a:r>
            <a:r>
              <a:rPr lang="en-US" sz="1700" b="0" dirty="0" smtClean="0">
                <a:uFillTx/>
              </a:rPr>
              <a:t>768-774</a:t>
            </a:r>
          </a:p>
          <a:p>
            <a:r>
              <a:rPr lang="en-US" sz="1700" b="0" dirty="0">
                <a:uFillTx/>
              </a:rPr>
              <a:t>http://</a:t>
            </a:r>
            <a:r>
              <a:rPr lang="en-US" sz="1700" b="0" dirty="0" err="1" smtClean="0">
                <a:uFillTx/>
              </a:rPr>
              <a:t>www.proteomesoftware.com</a:t>
            </a:r>
            <a:r>
              <a:rPr lang="en-US" sz="1700" b="0" dirty="0" smtClean="0">
                <a:uFillTx/>
              </a:rPr>
              <a:t>/</a:t>
            </a:r>
            <a:r>
              <a:rPr lang="en-US" sz="1700" b="0" dirty="0" err="1" smtClean="0">
                <a:uFillTx/>
              </a:rPr>
              <a:t>pdf_files</a:t>
            </a:r>
            <a:r>
              <a:rPr lang="en-US" sz="1700" b="0" dirty="0" smtClean="0">
                <a:uFillTx/>
              </a:rPr>
              <a:t>/</a:t>
            </a:r>
            <a:r>
              <a:rPr lang="en-US" sz="1700" b="0" dirty="0" err="1" smtClean="0">
                <a:uFillTx/>
              </a:rPr>
              <a:t>XTandem_edited.pdf</a:t>
            </a:r>
            <a:endParaRPr lang="en-US" sz="1700" b="0" dirty="0" smtClean="0">
              <a:uFillTx/>
            </a:endParaRPr>
          </a:p>
          <a:p>
            <a:pPr marL="342900" lvl="2" indent="-342900"/>
            <a:r>
              <a:rPr lang="en-US" sz="1700" b="0" dirty="0" err="1">
                <a:uFillTx/>
              </a:rPr>
              <a:t>Grenzel</a:t>
            </a:r>
            <a:r>
              <a:rPr lang="en-US" sz="1700" b="0" dirty="0">
                <a:uFillTx/>
              </a:rPr>
              <a:t> et al, Proteomics. 2003(3):1597-1610</a:t>
            </a:r>
            <a:r>
              <a:rPr lang="en-US" sz="1700" b="0" dirty="0" smtClean="0">
                <a:uFillTx/>
              </a:rPr>
              <a:t>.</a:t>
            </a:r>
          </a:p>
          <a:p>
            <a:pPr marL="342900" lvl="2" indent="-342900"/>
            <a:r>
              <a:rPr lang="en-US" sz="1700" b="0" dirty="0">
                <a:uFillTx/>
              </a:rPr>
              <a:t>Elias and </a:t>
            </a:r>
            <a:r>
              <a:rPr lang="en-US" sz="1700" b="0" dirty="0" err="1">
                <a:uFillTx/>
              </a:rPr>
              <a:t>Gygi</a:t>
            </a:r>
            <a:r>
              <a:rPr lang="en-US" sz="1700" b="0" dirty="0">
                <a:uFillTx/>
              </a:rPr>
              <a:t>, Nature Methods. Vol. 4, No. 3, March </a:t>
            </a:r>
            <a:r>
              <a:rPr lang="en-US" sz="1700" b="0" dirty="0" smtClean="0">
                <a:uFillTx/>
              </a:rPr>
              <a:t>2007</a:t>
            </a:r>
          </a:p>
          <a:p>
            <a:pPr marL="342900" lvl="2" indent="-342900"/>
            <a:r>
              <a:rPr lang="en-US" sz="1700" b="0" dirty="0">
                <a:uFillTx/>
              </a:rPr>
              <a:t>Searle et al., Journal of Proteome </a:t>
            </a:r>
            <a:r>
              <a:rPr lang="en-US" sz="1700" b="0" dirty="0" err="1">
                <a:uFillTx/>
              </a:rPr>
              <a:t>Researuch</a:t>
            </a:r>
            <a:r>
              <a:rPr lang="en-US" sz="1700" b="0" dirty="0">
                <a:uFillTx/>
              </a:rPr>
              <a:t>. </a:t>
            </a:r>
            <a:r>
              <a:rPr lang="en-US" sz="1700" b="0" i="1" dirty="0">
                <a:uFillTx/>
              </a:rPr>
              <a:t>2008, 7, 245–253 </a:t>
            </a:r>
            <a:r>
              <a:rPr lang="en-US" sz="1700" dirty="0" smtClean="0">
                <a:uFillTx/>
              </a:rPr>
              <a:t>245</a:t>
            </a:r>
          </a:p>
          <a:p>
            <a:pPr marL="342900" lvl="2" indent="-342900"/>
            <a:r>
              <a:rPr lang="en-US" sz="1700" b="0" dirty="0" err="1">
                <a:uFillTx/>
              </a:rPr>
              <a:t>Nahnsen</a:t>
            </a:r>
            <a:r>
              <a:rPr lang="en-US" sz="1700" b="0" dirty="0">
                <a:uFillTx/>
              </a:rPr>
              <a:t> et al., </a:t>
            </a:r>
            <a:r>
              <a:rPr lang="pt-BR" sz="1700" b="0" dirty="0">
                <a:uFillTx/>
              </a:rPr>
              <a:t>J </a:t>
            </a:r>
            <a:r>
              <a:rPr lang="pt-BR" sz="1700" b="0" dirty="0" err="1">
                <a:uFillTx/>
              </a:rPr>
              <a:t>Proteome</a:t>
            </a:r>
            <a:r>
              <a:rPr lang="pt-BR" sz="1700" b="0" dirty="0">
                <a:uFillTx/>
              </a:rPr>
              <a:t> Res. 2011 </a:t>
            </a:r>
            <a:r>
              <a:rPr lang="pt-BR" sz="1700" b="0" dirty="0" err="1">
                <a:uFillTx/>
              </a:rPr>
              <a:t>Aug</a:t>
            </a:r>
            <a:r>
              <a:rPr lang="pt-BR" sz="1700" b="0" dirty="0">
                <a:uFillTx/>
              </a:rPr>
              <a:t> 5;10(8):3332-43</a:t>
            </a:r>
            <a:endParaRPr lang="de-DE" sz="1700" dirty="0">
              <a:uFillTx/>
            </a:endParaRPr>
          </a:p>
          <a:p>
            <a:pPr marL="0" lvl="2" indent="0">
              <a:buNone/>
            </a:pPr>
            <a:endParaRPr lang="en-US" sz="1700" b="0" dirty="0">
              <a:uFillTx/>
            </a:endParaRPr>
          </a:p>
          <a:p>
            <a:pPr marL="342900" lvl="2" indent="-342900"/>
            <a:endParaRPr lang="en-US" sz="1700" b="0" dirty="0">
              <a:uFillTx/>
            </a:endParaRPr>
          </a:p>
          <a:p>
            <a:endParaRPr lang="en-US" sz="1700" b="0" dirty="0">
              <a:uFillTx/>
            </a:endParaRPr>
          </a:p>
          <a:p>
            <a:endParaRPr lang="en-US" sz="1700" b="0" dirty="0">
              <a:uFillTx/>
            </a:endParaRPr>
          </a:p>
          <a:p>
            <a:pPr marL="0" indent="0">
              <a:buNone/>
            </a:pPr>
            <a:endParaRPr lang="en-GB" sz="1700" b="0" dirty="0">
              <a:uFillTx/>
              <a:latin typeface="Arial" charset="0"/>
            </a:endParaRPr>
          </a:p>
          <a:p>
            <a:endParaRPr lang="en-GB" sz="1700" b="0" dirty="0">
              <a:uFillTx/>
              <a:latin typeface="Arial" charset="0"/>
            </a:endParaRPr>
          </a:p>
          <a:p>
            <a:endParaRPr lang="en-US" sz="1700" b="0" dirty="0">
              <a:uFillTx/>
            </a:endParaRPr>
          </a:p>
          <a:p>
            <a:endParaRPr lang="de-DE" sz="1700" b="0" dirty="0">
              <a:uFillTx/>
            </a:endParaRPr>
          </a:p>
          <a:p>
            <a:endParaRPr lang="en-US" sz="1700" b="0" dirty="0" smtClean="0">
              <a:uFillTx/>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Online Materials</a:t>
            </a:r>
          </a:p>
          <a:p>
            <a:pPr lvl="1"/>
            <a:r>
              <a:rPr lang="en-US" dirty="0" smtClean="0"/>
              <a:t>Learning Unit </a:t>
            </a:r>
            <a:r>
              <a:rPr lang="en-US" dirty="0"/>
              <a:t>7</a:t>
            </a:r>
            <a:r>
              <a:rPr lang="en-US" dirty="0" smtClean="0"/>
              <a:t>A</a:t>
            </a:r>
            <a:r>
              <a:rPr lang="en-US" dirty="0" smtClean="0"/>
              <a:t>, B, </a:t>
            </a:r>
            <a:r>
              <a:rPr lang="en-US" dirty="0" smtClean="0"/>
              <a:t>C, D</a:t>
            </a:r>
            <a:endParaRPr lang="en-US" dirty="0" smtClean="0"/>
          </a:p>
        </p:txBody>
      </p:sp>
      <p:sp>
        <p:nvSpPr>
          <p:cNvPr id="4" name="Slide Number Placeholder 3"/>
          <p:cNvSpPr>
            <a:spLocks noGrp="1"/>
          </p:cNvSpPr>
          <p:nvPr>
            <p:ph type="sldNum" sz="quarter" idx="10"/>
          </p:nvPr>
        </p:nvSpPr>
        <p:spPr/>
        <p:txBody>
          <a:bodyPr/>
          <a:lstStyle/>
          <a:p>
            <a:pPr>
              <a:defRPr/>
            </a:pPr>
            <a:fld id="{BCDDC0C6-E486-48DB-B9CE-6268CF8AB338}" type="slidenum">
              <a:rPr lang="de-DE" smtClean="0"/>
              <a:pPr>
                <a:defRPr/>
              </a:pPr>
              <a:t>76</a:t>
            </a:fld>
            <a:endParaRPr lang="de-DE"/>
          </a:p>
        </p:txBody>
      </p:sp>
    </p:spTree>
    <p:extLst>
      <p:ext uri="{BB962C8B-B14F-4D97-AF65-F5344CB8AC3E}">
        <p14:creationId xmlns:p14="http://schemas.microsoft.com/office/powerpoint/2010/main" val="1510763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en-US" dirty="0" smtClean="0">
                <a:uFillTx/>
              </a:rPr>
              <a:t>Ion Types - Example</a:t>
            </a:r>
            <a:endParaRPr lang="en-US" dirty="0">
              <a:uFillTx/>
            </a:endParaRPr>
          </a:p>
        </p:txBody>
      </p:sp>
      <p:sp>
        <p:nvSpPr>
          <p:cNvPr id="3" name="Inhaltsplatzhalter 2"/>
          <p:cNvSpPr>
            <a:spLocks noGrp="1"/>
          </p:cNvSpPr>
          <p:nvPr>
            <p:ph idx="1"/>
          </p:nvPr>
        </p:nvSpPr>
        <p:spPr/>
        <p:txBody>
          <a:bodyPr/>
          <a:lstStyle/>
          <a:p>
            <a:r>
              <a:rPr lang="en-US" sz="2400" dirty="0"/>
              <a:t>For simplicity we will consider theoretical spectra for the artificial </a:t>
            </a:r>
            <a:r>
              <a:rPr lang="en-US" sz="2400" dirty="0" smtClean="0"/>
              <a:t>(</a:t>
            </a:r>
            <a:r>
              <a:rPr lang="en-US" sz="2400" dirty="0" err="1" smtClean="0"/>
              <a:t>tryptic</a:t>
            </a:r>
            <a:r>
              <a:rPr lang="en-US" sz="2400" dirty="0" smtClean="0"/>
              <a:t>) peptide TESTPEPTIDEK</a:t>
            </a:r>
            <a:endParaRPr lang="en-US" sz="2400" dirty="0" smtClean="0">
              <a:uFillTx/>
            </a:endParaRPr>
          </a:p>
          <a:p>
            <a:r>
              <a:rPr lang="en-US" sz="2400" dirty="0" smtClean="0">
                <a:uFillTx/>
              </a:rPr>
              <a:t>For singly charged ion fragments, only one of the sister fragments will be observed</a:t>
            </a:r>
          </a:p>
        </p:txBody>
      </p:sp>
      <p:pic>
        <p:nvPicPr>
          <p:cNvPr id="4" name="Grafik 3"/>
          <p:cNvPicPr>
            <a:picLocks/>
          </p:cNvPicPr>
          <p:nvPr/>
        </p:nvPicPr>
        <p:blipFill>
          <a:blip r:embed="rId2" cstate="print"/>
          <a:stretch>
            <a:fillRect/>
          </a:stretch>
        </p:blipFill>
        <p:spPr>
          <a:xfrm>
            <a:off x="991857" y="2977800"/>
            <a:ext cx="6696000" cy="3420000"/>
          </a:xfrm>
          <a:prstGeom prst="rect">
            <a:avLst/>
          </a:prstGeom>
        </p:spPr>
      </p:pic>
      <p:sp>
        <p:nvSpPr>
          <p:cNvPr id="5" name="Textfeld 4"/>
          <p:cNvSpPr txBox="1">
            <a:spLocks/>
          </p:cNvSpPr>
          <p:nvPr/>
        </p:nvSpPr>
        <p:spPr>
          <a:xfrm>
            <a:off x="7849782" y="298132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6" name="Rechteck 5"/>
          <p:cNvSpPr>
            <a:spLocks/>
          </p:cNvSpPr>
          <p:nvPr/>
        </p:nvSpPr>
        <p:spPr bwMode="auto">
          <a:xfrm>
            <a:off x="7715250" y="3105150"/>
            <a:ext cx="152400" cy="87957"/>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p:txBody>
          <a:bodyPr/>
          <a:lstStyle/>
          <a:p>
            <a:r>
              <a:rPr lang="en-US" smtClean="0">
                <a:uFillTx/>
              </a:rPr>
              <a:t>Ion types in a tandem spectrum</a:t>
            </a:r>
            <a:endParaRPr lang="en-US">
              <a:uFillTx/>
            </a:endParaRPr>
          </a:p>
        </p:txBody>
      </p:sp>
      <p:sp>
        <p:nvSpPr>
          <p:cNvPr id="3" name="Inhaltsplatzhalter 2"/>
          <p:cNvSpPr>
            <a:spLocks noGrp="1"/>
          </p:cNvSpPr>
          <p:nvPr>
            <p:ph idx="1"/>
          </p:nvPr>
        </p:nvSpPr>
        <p:spPr/>
        <p:txBody>
          <a:bodyPr/>
          <a:lstStyle/>
          <a:p>
            <a:r>
              <a:rPr lang="en-US" sz="2800" dirty="0" smtClean="0">
                <a:uFillTx/>
              </a:rPr>
              <a:t>If the same peptide was multiply charged; the charges are usually distributed across the product ions, the tandem spectrum is assumed to contain both sister ions and also doubly charged product ions </a:t>
            </a:r>
            <a:endParaRPr lang="en-US" sz="2800" dirty="0">
              <a:uFillTx/>
            </a:endParaRPr>
          </a:p>
        </p:txBody>
      </p:sp>
      <p:pic>
        <p:nvPicPr>
          <p:cNvPr id="5" name="Grafik 4"/>
          <p:cNvPicPr>
            <a:picLocks/>
          </p:cNvPicPr>
          <p:nvPr/>
        </p:nvPicPr>
        <p:blipFill>
          <a:blip r:embed="rId2" cstate="print"/>
          <a:stretch>
            <a:fillRect/>
          </a:stretch>
        </p:blipFill>
        <p:spPr>
          <a:xfrm>
            <a:off x="991837" y="2977200"/>
            <a:ext cx="6696000" cy="3420000"/>
          </a:xfrm>
          <a:prstGeom prst="rect">
            <a:avLst/>
          </a:prstGeom>
        </p:spPr>
      </p:pic>
      <p:sp>
        <p:nvSpPr>
          <p:cNvPr id="6" name="Textfeld 5"/>
          <p:cNvSpPr txBox="1">
            <a:spLocks/>
          </p:cNvSpPr>
          <p:nvPr/>
        </p:nvSpPr>
        <p:spPr>
          <a:xfrm>
            <a:off x="7849782" y="298132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7" name="Rechteck 6"/>
          <p:cNvSpPr>
            <a:spLocks/>
          </p:cNvSpPr>
          <p:nvPr/>
        </p:nvSpPr>
        <p:spPr bwMode="auto">
          <a:xfrm>
            <a:off x="7715250" y="3105150"/>
            <a:ext cx="152400" cy="87957"/>
          </a:xfrm>
          <a:prstGeom prst="rect">
            <a:avLst/>
          </a:prstGeom>
          <a:solidFill>
            <a:srgbClr val="0000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8" name="Textfeld 7"/>
          <p:cNvSpPr txBox="1">
            <a:spLocks/>
          </p:cNvSpPr>
          <p:nvPr/>
        </p:nvSpPr>
        <p:spPr>
          <a:xfrm>
            <a:off x="7849782" y="3386435"/>
            <a:ext cx="1379943" cy="461665"/>
          </a:xfrm>
          <a:prstGeom prst="rect">
            <a:avLst/>
          </a:prstGeom>
          <a:noFill/>
        </p:spPr>
        <p:txBody>
          <a:bodyPr wrap="square" rtlCol="0">
            <a:spAutoFit/>
          </a:bodyPr>
          <a:lstStyle/>
          <a:p>
            <a:pPr algn="l"/>
            <a:r>
              <a:rPr lang="en-US" sz="1200" b="0" smtClean="0">
                <a:solidFill>
                  <a:schemeClr val="tx1"/>
                </a:solidFill>
                <a:uFillTx/>
              </a:rPr>
              <a:t>singly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9" name="Rechteck 8"/>
          <p:cNvSpPr>
            <a:spLocks/>
          </p:cNvSpPr>
          <p:nvPr/>
        </p:nvSpPr>
        <p:spPr bwMode="auto">
          <a:xfrm>
            <a:off x="7715250" y="3510260"/>
            <a:ext cx="152400" cy="8795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0" name="Textfeld 9"/>
          <p:cNvSpPr txBox="1">
            <a:spLocks/>
          </p:cNvSpPr>
          <p:nvPr/>
        </p:nvSpPr>
        <p:spPr>
          <a:xfrm>
            <a:off x="7849782" y="376743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y ions</a:t>
            </a:r>
            <a:endParaRPr lang="en-US" sz="1200" b="0">
              <a:solidFill>
                <a:schemeClr val="tx1"/>
              </a:solidFill>
              <a:uFillTx/>
            </a:endParaRPr>
          </a:p>
        </p:txBody>
      </p:sp>
      <p:sp>
        <p:nvSpPr>
          <p:cNvPr id="11" name="Rechteck 10"/>
          <p:cNvSpPr>
            <a:spLocks/>
          </p:cNvSpPr>
          <p:nvPr/>
        </p:nvSpPr>
        <p:spPr bwMode="auto">
          <a:xfrm>
            <a:off x="7715250" y="3891260"/>
            <a:ext cx="152400" cy="87957"/>
          </a:xfrm>
          <a:prstGeom prst="rect">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
        <p:nvSpPr>
          <p:cNvPr id="12" name="Textfeld 11"/>
          <p:cNvSpPr txBox="1">
            <a:spLocks/>
          </p:cNvSpPr>
          <p:nvPr/>
        </p:nvSpPr>
        <p:spPr>
          <a:xfrm>
            <a:off x="7849782" y="4129385"/>
            <a:ext cx="1379943" cy="461665"/>
          </a:xfrm>
          <a:prstGeom prst="rect">
            <a:avLst/>
          </a:prstGeom>
          <a:noFill/>
        </p:spPr>
        <p:txBody>
          <a:bodyPr wrap="square" rtlCol="0">
            <a:spAutoFit/>
          </a:bodyPr>
          <a:lstStyle/>
          <a:p>
            <a:pPr algn="l"/>
            <a:r>
              <a:rPr lang="en-US" sz="1200" b="0" smtClean="0">
                <a:solidFill>
                  <a:schemeClr val="tx1"/>
                </a:solidFill>
                <a:uFillTx/>
              </a:rPr>
              <a:t>doubly charged </a:t>
            </a:r>
            <a:br>
              <a:rPr lang="en-US" sz="1200" b="0" smtClean="0">
                <a:solidFill>
                  <a:schemeClr val="tx1"/>
                </a:solidFill>
                <a:uFillTx/>
              </a:rPr>
            </a:br>
            <a:r>
              <a:rPr lang="en-US" sz="1200" b="0" smtClean="0">
                <a:solidFill>
                  <a:schemeClr val="tx1"/>
                </a:solidFill>
                <a:uFillTx/>
              </a:rPr>
              <a:t>b ions</a:t>
            </a:r>
            <a:endParaRPr lang="en-US" sz="1200" b="0">
              <a:solidFill>
                <a:schemeClr val="tx1"/>
              </a:solidFill>
              <a:uFillTx/>
            </a:endParaRPr>
          </a:p>
        </p:txBody>
      </p:sp>
      <p:sp>
        <p:nvSpPr>
          <p:cNvPr id="13" name="Rechteck 12"/>
          <p:cNvSpPr>
            <a:spLocks/>
          </p:cNvSpPr>
          <p:nvPr/>
        </p:nvSpPr>
        <p:spPr bwMode="auto">
          <a:xfrm>
            <a:off x="7715250" y="4253210"/>
            <a:ext cx="152400" cy="87957"/>
          </a:xfrm>
          <a:prstGeom prst="rect">
            <a:avLst/>
          </a:prstGeom>
          <a:solidFill>
            <a:srgbClr val="00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FontTx/>
              <a:buNone/>
            </a:pPr>
            <a:endParaRPr kumimoji="0" lang="en-US" sz="4400" b="1" i="0" u="none" strike="noStrike" cap="none" normalizeH="0" baseline="0">
              <a:ln>
                <a:noFill/>
              </a:ln>
              <a:solidFill>
                <a:schemeClr val="tx2"/>
              </a:solidFill>
              <a:effectLst/>
              <a:uFillTx/>
              <a:latin typeface="Trebuchet MS"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PM_Theme_2014">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FontTx/>
          <a:buNone/>
          <a:defRPr kumimoji="0" lang="en-US" sz="4400" b="1" i="0" u="none" strike="noStrike" cap="none" normalizeH="0" baseline="0">
            <a:ln>
              <a:noFill/>
            </a:ln>
            <a:solidFill>
              <a:schemeClr val="tx2"/>
            </a:solidFill>
            <a:effectLst/>
            <a:uFillTx/>
            <a:latin typeface="Trebuchet MS" pitchFamily="-65"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FontTx/>
          <a:buNone/>
          <a:defRPr kumimoji="0" lang="en-US" sz="4400" b="1" i="0" u="none" strike="noStrike" cap="none" normalizeH="0" baseline="0">
            <a:ln>
              <a:noFill/>
            </a:ln>
            <a:solidFill>
              <a:schemeClr val="tx2"/>
            </a:solidFill>
            <a:effectLst/>
            <a:uFillTx/>
            <a:latin typeface="Trebuchet MS" pitchFamily="-65" charset="0"/>
          </a:defRPr>
        </a:defP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CPM_Theme_2014.thmx</Template>
  <TotalTime>0</TotalTime>
  <Words>4070</Words>
  <Application>Microsoft Macintosh PowerPoint</Application>
  <PresentationFormat>On-screen Show (4:3)</PresentationFormat>
  <Paragraphs>823</Paragraphs>
  <Slides>76</Slides>
  <Notes>9</Notes>
  <HiddenSlides>7</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CPM_Theme_2014</vt:lpstr>
      <vt:lpstr>Computational Proteomics and Metabolomics</vt:lpstr>
      <vt:lpstr>Learning Unit 7A Peptide Database Search</vt:lpstr>
      <vt:lpstr>Peptide Identification </vt:lpstr>
      <vt:lpstr>Peptide Identification </vt:lpstr>
      <vt:lpstr>Product ion generation</vt:lpstr>
      <vt:lpstr>Ion Series</vt:lpstr>
      <vt:lpstr>b/y ions in CID</vt:lpstr>
      <vt:lpstr>Ion Types - Example</vt:lpstr>
      <vt:lpstr>Ion types in a tandem spectrum</vt:lpstr>
      <vt:lpstr>Ion types in a tandem spectrum</vt:lpstr>
      <vt:lpstr>Ion types in a tandem spectrum</vt:lpstr>
      <vt:lpstr>Neutral losses</vt:lpstr>
      <vt:lpstr>Internal fragments</vt:lpstr>
      <vt:lpstr>Noise in tandem spectra</vt:lpstr>
      <vt:lpstr>Summary ion types</vt:lpstr>
      <vt:lpstr>Identification workflow</vt:lpstr>
      <vt:lpstr>Peptide identification</vt:lpstr>
      <vt:lpstr>Peptide identification</vt:lpstr>
      <vt:lpstr>1. Extract all candidates (search space)</vt:lpstr>
      <vt:lpstr>2. Generate theoretical spectra</vt:lpstr>
      <vt:lpstr>3. Comparison to experimental spectra</vt:lpstr>
      <vt:lpstr>3. Comparison to experimental spectra</vt:lpstr>
      <vt:lpstr>4. Scoring of peptide candidates</vt:lpstr>
      <vt:lpstr>Learning Unit 7B Search Engines</vt:lpstr>
      <vt:lpstr>X!Tandem</vt:lpstr>
      <vt:lpstr>Find overlapping masses</vt:lpstr>
      <vt:lpstr>X!Tandem’s dot product</vt:lpstr>
      <vt:lpstr>Survival function and e-value</vt:lpstr>
      <vt:lpstr>Survival function and e-value</vt:lpstr>
      <vt:lpstr>Survival function and e-value</vt:lpstr>
      <vt:lpstr>X!Tandem Hyperscore</vt:lpstr>
      <vt:lpstr>PowerPoint Presentation</vt:lpstr>
      <vt:lpstr>Distribution of “Incorrect” Hits</vt:lpstr>
      <vt:lpstr>Estimate Likelihood (E-Value)</vt:lpstr>
      <vt:lpstr>Estimate Likelihood (E-Value)</vt:lpstr>
      <vt:lpstr>Estimate Likelihood (E-Value)</vt:lpstr>
      <vt:lpstr>OMSSA</vt:lpstr>
      <vt:lpstr>OMSSA scoring</vt:lpstr>
      <vt:lpstr>OMSSA scoring</vt:lpstr>
      <vt:lpstr>OMSSA scoring</vt:lpstr>
      <vt:lpstr>OMSSA – model for charge state 1</vt:lpstr>
      <vt:lpstr>OMSSA – model for charge state +1 and +2</vt:lpstr>
      <vt:lpstr>OMSSA – improve performace</vt:lpstr>
      <vt:lpstr>Sequest</vt:lpstr>
      <vt:lpstr>Sequest – Cross correlation</vt:lpstr>
      <vt:lpstr>Sequest – Autocorrelation</vt:lpstr>
      <vt:lpstr>Sequest – Xcorr score</vt:lpstr>
      <vt:lpstr>Sequest – ΔCn score</vt:lpstr>
      <vt:lpstr>Other Search Engines</vt:lpstr>
      <vt:lpstr>Search Settings</vt:lpstr>
      <vt:lpstr>Mass Tolerance Settings</vt:lpstr>
      <vt:lpstr>Charge States and Missed Cleavages</vt:lpstr>
      <vt:lpstr>Modifications</vt:lpstr>
      <vt:lpstr>Modifications</vt:lpstr>
      <vt:lpstr>Variable Modifications</vt:lpstr>
      <vt:lpstr>Learning Unit 7C FDR Estimation</vt:lpstr>
      <vt:lpstr>Database Settings</vt:lpstr>
      <vt:lpstr>Target-Decoy Databases</vt:lpstr>
      <vt:lpstr>Target-Decoy Databases</vt:lpstr>
      <vt:lpstr>Calculation of FDRs </vt:lpstr>
      <vt:lpstr>LEARNING UNIT 7D Consensus Identification</vt:lpstr>
      <vt:lpstr>Comparison of search engines</vt:lpstr>
      <vt:lpstr>Multiple search engines</vt:lpstr>
      <vt:lpstr>Multiple search engines</vt:lpstr>
      <vt:lpstr>Multiple search engines</vt:lpstr>
      <vt:lpstr>Scaffold</vt:lpstr>
      <vt:lpstr>Scaffold</vt:lpstr>
      <vt:lpstr>Scaffold Performance</vt:lpstr>
      <vt:lpstr>ConsensusID</vt:lpstr>
      <vt:lpstr>ConsensusID – Mixture Modeling</vt:lpstr>
      <vt:lpstr>ConsensusID – Similarity Scoring</vt:lpstr>
      <vt:lpstr>ConsensusID - Similarity Scoring</vt:lpstr>
      <vt:lpstr>ConsensusID - Consensus Score</vt:lpstr>
      <vt:lpstr>ConsensusID Performance</vt:lpstr>
      <vt:lpstr>References</vt:lpstr>
      <vt:lpstr>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Proteinstruktur und -modellierung</dc:title>
  <dc:creator/>
  <cp:lastModifiedBy>Knut Reinert</cp:lastModifiedBy>
  <cp:revision>38</cp:revision>
  <cp:lastPrinted>1900-12-31T22:00:00Z</cp:lastPrinted>
  <dcterms:created xsi:type="dcterms:W3CDTF">2010-04-12T07:26:14Z</dcterms:created>
  <dcterms:modified xsi:type="dcterms:W3CDTF">2014-12-08T15:01:50Z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