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5" r:id="rId1"/>
  </p:sldMasterIdLst>
  <p:notesMasterIdLst>
    <p:notesMasterId r:id="rId57"/>
  </p:notesMasterIdLst>
  <p:handoutMasterIdLst>
    <p:handoutMasterId r:id="rId58"/>
  </p:handoutMasterIdLst>
  <p:sldIdLst>
    <p:sldId id="754" r:id="rId2"/>
    <p:sldId id="689" r:id="rId3"/>
    <p:sldId id="758" r:id="rId4"/>
    <p:sldId id="695" r:id="rId5"/>
    <p:sldId id="704" r:id="rId6"/>
    <p:sldId id="696" r:id="rId7"/>
    <p:sldId id="697" r:id="rId8"/>
    <p:sldId id="698" r:id="rId9"/>
    <p:sldId id="699" r:id="rId10"/>
    <p:sldId id="700" r:id="rId11"/>
    <p:sldId id="749" r:id="rId12"/>
    <p:sldId id="750" r:id="rId13"/>
    <p:sldId id="736" r:id="rId14"/>
    <p:sldId id="751" r:id="rId15"/>
    <p:sldId id="744" r:id="rId16"/>
    <p:sldId id="759" r:id="rId17"/>
    <p:sldId id="702" r:id="rId18"/>
    <p:sldId id="705" r:id="rId19"/>
    <p:sldId id="703" r:id="rId20"/>
    <p:sldId id="707" r:id="rId21"/>
    <p:sldId id="719" r:id="rId22"/>
    <p:sldId id="723" r:id="rId23"/>
    <p:sldId id="752" r:id="rId24"/>
    <p:sldId id="722" r:id="rId25"/>
    <p:sldId id="721" r:id="rId26"/>
    <p:sldId id="710" r:id="rId27"/>
    <p:sldId id="711" r:id="rId28"/>
    <p:sldId id="730" r:id="rId29"/>
    <p:sldId id="731" r:id="rId30"/>
    <p:sldId id="718" r:id="rId31"/>
    <p:sldId id="753" r:id="rId32"/>
    <p:sldId id="735" r:id="rId33"/>
    <p:sldId id="757" r:id="rId34"/>
    <p:sldId id="756" r:id="rId35"/>
    <p:sldId id="712" r:id="rId36"/>
    <p:sldId id="713" r:id="rId37"/>
    <p:sldId id="717" r:id="rId38"/>
    <p:sldId id="715" r:id="rId39"/>
    <p:sldId id="725" r:id="rId40"/>
    <p:sldId id="724" r:id="rId41"/>
    <p:sldId id="726" r:id="rId42"/>
    <p:sldId id="728" r:id="rId43"/>
    <p:sldId id="727" r:id="rId44"/>
    <p:sldId id="760" r:id="rId45"/>
    <p:sldId id="701" r:id="rId46"/>
    <p:sldId id="716" r:id="rId47"/>
    <p:sldId id="733" r:id="rId48"/>
    <p:sldId id="734" r:id="rId49"/>
    <p:sldId id="739" r:id="rId50"/>
    <p:sldId id="737" r:id="rId51"/>
    <p:sldId id="738" r:id="rId52"/>
    <p:sldId id="741" r:id="rId53"/>
    <p:sldId id="709" r:id="rId54"/>
    <p:sldId id="694" r:id="rId55"/>
    <p:sldId id="755" r:id="rId56"/>
  </p:sldIdLst>
  <p:sldSz cx="9144000" cy="6858000" type="screen4x3"/>
  <p:notesSz cx="6858000" cy="9144000"/>
  <p:custDataLst>
    <p:tags r:id="rId60"/>
  </p:custDataLst>
  <p:defaultTextStyle>
    <a:defPPr>
      <a:defRPr lang="en-US"/>
    </a:defPPr>
    <a:lvl1pPr algn="r" rtl="0" eaLnBrk="0" fontAlgn="base" hangingPunct="0">
      <a:spcBef>
        <a:spcPct val="0"/>
      </a:spcBef>
      <a:spcAft>
        <a:spcPct val="0"/>
      </a:spcAft>
      <a:defRPr sz="4400" b="1" kern="1200">
        <a:solidFill>
          <a:schemeClr val="tx2"/>
        </a:solidFill>
        <a:latin typeface="Trebuchet MS" pitchFamily="34" charset="0"/>
        <a:ea typeface="+mn-ea"/>
        <a:cs typeface="+mn-cs"/>
      </a:defRPr>
    </a:lvl1pPr>
    <a:lvl2pPr marL="457200" algn="r" rtl="0" eaLnBrk="0" fontAlgn="base" hangingPunct="0">
      <a:spcBef>
        <a:spcPct val="0"/>
      </a:spcBef>
      <a:spcAft>
        <a:spcPct val="0"/>
      </a:spcAft>
      <a:defRPr sz="4400" b="1" kern="1200">
        <a:solidFill>
          <a:schemeClr val="tx2"/>
        </a:solidFill>
        <a:latin typeface="Trebuchet MS" pitchFamily="34" charset="0"/>
        <a:ea typeface="+mn-ea"/>
        <a:cs typeface="+mn-cs"/>
      </a:defRPr>
    </a:lvl2pPr>
    <a:lvl3pPr marL="914400" algn="r" rtl="0" eaLnBrk="0" fontAlgn="base" hangingPunct="0">
      <a:spcBef>
        <a:spcPct val="0"/>
      </a:spcBef>
      <a:spcAft>
        <a:spcPct val="0"/>
      </a:spcAft>
      <a:defRPr sz="4400" b="1" kern="1200">
        <a:solidFill>
          <a:schemeClr val="tx2"/>
        </a:solidFill>
        <a:latin typeface="Trebuchet MS" pitchFamily="34" charset="0"/>
        <a:ea typeface="+mn-ea"/>
        <a:cs typeface="+mn-cs"/>
      </a:defRPr>
    </a:lvl3pPr>
    <a:lvl4pPr marL="1371600" algn="r" rtl="0" eaLnBrk="0" fontAlgn="base" hangingPunct="0">
      <a:spcBef>
        <a:spcPct val="0"/>
      </a:spcBef>
      <a:spcAft>
        <a:spcPct val="0"/>
      </a:spcAft>
      <a:defRPr sz="4400" b="1" kern="1200">
        <a:solidFill>
          <a:schemeClr val="tx2"/>
        </a:solidFill>
        <a:latin typeface="Trebuchet MS" pitchFamily="34" charset="0"/>
        <a:ea typeface="+mn-ea"/>
        <a:cs typeface="+mn-cs"/>
      </a:defRPr>
    </a:lvl4pPr>
    <a:lvl5pPr marL="1828800" algn="r" rtl="0" eaLnBrk="0" fontAlgn="base" hangingPunct="0">
      <a:spcBef>
        <a:spcPct val="0"/>
      </a:spcBef>
      <a:spcAft>
        <a:spcPct val="0"/>
      </a:spcAft>
      <a:defRPr sz="4400" b="1" kern="1200">
        <a:solidFill>
          <a:schemeClr val="tx2"/>
        </a:solidFill>
        <a:latin typeface="Trebuchet MS" pitchFamily="34" charset="0"/>
        <a:ea typeface="+mn-ea"/>
        <a:cs typeface="+mn-cs"/>
      </a:defRPr>
    </a:lvl5pPr>
    <a:lvl6pPr marL="2286000" algn="l" defTabSz="914400" rtl="0" eaLnBrk="1" latinLnBrk="0" hangingPunct="1">
      <a:defRPr sz="4400" b="1" kern="1200">
        <a:solidFill>
          <a:schemeClr val="tx2"/>
        </a:solidFill>
        <a:latin typeface="Trebuchet MS" pitchFamily="34" charset="0"/>
        <a:ea typeface="+mn-ea"/>
        <a:cs typeface="+mn-cs"/>
      </a:defRPr>
    </a:lvl6pPr>
    <a:lvl7pPr marL="2743200" algn="l" defTabSz="914400" rtl="0" eaLnBrk="1" latinLnBrk="0" hangingPunct="1">
      <a:defRPr sz="4400" b="1" kern="1200">
        <a:solidFill>
          <a:schemeClr val="tx2"/>
        </a:solidFill>
        <a:latin typeface="Trebuchet MS" pitchFamily="34" charset="0"/>
        <a:ea typeface="+mn-ea"/>
        <a:cs typeface="+mn-cs"/>
      </a:defRPr>
    </a:lvl7pPr>
    <a:lvl8pPr marL="3200400" algn="l" defTabSz="914400" rtl="0" eaLnBrk="1" latinLnBrk="0" hangingPunct="1">
      <a:defRPr sz="4400" b="1" kern="1200">
        <a:solidFill>
          <a:schemeClr val="tx2"/>
        </a:solidFill>
        <a:latin typeface="Trebuchet MS" pitchFamily="34" charset="0"/>
        <a:ea typeface="+mn-ea"/>
        <a:cs typeface="+mn-cs"/>
      </a:defRPr>
    </a:lvl8pPr>
    <a:lvl9pPr marL="3657600" algn="l" defTabSz="914400" rtl="0" eaLnBrk="1" latinLnBrk="0" hangingPunct="1">
      <a:defRPr sz="4400" b="1" kern="1200">
        <a:solidFill>
          <a:schemeClr val="tx2"/>
        </a:solidFill>
        <a:latin typeface="Trebuchet MS"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ven Nahnsen" initials="SN" lastIdx="7"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CEAD6"/>
    <a:srgbClr val="FFFF99"/>
    <a:srgbClr val="FF3300"/>
    <a:srgbClr val="FFFF00"/>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9812" autoAdjust="0"/>
  </p:normalViewPr>
  <p:slideViewPr>
    <p:cSldViewPr>
      <p:cViewPr varScale="1">
        <p:scale>
          <a:sx n="131" d="100"/>
          <a:sy n="131" d="100"/>
        </p:scale>
        <p:origin x="-221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gs" Target="tags/tag1.xml"/><Relationship Id="rId61" Type="http://schemas.openxmlformats.org/officeDocument/2006/relationships/commentAuthors" Target="commentAuthors.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1F0FF57-AAD9-0E48-823B-FC720201925E}" type="datetimeFigureOut">
              <a:rPr lang="en-US" smtClean="0"/>
              <a:t>01/12/14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3CF8E1-F28C-0A4A-BDD5-992A29A141E8}" type="slidenum">
              <a:rPr lang="en-US" smtClean="0"/>
              <a:t>‹#›</a:t>
            </a:fld>
            <a:endParaRPr lang="en-US"/>
          </a:p>
        </p:txBody>
      </p:sp>
    </p:spTree>
    <p:extLst>
      <p:ext uri="{BB962C8B-B14F-4D97-AF65-F5344CB8AC3E}">
        <p14:creationId xmlns:p14="http://schemas.microsoft.com/office/powerpoint/2010/main" val="35507576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b="0">
                <a:solidFill>
                  <a:schemeClr val="tx1"/>
                </a:solidFill>
                <a:latin typeface="Arial" charset="0"/>
              </a:defRPr>
            </a:lvl1pPr>
          </a:lstStyle>
          <a:p>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solidFill>
                  <a:schemeClr val="tx1"/>
                </a:solidFill>
                <a:latin typeface="Arial" charset="0"/>
              </a:defRPr>
            </a:lvl1pPr>
          </a:lstStyle>
          <a:p>
            <a:endParaRPr lang="en-US"/>
          </a:p>
        </p:txBody>
      </p:sp>
      <p:sp>
        <p:nvSpPr>
          <p:cNvPr id="9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a:solidFill>
                  <a:schemeClr val="tx1"/>
                </a:solidFill>
                <a:latin typeface="Arial" charset="0"/>
              </a:defRPr>
            </a:lvl1pPr>
          </a:lstStyle>
          <a:p>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solidFill>
                  <a:schemeClr val="tx1"/>
                </a:solidFill>
                <a:latin typeface="Arial" charset="0"/>
              </a:defRPr>
            </a:lvl1pPr>
          </a:lstStyle>
          <a:p>
            <a:fld id="{B39B35C4-293E-48C9-B534-A0BC74E38117}" type="slidenum">
              <a:rPr lang="en-US"/>
              <a:pPr/>
              <a:t>‹#›</a:t>
            </a:fld>
            <a:endParaRPr lang="en-US"/>
          </a:p>
        </p:txBody>
      </p:sp>
    </p:spTree>
    <p:extLst>
      <p:ext uri="{BB962C8B-B14F-4D97-AF65-F5344CB8AC3E}">
        <p14:creationId xmlns:p14="http://schemas.microsoft.com/office/powerpoint/2010/main" val="137644390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A8ED7D57-9AD5-4829-A75C-A11F3F754590}" type="slidenum">
              <a:rPr lang="de-DE"/>
              <a:pPr/>
              <a:t>1</a:t>
            </a:fld>
            <a:endParaRPr lang="de-DE"/>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de-DE" dirty="0" smtClean="0"/>
          </a:p>
        </p:txBody>
      </p:sp>
    </p:spTree>
    <p:extLst>
      <p:ext uri="{BB962C8B-B14F-4D97-AF65-F5344CB8AC3E}">
        <p14:creationId xmlns:p14="http://schemas.microsoft.com/office/powerpoint/2010/main" val="2004005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B35C4-293E-48C9-B534-A0BC74E38117}" type="slidenum">
              <a:rPr lang="en-US" smtClean="0"/>
              <a:pPr/>
              <a:t>8</a:t>
            </a:fld>
            <a:endParaRPr lang="en-US"/>
          </a:p>
        </p:txBody>
      </p:sp>
    </p:spTree>
    <p:extLst>
      <p:ext uri="{BB962C8B-B14F-4D97-AF65-F5344CB8AC3E}">
        <p14:creationId xmlns:p14="http://schemas.microsoft.com/office/powerpoint/2010/main" val="3134220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Text Box 1"/>
          <p:cNvSpPr txBox="1">
            <a:spLocks noGrp="1" noRot="1" noChangeAspect="1" noChangeArrowheads="1"/>
          </p:cNvSpPr>
          <p:nvPr>
            <p:ph type="sldImg"/>
          </p:nvPr>
        </p:nvSpPr>
        <p:spPr bwMode="auto">
          <a:xfrm>
            <a:off x="1450975" y="1209675"/>
            <a:ext cx="3957638" cy="2967038"/>
          </a:xfrm>
          <a:prstGeom prst="rect">
            <a:avLst/>
          </a:prstGeom>
          <a:solidFill>
            <a:srgbClr val="FFFFFF"/>
          </a:solidFill>
          <a:ln>
            <a:solidFill>
              <a:srgbClr val="000000"/>
            </a:solidFill>
            <a:miter lim="800000"/>
            <a:headEnd/>
            <a:tailEnd/>
          </a:ln>
        </p:spPr>
      </p:sp>
      <p:sp>
        <p:nvSpPr>
          <p:cNvPr id="99330" name="Text Box 2"/>
          <p:cNvSpPr txBox="1">
            <a:spLocks noGrp="1" noChangeArrowheads="1"/>
          </p:cNvSpPr>
          <p:nvPr>
            <p:ph type="body" idx="1"/>
          </p:nvPr>
        </p:nvSpPr>
        <p:spPr bwMode="auto">
          <a:xfrm>
            <a:off x="1393212" y="4374457"/>
            <a:ext cx="4070136" cy="3561205"/>
          </a:xfrm>
          <a:prstGeom prst="rect">
            <a:avLst/>
          </a:prstGeom>
          <a:noFill/>
          <a:ln>
            <a:round/>
            <a:headEnd/>
            <a:tailEnd/>
          </a:ln>
        </p:spPr>
        <p:txBody>
          <a:bodyPr lIns="0" tIns="22540" rIns="0" bIns="0">
            <a:prstTxWarp prst="textNoShape">
              <a:avLst/>
            </a:prstTxWarp>
          </a:bodyPr>
          <a:lstStyle/>
          <a:p>
            <a:pPr algn="just">
              <a:lnSpc>
                <a:spcPct val="83000"/>
              </a:lnSpc>
              <a:spcBef>
                <a:spcPts val="395"/>
              </a:spcBef>
              <a:tabLst>
                <a:tab pos="0" algn="l"/>
                <a:tab pos="801837" algn="l"/>
                <a:tab pos="1603675" algn="l"/>
                <a:tab pos="2405512" algn="l"/>
                <a:tab pos="3207349" algn="l"/>
                <a:tab pos="4009187" algn="l"/>
                <a:tab pos="4811024" algn="l"/>
                <a:tab pos="5612862" algn="l"/>
                <a:tab pos="6414699" algn="l"/>
                <a:tab pos="7216536" algn="l"/>
                <a:tab pos="8018374" algn="l"/>
                <a:tab pos="8820211" algn="l"/>
              </a:tabLst>
            </a:pPr>
            <a:r>
              <a:rPr lang="en-US" dirty="0">
                <a:latin typeface="Trebuchet MS" charset="0"/>
                <a:ea typeface="msgothic" charset="0"/>
                <a:cs typeface="msgothic" charset="0"/>
              </a:rPr>
              <a:t>Of course, any existing pre-knowledge can be used to improve the results in general. Examples are retention times and MS/MS spectra of known peptides.</a:t>
            </a:r>
          </a:p>
        </p:txBody>
      </p:sp>
    </p:spTree>
    <p:extLst>
      <p:ext uri="{BB962C8B-B14F-4D97-AF65-F5344CB8AC3E}">
        <p14:creationId xmlns:p14="http://schemas.microsoft.com/office/powerpoint/2010/main" val="3367511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smtClean="0">
                <a:solidFill>
                  <a:schemeClr val="tx1"/>
                </a:solidFill>
                <a:latin typeface="Arial" charset="0"/>
                <a:ea typeface="+mn-ea"/>
                <a:cs typeface="+mn-cs"/>
              </a:rPr>
              <a:t>\begin{equation*}</a:t>
            </a:r>
          </a:p>
          <a:p>
            <a:r>
              <a:rPr lang="hu-HU" sz="1200" kern="1200" dirty="0" smtClean="0">
                <a:solidFill>
                  <a:schemeClr val="tx1"/>
                </a:solidFill>
                <a:latin typeface="Arial" charset="0"/>
                <a:ea typeface="+mn-ea"/>
                <a:cs typeface="+mn-cs"/>
              </a:rPr>
              <a:t>\text{maximize}\sum_{t \in T}{x_{t}d_{t}} - \omega^{p} \sum_{p \in P}{y_p} - \omega^{s} \sum_{s \in S} \sum_{0 \leq j &lt; \rho} {}z_{s}^{j}(\rho - j)^2	</a:t>
            </a:r>
          </a:p>
          <a:p>
            <a:r>
              <a:rPr lang="de-DE" sz="1200" kern="1200" dirty="0" smtClean="0">
                <a:solidFill>
                  <a:schemeClr val="tx1"/>
                </a:solidFill>
                <a:latin typeface="Arial" charset="0"/>
                <a:ea typeface="+mn-ea"/>
                <a:cs typeface="+mn-cs"/>
              </a:rPr>
              <a:t>\end{</a:t>
            </a:r>
            <a:r>
              <a:rPr lang="de-DE" sz="1200" kern="1200" dirty="0" err="1" smtClean="0">
                <a:solidFill>
                  <a:schemeClr val="tx1"/>
                </a:solidFill>
                <a:latin typeface="Arial" charset="0"/>
                <a:ea typeface="+mn-ea"/>
                <a:cs typeface="+mn-cs"/>
              </a:rPr>
              <a:t>equation</a:t>
            </a:r>
            <a:r>
              <a:rPr lang="de-DE" sz="1200" kern="1200" dirty="0" smtClean="0">
                <a:solidFill>
                  <a:schemeClr val="tx1"/>
                </a:solidFill>
                <a:latin typeface="Arial" charset="0"/>
                <a:ea typeface="+mn-ea"/>
                <a:cs typeface="+mn-cs"/>
              </a:rPr>
              <a:t>*}</a:t>
            </a:r>
          </a:p>
          <a:p>
            <a:r>
              <a:rPr lang="de-DE" sz="1200" kern="1200" dirty="0" err="1" smtClean="0">
                <a:solidFill>
                  <a:schemeClr val="tx1"/>
                </a:solidFill>
                <a:latin typeface="Arial" charset="0"/>
                <a:ea typeface="+mn-ea"/>
                <a:cs typeface="+mn-cs"/>
              </a:rPr>
              <a:t>subject</a:t>
            </a:r>
            <a:r>
              <a:rPr lang="de-DE" sz="1200" kern="1200" dirty="0" smtClean="0">
                <a:solidFill>
                  <a:schemeClr val="tx1"/>
                </a:solidFill>
                <a:latin typeface="Arial" charset="0"/>
                <a:ea typeface="+mn-ea"/>
                <a:cs typeface="+mn-cs"/>
              </a:rPr>
              <a:t> </a:t>
            </a:r>
            <a:r>
              <a:rPr lang="de-DE" sz="1200" kern="1200" dirty="0" err="1" smtClean="0">
                <a:solidFill>
                  <a:schemeClr val="tx1"/>
                </a:solidFill>
                <a:latin typeface="Arial" charset="0"/>
                <a:ea typeface="+mn-ea"/>
                <a:cs typeface="+mn-cs"/>
              </a:rPr>
              <a:t>to</a:t>
            </a:r>
            <a:r>
              <a:rPr lang="de-DE" sz="1200" kern="1200" dirty="0" smtClean="0">
                <a:solidFill>
                  <a:schemeClr val="tx1"/>
                </a:solidFill>
                <a:latin typeface="Arial" charset="0"/>
                <a:ea typeface="+mn-ea"/>
                <a:cs typeface="+mn-cs"/>
              </a:rPr>
              <a:t> </a:t>
            </a:r>
          </a:p>
          <a:p>
            <a:r>
              <a:rPr lang="de-DE" sz="1200" kern="1200" dirty="0" smtClean="0">
                <a:solidFill>
                  <a:schemeClr val="tx1"/>
                </a:solidFill>
                <a:latin typeface="Arial" charset="0"/>
                <a:ea typeface="+mn-ea"/>
                <a:cs typeface="+mn-cs"/>
              </a:rPr>
              <a:t>\</a:t>
            </a:r>
            <a:r>
              <a:rPr lang="de-DE" sz="1200" kern="1200" dirty="0" err="1" smtClean="0">
                <a:solidFill>
                  <a:schemeClr val="tx1"/>
                </a:solidFill>
                <a:latin typeface="Arial" charset="0"/>
                <a:ea typeface="+mn-ea"/>
                <a:cs typeface="+mn-cs"/>
              </a:rPr>
              <a:t>begin</a:t>
            </a:r>
            <a:r>
              <a:rPr lang="de-DE" sz="1200" kern="1200" dirty="0" smtClean="0">
                <a:solidFill>
                  <a:schemeClr val="tx1"/>
                </a:solidFill>
                <a:latin typeface="Arial" charset="0"/>
                <a:ea typeface="+mn-ea"/>
                <a:cs typeface="+mn-cs"/>
              </a:rPr>
              <a:t>{</a:t>
            </a:r>
            <a:r>
              <a:rPr lang="de-DE" sz="1200" kern="1200" dirty="0" err="1" smtClean="0">
                <a:solidFill>
                  <a:schemeClr val="tx1"/>
                </a:solidFill>
                <a:latin typeface="Arial" charset="0"/>
                <a:ea typeface="+mn-ea"/>
                <a:cs typeface="+mn-cs"/>
              </a:rPr>
              <a:t>equation</a:t>
            </a:r>
            <a:r>
              <a:rPr lang="de-DE" sz="1200" kern="1200" dirty="0" smtClean="0">
                <a:solidFill>
                  <a:schemeClr val="tx1"/>
                </a:solidFill>
                <a:latin typeface="Arial" charset="0"/>
                <a:ea typeface="+mn-ea"/>
                <a:cs typeface="+mn-cs"/>
              </a:rPr>
              <a:t>*}</a:t>
            </a:r>
          </a:p>
          <a:p>
            <a:r>
              <a:rPr lang="de-DE" sz="1200" kern="1200" dirty="0" smtClean="0">
                <a:solidFill>
                  <a:schemeClr val="tx1"/>
                </a:solidFill>
                <a:latin typeface="Arial" charset="0"/>
                <a:ea typeface="+mn-ea"/>
                <a:cs typeface="+mn-cs"/>
              </a:rPr>
              <a:t>\tau </a:t>
            </a:r>
            <a:r>
              <a:rPr lang="de-DE" sz="1200" kern="1200" dirty="0" err="1" smtClean="0">
                <a:solidFill>
                  <a:schemeClr val="tx1"/>
                </a:solidFill>
                <a:latin typeface="Arial" charset="0"/>
                <a:ea typeface="+mn-ea"/>
                <a:cs typeface="+mn-cs"/>
              </a:rPr>
              <a:t>y_p</a:t>
            </a:r>
            <a:r>
              <a:rPr lang="de-DE" sz="1200" kern="1200" dirty="0" smtClean="0">
                <a:solidFill>
                  <a:schemeClr val="tx1"/>
                </a:solidFill>
                <a:latin typeface="Arial" charset="0"/>
                <a:ea typeface="+mn-ea"/>
                <a:cs typeface="+mn-cs"/>
              </a:rPr>
              <a:t> + \</a:t>
            </a:r>
            <a:r>
              <a:rPr lang="de-DE" sz="1200" kern="1200" dirty="0" err="1" smtClean="0">
                <a:solidFill>
                  <a:schemeClr val="tx1"/>
                </a:solidFill>
                <a:latin typeface="Arial" charset="0"/>
                <a:ea typeface="+mn-ea"/>
                <a:cs typeface="+mn-cs"/>
              </a:rPr>
              <a:t>sum</a:t>
            </a:r>
            <a:r>
              <a:rPr lang="de-DE" sz="1200" kern="1200" dirty="0" smtClean="0">
                <a:solidFill>
                  <a:schemeClr val="tx1"/>
                </a:solidFill>
                <a:latin typeface="Arial" charset="0"/>
                <a:ea typeface="+mn-ea"/>
                <a:cs typeface="+mn-cs"/>
              </a:rPr>
              <a:t>_{i \in </a:t>
            </a:r>
            <a:r>
              <a:rPr lang="de-DE" sz="1200" kern="1200" dirty="0" err="1" smtClean="0">
                <a:solidFill>
                  <a:schemeClr val="tx1"/>
                </a:solidFill>
                <a:latin typeface="Arial" charset="0"/>
                <a:ea typeface="+mn-ea"/>
                <a:cs typeface="+mn-cs"/>
              </a:rPr>
              <a:t>T_p</a:t>
            </a:r>
            <a:r>
              <a:rPr lang="de-DE" sz="1200" kern="1200" dirty="0" smtClean="0">
                <a:solidFill>
                  <a:schemeClr val="tx1"/>
                </a:solidFill>
                <a:latin typeface="Arial" charset="0"/>
                <a:ea typeface="+mn-ea"/>
                <a:cs typeface="+mn-cs"/>
              </a:rPr>
              <a:t>}{</a:t>
            </a:r>
            <a:r>
              <a:rPr lang="de-DE" sz="1200" kern="1200" dirty="0" err="1" smtClean="0">
                <a:solidFill>
                  <a:schemeClr val="tx1"/>
                </a:solidFill>
                <a:latin typeface="Arial" charset="0"/>
                <a:ea typeface="+mn-ea"/>
                <a:cs typeface="+mn-cs"/>
              </a:rPr>
              <a:t>x_i</a:t>
            </a:r>
            <a:r>
              <a:rPr lang="de-DE" sz="1200" kern="1200" dirty="0" smtClean="0">
                <a:solidFill>
                  <a:schemeClr val="tx1"/>
                </a:solidFill>
                <a:latin typeface="Arial" charset="0"/>
                <a:ea typeface="+mn-ea"/>
                <a:cs typeface="+mn-cs"/>
              </a:rPr>
              <a:t>}\</a:t>
            </a:r>
            <a:r>
              <a:rPr lang="de-DE" sz="1200" kern="1200" dirty="0" err="1" smtClean="0">
                <a:solidFill>
                  <a:schemeClr val="tx1"/>
                </a:solidFill>
                <a:latin typeface="Arial" charset="0"/>
                <a:ea typeface="+mn-ea"/>
                <a:cs typeface="+mn-cs"/>
              </a:rPr>
              <a:t>geq</a:t>
            </a:r>
            <a:r>
              <a:rPr lang="de-DE" sz="1200" kern="1200" dirty="0" smtClean="0">
                <a:solidFill>
                  <a:schemeClr val="tx1"/>
                </a:solidFill>
                <a:latin typeface="Arial" charset="0"/>
                <a:ea typeface="+mn-ea"/>
                <a:cs typeface="+mn-cs"/>
              </a:rPr>
              <a:t>\tau \</a:t>
            </a:r>
            <a:r>
              <a:rPr lang="de-DE" sz="1200" kern="1200" dirty="0" err="1" smtClean="0">
                <a:solidFill>
                  <a:schemeClr val="tx1"/>
                </a:solidFill>
                <a:latin typeface="Arial" charset="0"/>
                <a:ea typeface="+mn-ea"/>
                <a:cs typeface="+mn-cs"/>
              </a:rPr>
              <a:t>text</a:t>
            </a:r>
            <a:r>
              <a:rPr lang="de-DE" sz="1200" kern="1200" dirty="0" smtClean="0">
                <a:solidFill>
                  <a:schemeClr val="tx1"/>
                </a:solidFill>
                <a:latin typeface="Arial" charset="0"/>
                <a:ea typeface="+mn-ea"/>
                <a:cs typeface="+mn-cs"/>
              </a:rPr>
              <a:t>{, }\</a:t>
            </a:r>
            <a:r>
              <a:rPr lang="de-DE" sz="1200" kern="1200" dirty="0" err="1" smtClean="0">
                <a:solidFill>
                  <a:schemeClr val="tx1"/>
                </a:solidFill>
                <a:latin typeface="Arial" charset="0"/>
                <a:ea typeface="+mn-ea"/>
                <a:cs typeface="+mn-cs"/>
              </a:rPr>
              <a:t>forall</a:t>
            </a:r>
            <a:r>
              <a:rPr lang="de-DE" sz="1200" kern="1200" dirty="0" smtClean="0">
                <a:solidFill>
                  <a:schemeClr val="tx1"/>
                </a:solidFill>
                <a:latin typeface="Arial" charset="0"/>
                <a:ea typeface="+mn-ea"/>
                <a:cs typeface="+mn-cs"/>
              </a:rPr>
              <a:t> ~p \in P</a:t>
            </a:r>
          </a:p>
          <a:p>
            <a:r>
              <a:rPr lang="de-DE" sz="1200" kern="1200" dirty="0" smtClean="0">
                <a:solidFill>
                  <a:schemeClr val="tx1"/>
                </a:solidFill>
                <a:latin typeface="Arial" charset="0"/>
                <a:ea typeface="+mn-ea"/>
                <a:cs typeface="+mn-cs"/>
              </a:rPr>
              <a:t>\end{</a:t>
            </a:r>
            <a:r>
              <a:rPr lang="de-DE" sz="1200" kern="1200" dirty="0" err="1" smtClean="0">
                <a:solidFill>
                  <a:schemeClr val="tx1"/>
                </a:solidFill>
                <a:latin typeface="Arial" charset="0"/>
                <a:ea typeface="+mn-ea"/>
                <a:cs typeface="+mn-cs"/>
              </a:rPr>
              <a:t>equation</a:t>
            </a:r>
            <a:r>
              <a:rPr lang="de-DE" sz="1200" kern="1200" dirty="0" smtClean="0">
                <a:solidFill>
                  <a:schemeClr val="tx1"/>
                </a:solidFill>
                <a:latin typeface="Arial" charset="0"/>
                <a:ea typeface="+mn-ea"/>
                <a:cs typeface="+mn-cs"/>
              </a:rPr>
              <a:t>*}</a:t>
            </a:r>
          </a:p>
          <a:p>
            <a:r>
              <a:rPr lang="de-DE" sz="1200" kern="1200" dirty="0" smtClean="0">
                <a:solidFill>
                  <a:schemeClr val="tx1"/>
                </a:solidFill>
                <a:latin typeface="Arial" charset="0"/>
                <a:ea typeface="+mn-ea"/>
                <a:cs typeface="+mn-cs"/>
              </a:rPr>
              <a:t>\</a:t>
            </a:r>
            <a:r>
              <a:rPr lang="de-DE" sz="1200" kern="1200" dirty="0" err="1" smtClean="0">
                <a:solidFill>
                  <a:schemeClr val="tx1"/>
                </a:solidFill>
                <a:latin typeface="Arial" charset="0"/>
                <a:ea typeface="+mn-ea"/>
                <a:cs typeface="+mn-cs"/>
              </a:rPr>
              <a:t>begin</a:t>
            </a:r>
            <a:r>
              <a:rPr lang="de-DE" sz="1200" kern="1200" dirty="0" smtClean="0">
                <a:solidFill>
                  <a:schemeClr val="tx1"/>
                </a:solidFill>
                <a:latin typeface="Arial" charset="0"/>
                <a:ea typeface="+mn-ea"/>
                <a:cs typeface="+mn-cs"/>
              </a:rPr>
              <a:t>{</a:t>
            </a:r>
            <a:r>
              <a:rPr lang="de-DE" sz="1200" kern="1200" dirty="0" err="1" smtClean="0">
                <a:solidFill>
                  <a:schemeClr val="tx1"/>
                </a:solidFill>
                <a:latin typeface="Arial" charset="0"/>
                <a:ea typeface="+mn-ea"/>
                <a:cs typeface="+mn-cs"/>
              </a:rPr>
              <a:t>equation</a:t>
            </a:r>
            <a:r>
              <a:rPr lang="de-DE" sz="1200" kern="1200" dirty="0" smtClean="0">
                <a:solidFill>
                  <a:schemeClr val="tx1"/>
                </a:solidFill>
                <a:latin typeface="Arial" charset="0"/>
                <a:ea typeface="+mn-ea"/>
                <a:cs typeface="+mn-cs"/>
              </a:rPr>
              <a:t>*}</a:t>
            </a:r>
          </a:p>
          <a:p>
            <a:r>
              <a:rPr lang="pt-BR" sz="1200" kern="1200" dirty="0" smtClean="0">
                <a:solidFill>
                  <a:schemeClr val="tx1"/>
                </a:solidFill>
                <a:latin typeface="Arial" charset="0"/>
                <a:ea typeface="+mn-ea"/>
                <a:cs typeface="+mn-cs"/>
              </a:rPr>
              <a:t>(j+1)</a:t>
            </a:r>
            <a:r>
              <a:rPr lang="pt-BR" sz="1200" kern="1200" dirty="0" err="1" smtClean="0">
                <a:solidFill>
                  <a:schemeClr val="tx1"/>
                </a:solidFill>
                <a:latin typeface="Arial" charset="0"/>
                <a:ea typeface="+mn-ea"/>
                <a:cs typeface="+mn-cs"/>
              </a:rPr>
              <a:t>z</a:t>
            </a:r>
            <a:r>
              <a:rPr lang="pt-BR" sz="1200" kern="1200" dirty="0" smtClean="0">
                <a:solidFill>
                  <a:schemeClr val="tx1"/>
                </a:solidFill>
                <a:latin typeface="Arial" charset="0"/>
                <a:ea typeface="+mn-ea"/>
                <a:cs typeface="+mn-cs"/>
              </a:rPr>
              <a:t>_{</a:t>
            </a:r>
            <a:r>
              <a:rPr lang="pt-BR" sz="1200" kern="1200" dirty="0" err="1" smtClean="0">
                <a:solidFill>
                  <a:schemeClr val="tx1"/>
                </a:solidFill>
                <a:latin typeface="Arial" charset="0"/>
                <a:ea typeface="+mn-ea"/>
                <a:cs typeface="+mn-cs"/>
              </a:rPr>
              <a:t>s</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j</a:t>
            </a:r>
            <a:r>
              <a:rPr lang="pt-BR" sz="1200" kern="1200" dirty="0" smtClean="0">
                <a:solidFill>
                  <a:schemeClr val="tx1"/>
                </a:solidFill>
                <a:latin typeface="Arial" charset="0"/>
                <a:ea typeface="+mn-ea"/>
                <a:cs typeface="+mn-cs"/>
              </a:rPr>
              <a:t>}+\sum_{</a:t>
            </a:r>
            <a:r>
              <a:rPr lang="pt-BR" sz="1200" kern="1200" dirty="0" err="1" smtClean="0">
                <a:solidFill>
                  <a:schemeClr val="tx1"/>
                </a:solidFill>
                <a:latin typeface="Arial" charset="0"/>
                <a:ea typeface="+mn-ea"/>
                <a:cs typeface="+mn-cs"/>
              </a:rPr>
              <a:t>p</a:t>
            </a:r>
            <a:r>
              <a:rPr lang="pt-BR" sz="1200" kern="1200" dirty="0" smtClean="0">
                <a:solidFill>
                  <a:schemeClr val="tx1"/>
                </a:solidFill>
                <a:latin typeface="Arial" charset="0"/>
                <a:ea typeface="+mn-ea"/>
                <a:cs typeface="+mn-cs"/>
              </a:rPr>
              <a:t> \in </a:t>
            </a:r>
            <a:r>
              <a:rPr lang="pt-BR" sz="1200" kern="1200" dirty="0" err="1" smtClean="0">
                <a:solidFill>
                  <a:schemeClr val="tx1"/>
                </a:solidFill>
                <a:latin typeface="Arial" charset="0"/>
                <a:ea typeface="+mn-ea"/>
                <a:cs typeface="+mn-cs"/>
              </a:rPr>
              <a:t>P_s</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tcov</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p</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geq</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j</a:t>
            </a:r>
            <a:r>
              <a:rPr lang="pt-BR" sz="1200" kern="1200" dirty="0" smtClean="0">
                <a:solidFill>
                  <a:schemeClr val="tx1"/>
                </a:solidFill>
                <a:latin typeface="Arial" charset="0"/>
                <a:ea typeface="+mn-ea"/>
                <a:cs typeface="+mn-cs"/>
              </a:rPr>
              <a:t> + 1 \</a:t>
            </a:r>
            <a:r>
              <a:rPr lang="pt-BR" sz="1200" kern="1200" dirty="0" err="1" smtClean="0">
                <a:solidFill>
                  <a:schemeClr val="tx1"/>
                </a:solidFill>
                <a:latin typeface="Arial" charset="0"/>
                <a:ea typeface="+mn-ea"/>
                <a:cs typeface="+mn-cs"/>
              </a:rPr>
              <a:t>text</a:t>
            </a:r>
            <a:r>
              <a:rPr lang="pt-BR" sz="1200" kern="1200" dirty="0" smtClean="0">
                <a:solidFill>
                  <a:schemeClr val="tx1"/>
                </a:solidFill>
                <a:latin typeface="Arial" charset="0"/>
                <a:ea typeface="+mn-ea"/>
                <a:cs typeface="+mn-cs"/>
              </a:rPr>
              <a:t>{, } \</a:t>
            </a:r>
            <a:r>
              <a:rPr lang="pt-BR" sz="1200" kern="1200" dirty="0" err="1" smtClean="0">
                <a:solidFill>
                  <a:schemeClr val="tx1"/>
                </a:solidFill>
                <a:latin typeface="Arial" charset="0"/>
                <a:ea typeface="+mn-ea"/>
                <a:cs typeface="+mn-cs"/>
              </a:rPr>
              <a:t>forall</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s</a:t>
            </a:r>
            <a:r>
              <a:rPr lang="pt-BR" sz="1200" kern="1200" dirty="0" smtClean="0">
                <a:solidFill>
                  <a:schemeClr val="tx1"/>
                </a:solidFill>
                <a:latin typeface="Arial" charset="0"/>
                <a:ea typeface="+mn-ea"/>
                <a:cs typeface="+mn-cs"/>
              </a:rPr>
              <a:t> \in </a:t>
            </a:r>
            <a:r>
              <a:rPr lang="pt-BR" sz="1200" kern="1200" dirty="0" err="1" smtClean="0">
                <a:solidFill>
                  <a:schemeClr val="tx1"/>
                </a:solidFill>
                <a:latin typeface="Arial" charset="0"/>
                <a:ea typeface="+mn-ea"/>
                <a:cs typeface="+mn-cs"/>
              </a:rPr>
              <a:t>S</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text</a:t>
            </a:r>
            <a:r>
              <a:rPr lang="pt-BR" sz="1200" kern="1200" dirty="0" smtClean="0">
                <a:solidFill>
                  <a:schemeClr val="tx1"/>
                </a:solidFill>
                <a:latin typeface="Arial" charset="0"/>
                <a:ea typeface="+mn-ea"/>
                <a:cs typeface="+mn-cs"/>
              </a:rPr>
              <a:t>{, } \</a:t>
            </a:r>
            <a:r>
              <a:rPr lang="pt-BR" sz="1200" kern="1200" dirty="0" err="1" smtClean="0">
                <a:solidFill>
                  <a:schemeClr val="tx1"/>
                </a:solidFill>
                <a:latin typeface="Arial" charset="0"/>
                <a:ea typeface="+mn-ea"/>
                <a:cs typeface="+mn-cs"/>
              </a:rPr>
              <a:t>forall</a:t>
            </a:r>
            <a:r>
              <a:rPr lang="pt-BR" sz="1200" kern="1200" dirty="0" smtClean="0">
                <a:solidFill>
                  <a:schemeClr val="tx1"/>
                </a:solidFill>
                <a:latin typeface="Arial" charset="0"/>
                <a:ea typeface="+mn-ea"/>
                <a:cs typeface="+mn-cs"/>
              </a:rPr>
              <a:t> ~0 \</a:t>
            </a:r>
            <a:r>
              <a:rPr lang="pt-BR" sz="1200" kern="1200" dirty="0" err="1" smtClean="0">
                <a:solidFill>
                  <a:schemeClr val="tx1"/>
                </a:solidFill>
                <a:latin typeface="Arial" charset="0"/>
                <a:ea typeface="+mn-ea"/>
                <a:cs typeface="+mn-cs"/>
              </a:rPr>
              <a:t>leq</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j</a:t>
            </a:r>
            <a:r>
              <a:rPr lang="pt-BR" sz="1200" kern="1200" dirty="0" smtClean="0">
                <a:solidFill>
                  <a:schemeClr val="tx1"/>
                </a:solidFill>
                <a:latin typeface="Arial" charset="0"/>
                <a:ea typeface="+mn-ea"/>
                <a:cs typeface="+mn-cs"/>
              </a:rPr>
              <a:t> &lt; \</a:t>
            </a:r>
            <a:r>
              <a:rPr lang="pt-BR" sz="1200" kern="1200" dirty="0" err="1" smtClean="0">
                <a:solidFill>
                  <a:schemeClr val="tx1"/>
                </a:solidFill>
                <a:latin typeface="Arial" charset="0"/>
                <a:ea typeface="+mn-ea"/>
                <a:cs typeface="+mn-cs"/>
              </a:rPr>
              <a:t>rho</a:t>
            </a:r>
            <a:endParaRPr lang="pt-BR" sz="1200" kern="1200" dirty="0" smtClean="0">
              <a:solidFill>
                <a:schemeClr val="tx1"/>
              </a:solidFill>
              <a:latin typeface="Arial" charset="0"/>
              <a:ea typeface="+mn-ea"/>
              <a:cs typeface="+mn-cs"/>
            </a:endParaRPr>
          </a:p>
          <a:p>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end</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equation</a:t>
            </a:r>
            <a:r>
              <a:rPr lang="pt-BR" sz="1200" kern="1200" dirty="0" smtClean="0">
                <a:solidFill>
                  <a:schemeClr val="tx1"/>
                </a:solidFill>
                <a:latin typeface="Arial" charset="0"/>
                <a:ea typeface="+mn-ea"/>
                <a:cs typeface="+mn-cs"/>
              </a:rPr>
              <a:t>*}</a:t>
            </a:r>
          </a:p>
          <a:p>
            <a:r>
              <a:rPr lang="pt-BR" sz="1200" kern="1200" dirty="0" err="1" smtClean="0">
                <a:solidFill>
                  <a:schemeClr val="tx1"/>
                </a:solidFill>
                <a:latin typeface="Arial" charset="0"/>
                <a:ea typeface="+mn-ea"/>
                <a:cs typeface="+mn-cs"/>
              </a:rPr>
              <a:t>with</a:t>
            </a:r>
            <a:r>
              <a:rPr lang="pt-BR" sz="1200" kern="1200" dirty="0" smtClean="0">
                <a:solidFill>
                  <a:schemeClr val="tx1"/>
                </a:solidFill>
                <a:latin typeface="Arial" charset="0"/>
                <a:ea typeface="+mn-ea"/>
                <a:cs typeface="+mn-cs"/>
              </a:rPr>
              <a:t> </a:t>
            </a:r>
          </a:p>
          <a:p>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begin</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equation</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tcov</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p</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begin</a:t>
            </a:r>
            <a:r>
              <a:rPr lang="pt-BR" sz="1200" kern="1200" dirty="0" smtClean="0">
                <a:solidFill>
                  <a:schemeClr val="tx1"/>
                </a:solidFill>
                <a:latin typeface="Arial" charset="0"/>
                <a:ea typeface="+mn-ea"/>
                <a:cs typeface="+mn-cs"/>
              </a:rPr>
              <a:t>{cases} 1, &amp; \sum_{</a:t>
            </a:r>
            <a:r>
              <a:rPr lang="pt-BR" sz="1200" kern="1200" dirty="0" err="1" smtClean="0">
                <a:solidFill>
                  <a:schemeClr val="tx1"/>
                </a:solidFill>
                <a:latin typeface="Arial" charset="0"/>
                <a:ea typeface="+mn-ea"/>
                <a:cs typeface="+mn-cs"/>
              </a:rPr>
              <a:t>i</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x</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geq</a:t>
            </a:r>
            <a:r>
              <a:rPr lang="pt-BR" sz="1200" kern="1200" dirty="0" smtClean="0">
                <a:solidFill>
                  <a:schemeClr val="tx1"/>
                </a:solidFill>
                <a:latin typeface="Arial" charset="0"/>
                <a:ea typeface="+mn-ea"/>
                <a:cs typeface="+mn-cs"/>
              </a:rPr>
              <a:t>~\tau \\ 0, &amp; \</a:t>
            </a:r>
            <a:r>
              <a:rPr lang="pt-BR" sz="1200" kern="1200" dirty="0" err="1" smtClean="0">
                <a:solidFill>
                  <a:schemeClr val="tx1"/>
                </a:solidFill>
                <a:latin typeface="Arial" charset="0"/>
                <a:ea typeface="+mn-ea"/>
                <a:cs typeface="+mn-cs"/>
              </a:rPr>
              <a:t>text</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otherwise</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end</a:t>
            </a:r>
            <a:r>
              <a:rPr lang="pt-BR" sz="1200" kern="1200" dirty="0" smtClean="0">
                <a:solidFill>
                  <a:schemeClr val="tx1"/>
                </a:solidFill>
                <a:latin typeface="Arial" charset="0"/>
                <a:ea typeface="+mn-ea"/>
                <a:cs typeface="+mn-cs"/>
              </a:rPr>
              <a:t>{cases}</a:t>
            </a:r>
          </a:p>
          <a:p>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end</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equation</a:t>
            </a:r>
            <a:r>
              <a:rPr lang="pt-BR" sz="1200" kern="1200" dirty="0" smtClean="0">
                <a:solidFill>
                  <a:schemeClr val="tx1"/>
                </a:solidFill>
                <a:latin typeface="Arial" charset="0"/>
                <a:ea typeface="+mn-ea"/>
                <a:cs typeface="+mn-cs"/>
              </a:rPr>
              <a:t>*}</a:t>
            </a:r>
          </a:p>
          <a:p>
            <a:r>
              <a:rPr lang="pt-BR" sz="1200" kern="1200" dirty="0" err="1" smtClean="0">
                <a:solidFill>
                  <a:schemeClr val="tx1"/>
                </a:solidFill>
                <a:latin typeface="Arial" charset="0"/>
                <a:ea typeface="+mn-ea"/>
                <a:cs typeface="+mn-cs"/>
              </a:rPr>
              <a:t>and</a:t>
            </a:r>
            <a:endParaRPr lang="pt-BR" sz="1200" kern="1200" dirty="0" smtClean="0">
              <a:solidFill>
                <a:schemeClr val="tx1"/>
              </a:solidFill>
              <a:latin typeface="Arial" charset="0"/>
              <a:ea typeface="+mn-ea"/>
              <a:cs typeface="+mn-cs"/>
            </a:endParaRPr>
          </a:p>
          <a:p>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begin</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equation</a:t>
            </a:r>
            <a:r>
              <a:rPr lang="pt-BR" sz="1200" kern="1200" dirty="0" smtClean="0">
                <a:solidFill>
                  <a:schemeClr val="tx1"/>
                </a:solidFill>
                <a:latin typeface="Arial" charset="0"/>
                <a:ea typeface="+mn-ea"/>
                <a:cs typeface="+mn-cs"/>
              </a:rPr>
              <a:t>*}</a:t>
            </a:r>
          </a:p>
          <a:p>
            <a:r>
              <a:rPr lang="pt-BR" sz="1200" kern="1200" dirty="0" smtClean="0">
                <a:solidFill>
                  <a:schemeClr val="tx1"/>
                </a:solidFill>
                <a:latin typeface="Arial" charset="0"/>
                <a:ea typeface="+mn-ea"/>
                <a:cs typeface="+mn-cs"/>
              </a:rPr>
              <a:t>\sum_{</a:t>
            </a:r>
            <a:r>
              <a:rPr lang="pt-BR" sz="1200" kern="1200" dirty="0" err="1" smtClean="0">
                <a:solidFill>
                  <a:schemeClr val="tx1"/>
                </a:solidFill>
                <a:latin typeface="Arial" charset="0"/>
                <a:ea typeface="+mn-ea"/>
                <a:cs typeface="+mn-cs"/>
              </a:rPr>
              <a:t>j</a:t>
            </a:r>
            <a:r>
              <a:rPr lang="pt-BR" sz="1200" kern="1200" dirty="0" smtClean="0">
                <a:solidFill>
                  <a:schemeClr val="tx1"/>
                </a:solidFill>
                <a:latin typeface="Arial" charset="0"/>
                <a:ea typeface="+mn-ea"/>
                <a:cs typeface="+mn-cs"/>
              </a:rPr>
              <a:t> \in </a:t>
            </a:r>
            <a:r>
              <a:rPr lang="pt-BR" sz="1200" kern="1200" dirty="0" err="1" smtClean="0">
                <a:solidFill>
                  <a:schemeClr val="tx1"/>
                </a:solidFill>
                <a:latin typeface="Arial" charset="0"/>
                <a:ea typeface="+mn-ea"/>
                <a:cs typeface="+mn-cs"/>
              </a:rPr>
              <a:t>TS_i</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x_j</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leq</a:t>
            </a:r>
            <a:r>
              <a:rPr lang="pt-BR" sz="1200" kern="1200" dirty="0" smtClean="0">
                <a:solidFill>
                  <a:schemeClr val="tx1"/>
                </a:solidFill>
                <a:latin typeface="Arial" charset="0"/>
                <a:ea typeface="+mn-ea"/>
                <a:cs typeface="+mn-cs"/>
              </a:rPr>
              <a:t> C, \</a:t>
            </a:r>
            <a:r>
              <a:rPr lang="pt-BR" sz="1200" kern="1200" dirty="0" err="1" smtClean="0">
                <a:solidFill>
                  <a:schemeClr val="tx1"/>
                </a:solidFill>
                <a:latin typeface="Arial" charset="0"/>
                <a:ea typeface="+mn-ea"/>
                <a:cs typeface="+mn-cs"/>
              </a:rPr>
              <a:t>forall</a:t>
            </a:r>
            <a:r>
              <a:rPr lang="pt-BR" sz="1200" kern="1200" dirty="0" smtClean="0">
                <a:solidFill>
                  <a:schemeClr val="tx1"/>
                </a:solidFill>
                <a:latin typeface="Arial" charset="0"/>
                <a:ea typeface="+mn-ea"/>
                <a:cs typeface="+mn-cs"/>
              </a:rPr>
              <a:t> ~1 \</a:t>
            </a:r>
            <a:r>
              <a:rPr lang="pt-BR" sz="1200" kern="1200" dirty="0" err="1" smtClean="0">
                <a:solidFill>
                  <a:schemeClr val="tx1"/>
                </a:solidFill>
                <a:latin typeface="Arial" charset="0"/>
                <a:ea typeface="+mn-ea"/>
                <a:cs typeface="+mn-cs"/>
              </a:rPr>
              <a:t>leq</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i</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leq</a:t>
            </a:r>
            <a:r>
              <a:rPr lang="pt-BR" sz="1200" kern="1200" dirty="0" smtClean="0">
                <a:solidFill>
                  <a:schemeClr val="tx1"/>
                </a:solidFill>
                <a:latin typeface="Arial" charset="0"/>
                <a:ea typeface="+mn-ea"/>
                <a:cs typeface="+mn-cs"/>
              </a:rPr>
              <a:t> N</a:t>
            </a:r>
          </a:p>
          <a:p>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end</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equation</a:t>
            </a:r>
            <a:r>
              <a:rPr lang="pt-BR" sz="1200" kern="1200" dirty="0" smtClean="0">
                <a:solidFill>
                  <a:schemeClr val="tx1"/>
                </a:solidFill>
                <a:latin typeface="Arial" charset="0"/>
                <a:ea typeface="+mn-ea"/>
                <a:cs typeface="+mn-cs"/>
              </a:rPr>
              <a:t>*}</a:t>
            </a:r>
            <a:endParaRPr lang="en-US" dirty="0"/>
          </a:p>
        </p:txBody>
      </p:sp>
      <p:sp>
        <p:nvSpPr>
          <p:cNvPr id="4" name="Foliennummernplatzhalter 3"/>
          <p:cNvSpPr>
            <a:spLocks noGrp="1"/>
          </p:cNvSpPr>
          <p:nvPr>
            <p:ph type="sldNum" sz="quarter" idx="10"/>
          </p:nvPr>
        </p:nvSpPr>
        <p:spPr/>
        <p:txBody>
          <a:bodyPr/>
          <a:lstStyle/>
          <a:p>
            <a:fld id="{B39B35C4-293E-48C9-B534-A0BC74E38117}" type="slidenum">
              <a:rPr lang="en-US" smtClean="0"/>
              <a:pPr/>
              <a:t>32</a:t>
            </a:fld>
            <a:endParaRPr lang="en-US"/>
          </a:p>
        </p:txBody>
      </p:sp>
    </p:spTree>
    <p:extLst>
      <p:ext uri="{BB962C8B-B14F-4D97-AF65-F5344CB8AC3E}">
        <p14:creationId xmlns:p14="http://schemas.microsoft.com/office/powerpoint/2010/main" val="471922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smtClean="0">
                <a:solidFill>
                  <a:schemeClr val="tx1"/>
                </a:solidFill>
                <a:latin typeface="Arial" charset="0"/>
                <a:ea typeface="+mn-ea"/>
                <a:cs typeface="+mn-cs"/>
              </a:rPr>
              <a:t>\begin{equation*}</a:t>
            </a:r>
          </a:p>
          <a:p>
            <a:r>
              <a:rPr lang="hu-HU" sz="1200" kern="1200" dirty="0" smtClean="0">
                <a:solidFill>
                  <a:schemeClr val="tx1"/>
                </a:solidFill>
                <a:latin typeface="Arial" charset="0"/>
                <a:ea typeface="+mn-ea"/>
                <a:cs typeface="+mn-cs"/>
              </a:rPr>
              <a:t>\text{maximize}\sum_{t \in T}{x_{t}d_{t}} - \omega^{p} \sum_{p \in P}{y_p} - \omega^{s} \sum_{s \in S} \sum_{0 \leq j &lt; \rho} {}z_{s}^{j}(\rho - j)^2	</a:t>
            </a:r>
          </a:p>
          <a:p>
            <a:r>
              <a:rPr lang="de-DE" sz="1200" kern="1200" dirty="0" smtClean="0">
                <a:solidFill>
                  <a:schemeClr val="tx1"/>
                </a:solidFill>
                <a:latin typeface="Arial" charset="0"/>
                <a:ea typeface="+mn-ea"/>
                <a:cs typeface="+mn-cs"/>
              </a:rPr>
              <a:t>\end{</a:t>
            </a:r>
            <a:r>
              <a:rPr lang="de-DE" sz="1200" kern="1200" dirty="0" err="1" smtClean="0">
                <a:solidFill>
                  <a:schemeClr val="tx1"/>
                </a:solidFill>
                <a:latin typeface="Arial" charset="0"/>
                <a:ea typeface="+mn-ea"/>
                <a:cs typeface="+mn-cs"/>
              </a:rPr>
              <a:t>equation</a:t>
            </a:r>
            <a:r>
              <a:rPr lang="de-DE" sz="1200" kern="1200" dirty="0" smtClean="0">
                <a:solidFill>
                  <a:schemeClr val="tx1"/>
                </a:solidFill>
                <a:latin typeface="Arial" charset="0"/>
                <a:ea typeface="+mn-ea"/>
                <a:cs typeface="+mn-cs"/>
              </a:rPr>
              <a:t>*}</a:t>
            </a:r>
          </a:p>
          <a:p>
            <a:r>
              <a:rPr lang="de-DE" sz="1200" kern="1200" dirty="0" err="1" smtClean="0">
                <a:solidFill>
                  <a:schemeClr val="tx1"/>
                </a:solidFill>
                <a:latin typeface="Arial" charset="0"/>
                <a:ea typeface="+mn-ea"/>
                <a:cs typeface="+mn-cs"/>
              </a:rPr>
              <a:t>subject</a:t>
            </a:r>
            <a:r>
              <a:rPr lang="de-DE" sz="1200" kern="1200" dirty="0" smtClean="0">
                <a:solidFill>
                  <a:schemeClr val="tx1"/>
                </a:solidFill>
                <a:latin typeface="Arial" charset="0"/>
                <a:ea typeface="+mn-ea"/>
                <a:cs typeface="+mn-cs"/>
              </a:rPr>
              <a:t> </a:t>
            </a:r>
            <a:r>
              <a:rPr lang="de-DE" sz="1200" kern="1200" dirty="0" err="1" smtClean="0">
                <a:solidFill>
                  <a:schemeClr val="tx1"/>
                </a:solidFill>
                <a:latin typeface="Arial" charset="0"/>
                <a:ea typeface="+mn-ea"/>
                <a:cs typeface="+mn-cs"/>
              </a:rPr>
              <a:t>to</a:t>
            </a:r>
            <a:r>
              <a:rPr lang="de-DE" sz="1200" kern="1200" dirty="0" smtClean="0">
                <a:solidFill>
                  <a:schemeClr val="tx1"/>
                </a:solidFill>
                <a:latin typeface="Arial" charset="0"/>
                <a:ea typeface="+mn-ea"/>
                <a:cs typeface="+mn-cs"/>
              </a:rPr>
              <a:t> </a:t>
            </a:r>
          </a:p>
          <a:p>
            <a:r>
              <a:rPr lang="de-DE" sz="1200" kern="1200" dirty="0" smtClean="0">
                <a:solidFill>
                  <a:schemeClr val="tx1"/>
                </a:solidFill>
                <a:latin typeface="Arial" charset="0"/>
                <a:ea typeface="+mn-ea"/>
                <a:cs typeface="+mn-cs"/>
              </a:rPr>
              <a:t>\</a:t>
            </a:r>
            <a:r>
              <a:rPr lang="de-DE" sz="1200" kern="1200" dirty="0" err="1" smtClean="0">
                <a:solidFill>
                  <a:schemeClr val="tx1"/>
                </a:solidFill>
                <a:latin typeface="Arial" charset="0"/>
                <a:ea typeface="+mn-ea"/>
                <a:cs typeface="+mn-cs"/>
              </a:rPr>
              <a:t>begin</a:t>
            </a:r>
            <a:r>
              <a:rPr lang="de-DE" sz="1200" kern="1200" dirty="0" smtClean="0">
                <a:solidFill>
                  <a:schemeClr val="tx1"/>
                </a:solidFill>
                <a:latin typeface="Arial" charset="0"/>
                <a:ea typeface="+mn-ea"/>
                <a:cs typeface="+mn-cs"/>
              </a:rPr>
              <a:t>{</a:t>
            </a:r>
            <a:r>
              <a:rPr lang="de-DE" sz="1200" kern="1200" dirty="0" err="1" smtClean="0">
                <a:solidFill>
                  <a:schemeClr val="tx1"/>
                </a:solidFill>
                <a:latin typeface="Arial" charset="0"/>
                <a:ea typeface="+mn-ea"/>
                <a:cs typeface="+mn-cs"/>
              </a:rPr>
              <a:t>equation</a:t>
            </a:r>
            <a:r>
              <a:rPr lang="de-DE" sz="1200" kern="1200" dirty="0" smtClean="0">
                <a:solidFill>
                  <a:schemeClr val="tx1"/>
                </a:solidFill>
                <a:latin typeface="Arial" charset="0"/>
                <a:ea typeface="+mn-ea"/>
                <a:cs typeface="+mn-cs"/>
              </a:rPr>
              <a:t>*}</a:t>
            </a:r>
          </a:p>
          <a:p>
            <a:r>
              <a:rPr lang="de-DE" sz="1200" kern="1200" dirty="0" smtClean="0">
                <a:solidFill>
                  <a:schemeClr val="tx1"/>
                </a:solidFill>
                <a:latin typeface="Arial" charset="0"/>
                <a:ea typeface="+mn-ea"/>
                <a:cs typeface="+mn-cs"/>
              </a:rPr>
              <a:t>\tau </a:t>
            </a:r>
            <a:r>
              <a:rPr lang="de-DE" sz="1200" kern="1200" dirty="0" err="1" smtClean="0">
                <a:solidFill>
                  <a:schemeClr val="tx1"/>
                </a:solidFill>
                <a:latin typeface="Arial" charset="0"/>
                <a:ea typeface="+mn-ea"/>
                <a:cs typeface="+mn-cs"/>
              </a:rPr>
              <a:t>y_p</a:t>
            </a:r>
            <a:r>
              <a:rPr lang="de-DE" sz="1200" kern="1200" dirty="0" smtClean="0">
                <a:solidFill>
                  <a:schemeClr val="tx1"/>
                </a:solidFill>
                <a:latin typeface="Arial" charset="0"/>
                <a:ea typeface="+mn-ea"/>
                <a:cs typeface="+mn-cs"/>
              </a:rPr>
              <a:t> + \</a:t>
            </a:r>
            <a:r>
              <a:rPr lang="de-DE" sz="1200" kern="1200" dirty="0" err="1" smtClean="0">
                <a:solidFill>
                  <a:schemeClr val="tx1"/>
                </a:solidFill>
                <a:latin typeface="Arial" charset="0"/>
                <a:ea typeface="+mn-ea"/>
                <a:cs typeface="+mn-cs"/>
              </a:rPr>
              <a:t>sum</a:t>
            </a:r>
            <a:r>
              <a:rPr lang="de-DE" sz="1200" kern="1200" dirty="0" smtClean="0">
                <a:solidFill>
                  <a:schemeClr val="tx1"/>
                </a:solidFill>
                <a:latin typeface="Arial" charset="0"/>
                <a:ea typeface="+mn-ea"/>
                <a:cs typeface="+mn-cs"/>
              </a:rPr>
              <a:t>_{i \in </a:t>
            </a:r>
            <a:r>
              <a:rPr lang="de-DE" sz="1200" kern="1200" dirty="0" err="1" smtClean="0">
                <a:solidFill>
                  <a:schemeClr val="tx1"/>
                </a:solidFill>
                <a:latin typeface="Arial" charset="0"/>
                <a:ea typeface="+mn-ea"/>
                <a:cs typeface="+mn-cs"/>
              </a:rPr>
              <a:t>T_p</a:t>
            </a:r>
            <a:r>
              <a:rPr lang="de-DE" sz="1200" kern="1200" dirty="0" smtClean="0">
                <a:solidFill>
                  <a:schemeClr val="tx1"/>
                </a:solidFill>
                <a:latin typeface="Arial" charset="0"/>
                <a:ea typeface="+mn-ea"/>
                <a:cs typeface="+mn-cs"/>
              </a:rPr>
              <a:t>}{</a:t>
            </a:r>
            <a:r>
              <a:rPr lang="de-DE" sz="1200" kern="1200" dirty="0" err="1" smtClean="0">
                <a:solidFill>
                  <a:schemeClr val="tx1"/>
                </a:solidFill>
                <a:latin typeface="Arial" charset="0"/>
                <a:ea typeface="+mn-ea"/>
                <a:cs typeface="+mn-cs"/>
              </a:rPr>
              <a:t>x_i</a:t>
            </a:r>
            <a:r>
              <a:rPr lang="de-DE" sz="1200" kern="1200" dirty="0" smtClean="0">
                <a:solidFill>
                  <a:schemeClr val="tx1"/>
                </a:solidFill>
                <a:latin typeface="Arial" charset="0"/>
                <a:ea typeface="+mn-ea"/>
                <a:cs typeface="+mn-cs"/>
              </a:rPr>
              <a:t>}\</a:t>
            </a:r>
            <a:r>
              <a:rPr lang="de-DE" sz="1200" kern="1200" dirty="0" err="1" smtClean="0">
                <a:solidFill>
                  <a:schemeClr val="tx1"/>
                </a:solidFill>
                <a:latin typeface="Arial" charset="0"/>
                <a:ea typeface="+mn-ea"/>
                <a:cs typeface="+mn-cs"/>
              </a:rPr>
              <a:t>geq</a:t>
            </a:r>
            <a:r>
              <a:rPr lang="de-DE" sz="1200" kern="1200" dirty="0" smtClean="0">
                <a:solidFill>
                  <a:schemeClr val="tx1"/>
                </a:solidFill>
                <a:latin typeface="Arial" charset="0"/>
                <a:ea typeface="+mn-ea"/>
                <a:cs typeface="+mn-cs"/>
              </a:rPr>
              <a:t>\tau \</a:t>
            </a:r>
            <a:r>
              <a:rPr lang="de-DE" sz="1200" kern="1200" dirty="0" err="1" smtClean="0">
                <a:solidFill>
                  <a:schemeClr val="tx1"/>
                </a:solidFill>
                <a:latin typeface="Arial" charset="0"/>
                <a:ea typeface="+mn-ea"/>
                <a:cs typeface="+mn-cs"/>
              </a:rPr>
              <a:t>text</a:t>
            </a:r>
            <a:r>
              <a:rPr lang="de-DE" sz="1200" kern="1200" dirty="0" smtClean="0">
                <a:solidFill>
                  <a:schemeClr val="tx1"/>
                </a:solidFill>
                <a:latin typeface="Arial" charset="0"/>
                <a:ea typeface="+mn-ea"/>
                <a:cs typeface="+mn-cs"/>
              </a:rPr>
              <a:t>{, }\</a:t>
            </a:r>
            <a:r>
              <a:rPr lang="de-DE" sz="1200" kern="1200" dirty="0" err="1" smtClean="0">
                <a:solidFill>
                  <a:schemeClr val="tx1"/>
                </a:solidFill>
                <a:latin typeface="Arial" charset="0"/>
                <a:ea typeface="+mn-ea"/>
                <a:cs typeface="+mn-cs"/>
              </a:rPr>
              <a:t>forall</a:t>
            </a:r>
            <a:r>
              <a:rPr lang="de-DE" sz="1200" kern="1200" dirty="0" smtClean="0">
                <a:solidFill>
                  <a:schemeClr val="tx1"/>
                </a:solidFill>
                <a:latin typeface="Arial" charset="0"/>
                <a:ea typeface="+mn-ea"/>
                <a:cs typeface="+mn-cs"/>
              </a:rPr>
              <a:t> ~p \in P</a:t>
            </a:r>
          </a:p>
          <a:p>
            <a:r>
              <a:rPr lang="de-DE" sz="1200" kern="1200" dirty="0" smtClean="0">
                <a:solidFill>
                  <a:schemeClr val="tx1"/>
                </a:solidFill>
                <a:latin typeface="Arial" charset="0"/>
                <a:ea typeface="+mn-ea"/>
                <a:cs typeface="+mn-cs"/>
              </a:rPr>
              <a:t>\end{</a:t>
            </a:r>
            <a:r>
              <a:rPr lang="de-DE" sz="1200" kern="1200" dirty="0" err="1" smtClean="0">
                <a:solidFill>
                  <a:schemeClr val="tx1"/>
                </a:solidFill>
                <a:latin typeface="Arial" charset="0"/>
                <a:ea typeface="+mn-ea"/>
                <a:cs typeface="+mn-cs"/>
              </a:rPr>
              <a:t>equation</a:t>
            </a:r>
            <a:r>
              <a:rPr lang="de-DE" sz="1200" kern="1200" dirty="0" smtClean="0">
                <a:solidFill>
                  <a:schemeClr val="tx1"/>
                </a:solidFill>
                <a:latin typeface="Arial" charset="0"/>
                <a:ea typeface="+mn-ea"/>
                <a:cs typeface="+mn-cs"/>
              </a:rPr>
              <a:t>*}</a:t>
            </a:r>
          </a:p>
          <a:p>
            <a:r>
              <a:rPr lang="de-DE" sz="1200" kern="1200" dirty="0" smtClean="0">
                <a:solidFill>
                  <a:schemeClr val="tx1"/>
                </a:solidFill>
                <a:latin typeface="Arial" charset="0"/>
                <a:ea typeface="+mn-ea"/>
                <a:cs typeface="+mn-cs"/>
              </a:rPr>
              <a:t>\</a:t>
            </a:r>
            <a:r>
              <a:rPr lang="de-DE" sz="1200" kern="1200" dirty="0" err="1" smtClean="0">
                <a:solidFill>
                  <a:schemeClr val="tx1"/>
                </a:solidFill>
                <a:latin typeface="Arial" charset="0"/>
                <a:ea typeface="+mn-ea"/>
                <a:cs typeface="+mn-cs"/>
              </a:rPr>
              <a:t>begin</a:t>
            </a:r>
            <a:r>
              <a:rPr lang="de-DE" sz="1200" kern="1200" dirty="0" smtClean="0">
                <a:solidFill>
                  <a:schemeClr val="tx1"/>
                </a:solidFill>
                <a:latin typeface="Arial" charset="0"/>
                <a:ea typeface="+mn-ea"/>
                <a:cs typeface="+mn-cs"/>
              </a:rPr>
              <a:t>{</a:t>
            </a:r>
            <a:r>
              <a:rPr lang="de-DE" sz="1200" kern="1200" dirty="0" err="1" smtClean="0">
                <a:solidFill>
                  <a:schemeClr val="tx1"/>
                </a:solidFill>
                <a:latin typeface="Arial" charset="0"/>
                <a:ea typeface="+mn-ea"/>
                <a:cs typeface="+mn-cs"/>
              </a:rPr>
              <a:t>equation</a:t>
            </a:r>
            <a:r>
              <a:rPr lang="de-DE" sz="1200" kern="1200" dirty="0" smtClean="0">
                <a:solidFill>
                  <a:schemeClr val="tx1"/>
                </a:solidFill>
                <a:latin typeface="Arial" charset="0"/>
                <a:ea typeface="+mn-ea"/>
                <a:cs typeface="+mn-cs"/>
              </a:rPr>
              <a:t>*}</a:t>
            </a:r>
          </a:p>
          <a:p>
            <a:r>
              <a:rPr lang="pt-BR" sz="1200" kern="1200" dirty="0" smtClean="0">
                <a:solidFill>
                  <a:schemeClr val="tx1"/>
                </a:solidFill>
                <a:latin typeface="Arial" charset="0"/>
                <a:ea typeface="+mn-ea"/>
                <a:cs typeface="+mn-cs"/>
              </a:rPr>
              <a:t>(j+1)</a:t>
            </a:r>
            <a:r>
              <a:rPr lang="pt-BR" sz="1200" kern="1200" dirty="0" err="1" smtClean="0">
                <a:solidFill>
                  <a:schemeClr val="tx1"/>
                </a:solidFill>
                <a:latin typeface="Arial" charset="0"/>
                <a:ea typeface="+mn-ea"/>
                <a:cs typeface="+mn-cs"/>
              </a:rPr>
              <a:t>z</a:t>
            </a:r>
            <a:r>
              <a:rPr lang="pt-BR" sz="1200" kern="1200" dirty="0" smtClean="0">
                <a:solidFill>
                  <a:schemeClr val="tx1"/>
                </a:solidFill>
                <a:latin typeface="Arial" charset="0"/>
                <a:ea typeface="+mn-ea"/>
                <a:cs typeface="+mn-cs"/>
              </a:rPr>
              <a:t>_{</a:t>
            </a:r>
            <a:r>
              <a:rPr lang="pt-BR" sz="1200" kern="1200" dirty="0" err="1" smtClean="0">
                <a:solidFill>
                  <a:schemeClr val="tx1"/>
                </a:solidFill>
                <a:latin typeface="Arial" charset="0"/>
                <a:ea typeface="+mn-ea"/>
                <a:cs typeface="+mn-cs"/>
              </a:rPr>
              <a:t>s</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j</a:t>
            </a:r>
            <a:r>
              <a:rPr lang="pt-BR" sz="1200" kern="1200" dirty="0" smtClean="0">
                <a:solidFill>
                  <a:schemeClr val="tx1"/>
                </a:solidFill>
                <a:latin typeface="Arial" charset="0"/>
                <a:ea typeface="+mn-ea"/>
                <a:cs typeface="+mn-cs"/>
              </a:rPr>
              <a:t>}+\sum_{</a:t>
            </a:r>
            <a:r>
              <a:rPr lang="pt-BR" sz="1200" kern="1200" dirty="0" err="1" smtClean="0">
                <a:solidFill>
                  <a:schemeClr val="tx1"/>
                </a:solidFill>
                <a:latin typeface="Arial" charset="0"/>
                <a:ea typeface="+mn-ea"/>
                <a:cs typeface="+mn-cs"/>
              </a:rPr>
              <a:t>p</a:t>
            </a:r>
            <a:r>
              <a:rPr lang="pt-BR" sz="1200" kern="1200" dirty="0" smtClean="0">
                <a:solidFill>
                  <a:schemeClr val="tx1"/>
                </a:solidFill>
                <a:latin typeface="Arial" charset="0"/>
                <a:ea typeface="+mn-ea"/>
                <a:cs typeface="+mn-cs"/>
              </a:rPr>
              <a:t> \in </a:t>
            </a:r>
            <a:r>
              <a:rPr lang="pt-BR" sz="1200" kern="1200" dirty="0" err="1" smtClean="0">
                <a:solidFill>
                  <a:schemeClr val="tx1"/>
                </a:solidFill>
                <a:latin typeface="Arial" charset="0"/>
                <a:ea typeface="+mn-ea"/>
                <a:cs typeface="+mn-cs"/>
              </a:rPr>
              <a:t>P_s</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tcov</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p</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geq</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j</a:t>
            </a:r>
            <a:r>
              <a:rPr lang="pt-BR" sz="1200" kern="1200" dirty="0" smtClean="0">
                <a:solidFill>
                  <a:schemeClr val="tx1"/>
                </a:solidFill>
                <a:latin typeface="Arial" charset="0"/>
                <a:ea typeface="+mn-ea"/>
                <a:cs typeface="+mn-cs"/>
              </a:rPr>
              <a:t> + 1 \</a:t>
            </a:r>
            <a:r>
              <a:rPr lang="pt-BR" sz="1200" kern="1200" dirty="0" err="1" smtClean="0">
                <a:solidFill>
                  <a:schemeClr val="tx1"/>
                </a:solidFill>
                <a:latin typeface="Arial" charset="0"/>
                <a:ea typeface="+mn-ea"/>
                <a:cs typeface="+mn-cs"/>
              </a:rPr>
              <a:t>text</a:t>
            </a:r>
            <a:r>
              <a:rPr lang="pt-BR" sz="1200" kern="1200" dirty="0" smtClean="0">
                <a:solidFill>
                  <a:schemeClr val="tx1"/>
                </a:solidFill>
                <a:latin typeface="Arial" charset="0"/>
                <a:ea typeface="+mn-ea"/>
                <a:cs typeface="+mn-cs"/>
              </a:rPr>
              <a:t>{, } \</a:t>
            </a:r>
            <a:r>
              <a:rPr lang="pt-BR" sz="1200" kern="1200" dirty="0" err="1" smtClean="0">
                <a:solidFill>
                  <a:schemeClr val="tx1"/>
                </a:solidFill>
                <a:latin typeface="Arial" charset="0"/>
                <a:ea typeface="+mn-ea"/>
                <a:cs typeface="+mn-cs"/>
              </a:rPr>
              <a:t>forall</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s</a:t>
            </a:r>
            <a:r>
              <a:rPr lang="pt-BR" sz="1200" kern="1200" dirty="0" smtClean="0">
                <a:solidFill>
                  <a:schemeClr val="tx1"/>
                </a:solidFill>
                <a:latin typeface="Arial" charset="0"/>
                <a:ea typeface="+mn-ea"/>
                <a:cs typeface="+mn-cs"/>
              </a:rPr>
              <a:t> \in </a:t>
            </a:r>
            <a:r>
              <a:rPr lang="pt-BR" sz="1200" kern="1200" dirty="0" err="1" smtClean="0">
                <a:solidFill>
                  <a:schemeClr val="tx1"/>
                </a:solidFill>
                <a:latin typeface="Arial" charset="0"/>
                <a:ea typeface="+mn-ea"/>
                <a:cs typeface="+mn-cs"/>
              </a:rPr>
              <a:t>S</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text</a:t>
            </a:r>
            <a:r>
              <a:rPr lang="pt-BR" sz="1200" kern="1200" dirty="0" smtClean="0">
                <a:solidFill>
                  <a:schemeClr val="tx1"/>
                </a:solidFill>
                <a:latin typeface="Arial" charset="0"/>
                <a:ea typeface="+mn-ea"/>
                <a:cs typeface="+mn-cs"/>
              </a:rPr>
              <a:t>{, } \</a:t>
            </a:r>
            <a:r>
              <a:rPr lang="pt-BR" sz="1200" kern="1200" dirty="0" err="1" smtClean="0">
                <a:solidFill>
                  <a:schemeClr val="tx1"/>
                </a:solidFill>
                <a:latin typeface="Arial" charset="0"/>
                <a:ea typeface="+mn-ea"/>
                <a:cs typeface="+mn-cs"/>
              </a:rPr>
              <a:t>forall</a:t>
            </a:r>
            <a:r>
              <a:rPr lang="pt-BR" sz="1200" kern="1200" dirty="0" smtClean="0">
                <a:solidFill>
                  <a:schemeClr val="tx1"/>
                </a:solidFill>
                <a:latin typeface="Arial" charset="0"/>
                <a:ea typeface="+mn-ea"/>
                <a:cs typeface="+mn-cs"/>
              </a:rPr>
              <a:t> ~0 \</a:t>
            </a:r>
            <a:r>
              <a:rPr lang="pt-BR" sz="1200" kern="1200" dirty="0" err="1" smtClean="0">
                <a:solidFill>
                  <a:schemeClr val="tx1"/>
                </a:solidFill>
                <a:latin typeface="Arial" charset="0"/>
                <a:ea typeface="+mn-ea"/>
                <a:cs typeface="+mn-cs"/>
              </a:rPr>
              <a:t>leq</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j</a:t>
            </a:r>
            <a:r>
              <a:rPr lang="pt-BR" sz="1200" kern="1200" dirty="0" smtClean="0">
                <a:solidFill>
                  <a:schemeClr val="tx1"/>
                </a:solidFill>
                <a:latin typeface="Arial" charset="0"/>
                <a:ea typeface="+mn-ea"/>
                <a:cs typeface="+mn-cs"/>
              </a:rPr>
              <a:t> &lt; \</a:t>
            </a:r>
            <a:r>
              <a:rPr lang="pt-BR" sz="1200" kern="1200" dirty="0" err="1" smtClean="0">
                <a:solidFill>
                  <a:schemeClr val="tx1"/>
                </a:solidFill>
                <a:latin typeface="Arial" charset="0"/>
                <a:ea typeface="+mn-ea"/>
                <a:cs typeface="+mn-cs"/>
              </a:rPr>
              <a:t>rho</a:t>
            </a:r>
            <a:endParaRPr lang="pt-BR" sz="1200" kern="1200" dirty="0" smtClean="0">
              <a:solidFill>
                <a:schemeClr val="tx1"/>
              </a:solidFill>
              <a:latin typeface="Arial" charset="0"/>
              <a:ea typeface="+mn-ea"/>
              <a:cs typeface="+mn-cs"/>
            </a:endParaRPr>
          </a:p>
          <a:p>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end</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equation</a:t>
            </a:r>
            <a:r>
              <a:rPr lang="pt-BR" sz="1200" kern="1200" dirty="0" smtClean="0">
                <a:solidFill>
                  <a:schemeClr val="tx1"/>
                </a:solidFill>
                <a:latin typeface="Arial" charset="0"/>
                <a:ea typeface="+mn-ea"/>
                <a:cs typeface="+mn-cs"/>
              </a:rPr>
              <a:t>*}</a:t>
            </a:r>
          </a:p>
          <a:p>
            <a:r>
              <a:rPr lang="pt-BR" sz="1200" kern="1200" dirty="0" err="1" smtClean="0">
                <a:solidFill>
                  <a:schemeClr val="tx1"/>
                </a:solidFill>
                <a:latin typeface="Arial" charset="0"/>
                <a:ea typeface="+mn-ea"/>
                <a:cs typeface="+mn-cs"/>
              </a:rPr>
              <a:t>with</a:t>
            </a:r>
            <a:r>
              <a:rPr lang="pt-BR" sz="1200" kern="1200" dirty="0" smtClean="0">
                <a:solidFill>
                  <a:schemeClr val="tx1"/>
                </a:solidFill>
                <a:latin typeface="Arial" charset="0"/>
                <a:ea typeface="+mn-ea"/>
                <a:cs typeface="+mn-cs"/>
              </a:rPr>
              <a:t> </a:t>
            </a:r>
          </a:p>
          <a:p>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begin</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equation</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tcov</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p</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begin</a:t>
            </a:r>
            <a:r>
              <a:rPr lang="pt-BR" sz="1200" kern="1200" dirty="0" smtClean="0">
                <a:solidFill>
                  <a:schemeClr val="tx1"/>
                </a:solidFill>
                <a:latin typeface="Arial" charset="0"/>
                <a:ea typeface="+mn-ea"/>
                <a:cs typeface="+mn-cs"/>
              </a:rPr>
              <a:t>{cases} 1, &amp; \sum_{</a:t>
            </a:r>
            <a:r>
              <a:rPr lang="pt-BR" sz="1200" kern="1200" dirty="0" err="1" smtClean="0">
                <a:solidFill>
                  <a:schemeClr val="tx1"/>
                </a:solidFill>
                <a:latin typeface="Arial" charset="0"/>
                <a:ea typeface="+mn-ea"/>
                <a:cs typeface="+mn-cs"/>
              </a:rPr>
              <a:t>i</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x</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geq</a:t>
            </a:r>
            <a:r>
              <a:rPr lang="pt-BR" sz="1200" kern="1200" dirty="0" smtClean="0">
                <a:solidFill>
                  <a:schemeClr val="tx1"/>
                </a:solidFill>
                <a:latin typeface="Arial" charset="0"/>
                <a:ea typeface="+mn-ea"/>
                <a:cs typeface="+mn-cs"/>
              </a:rPr>
              <a:t>~\tau \\ 0, &amp; \</a:t>
            </a:r>
            <a:r>
              <a:rPr lang="pt-BR" sz="1200" kern="1200" dirty="0" err="1" smtClean="0">
                <a:solidFill>
                  <a:schemeClr val="tx1"/>
                </a:solidFill>
                <a:latin typeface="Arial" charset="0"/>
                <a:ea typeface="+mn-ea"/>
                <a:cs typeface="+mn-cs"/>
              </a:rPr>
              <a:t>text</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otherwise</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end</a:t>
            </a:r>
            <a:r>
              <a:rPr lang="pt-BR" sz="1200" kern="1200" dirty="0" smtClean="0">
                <a:solidFill>
                  <a:schemeClr val="tx1"/>
                </a:solidFill>
                <a:latin typeface="Arial" charset="0"/>
                <a:ea typeface="+mn-ea"/>
                <a:cs typeface="+mn-cs"/>
              </a:rPr>
              <a:t>{cases}</a:t>
            </a:r>
          </a:p>
          <a:p>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end</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equation</a:t>
            </a:r>
            <a:r>
              <a:rPr lang="pt-BR" sz="1200" kern="1200" dirty="0" smtClean="0">
                <a:solidFill>
                  <a:schemeClr val="tx1"/>
                </a:solidFill>
                <a:latin typeface="Arial" charset="0"/>
                <a:ea typeface="+mn-ea"/>
                <a:cs typeface="+mn-cs"/>
              </a:rPr>
              <a:t>*}</a:t>
            </a:r>
          </a:p>
          <a:p>
            <a:r>
              <a:rPr lang="pt-BR" sz="1200" kern="1200" dirty="0" err="1" smtClean="0">
                <a:solidFill>
                  <a:schemeClr val="tx1"/>
                </a:solidFill>
                <a:latin typeface="Arial" charset="0"/>
                <a:ea typeface="+mn-ea"/>
                <a:cs typeface="+mn-cs"/>
              </a:rPr>
              <a:t>and</a:t>
            </a:r>
            <a:endParaRPr lang="pt-BR" sz="1200" kern="1200" dirty="0" smtClean="0">
              <a:solidFill>
                <a:schemeClr val="tx1"/>
              </a:solidFill>
              <a:latin typeface="Arial" charset="0"/>
              <a:ea typeface="+mn-ea"/>
              <a:cs typeface="+mn-cs"/>
            </a:endParaRPr>
          </a:p>
          <a:p>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begin</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equation</a:t>
            </a:r>
            <a:r>
              <a:rPr lang="pt-BR" sz="1200" kern="1200" dirty="0" smtClean="0">
                <a:solidFill>
                  <a:schemeClr val="tx1"/>
                </a:solidFill>
                <a:latin typeface="Arial" charset="0"/>
                <a:ea typeface="+mn-ea"/>
                <a:cs typeface="+mn-cs"/>
              </a:rPr>
              <a:t>*}</a:t>
            </a:r>
          </a:p>
          <a:p>
            <a:r>
              <a:rPr lang="pt-BR" sz="1200" kern="1200" dirty="0" smtClean="0">
                <a:solidFill>
                  <a:schemeClr val="tx1"/>
                </a:solidFill>
                <a:latin typeface="Arial" charset="0"/>
                <a:ea typeface="+mn-ea"/>
                <a:cs typeface="+mn-cs"/>
              </a:rPr>
              <a:t>\sum_{</a:t>
            </a:r>
            <a:r>
              <a:rPr lang="pt-BR" sz="1200" kern="1200" dirty="0" err="1" smtClean="0">
                <a:solidFill>
                  <a:schemeClr val="tx1"/>
                </a:solidFill>
                <a:latin typeface="Arial" charset="0"/>
                <a:ea typeface="+mn-ea"/>
                <a:cs typeface="+mn-cs"/>
              </a:rPr>
              <a:t>j</a:t>
            </a:r>
            <a:r>
              <a:rPr lang="pt-BR" sz="1200" kern="1200" dirty="0" smtClean="0">
                <a:solidFill>
                  <a:schemeClr val="tx1"/>
                </a:solidFill>
                <a:latin typeface="Arial" charset="0"/>
                <a:ea typeface="+mn-ea"/>
                <a:cs typeface="+mn-cs"/>
              </a:rPr>
              <a:t> \in </a:t>
            </a:r>
            <a:r>
              <a:rPr lang="pt-BR" sz="1200" kern="1200" dirty="0" err="1" smtClean="0">
                <a:solidFill>
                  <a:schemeClr val="tx1"/>
                </a:solidFill>
                <a:latin typeface="Arial" charset="0"/>
                <a:ea typeface="+mn-ea"/>
                <a:cs typeface="+mn-cs"/>
              </a:rPr>
              <a:t>TS_i</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x_j</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leq</a:t>
            </a:r>
            <a:r>
              <a:rPr lang="pt-BR" sz="1200" kern="1200" dirty="0" smtClean="0">
                <a:solidFill>
                  <a:schemeClr val="tx1"/>
                </a:solidFill>
                <a:latin typeface="Arial" charset="0"/>
                <a:ea typeface="+mn-ea"/>
                <a:cs typeface="+mn-cs"/>
              </a:rPr>
              <a:t> C, \</a:t>
            </a:r>
            <a:r>
              <a:rPr lang="pt-BR" sz="1200" kern="1200" dirty="0" err="1" smtClean="0">
                <a:solidFill>
                  <a:schemeClr val="tx1"/>
                </a:solidFill>
                <a:latin typeface="Arial" charset="0"/>
                <a:ea typeface="+mn-ea"/>
                <a:cs typeface="+mn-cs"/>
              </a:rPr>
              <a:t>forall</a:t>
            </a:r>
            <a:r>
              <a:rPr lang="pt-BR" sz="1200" kern="1200" dirty="0" smtClean="0">
                <a:solidFill>
                  <a:schemeClr val="tx1"/>
                </a:solidFill>
                <a:latin typeface="Arial" charset="0"/>
                <a:ea typeface="+mn-ea"/>
                <a:cs typeface="+mn-cs"/>
              </a:rPr>
              <a:t> ~1 \</a:t>
            </a:r>
            <a:r>
              <a:rPr lang="pt-BR" sz="1200" kern="1200" dirty="0" err="1" smtClean="0">
                <a:solidFill>
                  <a:schemeClr val="tx1"/>
                </a:solidFill>
                <a:latin typeface="Arial" charset="0"/>
                <a:ea typeface="+mn-ea"/>
                <a:cs typeface="+mn-cs"/>
              </a:rPr>
              <a:t>leq</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i</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leq</a:t>
            </a:r>
            <a:r>
              <a:rPr lang="pt-BR" sz="1200" kern="1200" dirty="0" smtClean="0">
                <a:solidFill>
                  <a:schemeClr val="tx1"/>
                </a:solidFill>
                <a:latin typeface="Arial" charset="0"/>
                <a:ea typeface="+mn-ea"/>
                <a:cs typeface="+mn-cs"/>
              </a:rPr>
              <a:t> N</a:t>
            </a:r>
          </a:p>
          <a:p>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end</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equation</a:t>
            </a:r>
            <a:r>
              <a:rPr lang="pt-BR" sz="1200" kern="1200" dirty="0" smtClean="0">
                <a:solidFill>
                  <a:schemeClr val="tx1"/>
                </a:solidFill>
                <a:latin typeface="Arial" charset="0"/>
                <a:ea typeface="+mn-ea"/>
                <a:cs typeface="+mn-cs"/>
              </a:rPr>
              <a:t>*}</a:t>
            </a:r>
            <a:endParaRPr lang="en-US" dirty="0"/>
          </a:p>
        </p:txBody>
      </p:sp>
      <p:sp>
        <p:nvSpPr>
          <p:cNvPr id="4" name="Foliennummernplatzhalter 3"/>
          <p:cNvSpPr>
            <a:spLocks noGrp="1"/>
          </p:cNvSpPr>
          <p:nvPr>
            <p:ph type="sldNum" sz="quarter" idx="10"/>
          </p:nvPr>
        </p:nvSpPr>
        <p:spPr/>
        <p:txBody>
          <a:bodyPr/>
          <a:lstStyle/>
          <a:p>
            <a:fld id="{B39B35C4-293E-48C9-B534-A0BC74E38117}" type="slidenum">
              <a:rPr lang="en-US" smtClean="0"/>
              <a:pPr/>
              <a:t>33</a:t>
            </a:fld>
            <a:endParaRPr lang="en-US"/>
          </a:p>
        </p:txBody>
      </p:sp>
    </p:spTree>
    <p:extLst>
      <p:ext uri="{BB962C8B-B14F-4D97-AF65-F5344CB8AC3E}">
        <p14:creationId xmlns:p14="http://schemas.microsoft.com/office/powerpoint/2010/main" val="471922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smtClean="0">
                <a:solidFill>
                  <a:schemeClr val="tx1"/>
                </a:solidFill>
                <a:latin typeface="Arial" charset="0"/>
                <a:ea typeface="+mn-ea"/>
                <a:cs typeface="+mn-cs"/>
              </a:rPr>
              <a:t>\begin{equation*}</a:t>
            </a:r>
          </a:p>
          <a:p>
            <a:r>
              <a:rPr lang="hu-HU" sz="1200" kern="1200" dirty="0" smtClean="0">
                <a:solidFill>
                  <a:schemeClr val="tx1"/>
                </a:solidFill>
                <a:latin typeface="Arial" charset="0"/>
                <a:ea typeface="+mn-ea"/>
                <a:cs typeface="+mn-cs"/>
              </a:rPr>
              <a:t>\text{maximize}\sum_{t \in T}{x_{t}d_{t}} - \omega^{p} \sum_{p \in P}{y_p} - \omega^{s} \sum_{s \in S} \sum_{0 \leq j &lt; \rho} {}z_{s}^{j}(\rho - j)^2	</a:t>
            </a:r>
          </a:p>
          <a:p>
            <a:r>
              <a:rPr lang="de-DE" sz="1200" kern="1200" dirty="0" smtClean="0">
                <a:solidFill>
                  <a:schemeClr val="tx1"/>
                </a:solidFill>
                <a:latin typeface="Arial" charset="0"/>
                <a:ea typeface="+mn-ea"/>
                <a:cs typeface="+mn-cs"/>
              </a:rPr>
              <a:t>\end{</a:t>
            </a:r>
            <a:r>
              <a:rPr lang="de-DE" sz="1200" kern="1200" dirty="0" err="1" smtClean="0">
                <a:solidFill>
                  <a:schemeClr val="tx1"/>
                </a:solidFill>
                <a:latin typeface="Arial" charset="0"/>
                <a:ea typeface="+mn-ea"/>
                <a:cs typeface="+mn-cs"/>
              </a:rPr>
              <a:t>equation</a:t>
            </a:r>
            <a:r>
              <a:rPr lang="de-DE" sz="1200" kern="1200" dirty="0" smtClean="0">
                <a:solidFill>
                  <a:schemeClr val="tx1"/>
                </a:solidFill>
                <a:latin typeface="Arial" charset="0"/>
                <a:ea typeface="+mn-ea"/>
                <a:cs typeface="+mn-cs"/>
              </a:rPr>
              <a:t>*}</a:t>
            </a:r>
          </a:p>
          <a:p>
            <a:r>
              <a:rPr lang="de-DE" sz="1200" kern="1200" dirty="0" err="1" smtClean="0">
                <a:solidFill>
                  <a:schemeClr val="tx1"/>
                </a:solidFill>
                <a:latin typeface="Arial" charset="0"/>
                <a:ea typeface="+mn-ea"/>
                <a:cs typeface="+mn-cs"/>
              </a:rPr>
              <a:t>subject</a:t>
            </a:r>
            <a:r>
              <a:rPr lang="de-DE" sz="1200" kern="1200" dirty="0" smtClean="0">
                <a:solidFill>
                  <a:schemeClr val="tx1"/>
                </a:solidFill>
                <a:latin typeface="Arial" charset="0"/>
                <a:ea typeface="+mn-ea"/>
                <a:cs typeface="+mn-cs"/>
              </a:rPr>
              <a:t> </a:t>
            </a:r>
            <a:r>
              <a:rPr lang="de-DE" sz="1200" kern="1200" dirty="0" err="1" smtClean="0">
                <a:solidFill>
                  <a:schemeClr val="tx1"/>
                </a:solidFill>
                <a:latin typeface="Arial" charset="0"/>
                <a:ea typeface="+mn-ea"/>
                <a:cs typeface="+mn-cs"/>
              </a:rPr>
              <a:t>to</a:t>
            </a:r>
            <a:r>
              <a:rPr lang="de-DE" sz="1200" kern="1200" dirty="0" smtClean="0">
                <a:solidFill>
                  <a:schemeClr val="tx1"/>
                </a:solidFill>
                <a:latin typeface="Arial" charset="0"/>
                <a:ea typeface="+mn-ea"/>
                <a:cs typeface="+mn-cs"/>
              </a:rPr>
              <a:t> </a:t>
            </a:r>
          </a:p>
          <a:p>
            <a:r>
              <a:rPr lang="de-DE" sz="1200" kern="1200" dirty="0" smtClean="0">
                <a:solidFill>
                  <a:schemeClr val="tx1"/>
                </a:solidFill>
                <a:latin typeface="Arial" charset="0"/>
                <a:ea typeface="+mn-ea"/>
                <a:cs typeface="+mn-cs"/>
              </a:rPr>
              <a:t>\</a:t>
            </a:r>
            <a:r>
              <a:rPr lang="de-DE" sz="1200" kern="1200" dirty="0" err="1" smtClean="0">
                <a:solidFill>
                  <a:schemeClr val="tx1"/>
                </a:solidFill>
                <a:latin typeface="Arial" charset="0"/>
                <a:ea typeface="+mn-ea"/>
                <a:cs typeface="+mn-cs"/>
              </a:rPr>
              <a:t>begin</a:t>
            </a:r>
            <a:r>
              <a:rPr lang="de-DE" sz="1200" kern="1200" dirty="0" smtClean="0">
                <a:solidFill>
                  <a:schemeClr val="tx1"/>
                </a:solidFill>
                <a:latin typeface="Arial" charset="0"/>
                <a:ea typeface="+mn-ea"/>
                <a:cs typeface="+mn-cs"/>
              </a:rPr>
              <a:t>{</a:t>
            </a:r>
            <a:r>
              <a:rPr lang="de-DE" sz="1200" kern="1200" dirty="0" err="1" smtClean="0">
                <a:solidFill>
                  <a:schemeClr val="tx1"/>
                </a:solidFill>
                <a:latin typeface="Arial" charset="0"/>
                <a:ea typeface="+mn-ea"/>
                <a:cs typeface="+mn-cs"/>
              </a:rPr>
              <a:t>equation</a:t>
            </a:r>
            <a:r>
              <a:rPr lang="de-DE" sz="1200" kern="1200" dirty="0" smtClean="0">
                <a:solidFill>
                  <a:schemeClr val="tx1"/>
                </a:solidFill>
                <a:latin typeface="Arial" charset="0"/>
                <a:ea typeface="+mn-ea"/>
                <a:cs typeface="+mn-cs"/>
              </a:rPr>
              <a:t>*}</a:t>
            </a:r>
          </a:p>
          <a:p>
            <a:r>
              <a:rPr lang="de-DE" sz="1200" kern="1200" dirty="0" smtClean="0">
                <a:solidFill>
                  <a:schemeClr val="tx1"/>
                </a:solidFill>
                <a:latin typeface="Arial" charset="0"/>
                <a:ea typeface="+mn-ea"/>
                <a:cs typeface="+mn-cs"/>
              </a:rPr>
              <a:t>\tau </a:t>
            </a:r>
            <a:r>
              <a:rPr lang="de-DE" sz="1200" kern="1200" dirty="0" err="1" smtClean="0">
                <a:solidFill>
                  <a:schemeClr val="tx1"/>
                </a:solidFill>
                <a:latin typeface="Arial" charset="0"/>
                <a:ea typeface="+mn-ea"/>
                <a:cs typeface="+mn-cs"/>
              </a:rPr>
              <a:t>y_p</a:t>
            </a:r>
            <a:r>
              <a:rPr lang="de-DE" sz="1200" kern="1200" dirty="0" smtClean="0">
                <a:solidFill>
                  <a:schemeClr val="tx1"/>
                </a:solidFill>
                <a:latin typeface="Arial" charset="0"/>
                <a:ea typeface="+mn-ea"/>
                <a:cs typeface="+mn-cs"/>
              </a:rPr>
              <a:t> + \</a:t>
            </a:r>
            <a:r>
              <a:rPr lang="de-DE" sz="1200" kern="1200" dirty="0" err="1" smtClean="0">
                <a:solidFill>
                  <a:schemeClr val="tx1"/>
                </a:solidFill>
                <a:latin typeface="Arial" charset="0"/>
                <a:ea typeface="+mn-ea"/>
                <a:cs typeface="+mn-cs"/>
              </a:rPr>
              <a:t>sum</a:t>
            </a:r>
            <a:r>
              <a:rPr lang="de-DE" sz="1200" kern="1200" dirty="0" smtClean="0">
                <a:solidFill>
                  <a:schemeClr val="tx1"/>
                </a:solidFill>
                <a:latin typeface="Arial" charset="0"/>
                <a:ea typeface="+mn-ea"/>
                <a:cs typeface="+mn-cs"/>
              </a:rPr>
              <a:t>_{i \in </a:t>
            </a:r>
            <a:r>
              <a:rPr lang="de-DE" sz="1200" kern="1200" dirty="0" err="1" smtClean="0">
                <a:solidFill>
                  <a:schemeClr val="tx1"/>
                </a:solidFill>
                <a:latin typeface="Arial" charset="0"/>
                <a:ea typeface="+mn-ea"/>
                <a:cs typeface="+mn-cs"/>
              </a:rPr>
              <a:t>T_p</a:t>
            </a:r>
            <a:r>
              <a:rPr lang="de-DE" sz="1200" kern="1200" dirty="0" smtClean="0">
                <a:solidFill>
                  <a:schemeClr val="tx1"/>
                </a:solidFill>
                <a:latin typeface="Arial" charset="0"/>
                <a:ea typeface="+mn-ea"/>
                <a:cs typeface="+mn-cs"/>
              </a:rPr>
              <a:t>}{</a:t>
            </a:r>
            <a:r>
              <a:rPr lang="de-DE" sz="1200" kern="1200" dirty="0" err="1" smtClean="0">
                <a:solidFill>
                  <a:schemeClr val="tx1"/>
                </a:solidFill>
                <a:latin typeface="Arial" charset="0"/>
                <a:ea typeface="+mn-ea"/>
                <a:cs typeface="+mn-cs"/>
              </a:rPr>
              <a:t>x_i</a:t>
            </a:r>
            <a:r>
              <a:rPr lang="de-DE" sz="1200" kern="1200" dirty="0" smtClean="0">
                <a:solidFill>
                  <a:schemeClr val="tx1"/>
                </a:solidFill>
                <a:latin typeface="Arial" charset="0"/>
                <a:ea typeface="+mn-ea"/>
                <a:cs typeface="+mn-cs"/>
              </a:rPr>
              <a:t>}\</a:t>
            </a:r>
            <a:r>
              <a:rPr lang="de-DE" sz="1200" kern="1200" dirty="0" err="1" smtClean="0">
                <a:solidFill>
                  <a:schemeClr val="tx1"/>
                </a:solidFill>
                <a:latin typeface="Arial" charset="0"/>
                <a:ea typeface="+mn-ea"/>
                <a:cs typeface="+mn-cs"/>
              </a:rPr>
              <a:t>geq</a:t>
            </a:r>
            <a:r>
              <a:rPr lang="de-DE" sz="1200" kern="1200" dirty="0" smtClean="0">
                <a:solidFill>
                  <a:schemeClr val="tx1"/>
                </a:solidFill>
                <a:latin typeface="Arial" charset="0"/>
                <a:ea typeface="+mn-ea"/>
                <a:cs typeface="+mn-cs"/>
              </a:rPr>
              <a:t>\tau \</a:t>
            </a:r>
            <a:r>
              <a:rPr lang="de-DE" sz="1200" kern="1200" dirty="0" err="1" smtClean="0">
                <a:solidFill>
                  <a:schemeClr val="tx1"/>
                </a:solidFill>
                <a:latin typeface="Arial" charset="0"/>
                <a:ea typeface="+mn-ea"/>
                <a:cs typeface="+mn-cs"/>
              </a:rPr>
              <a:t>text</a:t>
            </a:r>
            <a:r>
              <a:rPr lang="de-DE" sz="1200" kern="1200" dirty="0" smtClean="0">
                <a:solidFill>
                  <a:schemeClr val="tx1"/>
                </a:solidFill>
                <a:latin typeface="Arial" charset="0"/>
                <a:ea typeface="+mn-ea"/>
                <a:cs typeface="+mn-cs"/>
              </a:rPr>
              <a:t>{, }\</a:t>
            </a:r>
            <a:r>
              <a:rPr lang="de-DE" sz="1200" kern="1200" dirty="0" err="1" smtClean="0">
                <a:solidFill>
                  <a:schemeClr val="tx1"/>
                </a:solidFill>
                <a:latin typeface="Arial" charset="0"/>
                <a:ea typeface="+mn-ea"/>
                <a:cs typeface="+mn-cs"/>
              </a:rPr>
              <a:t>forall</a:t>
            </a:r>
            <a:r>
              <a:rPr lang="de-DE" sz="1200" kern="1200" dirty="0" smtClean="0">
                <a:solidFill>
                  <a:schemeClr val="tx1"/>
                </a:solidFill>
                <a:latin typeface="Arial" charset="0"/>
                <a:ea typeface="+mn-ea"/>
                <a:cs typeface="+mn-cs"/>
              </a:rPr>
              <a:t> ~p \in P</a:t>
            </a:r>
          </a:p>
          <a:p>
            <a:r>
              <a:rPr lang="de-DE" sz="1200" kern="1200" dirty="0" smtClean="0">
                <a:solidFill>
                  <a:schemeClr val="tx1"/>
                </a:solidFill>
                <a:latin typeface="Arial" charset="0"/>
                <a:ea typeface="+mn-ea"/>
                <a:cs typeface="+mn-cs"/>
              </a:rPr>
              <a:t>\end{</a:t>
            </a:r>
            <a:r>
              <a:rPr lang="de-DE" sz="1200" kern="1200" dirty="0" err="1" smtClean="0">
                <a:solidFill>
                  <a:schemeClr val="tx1"/>
                </a:solidFill>
                <a:latin typeface="Arial" charset="0"/>
                <a:ea typeface="+mn-ea"/>
                <a:cs typeface="+mn-cs"/>
              </a:rPr>
              <a:t>equation</a:t>
            </a:r>
            <a:r>
              <a:rPr lang="de-DE" sz="1200" kern="1200" dirty="0" smtClean="0">
                <a:solidFill>
                  <a:schemeClr val="tx1"/>
                </a:solidFill>
                <a:latin typeface="Arial" charset="0"/>
                <a:ea typeface="+mn-ea"/>
                <a:cs typeface="+mn-cs"/>
              </a:rPr>
              <a:t>*}</a:t>
            </a:r>
          </a:p>
          <a:p>
            <a:r>
              <a:rPr lang="de-DE" sz="1200" kern="1200" dirty="0" smtClean="0">
                <a:solidFill>
                  <a:schemeClr val="tx1"/>
                </a:solidFill>
                <a:latin typeface="Arial" charset="0"/>
                <a:ea typeface="+mn-ea"/>
                <a:cs typeface="+mn-cs"/>
              </a:rPr>
              <a:t>\</a:t>
            </a:r>
            <a:r>
              <a:rPr lang="de-DE" sz="1200" kern="1200" dirty="0" err="1" smtClean="0">
                <a:solidFill>
                  <a:schemeClr val="tx1"/>
                </a:solidFill>
                <a:latin typeface="Arial" charset="0"/>
                <a:ea typeface="+mn-ea"/>
                <a:cs typeface="+mn-cs"/>
              </a:rPr>
              <a:t>begin</a:t>
            </a:r>
            <a:r>
              <a:rPr lang="de-DE" sz="1200" kern="1200" dirty="0" smtClean="0">
                <a:solidFill>
                  <a:schemeClr val="tx1"/>
                </a:solidFill>
                <a:latin typeface="Arial" charset="0"/>
                <a:ea typeface="+mn-ea"/>
                <a:cs typeface="+mn-cs"/>
              </a:rPr>
              <a:t>{</a:t>
            </a:r>
            <a:r>
              <a:rPr lang="de-DE" sz="1200" kern="1200" dirty="0" err="1" smtClean="0">
                <a:solidFill>
                  <a:schemeClr val="tx1"/>
                </a:solidFill>
                <a:latin typeface="Arial" charset="0"/>
                <a:ea typeface="+mn-ea"/>
                <a:cs typeface="+mn-cs"/>
              </a:rPr>
              <a:t>equation</a:t>
            </a:r>
            <a:r>
              <a:rPr lang="de-DE" sz="1200" kern="1200" dirty="0" smtClean="0">
                <a:solidFill>
                  <a:schemeClr val="tx1"/>
                </a:solidFill>
                <a:latin typeface="Arial" charset="0"/>
                <a:ea typeface="+mn-ea"/>
                <a:cs typeface="+mn-cs"/>
              </a:rPr>
              <a:t>*}</a:t>
            </a:r>
          </a:p>
          <a:p>
            <a:r>
              <a:rPr lang="pt-BR" sz="1200" kern="1200" dirty="0" smtClean="0">
                <a:solidFill>
                  <a:schemeClr val="tx1"/>
                </a:solidFill>
                <a:latin typeface="Arial" charset="0"/>
                <a:ea typeface="+mn-ea"/>
                <a:cs typeface="+mn-cs"/>
              </a:rPr>
              <a:t>(j+1)</a:t>
            </a:r>
            <a:r>
              <a:rPr lang="pt-BR" sz="1200" kern="1200" dirty="0" err="1" smtClean="0">
                <a:solidFill>
                  <a:schemeClr val="tx1"/>
                </a:solidFill>
                <a:latin typeface="Arial" charset="0"/>
                <a:ea typeface="+mn-ea"/>
                <a:cs typeface="+mn-cs"/>
              </a:rPr>
              <a:t>z</a:t>
            </a:r>
            <a:r>
              <a:rPr lang="pt-BR" sz="1200" kern="1200" dirty="0" smtClean="0">
                <a:solidFill>
                  <a:schemeClr val="tx1"/>
                </a:solidFill>
                <a:latin typeface="Arial" charset="0"/>
                <a:ea typeface="+mn-ea"/>
                <a:cs typeface="+mn-cs"/>
              </a:rPr>
              <a:t>_{</a:t>
            </a:r>
            <a:r>
              <a:rPr lang="pt-BR" sz="1200" kern="1200" dirty="0" err="1" smtClean="0">
                <a:solidFill>
                  <a:schemeClr val="tx1"/>
                </a:solidFill>
                <a:latin typeface="Arial" charset="0"/>
                <a:ea typeface="+mn-ea"/>
                <a:cs typeface="+mn-cs"/>
              </a:rPr>
              <a:t>s</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j</a:t>
            </a:r>
            <a:r>
              <a:rPr lang="pt-BR" sz="1200" kern="1200" dirty="0" smtClean="0">
                <a:solidFill>
                  <a:schemeClr val="tx1"/>
                </a:solidFill>
                <a:latin typeface="Arial" charset="0"/>
                <a:ea typeface="+mn-ea"/>
                <a:cs typeface="+mn-cs"/>
              </a:rPr>
              <a:t>}+\sum_{</a:t>
            </a:r>
            <a:r>
              <a:rPr lang="pt-BR" sz="1200" kern="1200" dirty="0" err="1" smtClean="0">
                <a:solidFill>
                  <a:schemeClr val="tx1"/>
                </a:solidFill>
                <a:latin typeface="Arial" charset="0"/>
                <a:ea typeface="+mn-ea"/>
                <a:cs typeface="+mn-cs"/>
              </a:rPr>
              <a:t>p</a:t>
            </a:r>
            <a:r>
              <a:rPr lang="pt-BR" sz="1200" kern="1200" dirty="0" smtClean="0">
                <a:solidFill>
                  <a:schemeClr val="tx1"/>
                </a:solidFill>
                <a:latin typeface="Arial" charset="0"/>
                <a:ea typeface="+mn-ea"/>
                <a:cs typeface="+mn-cs"/>
              </a:rPr>
              <a:t> \in </a:t>
            </a:r>
            <a:r>
              <a:rPr lang="pt-BR" sz="1200" kern="1200" dirty="0" err="1" smtClean="0">
                <a:solidFill>
                  <a:schemeClr val="tx1"/>
                </a:solidFill>
                <a:latin typeface="Arial" charset="0"/>
                <a:ea typeface="+mn-ea"/>
                <a:cs typeface="+mn-cs"/>
              </a:rPr>
              <a:t>P_s</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tcov</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p</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geq</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j</a:t>
            </a:r>
            <a:r>
              <a:rPr lang="pt-BR" sz="1200" kern="1200" dirty="0" smtClean="0">
                <a:solidFill>
                  <a:schemeClr val="tx1"/>
                </a:solidFill>
                <a:latin typeface="Arial" charset="0"/>
                <a:ea typeface="+mn-ea"/>
                <a:cs typeface="+mn-cs"/>
              </a:rPr>
              <a:t> + 1 \</a:t>
            </a:r>
            <a:r>
              <a:rPr lang="pt-BR" sz="1200" kern="1200" dirty="0" err="1" smtClean="0">
                <a:solidFill>
                  <a:schemeClr val="tx1"/>
                </a:solidFill>
                <a:latin typeface="Arial" charset="0"/>
                <a:ea typeface="+mn-ea"/>
                <a:cs typeface="+mn-cs"/>
              </a:rPr>
              <a:t>text</a:t>
            </a:r>
            <a:r>
              <a:rPr lang="pt-BR" sz="1200" kern="1200" dirty="0" smtClean="0">
                <a:solidFill>
                  <a:schemeClr val="tx1"/>
                </a:solidFill>
                <a:latin typeface="Arial" charset="0"/>
                <a:ea typeface="+mn-ea"/>
                <a:cs typeface="+mn-cs"/>
              </a:rPr>
              <a:t>{, } \</a:t>
            </a:r>
            <a:r>
              <a:rPr lang="pt-BR" sz="1200" kern="1200" dirty="0" err="1" smtClean="0">
                <a:solidFill>
                  <a:schemeClr val="tx1"/>
                </a:solidFill>
                <a:latin typeface="Arial" charset="0"/>
                <a:ea typeface="+mn-ea"/>
                <a:cs typeface="+mn-cs"/>
              </a:rPr>
              <a:t>forall</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s</a:t>
            </a:r>
            <a:r>
              <a:rPr lang="pt-BR" sz="1200" kern="1200" dirty="0" smtClean="0">
                <a:solidFill>
                  <a:schemeClr val="tx1"/>
                </a:solidFill>
                <a:latin typeface="Arial" charset="0"/>
                <a:ea typeface="+mn-ea"/>
                <a:cs typeface="+mn-cs"/>
              </a:rPr>
              <a:t> \in </a:t>
            </a:r>
            <a:r>
              <a:rPr lang="pt-BR" sz="1200" kern="1200" dirty="0" err="1" smtClean="0">
                <a:solidFill>
                  <a:schemeClr val="tx1"/>
                </a:solidFill>
                <a:latin typeface="Arial" charset="0"/>
                <a:ea typeface="+mn-ea"/>
                <a:cs typeface="+mn-cs"/>
              </a:rPr>
              <a:t>S</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text</a:t>
            </a:r>
            <a:r>
              <a:rPr lang="pt-BR" sz="1200" kern="1200" dirty="0" smtClean="0">
                <a:solidFill>
                  <a:schemeClr val="tx1"/>
                </a:solidFill>
                <a:latin typeface="Arial" charset="0"/>
                <a:ea typeface="+mn-ea"/>
                <a:cs typeface="+mn-cs"/>
              </a:rPr>
              <a:t>{, } \</a:t>
            </a:r>
            <a:r>
              <a:rPr lang="pt-BR" sz="1200" kern="1200" dirty="0" err="1" smtClean="0">
                <a:solidFill>
                  <a:schemeClr val="tx1"/>
                </a:solidFill>
                <a:latin typeface="Arial" charset="0"/>
                <a:ea typeface="+mn-ea"/>
                <a:cs typeface="+mn-cs"/>
              </a:rPr>
              <a:t>forall</a:t>
            </a:r>
            <a:r>
              <a:rPr lang="pt-BR" sz="1200" kern="1200" dirty="0" smtClean="0">
                <a:solidFill>
                  <a:schemeClr val="tx1"/>
                </a:solidFill>
                <a:latin typeface="Arial" charset="0"/>
                <a:ea typeface="+mn-ea"/>
                <a:cs typeface="+mn-cs"/>
              </a:rPr>
              <a:t> ~0 \</a:t>
            </a:r>
            <a:r>
              <a:rPr lang="pt-BR" sz="1200" kern="1200" dirty="0" err="1" smtClean="0">
                <a:solidFill>
                  <a:schemeClr val="tx1"/>
                </a:solidFill>
                <a:latin typeface="Arial" charset="0"/>
                <a:ea typeface="+mn-ea"/>
                <a:cs typeface="+mn-cs"/>
              </a:rPr>
              <a:t>leq</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j</a:t>
            </a:r>
            <a:r>
              <a:rPr lang="pt-BR" sz="1200" kern="1200" dirty="0" smtClean="0">
                <a:solidFill>
                  <a:schemeClr val="tx1"/>
                </a:solidFill>
                <a:latin typeface="Arial" charset="0"/>
                <a:ea typeface="+mn-ea"/>
                <a:cs typeface="+mn-cs"/>
              </a:rPr>
              <a:t> &lt; \</a:t>
            </a:r>
            <a:r>
              <a:rPr lang="pt-BR" sz="1200" kern="1200" dirty="0" err="1" smtClean="0">
                <a:solidFill>
                  <a:schemeClr val="tx1"/>
                </a:solidFill>
                <a:latin typeface="Arial" charset="0"/>
                <a:ea typeface="+mn-ea"/>
                <a:cs typeface="+mn-cs"/>
              </a:rPr>
              <a:t>rho</a:t>
            </a:r>
            <a:endParaRPr lang="pt-BR" sz="1200" kern="1200" dirty="0" smtClean="0">
              <a:solidFill>
                <a:schemeClr val="tx1"/>
              </a:solidFill>
              <a:latin typeface="Arial" charset="0"/>
              <a:ea typeface="+mn-ea"/>
              <a:cs typeface="+mn-cs"/>
            </a:endParaRPr>
          </a:p>
          <a:p>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end</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equation</a:t>
            </a:r>
            <a:r>
              <a:rPr lang="pt-BR" sz="1200" kern="1200" dirty="0" smtClean="0">
                <a:solidFill>
                  <a:schemeClr val="tx1"/>
                </a:solidFill>
                <a:latin typeface="Arial" charset="0"/>
                <a:ea typeface="+mn-ea"/>
                <a:cs typeface="+mn-cs"/>
              </a:rPr>
              <a:t>*}</a:t>
            </a:r>
          </a:p>
          <a:p>
            <a:r>
              <a:rPr lang="pt-BR" sz="1200" kern="1200" dirty="0" err="1" smtClean="0">
                <a:solidFill>
                  <a:schemeClr val="tx1"/>
                </a:solidFill>
                <a:latin typeface="Arial" charset="0"/>
                <a:ea typeface="+mn-ea"/>
                <a:cs typeface="+mn-cs"/>
              </a:rPr>
              <a:t>with</a:t>
            </a:r>
            <a:r>
              <a:rPr lang="pt-BR" sz="1200" kern="1200" dirty="0" smtClean="0">
                <a:solidFill>
                  <a:schemeClr val="tx1"/>
                </a:solidFill>
                <a:latin typeface="Arial" charset="0"/>
                <a:ea typeface="+mn-ea"/>
                <a:cs typeface="+mn-cs"/>
              </a:rPr>
              <a:t> </a:t>
            </a:r>
          </a:p>
          <a:p>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begin</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equation</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tcov</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p</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begin</a:t>
            </a:r>
            <a:r>
              <a:rPr lang="pt-BR" sz="1200" kern="1200" dirty="0" smtClean="0">
                <a:solidFill>
                  <a:schemeClr val="tx1"/>
                </a:solidFill>
                <a:latin typeface="Arial" charset="0"/>
                <a:ea typeface="+mn-ea"/>
                <a:cs typeface="+mn-cs"/>
              </a:rPr>
              <a:t>{cases} 1, &amp; \sum_{</a:t>
            </a:r>
            <a:r>
              <a:rPr lang="pt-BR" sz="1200" kern="1200" dirty="0" err="1" smtClean="0">
                <a:solidFill>
                  <a:schemeClr val="tx1"/>
                </a:solidFill>
                <a:latin typeface="Arial" charset="0"/>
                <a:ea typeface="+mn-ea"/>
                <a:cs typeface="+mn-cs"/>
              </a:rPr>
              <a:t>i</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x</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geq</a:t>
            </a:r>
            <a:r>
              <a:rPr lang="pt-BR" sz="1200" kern="1200" dirty="0" smtClean="0">
                <a:solidFill>
                  <a:schemeClr val="tx1"/>
                </a:solidFill>
                <a:latin typeface="Arial" charset="0"/>
                <a:ea typeface="+mn-ea"/>
                <a:cs typeface="+mn-cs"/>
              </a:rPr>
              <a:t>~\tau \\ 0, &amp; \</a:t>
            </a:r>
            <a:r>
              <a:rPr lang="pt-BR" sz="1200" kern="1200" dirty="0" err="1" smtClean="0">
                <a:solidFill>
                  <a:schemeClr val="tx1"/>
                </a:solidFill>
                <a:latin typeface="Arial" charset="0"/>
                <a:ea typeface="+mn-ea"/>
                <a:cs typeface="+mn-cs"/>
              </a:rPr>
              <a:t>text</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otherwise</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end</a:t>
            </a:r>
            <a:r>
              <a:rPr lang="pt-BR" sz="1200" kern="1200" dirty="0" smtClean="0">
                <a:solidFill>
                  <a:schemeClr val="tx1"/>
                </a:solidFill>
                <a:latin typeface="Arial" charset="0"/>
                <a:ea typeface="+mn-ea"/>
                <a:cs typeface="+mn-cs"/>
              </a:rPr>
              <a:t>{cases}</a:t>
            </a:r>
          </a:p>
          <a:p>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end</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equation</a:t>
            </a:r>
            <a:r>
              <a:rPr lang="pt-BR" sz="1200" kern="1200" dirty="0" smtClean="0">
                <a:solidFill>
                  <a:schemeClr val="tx1"/>
                </a:solidFill>
                <a:latin typeface="Arial" charset="0"/>
                <a:ea typeface="+mn-ea"/>
                <a:cs typeface="+mn-cs"/>
              </a:rPr>
              <a:t>*}</a:t>
            </a:r>
          </a:p>
          <a:p>
            <a:r>
              <a:rPr lang="pt-BR" sz="1200" kern="1200" dirty="0" err="1" smtClean="0">
                <a:solidFill>
                  <a:schemeClr val="tx1"/>
                </a:solidFill>
                <a:latin typeface="Arial" charset="0"/>
                <a:ea typeface="+mn-ea"/>
                <a:cs typeface="+mn-cs"/>
              </a:rPr>
              <a:t>and</a:t>
            </a:r>
            <a:endParaRPr lang="pt-BR" sz="1200" kern="1200" dirty="0" smtClean="0">
              <a:solidFill>
                <a:schemeClr val="tx1"/>
              </a:solidFill>
              <a:latin typeface="Arial" charset="0"/>
              <a:ea typeface="+mn-ea"/>
              <a:cs typeface="+mn-cs"/>
            </a:endParaRPr>
          </a:p>
          <a:p>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begin</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equation</a:t>
            </a:r>
            <a:r>
              <a:rPr lang="pt-BR" sz="1200" kern="1200" dirty="0" smtClean="0">
                <a:solidFill>
                  <a:schemeClr val="tx1"/>
                </a:solidFill>
                <a:latin typeface="Arial" charset="0"/>
                <a:ea typeface="+mn-ea"/>
                <a:cs typeface="+mn-cs"/>
              </a:rPr>
              <a:t>*}</a:t>
            </a:r>
          </a:p>
          <a:p>
            <a:r>
              <a:rPr lang="pt-BR" sz="1200" kern="1200" dirty="0" smtClean="0">
                <a:solidFill>
                  <a:schemeClr val="tx1"/>
                </a:solidFill>
                <a:latin typeface="Arial" charset="0"/>
                <a:ea typeface="+mn-ea"/>
                <a:cs typeface="+mn-cs"/>
              </a:rPr>
              <a:t>\sum_{</a:t>
            </a:r>
            <a:r>
              <a:rPr lang="pt-BR" sz="1200" kern="1200" dirty="0" err="1" smtClean="0">
                <a:solidFill>
                  <a:schemeClr val="tx1"/>
                </a:solidFill>
                <a:latin typeface="Arial" charset="0"/>
                <a:ea typeface="+mn-ea"/>
                <a:cs typeface="+mn-cs"/>
              </a:rPr>
              <a:t>j</a:t>
            </a:r>
            <a:r>
              <a:rPr lang="pt-BR" sz="1200" kern="1200" dirty="0" smtClean="0">
                <a:solidFill>
                  <a:schemeClr val="tx1"/>
                </a:solidFill>
                <a:latin typeface="Arial" charset="0"/>
                <a:ea typeface="+mn-ea"/>
                <a:cs typeface="+mn-cs"/>
              </a:rPr>
              <a:t> \in </a:t>
            </a:r>
            <a:r>
              <a:rPr lang="pt-BR" sz="1200" kern="1200" dirty="0" err="1" smtClean="0">
                <a:solidFill>
                  <a:schemeClr val="tx1"/>
                </a:solidFill>
                <a:latin typeface="Arial" charset="0"/>
                <a:ea typeface="+mn-ea"/>
                <a:cs typeface="+mn-cs"/>
              </a:rPr>
              <a:t>TS_i</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x_j</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leq</a:t>
            </a:r>
            <a:r>
              <a:rPr lang="pt-BR" sz="1200" kern="1200" dirty="0" smtClean="0">
                <a:solidFill>
                  <a:schemeClr val="tx1"/>
                </a:solidFill>
                <a:latin typeface="Arial" charset="0"/>
                <a:ea typeface="+mn-ea"/>
                <a:cs typeface="+mn-cs"/>
              </a:rPr>
              <a:t> C, \</a:t>
            </a:r>
            <a:r>
              <a:rPr lang="pt-BR" sz="1200" kern="1200" dirty="0" err="1" smtClean="0">
                <a:solidFill>
                  <a:schemeClr val="tx1"/>
                </a:solidFill>
                <a:latin typeface="Arial" charset="0"/>
                <a:ea typeface="+mn-ea"/>
                <a:cs typeface="+mn-cs"/>
              </a:rPr>
              <a:t>forall</a:t>
            </a:r>
            <a:r>
              <a:rPr lang="pt-BR" sz="1200" kern="1200" dirty="0" smtClean="0">
                <a:solidFill>
                  <a:schemeClr val="tx1"/>
                </a:solidFill>
                <a:latin typeface="Arial" charset="0"/>
                <a:ea typeface="+mn-ea"/>
                <a:cs typeface="+mn-cs"/>
              </a:rPr>
              <a:t> ~1 \</a:t>
            </a:r>
            <a:r>
              <a:rPr lang="pt-BR" sz="1200" kern="1200" dirty="0" err="1" smtClean="0">
                <a:solidFill>
                  <a:schemeClr val="tx1"/>
                </a:solidFill>
                <a:latin typeface="Arial" charset="0"/>
                <a:ea typeface="+mn-ea"/>
                <a:cs typeface="+mn-cs"/>
              </a:rPr>
              <a:t>leq</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i</a:t>
            </a:r>
            <a:r>
              <a:rPr lang="pt-BR" sz="1200" kern="1200" dirty="0" smtClean="0">
                <a:solidFill>
                  <a:schemeClr val="tx1"/>
                </a:solidFill>
                <a:latin typeface="Arial" charset="0"/>
                <a:ea typeface="+mn-ea"/>
                <a:cs typeface="+mn-cs"/>
              </a:rPr>
              <a:t> \</a:t>
            </a:r>
            <a:r>
              <a:rPr lang="pt-BR" sz="1200" kern="1200" dirty="0" err="1" smtClean="0">
                <a:solidFill>
                  <a:schemeClr val="tx1"/>
                </a:solidFill>
                <a:latin typeface="Arial" charset="0"/>
                <a:ea typeface="+mn-ea"/>
                <a:cs typeface="+mn-cs"/>
              </a:rPr>
              <a:t>leq</a:t>
            </a:r>
            <a:r>
              <a:rPr lang="pt-BR" sz="1200" kern="1200" dirty="0" smtClean="0">
                <a:solidFill>
                  <a:schemeClr val="tx1"/>
                </a:solidFill>
                <a:latin typeface="Arial" charset="0"/>
                <a:ea typeface="+mn-ea"/>
                <a:cs typeface="+mn-cs"/>
              </a:rPr>
              <a:t> N</a:t>
            </a:r>
          </a:p>
          <a:p>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end</a:t>
            </a:r>
            <a:r>
              <a:rPr lang="pt-BR" sz="1200" kern="1200" dirty="0" smtClean="0">
                <a:solidFill>
                  <a:schemeClr val="tx1"/>
                </a:solidFill>
                <a:latin typeface="Arial" charset="0"/>
                <a:ea typeface="+mn-ea"/>
                <a:cs typeface="+mn-cs"/>
              </a:rPr>
              <a:t>{</a:t>
            </a:r>
            <a:r>
              <a:rPr lang="pt-BR" sz="1200" kern="1200" dirty="0" err="1" smtClean="0">
                <a:solidFill>
                  <a:schemeClr val="tx1"/>
                </a:solidFill>
                <a:latin typeface="Arial" charset="0"/>
                <a:ea typeface="+mn-ea"/>
                <a:cs typeface="+mn-cs"/>
              </a:rPr>
              <a:t>equation</a:t>
            </a:r>
            <a:r>
              <a:rPr lang="pt-BR" sz="1200" kern="1200" dirty="0" smtClean="0">
                <a:solidFill>
                  <a:schemeClr val="tx1"/>
                </a:solidFill>
                <a:latin typeface="Arial" charset="0"/>
                <a:ea typeface="+mn-ea"/>
                <a:cs typeface="+mn-cs"/>
              </a:rPr>
              <a:t>*}</a:t>
            </a:r>
            <a:endParaRPr lang="en-US" dirty="0"/>
          </a:p>
        </p:txBody>
      </p:sp>
      <p:sp>
        <p:nvSpPr>
          <p:cNvPr id="4" name="Foliennummernplatzhalter 3"/>
          <p:cNvSpPr>
            <a:spLocks noGrp="1"/>
          </p:cNvSpPr>
          <p:nvPr>
            <p:ph type="sldNum" sz="quarter" idx="10"/>
          </p:nvPr>
        </p:nvSpPr>
        <p:spPr/>
        <p:txBody>
          <a:bodyPr/>
          <a:lstStyle/>
          <a:p>
            <a:fld id="{B39B35C4-293E-48C9-B534-A0BC74E38117}" type="slidenum">
              <a:rPr lang="en-US" smtClean="0"/>
              <a:pPr/>
              <a:t>34</a:t>
            </a:fld>
            <a:endParaRPr lang="en-US"/>
          </a:p>
        </p:txBody>
      </p:sp>
    </p:spTree>
    <p:extLst>
      <p:ext uri="{BB962C8B-B14F-4D97-AF65-F5344CB8AC3E}">
        <p14:creationId xmlns:p14="http://schemas.microsoft.com/office/powerpoint/2010/main" val="471922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3" name="Text Box 1"/>
          <p:cNvSpPr txBox="1">
            <a:spLocks noGrp="1" noRot="1" noChangeAspect="1" noChangeArrowheads="1"/>
          </p:cNvSpPr>
          <p:nvPr>
            <p:ph type="sldImg"/>
          </p:nvPr>
        </p:nvSpPr>
        <p:spPr bwMode="auto">
          <a:xfrm>
            <a:off x="1450975" y="1209675"/>
            <a:ext cx="3957638" cy="2967038"/>
          </a:xfrm>
          <a:prstGeom prst="rect">
            <a:avLst/>
          </a:prstGeom>
          <a:solidFill>
            <a:srgbClr val="FFFFFF"/>
          </a:solidFill>
          <a:ln>
            <a:solidFill>
              <a:srgbClr val="000000"/>
            </a:solidFill>
            <a:miter lim="800000"/>
            <a:headEnd/>
            <a:tailEnd/>
          </a:ln>
        </p:spPr>
      </p:sp>
      <p:sp>
        <p:nvSpPr>
          <p:cNvPr id="105474" name="Text Box 2"/>
          <p:cNvSpPr txBox="1">
            <a:spLocks noGrp="1" noChangeArrowheads="1"/>
          </p:cNvSpPr>
          <p:nvPr>
            <p:ph type="body" idx="1"/>
          </p:nvPr>
        </p:nvSpPr>
        <p:spPr bwMode="auto">
          <a:xfrm>
            <a:off x="1393212" y="4374457"/>
            <a:ext cx="4070136" cy="3561205"/>
          </a:xfrm>
          <a:prstGeom prst="rect">
            <a:avLst/>
          </a:prstGeom>
          <a:noFill/>
          <a:ln>
            <a:round/>
            <a:headEnd/>
            <a:tailEnd/>
          </a:ln>
        </p:spPr>
        <p:txBody>
          <a:bodyPr lIns="0" tIns="22540" rIns="0" bIns="0">
            <a:prstTxWarp prst="textNoShape">
              <a:avLst/>
            </a:prstTxWarp>
          </a:bodyPr>
          <a:lstStyle/>
          <a:p>
            <a:pPr algn="just">
              <a:lnSpc>
                <a:spcPct val="83000"/>
              </a:lnSpc>
              <a:spcBef>
                <a:spcPts val="395"/>
              </a:spcBef>
              <a:tabLst>
                <a:tab pos="0" algn="l"/>
                <a:tab pos="801837" algn="l"/>
                <a:tab pos="1603675" algn="l"/>
                <a:tab pos="2405512" algn="l"/>
                <a:tab pos="3207349" algn="l"/>
                <a:tab pos="4009187" algn="l"/>
                <a:tab pos="4811024" algn="l"/>
                <a:tab pos="5612862" algn="l"/>
                <a:tab pos="6414699" algn="l"/>
                <a:tab pos="7216536" algn="l"/>
                <a:tab pos="8018374" algn="l"/>
                <a:tab pos="8820211" algn="l"/>
              </a:tabLst>
            </a:pPr>
            <a:r>
              <a:rPr lang="en-US" dirty="0">
                <a:latin typeface="Trebuchet MS" charset="0"/>
                <a:ea typeface="msgothic" charset="0"/>
                <a:cs typeface="msgothic" charset="0"/>
              </a:rPr>
              <a:t>If we now put the evaluations together we can estimate the number of successful transitions we expect. </a:t>
            </a:r>
            <a:r>
              <a:rPr lang="en-US" dirty="0" err="1">
                <a:latin typeface="Trebuchet MS" charset="0"/>
                <a:ea typeface="msgothic" charset="0"/>
                <a:cs typeface="msgothic" charset="0"/>
              </a:rPr>
              <a:t>Proteotypicity</a:t>
            </a:r>
            <a:r>
              <a:rPr lang="en-US" dirty="0">
                <a:latin typeface="Trebuchet MS" charset="0"/>
                <a:ea typeface="msgothic" charset="0"/>
                <a:cs typeface="msgothic" charset="0"/>
              </a:rPr>
              <a:t> works in about 83% of the cases. If we choose 1.5 times standard deviation of the Gaussian distribution we include about 86% of the peptides in the retention time window. High abundant fragment ions are predicted roughly with 80% sensitivity. Putting all these numbers together, and assuming that the numbers are independent of each other, we expect roughly 50% of the transitions to work.</a:t>
            </a:r>
          </a:p>
        </p:txBody>
      </p:sp>
    </p:spTree>
    <p:extLst>
      <p:ext uri="{BB962C8B-B14F-4D97-AF65-F5344CB8AC3E}">
        <p14:creationId xmlns:p14="http://schemas.microsoft.com/office/powerpoint/2010/main" val="5373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1" name="Text Box 1"/>
          <p:cNvSpPr txBox="1">
            <a:spLocks noGrp="1" noRot="1" noChangeAspect="1" noChangeArrowheads="1"/>
          </p:cNvSpPr>
          <p:nvPr>
            <p:ph type="sldImg"/>
          </p:nvPr>
        </p:nvSpPr>
        <p:spPr bwMode="auto">
          <a:xfrm>
            <a:off x="1450975" y="1209675"/>
            <a:ext cx="3957638" cy="2967038"/>
          </a:xfrm>
          <a:prstGeom prst="rect">
            <a:avLst/>
          </a:prstGeom>
          <a:solidFill>
            <a:srgbClr val="FFFFFF"/>
          </a:solidFill>
          <a:ln>
            <a:solidFill>
              <a:srgbClr val="000000"/>
            </a:solidFill>
            <a:miter lim="800000"/>
            <a:headEnd/>
            <a:tailEnd/>
          </a:ln>
        </p:spPr>
      </p:sp>
      <p:sp>
        <p:nvSpPr>
          <p:cNvPr id="107522" name="Text Box 2"/>
          <p:cNvSpPr txBox="1">
            <a:spLocks noGrp="1" noChangeArrowheads="1"/>
          </p:cNvSpPr>
          <p:nvPr>
            <p:ph type="body" idx="1"/>
          </p:nvPr>
        </p:nvSpPr>
        <p:spPr bwMode="auto">
          <a:xfrm>
            <a:off x="1393212" y="4374457"/>
            <a:ext cx="4070136" cy="3561205"/>
          </a:xfrm>
          <a:prstGeom prst="rect">
            <a:avLst/>
          </a:prstGeom>
          <a:noFill/>
          <a:ln>
            <a:round/>
            <a:headEnd/>
            <a:tailEnd/>
          </a:ln>
        </p:spPr>
        <p:txBody>
          <a:bodyPr lIns="0" tIns="22540" rIns="0" bIns="0">
            <a:prstTxWarp prst="textNoShape">
              <a:avLst/>
            </a:prstTxWarp>
          </a:bodyPr>
          <a:lstStyle/>
          <a:p>
            <a:pPr algn="just">
              <a:lnSpc>
                <a:spcPct val="83000"/>
              </a:lnSpc>
              <a:spcBef>
                <a:spcPts val="395"/>
              </a:spcBef>
              <a:tabLst>
                <a:tab pos="0" algn="l"/>
                <a:tab pos="801837" algn="l"/>
                <a:tab pos="1603675" algn="l"/>
                <a:tab pos="2405512" algn="l"/>
                <a:tab pos="3207349" algn="l"/>
                <a:tab pos="4009187" algn="l"/>
                <a:tab pos="4811024" algn="l"/>
                <a:tab pos="5612862" algn="l"/>
                <a:tab pos="6414699" algn="l"/>
                <a:tab pos="7216536" algn="l"/>
                <a:tab pos="8018374" algn="l"/>
                <a:tab pos="8820211" algn="l"/>
              </a:tabLst>
            </a:pPr>
            <a:r>
              <a:rPr lang="en-US" dirty="0">
                <a:latin typeface="Trebuchet MS" charset="0"/>
                <a:ea typeface="msgothic" charset="0"/>
                <a:cs typeface="msgothic" charset="0"/>
              </a:rPr>
              <a:t>We expected that about 50% of the transitions will work. And indeed, about 50% of the transitions generated for the proteins showed a signal. </a:t>
            </a:r>
          </a:p>
        </p:txBody>
      </p:sp>
    </p:spTree>
    <p:extLst>
      <p:ext uri="{BB962C8B-B14F-4D97-AF65-F5344CB8AC3E}">
        <p14:creationId xmlns:p14="http://schemas.microsoft.com/office/powerpoint/2010/main" val="1123428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sp>
        <p:nvSpPr>
          <p:cNvPr id="2" name="Textplatzhalter 2"/>
          <p:cNvSpPr>
            <a:spLocks noGrp="1"/>
          </p:cNvSpPr>
          <p:nvPr>
            <p:ph type="body" idx="1"/>
          </p:nvPr>
        </p:nvSpPr>
        <p:spPr>
          <a:xfrm>
            <a:off x="722313" y="3505200"/>
            <a:ext cx="7772400" cy="901700"/>
          </a:xfrm>
          <a:prstGeom prst="rect">
            <a:avLst/>
          </a:prstGeom>
        </p:spPr>
        <p:txBody>
          <a:bodyPr anchor="b"/>
          <a:lstStyle>
            <a:lvl1pPr marL="0" indent="0">
              <a:buNone/>
              <a:defRPr sz="2000">
                <a:solidFill>
                  <a:srgbClr val="B5B5B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3" name="Titel 1"/>
          <p:cNvSpPr>
            <a:spLocks noGrp="1"/>
          </p:cNvSpPr>
          <p:nvPr>
            <p:ph type="title"/>
          </p:nvPr>
        </p:nvSpPr>
        <p:spPr>
          <a:xfrm>
            <a:off x="762000" y="1600200"/>
            <a:ext cx="7772400" cy="1362075"/>
          </a:xfrm>
          <a:prstGeom prst="rect">
            <a:avLst/>
          </a:prstGeom>
        </p:spPr>
        <p:txBody>
          <a:bodyPr anchor="t"/>
          <a:lstStyle>
            <a:lvl1pPr algn="l">
              <a:defRPr sz="4000" b="1" cap="all">
                <a:solidFill>
                  <a:srgbClr val="000000"/>
                </a:solidFill>
              </a:defRPr>
            </a:lvl1pPr>
          </a:lstStyle>
          <a:p>
            <a:r>
              <a:rPr lang="en-US" smtClean="0"/>
              <a:t>Click to edit Master title style</a:t>
            </a:r>
            <a:endParaRPr lang="de-DE" dirty="0"/>
          </a:p>
        </p:txBody>
      </p:sp>
      <p:pic>
        <p:nvPicPr>
          <p:cNvPr id="4" name="Picture 3"/>
          <p:cNvPicPr>
            <a:picLocks noChangeAspect="1"/>
          </p:cNvPicPr>
          <p:nvPr/>
        </p:nvPicPr>
        <p:blipFill>
          <a:blip r:embed="rId2"/>
          <a:stretch>
            <a:fillRect/>
          </a:stretch>
        </p:blipFill>
        <p:spPr>
          <a:xfrm>
            <a:off x="6781800" y="6248400"/>
            <a:ext cx="1117600" cy="393700"/>
          </a:xfrm>
          <a:prstGeom prst="rect">
            <a:avLst/>
          </a:prstGeom>
        </p:spPr>
      </p:pic>
      <p:sp>
        <p:nvSpPr>
          <p:cNvPr id="5" name="TextBox 4"/>
          <p:cNvSpPr txBox="1"/>
          <p:nvPr/>
        </p:nvSpPr>
        <p:spPr>
          <a:xfrm>
            <a:off x="1097478" y="6324600"/>
            <a:ext cx="5379522" cy="246221"/>
          </a:xfrm>
          <a:prstGeom prst="rect">
            <a:avLst/>
          </a:prstGeom>
          <a:noFill/>
        </p:spPr>
        <p:txBody>
          <a:bodyPr wrap="none" rtlCol="0">
            <a:spAutoFit/>
          </a:bodyPr>
          <a:lstStyle/>
          <a:p>
            <a:pPr algn="l"/>
            <a:r>
              <a:rPr lang="en-US" sz="1000" dirty="0">
                <a:solidFill>
                  <a:srgbClr val="000000"/>
                </a:solidFill>
              </a:rPr>
              <a:t>This work is licensed under a Creative Commons Attribution 4.0 International License.</a:t>
            </a:r>
          </a:p>
        </p:txBody>
      </p:sp>
    </p:spTree>
    <p:extLst>
      <p:ext uri="{BB962C8B-B14F-4D97-AF65-F5344CB8AC3E}">
        <p14:creationId xmlns:p14="http://schemas.microsoft.com/office/powerpoint/2010/main" val="703261822"/>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55448" y="73152"/>
            <a:ext cx="6702552" cy="685800"/>
          </a:xfrm>
          <a:prstGeom prst="rect">
            <a:avLst/>
          </a:prstGeom>
        </p:spPr>
        <p:txBody>
          <a:bodyPr/>
          <a:lstStyle>
            <a:lvl1pPr>
              <a:defRPr>
                <a:solidFill>
                  <a:srgbClr val="000000"/>
                </a:solidFill>
              </a:defRPr>
            </a:lvl1pPr>
          </a:lstStyle>
          <a:p>
            <a:r>
              <a:rPr lang="en-US" smtClean="0"/>
              <a:t>Mastertitelformat bearbeiten</a:t>
            </a:r>
            <a:endParaRPr lang="de-DE" dirty="0"/>
          </a:p>
        </p:txBody>
      </p:sp>
      <p:sp>
        <p:nvSpPr>
          <p:cNvPr id="3" name="Inhaltsplatzhalter 2"/>
          <p:cNvSpPr>
            <a:spLocks noGrp="1"/>
          </p:cNvSpPr>
          <p:nvPr>
            <p:ph sz="half" idx="1"/>
          </p:nvPr>
        </p:nvSpPr>
        <p:spPr>
          <a:xfrm>
            <a:off x="381000" y="990600"/>
            <a:ext cx="4041775" cy="5318125"/>
          </a:xfrm>
          <a:prstGeom prst="rect">
            <a:avLst/>
          </a:prstGeo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a:p>
        </p:txBody>
      </p:sp>
      <p:sp>
        <p:nvSpPr>
          <p:cNvPr id="4" name="Inhaltsplatzhalter 3"/>
          <p:cNvSpPr>
            <a:spLocks noGrp="1"/>
          </p:cNvSpPr>
          <p:nvPr>
            <p:ph sz="half" idx="2"/>
          </p:nvPr>
        </p:nvSpPr>
        <p:spPr>
          <a:xfrm>
            <a:off x="4575175" y="990600"/>
            <a:ext cx="4187825" cy="5318125"/>
          </a:xfrm>
          <a:prstGeom prst="rect">
            <a:avLst/>
          </a:prstGeo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dirty="0"/>
          </a:p>
        </p:txBody>
      </p:sp>
      <p:sp>
        <p:nvSpPr>
          <p:cNvPr id="9" name="Foliennummernplatzhalter 4"/>
          <p:cNvSpPr>
            <a:spLocks noGrp="1"/>
          </p:cNvSpPr>
          <p:nvPr>
            <p:ph type="sldNum" sz="quarter" idx="14"/>
          </p:nvPr>
        </p:nvSpPr>
        <p:spPr/>
        <p:txBody>
          <a:bodyPr/>
          <a:lstStyle>
            <a:lvl1pPr>
              <a:defRPr>
                <a:solidFill>
                  <a:srgbClr val="000000"/>
                </a:solidFill>
              </a:defRPr>
            </a:lvl1pPr>
          </a:lstStyle>
          <a:p>
            <a:pPr>
              <a:defRPr/>
            </a:pPr>
            <a:fld id="{41B0E2A2-38C9-407E-9B30-D35E37AC93A0}" type="slidenum">
              <a:rPr lang="de-DE" smtClean="0"/>
              <a:pPr>
                <a:defRPr/>
              </a:pPr>
              <a:t>‹#›</a:t>
            </a:fld>
            <a:endParaRPr lang="de-DE"/>
          </a:p>
        </p:txBody>
      </p:sp>
    </p:spTree>
    <p:extLst>
      <p:ext uri="{BB962C8B-B14F-4D97-AF65-F5344CB8AC3E}">
        <p14:creationId xmlns:p14="http://schemas.microsoft.com/office/powerpoint/2010/main" val="1971812916"/>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55448" y="73152"/>
            <a:ext cx="6702552" cy="685800"/>
          </a:xfrm>
          <a:prstGeom prst="rect">
            <a:avLst/>
          </a:prstGeom>
        </p:spPr>
        <p:txBody>
          <a:bodyPr/>
          <a:lstStyle>
            <a:lvl1pPr>
              <a:defRPr>
                <a:solidFill>
                  <a:srgbClr val="000000"/>
                </a:solidFill>
              </a:defRPr>
            </a:lvl1pPr>
          </a:lstStyle>
          <a:p>
            <a:r>
              <a:rPr lang="en-US" smtClean="0"/>
              <a:t>Mastertitelformat bearbeiten</a:t>
            </a:r>
            <a:endParaRPr lang="de-DE" dirty="0"/>
          </a:p>
        </p:txBody>
      </p:sp>
      <p:sp>
        <p:nvSpPr>
          <p:cNvPr id="4" name="Inhaltsplatzhalter 3"/>
          <p:cNvSpPr>
            <a:spLocks noGrp="1"/>
          </p:cNvSpPr>
          <p:nvPr>
            <p:ph sz="half" idx="2"/>
          </p:nvPr>
        </p:nvSpPr>
        <p:spPr>
          <a:xfrm>
            <a:off x="460375" y="1752600"/>
            <a:ext cx="4040188" cy="4572000"/>
          </a:xfrm>
          <a:prstGeom prst="rect">
            <a:avLst/>
          </a:prstGeo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a:p>
        </p:txBody>
      </p:sp>
      <p:sp>
        <p:nvSpPr>
          <p:cNvPr id="6" name="Inhaltsplatzhalter 5"/>
          <p:cNvSpPr>
            <a:spLocks noGrp="1"/>
          </p:cNvSpPr>
          <p:nvPr>
            <p:ph sz="quarter" idx="4"/>
          </p:nvPr>
        </p:nvSpPr>
        <p:spPr>
          <a:xfrm>
            <a:off x="4648200" y="1752600"/>
            <a:ext cx="4041775" cy="4572000"/>
          </a:xfrm>
          <a:prstGeom prst="rect">
            <a:avLst/>
          </a:prstGeo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a:p>
        </p:txBody>
      </p:sp>
      <p:sp>
        <p:nvSpPr>
          <p:cNvPr id="11" name="Foliennummernplatzhalter 6"/>
          <p:cNvSpPr>
            <a:spLocks noGrp="1"/>
          </p:cNvSpPr>
          <p:nvPr>
            <p:ph type="sldNum" sz="quarter" idx="14"/>
          </p:nvPr>
        </p:nvSpPr>
        <p:spPr/>
        <p:txBody>
          <a:bodyPr/>
          <a:lstStyle>
            <a:lvl1pPr>
              <a:defRPr>
                <a:solidFill>
                  <a:srgbClr val="000000"/>
                </a:solidFill>
              </a:defRPr>
            </a:lvl1pPr>
          </a:lstStyle>
          <a:p>
            <a:pPr>
              <a:defRPr/>
            </a:pPr>
            <a:fld id="{41B0E2A2-38C9-407E-9B30-D35E37AC93A0}" type="slidenum">
              <a:rPr lang="de-DE" smtClean="0"/>
              <a:pPr>
                <a:defRPr/>
              </a:pPr>
              <a:t>‹#›</a:t>
            </a:fld>
            <a:endParaRPr lang="de-DE"/>
          </a:p>
        </p:txBody>
      </p:sp>
    </p:spTree>
    <p:extLst>
      <p:ext uri="{BB962C8B-B14F-4D97-AF65-F5344CB8AC3E}">
        <p14:creationId xmlns:p14="http://schemas.microsoft.com/office/powerpoint/2010/main" val="500373131"/>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55448" y="73152"/>
            <a:ext cx="6702552" cy="685800"/>
          </a:xfrm>
          <a:prstGeom prst="rect">
            <a:avLst/>
          </a:prstGeom>
        </p:spPr>
        <p:txBody>
          <a:bodyPr/>
          <a:lstStyle>
            <a:lvl1pPr>
              <a:defRPr>
                <a:solidFill>
                  <a:srgbClr val="000000"/>
                </a:solidFill>
              </a:defRPr>
            </a:lvl1pPr>
          </a:lstStyle>
          <a:p>
            <a:r>
              <a:rPr lang="en-US" smtClean="0"/>
              <a:t>Mastertitelformat bearbeiten</a:t>
            </a:r>
            <a:endParaRPr lang="de-DE" dirty="0"/>
          </a:p>
        </p:txBody>
      </p:sp>
      <p:sp>
        <p:nvSpPr>
          <p:cNvPr id="7" name="Foliennummernplatzhalter 2"/>
          <p:cNvSpPr>
            <a:spLocks noGrp="1"/>
          </p:cNvSpPr>
          <p:nvPr>
            <p:ph type="sldNum" sz="quarter" idx="14"/>
          </p:nvPr>
        </p:nvSpPr>
        <p:spPr/>
        <p:txBody>
          <a:bodyPr/>
          <a:lstStyle>
            <a:lvl1pPr>
              <a:defRPr>
                <a:solidFill>
                  <a:srgbClr val="000000"/>
                </a:solidFill>
              </a:defRPr>
            </a:lvl1pPr>
          </a:lstStyle>
          <a:p>
            <a:pPr>
              <a:defRPr/>
            </a:pPr>
            <a:fld id="{41B0E2A2-38C9-407E-9B30-D35E37AC93A0}" type="slidenum">
              <a:rPr lang="de-DE" smtClean="0"/>
              <a:pPr>
                <a:defRPr/>
              </a:pPr>
              <a:t>‹#›</a:t>
            </a:fld>
            <a:endParaRPr lang="de-DE"/>
          </a:p>
        </p:txBody>
      </p:sp>
    </p:spTree>
    <p:extLst>
      <p:ext uri="{BB962C8B-B14F-4D97-AF65-F5344CB8AC3E}">
        <p14:creationId xmlns:p14="http://schemas.microsoft.com/office/powerpoint/2010/main" val="3304366939"/>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6" name="Foliennummernplatzhalter 1"/>
          <p:cNvSpPr>
            <a:spLocks noGrp="1"/>
          </p:cNvSpPr>
          <p:nvPr>
            <p:ph type="sldNum" sz="quarter" idx="14"/>
          </p:nvPr>
        </p:nvSpPr>
        <p:spPr/>
        <p:txBody>
          <a:bodyPr/>
          <a:lstStyle>
            <a:lvl1pPr>
              <a:defRPr/>
            </a:lvl1pPr>
          </a:lstStyle>
          <a:p>
            <a:pPr>
              <a:defRPr/>
            </a:pPr>
            <a:fld id="{41B0E2A2-38C9-407E-9B30-D35E37AC93A0}" type="slidenum">
              <a:rPr lang="de-DE" smtClean="0">
                <a:solidFill>
                  <a:srgbClr val="A51E37"/>
                </a:solidFill>
              </a:rPr>
              <a:pPr>
                <a:defRPr/>
              </a:pPr>
              <a:t>‹#›</a:t>
            </a:fld>
            <a:endParaRPr lang="de-DE">
              <a:solidFill>
                <a:srgbClr val="A51E37"/>
              </a:solidFill>
            </a:endParaRPr>
          </a:p>
        </p:txBody>
      </p:sp>
    </p:spTree>
    <p:extLst>
      <p:ext uri="{BB962C8B-B14F-4D97-AF65-F5344CB8AC3E}">
        <p14:creationId xmlns:p14="http://schemas.microsoft.com/office/powerpoint/2010/main" val="1432364944"/>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sp>
        <p:nvSpPr>
          <p:cNvPr id="2" name="Textplatzhalter 2"/>
          <p:cNvSpPr>
            <a:spLocks noGrp="1"/>
          </p:cNvSpPr>
          <p:nvPr>
            <p:ph type="body" idx="1"/>
          </p:nvPr>
        </p:nvSpPr>
        <p:spPr>
          <a:xfrm>
            <a:off x="722313" y="3505200"/>
            <a:ext cx="7772400" cy="901700"/>
          </a:xfrm>
          <a:prstGeom prst="rect">
            <a:avLst/>
          </a:prstGeom>
        </p:spPr>
        <p:txBody>
          <a:bodyPr anchor="b"/>
          <a:lstStyle>
            <a:lvl1pPr marL="0" indent="0">
              <a:buNone/>
              <a:defRPr sz="2000">
                <a:solidFill>
                  <a:srgbClr val="B5B5B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Mastertextformat bearbeiten</a:t>
            </a:r>
          </a:p>
        </p:txBody>
      </p:sp>
      <p:sp>
        <p:nvSpPr>
          <p:cNvPr id="3" name="Titel 1"/>
          <p:cNvSpPr>
            <a:spLocks noGrp="1"/>
          </p:cNvSpPr>
          <p:nvPr>
            <p:ph type="title"/>
          </p:nvPr>
        </p:nvSpPr>
        <p:spPr>
          <a:xfrm>
            <a:off x="762000" y="1600200"/>
            <a:ext cx="7772400" cy="1362075"/>
          </a:xfrm>
          <a:prstGeom prst="rect">
            <a:avLst/>
          </a:prstGeom>
        </p:spPr>
        <p:txBody>
          <a:bodyPr anchor="t"/>
          <a:lstStyle>
            <a:lvl1pPr algn="l">
              <a:defRPr sz="4000" b="1" cap="all">
                <a:solidFill>
                  <a:srgbClr val="000000"/>
                </a:solidFill>
              </a:defRPr>
            </a:lvl1pPr>
          </a:lstStyle>
          <a:p>
            <a:r>
              <a:rPr lang="en-US" dirty="0" err="1" smtClean="0"/>
              <a:t>Mastertitelformat</a:t>
            </a:r>
            <a:r>
              <a:rPr lang="en-US" dirty="0" smtClean="0"/>
              <a:t> </a:t>
            </a:r>
            <a:r>
              <a:rPr lang="en-US" dirty="0" err="1" smtClean="0"/>
              <a:t>bearbeiten</a:t>
            </a:r>
            <a:endParaRPr lang="de-DE" dirty="0"/>
          </a:p>
        </p:txBody>
      </p:sp>
      <p:pic>
        <p:nvPicPr>
          <p:cNvPr id="4" name="Picture 3"/>
          <p:cNvPicPr>
            <a:picLocks noChangeAspect="1"/>
          </p:cNvPicPr>
          <p:nvPr userDrawn="1"/>
        </p:nvPicPr>
        <p:blipFill>
          <a:blip r:embed="rId2"/>
          <a:stretch>
            <a:fillRect/>
          </a:stretch>
        </p:blipFill>
        <p:spPr>
          <a:xfrm>
            <a:off x="6781800" y="6248400"/>
            <a:ext cx="1117600" cy="393700"/>
          </a:xfrm>
          <a:prstGeom prst="rect">
            <a:avLst/>
          </a:prstGeom>
        </p:spPr>
      </p:pic>
      <p:sp>
        <p:nvSpPr>
          <p:cNvPr id="5" name="TextBox 4"/>
          <p:cNvSpPr txBox="1"/>
          <p:nvPr userDrawn="1"/>
        </p:nvSpPr>
        <p:spPr>
          <a:xfrm>
            <a:off x="1097478" y="6324600"/>
            <a:ext cx="5379522" cy="246221"/>
          </a:xfrm>
          <a:prstGeom prst="rect">
            <a:avLst/>
          </a:prstGeom>
          <a:noFill/>
        </p:spPr>
        <p:txBody>
          <a:bodyPr wrap="none" rtlCol="0">
            <a:spAutoFit/>
          </a:bodyPr>
          <a:lstStyle/>
          <a:p>
            <a:pPr algn="l"/>
            <a:r>
              <a:rPr lang="en-US" sz="1000" dirty="0">
                <a:solidFill>
                  <a:srgbClr val="000000"/>
                </a:solidFill>
              </a:rPr>
              <a:t>This work is licensed under a Creative Commons Attribution 4.0 International License.</a:t>
            </a:r>
          </a:p>
        </p:txBody>
      </p:sp>
    </p:spTree>
    <p:extLst>
      <p:ext uri="{BB962C8B-B14F-4D97-AF65-F5344CB8AC3E}">
        <p14:creationId xmlns:p14="http://schemas.microsoft.com/office/powerpoint/2010/main" val="3063340183"/>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 und Inhalt">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55448" y="73152"/>
            <a:ext cx="6702552" cy="685800"/>
          </a:xfrm>
          <a:prstGeom prst="rect">
            <a:avLst/>
          </a:prstGeom>
        </p:spPr>
        <p:txBody>
          <a:bodyPr/>
          <a:lstStyle>
            <a:lvl1pPr>
              <a:defRPr b="1">
                <a:solidFill>
                  <a:srgbClr val="000000"/>
                </a:solidFill>
              </a:defRPr>
            </a:lvl1pPr>
          </a:lstStyle>
          <a:p>
            <a:r>
              <a:rPr lang="en-US" smtClean="0"/>
              <a:t>Mastertitelformat bearbeiten</a:t>
            </a:r>
            <a:endParaRPr lang="de-DE" dirty="0"/>
          </a:p>
        </p:txBody>
      </p:sp>
      <p:sp>
        <p:nvSpPr>
          <p:cNvPr id="3" name="Inhaltsplatzhalter 2"/>
          <p:cNvSpPr>
            <a:spLocks noGrp="1"/>
          </p:cNvSpPr>
          <p:nvPr>
            <p:ph idx="1"/>
          </p:nvPr>
        </p:nvSpPr>
        <p:spPr>
          <a:xfrm>
            <a:off x="155448" y="990600"/>
            <a:ext cx="8836152" cy="5410200"/>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dirty="0"/>
          </a:p>
        </p:txBody>
      </p:sp>
      <p:sp>
        <p:nvSpPr>
          <p:cNvPr id="4" name="Foliennummernplatzhalter 3"/>
          <p:cNvSpPr>
            <a:spLocks noGrp="1"/>
          </p:cNvSpPr>
          <p:nvPr>
            <p:ph type="sldNum" sz="quarter" idx="10"/>
          </p:nvPr>
        </p:nvSpPr>
        <p:spPr>
          <a:xfrm>
            <a:off x="6858000" y="6647688"/>
            <a:ext cx="2286000" cy="210312"/>
          </a:xfrm>
          <a:prstGeom prst="rect">
            <a:avLst/>
          </a:prstGeom>
        </p:spPr>
        <p:txBody>
          <a:bodyPr/>
          <a:lstStyle>
            <a:lvl1pPr>
              <a:defRPr smtClean="0">
                <a:solidFill>
                  <a:srgbClr val="000000"/>
                </a:solidFill>
              </a:defRPr>
            </a:lvl1pPr>
          </a:lstStyle>
          <a:p>
            <a:fld id="{9E4E3AA8-A566-436A-A30C-E6F14AA2C6FF}" type="slidenum">
              <a:rPr lang="de-DE" smtClean="0"/>
              <a:pPr/>
              <a:t>‹#›</a:t>
            </a:fld>
            <a:endParaRPr lang="de-DE"/>
          </a:p>
        </p:txBody>
      </p:sp>
      <p:sp>
        <p:nvSpPr>
          <p:cNvPr id="19" name="Pfeil nach rechts 18"/>
          <p:cNvSpPr/>
          <p:nvPr/>
        </p:nvSpPr>
        <p:spPr bwMode="auto">
          <a:xfrm>
            <a:off x="3810000" y="3200400"/>
            <a:ext cx="1447800" cy="1371600"/>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4400" b="1" i="0" u="none" strike="noStrike" cap="none" normalizeH="0" baseline="0">
              <a:ln>
                <a:noFill/>
              </a:ln>
              <a:solidFill>
                <a:srgbClr val="000000"/>
              </a:solidFill>
              <a:effectLst/>
              <a:latin typeface="Trebuchet MS" pitchFamily="-65" charset="0"/>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bschnittsüberschrift">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722313" y="3505200"/>
            <a:ext cx="7772400" cy="901700"/>
          </a:xfrm>
          <a:prstGeom prst="rect">
            <a:avLst/>
          </a:prstGeom>
        </p:spPr>
        <p:txBody>
          <a:bodyPr anchor="b"/>
          <a:lstStyle>
            <a:lvl1pPr marL="0" indent="0">
              <a:buNone/>
              <a:defRPr sz="2000">
                <a:solidFill>
                  <a:srgbClr val="00000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Mastertextformat bearbeiten</a:t>
            </a:r>
          </a:p>
        </p:txBody>
      </p:sp>
      <p:sp>
        <p:nvSpPr>
          <p:cNvPr id="4" name="Foliennummernplatzhalter 3"/>
          <p:cNvSpPr>
            <a:spLocks noGrp="1"/>
          </p:cNvSpPr>
          <p:nvPr>
            <p:ph type="sldNum" sz="quarter" idx="10"/>
          </p:nvPr>
        </p:nvSpPr>
        <p:spPr>
          <a:xfrm>
            <a:off x="6858000" y="6647688"/>
            <a:ext cx="2286000" cy="210312"/>
          </a:xfrm>
          <a:prstGeom prst="rect">
            <a:avLst/>
          </a:prstGeom>
        </p:spPr>
        <p:txBody>
          <a:bodyPr/>
          <a:lstStyle>
            <a:lvl1pPr>
              <a:defRPr smtClean="0">
                <a:solidFill>
                  <a:srgbClr val="000000"/>
                </a:solidFill>
              </a:defRPr>
            </a:lvl1pPr>
          </a:lstStyle>
          <a:p>
            <a:fld id="{9E4E3AA8-A566-436A-A30C-E6F14AA2C6FF}" type="slidenum">
              <a:rPr lang="de-DE" smtClean="0"/>
              <a:pPr/>
              <a:t>‹#›</a:t>
            </a:fld>
            <a:endParaRPr lang="de-DE"/>
          </a:p>
        </p:txBody>
      </p:sp>
      <p:sp>
        <p:nvSpPr>
          <p:cNvPr id="2" name="Titel 1"/>
          <p:cNvSpPr>
            <a:spLocks noGrp="1"/>
          </p:cNvSpPr>
          <p:nvPr>
            <p:ph type="title"/>
          </p:nvPr>
        </p:nvSpPr>
        <p:spPr>
          <a:xfrm>
            <a:off x="762000" y="1600200"/>
            <a:ext cx="7772400" cy="1362075"/>
          </a:xfrm>
          <a:prstGeom prst="rect">
            <a:avLst/>
          </a:prstGeom>
        </p:spPr>
        <p:txBody>
          <a:bodyPr anchor="t"/>
          <a:lstStyle>
            <a:lvl1pPr algn="l">
              <a:defRPr sz="4000" b="1" cap="all">
                <a:solidFill>
                  <a:srgbClr val="000000"/>
                </a:solidFill>
              </a:defRPr>
            </a:lvl1pPr>
          </a:lstStyle>
          <a:p>
            <a:r>
              <a:rPr lang="en-US" smtClean="0"/>
              <a:t>Mastertitelformat bearbeiten</a:t>
            </a:r>
            <a:endParaRPr lang="de-DE" dirty="0"/>
          </a:p>
        </p:txBody>
      </p:sp>
    </p:spTree>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55448" y="73152"/>
            <a:ext cx="6702552" cy="685800"/>
          </a:xfrm>
          <a:prstGeom prst="rect">
            <a:avLst/>
          </a:prstGeom>
        </p:spPr>
        <p:txBody>
          <a:bodyPr/>
          <a:lstStyle>
            <a:lvl1pPr>
              <a:defRPr>
                <a:solidFill>
                  <a:srgbClr val="000000"/>
                </a:solidFill>
              </a:defRPr>
            </a:lvl1pPr>
          </a:lstStyle>
          <a:p>
            <a:r>
              <a:rPr lang="en-US" smtClean="0"/>
              <a:t>Mastertitelformat bearbeiten</a:t>
            </a:r>
            <a:endParaRPr lang="de-DE" dirty="0"/>
          </a:p>
        </p:txBody>
      </p:sp>
      <p:sp>
        <p:nvSpPr>
          <p:cNvPr id="3" name="Inhaltsplatzhalter 2"/>
          <p:cNvSpPr>
            <a:spLocks noGrp="1"/>
          </p:cNvSpPr>
          <p:nvPr>
            <p:ph sz="half" idx="1"/>
          </p:nvPr>
        </p:nvSpPr>
        <p:spPr>
          <a:xfrm>
            <a:off x="381000" y="990600"/>
            <a:ext cx="4041775" cy="5318125"/>
          </a:xfrm>
          <a:prstGeom prst="rect">
            <a:avLst/>
          </a:prstGeo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a:p>
        </p:txBody>
      </p:sp>
      <p:sp>
        <p:nvSpPr>
          <p:cNvPr id="4" name="Inhaltsplatzhalter 3"/>
          <p:cNvSpPr>
            <a:spLocks noGrp="1"/>
          </p:cNvSpPr>
          <p:nvPr>
            <p:ph sz="half" idx="2"/>
          </p:nvPr>
        </p:nvSpPr>
        <p:spPr>
          <a:xfrm>
            <a:off x="4575175" y="990600"/>
            <a:ext cx="4187825" cy="5318125"/>
          </a:xfrm>
          <a:prstGeom prst="rect">
            <a:avLst/>
          </a:prstGeo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dirty="0"/>
          </a:p>
        </p:txBody>
      </p:sp>
      <p:sp>
        <p:nvSpPr>
          <p:cNvPr id="5" name="Foliennummernplatzhalter 4"/>
          <p:cNvSpPr>
            <a:spLocks noGrp="1"/>
          </p:cNvSpPr>
          <p:nvPr>
            <p:ph type="sldNum" sz="quarter" idx="10"/>
          </p:nvPr>
        </p:nvSpPr>
        <p:spPr>
          <a:xfrm>
            <a:off x="6858000" y="6647688"/>
            <a:ext cx="2286000" cy="210312"/>
          </a:xfrm>
          <a:prstGeom prst="rect">
            <a:avLst/>
          </a:prstGeom>
        </p:spPr>
        <p:txBody>
          <a:bodyPr/>
          <a:lstStyle>
            <a:lvl1pPr>
              <a:defRPr smtClean="0">
                <a:solidFill>
                  <a:srgbClr val="000000"/>
                </a:solidFill>
              </a:defRPr>
            </a:lvl1pPr>
          </a:lstStyle>
          <a:p>
            <a:fld id="{9E4E3AA8-A566-436A-A30C-E6F14AA2C6FF}" type="slidenum">
              <a:rPr lang="de-DE" smtClean="0"/>
              <a:pPr/>
              <a:t>‹#›</a:t>
            </a:fld>
            <a:endParaRPr lang="de-DE"/>
          </a:p>
        </p:txBody>
      </p:sp>
    </p:spTree>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2" name="Titel 1"/>
          <p:cNvSpPr>
            <a:spLocks noGrp="1"/>
          </p:cNvSpPr>
          <p:nvPr>
            <p:ph type="title"/>
          </p:nvPr>
        </p:nvSpPr>
        <p:spPr>
          <a:xfrm>
            <a:off x="155448" y="73152"/>
            <a:ext cx="6702552" cy="685800"/>
          </a:xfrm>
          <a:prstGeom prst="rect">
            <a:avLst/>
          </a:prstGeom>
        </p:spPr>
        <p:txBody>
          <a:bodyPr/>
          <a:lstStyle>
            <a:lvl1pPr>
              <a:defRPr>
                <a:solidFill>
                  <a:srgbClr val="000000"/>
                </a:solidFill>
              </a:defRPr>
            </a:lvl1pPr>
          </a:lstStyle>
          <a:p>
            <a:r>
              <a:rPr lang="en-US" smtClean="0"/>
              <a:t>Mastertitelformat bearbeiten</a:t>
            </a:r>
            <a:endParaRPr lang="de-DE" dirty="0"/>
          </a:p>
        </p:txBody>
      </p:sp>
      <p:sp>
        <p:nvSpPr>
          <p:cNvPr id="4" name="Inhaltsplatzhalter 3"/>
          <p:cNvSpPr>
            <a:spLocks noGrp="1"/>
          </p:cNvSpPr>
          <p:nvPr>
            <p:ph sz="half" idx="2"/>
          </p:nvPr>
        </p:nvSpPr>
        <p:spPr>
          <a:xfrm>
            <a:off x="460375" y="1752600"/>
            <a:ext cx="4040188" cy="4572000"/>
          </a:xfrm>
          <a:prstGeom prst="rect">
            <a:avLst/>
          </a:prstGeo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a:p>
        </p:txBody>
      </p:sp>
      <p:sp>
        <p:nvSpPr>
          <p:cNvPr id="6" name="Inhaltsplatzhalter 5"/>
          <p:cNvSpPr>
            <a:spLocks noGrp="1"/>
          </p:cNvSpPr>
          <p:nvPr>
            <p:ph sz="quarter" idx="4"/>
          </p:nvPr>
        </p:nvSpPr>
        <p:spPr>
          <a:xfrm>
            <a:off x="4648200" y="1752600"/>
            <a:ext cx="4041775" cy="4572000"/>
          </a:xfrm>
          <a:prstGeom prst="rect">
            <a:avLst/>
          </a:prstGeo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a:p>
        </p:txBody>
      </p:sp>
      <p:sp>
        <p:nvSpPr>
          <p:cNvPr id="7" name="Foliennummernplatzhalter 6"/>
          <p:cNvSpPr>
            <a:spLocks noGrp="1"/>
          </p:cNvSpPr>
          <p:nvPr>
            <p:ph type="sldNum" sz="quarter" idx="10"/>
          </p:nvPr>
        </p:nvSpPr>
        <p:spPr>
          <a:xfrm>
            <a:off x="6858000" y="6647688"/>
            <a:ext cx="2286000" cy="210312"/>
          </a:xfrm>
          <a:prstGeom prst="rect">
            <a:avLst/>
          </a:prstGeom>
        </p:spPr>
        <p:txBody>
          <a:bodyPr/>
          <a:lstStyle>
            <a:lvl1pPr>
              <a:defRPr smtClean="0">
                <a:solidFill>
                  <a:srgbClr val="000000"/>
                </a:solidFill>
              </a:defRPr>
            </a:lvl1pPr>
          </a:lstStyle>
          <a:p>
            <a:fld id="{9E4E3AA8-A566-436A-A30C-E6F14AA2C6FF}" type="slidenum">
              <a:rPr lang="de-DE" smtClean="0"/>
              <a:pPr/>
              <a:t>‹#›</a:t>
            </a:fld>
            <a:endParaRPr lang="de-DE"/>
          </a:p>
        </p:txBody>
      </p:sp>
    </p:spTree>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155448" y="73152"/>
            <a:ext cx="6702552" cy="685800"/>
          </a:xfrm>
          <a:prstGeom prst="rect">
            <a:avLst/>
          </a:prstGeom>
        </p:spPr>
        <p:txBody>
          <a:bodyPr/>
          <a:lstStyle>
            <a:lvl1pPr>
              <a:defRPr>
                <a:solidFill>
                  <a:srgbClr val="000000"/>
                </a:solidFill>
              </a:defRPr>
            </a:lvl1pPr>
          </a:lstStyle>
          <a:p>
            <a:r>
              <a:rPr lang="en-US" smtClean="0"/>
              <a:t>Mastertitelformat bearbeiten</a:t>
            </a:r>
            <a:endParaRPr lang="de-DE" dirty="0"/>
          </a:p>
        </p:txBody>
      </p:sp>
      <p:sp>
        <p:nvSpPr>
          <p:cNvPr id="3" name="Foliennummernplatzhalter 2"/>
          <p:cNvSpPr>
            <a:spLocks noGrp="1"/>
          </p:cNvSpPr>
          <p:nvPr>
            <p:ph type="sldNum" sz="quarter" idx="10"/>
          </p:nvPr>
        </p:nvSpPr>
        <p:spPr>
          <a:xfrm>
            <a:off x="6858000" y="6647688"/>
            <a:ext cx="2286000" cy="210312"/>
          </a:xfrm>
          <a:prstGeom prst="rect">
            <a:avLst/>
          </a:prstGeom>
        </p:spPr>
        <p:txBody>
          <a:bodyPr/>
          <a:lstStyle>
            <a:lvl1pPr>
              <a:defRPr smtClean="0">
                <a:solidFill>
                  <a:srgbClr val="000000"/>
                </a:solidFill>
              </a:defRPr>
            </a:lvl1pPr>
          </a:lstStyle>
          <a:p>
            <a:fld id="{9E4E3AA8-A566-436A-A30C-E6F14AA2C6FF}" type="slidenum">
              <a:rPr lang="de-DE" smtClean="0"/>
              <a:pPr/>
              <a:t>‹#›</a:t>
            </a:fld>
            <a:endParaRPr lang="de-DE"/>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hapter">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722313" y="3505200"/>
            <a:ext cx="7772400" cy="901700"/>
          </a:xfrm>
          <a:prstGeom prst="rect">
            <a:avLst/>
          </a:prstGeom>
        </p:spPr>
        <p:txBody>
          <a:bodyPr anchor="b"/>
          <a:lstStyle>
            <a:lvl1pPr marL="0" indent="0">
              <a:buNone/>
              <a:defRPr sz="2000">
                <a:solidFill>
                  <a:srgbClr val="B5B5B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2" name="Titel 1"/>
          <p:cNvSpPr>
            <a:spLocks noGrp="1"/>
          </p:cNvSpPr>
          <p:nvPr>
            <p:ph type="title"/>
          </p:nvPr>
        </p:nvSpPr>
        <p:spPr>
          <a:xfrm>
            <a:off x="762000" y="1600200"/>
            <a:ext cx="7772400" cy="1362075"/>
          </a:xfrm>
          <a:prstGeom prst="rect">
            <a:avLst/>
          </a:prstGeom>
        </p:spPr>
        <p:txBody>
          <a:bodyPr anchor="t"/>
          <a:lstStyle>
            <a:lvl1pPr algn="l">
              <a:defRPr sz="4000" b="1" cap="all">
                <a:solidFill>
                  <a:srgbClr val="000000"/>
                </a:solidFill>
              </a:defRPr>
            </a:lvl1pPr>
          </a:lstStyle>
          <a:p>
            <a:r>
              <a:rPr lang="en-US" smtClean="0"/>
              <a:t>Click to edit Master title style</a:t>
            </a:r>
            <a:endParaRPr lang="de-DE" dirty="0"/>
          </a:p>
        </p:txBody>
      </p:sp>
      <p:pic>
        <p:nvPicPr>
          <p:cNvPr id="10" name="Picture 9"/>
          <p:cNvPicPr>
            <a:picLocks noChangeAspect="1"/>
          </p:cNvPicPr>
          <p:nvPr/>
        </p:nvPicPr>
        <p:blipFill>
          <a:blip r:embed="rId2"/>
          <a:stretch>
            <a:fillRect/>
          </a:stretch>
        </p:blipFill>
        <p:spPr>
          <a:xfrm>
            <a:off x="6781800" y="6248400"/>
            <a:ext cx="1117600" cy="393700"/>
          </a:xfrm>
          <a:prstGeom prst="rect">
            <a:avLst/>
          </a:prstGeom>
        </p:spPr>
      </p:pic>
      <p:sp>
        <p:nvSpPr>
          <p:cNvPr id="11" name="TextBox 10"/>
          <p:cNvSpPr txBox="1"/>
          <p:nvPr/>
        </p:nvSpPr>
        <p:spPr>
          <a:xfrm>
            <a:off x="1097478" y="6324600"/>
            <a:ext cx="5379522" cy="246221"/>
          </a:xfrm>
          <a:prstGeom prst="rect">
            <a:avLst/>
          </a:prstGeom>
          <a:noFill/>
        </p:spPr>
        <p:txBody>
          <a:bodyPr wrap="none" rtlCol="0">
            <a:spAutoFit/>
          </a:bodyPr>
          <a:lstStyle/>
          <a:p>
            <a:pPr algn="l"/>
            <a:r>
              <a:rPr lang="en-US" sz="1000" dirty="0">
                <a:solidFill>
                  <a:srgbClr val="000000"/>
                </a:solidFill>
              </a:rPr>
              <a:t>This work is licensed under a Creative Commons Attribution 4.0 International License.</a:t>
            </a:r>
          </a:p>
        </p:txBody>
      </p:sp>
    </p:spTree>
    <p:extLst>
      <p:ext uri="{BB962C8B-B14F-4D97-AF65-F5344CB8AC3E}">
        <p14:creationId xmlns:p14="http://schemas.microsoft.com/office/powerpoint/2010/main" val="260864084"/>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eer">
    <p:bg>
      <p:bgPr>
        <a:solidFill>
          <a:schemeClr val="bg1"/>
        </a:solidFill>
        <a:effectLst/>
      </p:bgPr>
    </p:bg>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a:xfrm>
            <a:off x="6858000" y="6647688"/>
            <a:ext cx="2286000" cy="210312"/>
          </a:xfrm>
          <a:prstGeom prst="rect">
            <a:avLst/>
          </a:prstGeom>
        </p:spPr>
        <p:txBody>
          <a:bodyPr/>
          <a:lstStyle>
            <a:lvl1pPr>
              <a:defRPr smtClean="0"/>
            </a:lvl1pPr>
          </a:lstStyle>
          <a:p>
            <a:fld id="{9E4E3AA8-A566-436A-A30C-E6F14AA2C6FF}" type="slidenum">
              <a:rPr lang="de-DE" smtClean="0"/>
              <a:pPr/>
              <a:t>‹#›</a:t>
            </a:fld>
            <a:endParaRPr lang="de-DE"/>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en-US"/>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41B0E2A2-38C9-407E-9B30-D35E37AC93A0}" type="slidenum">
              <a:rPr lang="de-DE" smtClean="0">
                <a:cs typeface="Arial" charset="0"/>
              </a:rPr>
              <a:pPr>
                <a:defRPr/>
              </a:pPr>
              <a:t>‹#›</a:t>
            </a:fld>
            <a:endParaRPr lang="de-DE">
              <a:cs typeface="Arial" charset="0"/>
            </a:endParaRPr>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wo columns">
    <p:spTree>
      <p:nvGrpSpPr>
        <p:cNvPr id="1" name=""/>
        <p:cNvGrpSpPr/>
        <p:nvPr/>
      </p:nvGrpSpPr>
      <p:grpSpPr>
        <a:xfrm>
          <a:off x="0" y="0"/>
          <a:ext cx="0" cy="0"/>
          <a:chOff x="0" y="0"/>
          <a:chExt cx="0" cy="0"/>
        </a:xfrm>
      </p:grpSpPr>
      <p:sp>
        <p:nvSpPr>
          <p:cNvPr id="2" name="Titel 1"/>
          <p:cNvSpPr>
            <a:spLocks noGrp="1"/>
          </p:cNvSpPr>
          <p:nvPr>
            <p:ph type="title"/>
          </p:nvPr>
        </p:nvSpPr>
        <p:spPr>
          <a:xfrm>
            <a:off x="155448" y="73152"/>
            <a:ext cx="6702552" cy="685800"/>
          </a:xfrm>
          <a:prstGeom prst="rect">
            <a:avLst/>
          </a:prstGeom>
        </p:spPr>
        <p:txBody>
          <a:bodyPr/>
          <a:lstStyle>
            <a:lvl1pPr>
              <a:defRPr>
                <a:solidFill>
                  <a:srgbClr val="000000"/>
                </a:solidFill>
              </a:defRPr>
            </a:lvl1pPr>
          </a:lstStyle>
          <a:p>
            <a:r>
              <a:rPr lang="en-US" noProof="0" smtClean="0"/>
              <a:t>Click to edit Master title style</a:t>
            </a:r>
            <a:endParaRPr lang="en-US" noProof="0" dirty="0"/>
          </a:p>
        </p:txBody>
      </p:sp>
      <p:sp>
        <p:nvSpPr>
          <p:cNvPr id="3" name="Inhaltsplatzhalter 2"/>
          <p:cNvSpPr>
            <a:spLocks noGrp="1"/>
          </p:cNvSpPr>
          <p:nvPr>
            <p:ph sz="half" idx="1"/>
          </p:nvPr>
        </p:nvSpPr>
        <p:spPr>
          <a:xfrm>
            <a:off x="467545" y="1124744"/>
            <a:ext cx="3960440" cy="5040560"/>
          </a:xfrm>
          <a:prstGeom prst="rect">
            <a:avLst/>
          </a:prstGeom>
        </p:spPr>
        <p:txBody>
          <a:bodyPr/>
          <a:lstStyle>
            <a:lvl1pPr>
              <a:buSzPct val="70000"/>
              <a:defRPr sz="2800"/>
            </a:lvl1pPr>
            <a:lvl2pPr>
              <a:buSzPct val="70000"/>
              <a:defRPr sz="2400"/>
            </a:lvl2pPr>
            <a:lvl3pPr>
              <a:buSzPct val="70000"/>
              <a:defRPr sz="2000"/>
            </a:lvl3pPr>
            <a:lvl4pPr>
              <a:buSzPct val="70000"/>
              <a:defRPr sz="1800"/>
            </a:lvl4pPr>
            <a:lvl5pPr>
              <a:buSzPct val="70000"/>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Foliennummernplatzhalter 4"/>
          <p:cNvSpPr>
            <a:spLocks noGrp="1"/>
          </p:cNvSpPr>
          <p:nvPr>
            <p:ph type="sldNum" sz="quarter" idx="10"/>
          </p:nvPr>
        </p:nvSpPr>
        <p:spPr>
          <a:xfrm>
            <a:off x="6858000" y="6647688"/>
            <a:ext cx="2286000" cy="210312"/>
          </a:xfrm>
          <a:prstGeom prst="rect">
            <a:avLst/>
          </a:prstGeom>
        </p:spPr>
        <p:txBody>
          <a:bodyPr/>
          <a:lstStyle>
            <a:lvl1pPr>
              <a:defRPr smtClean="0"/>
            </a:lvl1pPr>
          </a:lstStyle>
          <a:p>
            <a:pPr>
              <a:defRPr/>
            </a:pPr>
            <a:fld id="{41B0E2A2-38C9-407E-9B30-D35E37AC93A0}" type="slidenum">
              <a:rPr lang="de-DE" smtClean="0">
                <a:cs typeface="Arial" charset="0"/>
              </a:rPr>
              <a:pPr>
                <a:defRPr/>
              </a:pPr>
              <a:t>‹#›</a:t>
            </a:fld>
            <a:endParaRPr lang="de-DE">
              <a:cs typeface="Arial" charset="0"/>
            </a:endParaRPr>
          </a:p>
        </p:txBody>
      </p:sp>
      <p:sp>
        <p:nvSpPr>
          <p:cNvPr id="9" name="Inhaltsplatzhalter 2"/>
          <p:cNvSpPr>
            <a:spLocks noGrp="1"/>
          </p:cNvSpPr>
          <p:nvPr>
            <p:ph sz="half" idx="14"/>
          </p:nvPr>
        </p:nvSpPr>
        <p:spPr>
          <a:xfrm>
            <a:off x="4716016" y="1124744"/>
            <a:ext cx="3960440" cy="5040560"/>
          </a:xfrm>
          <a:prstGeom prst="rect">
            <a:avLst/>
          </a:prstGeom>
        </p:spPr>
        <p:txBody>
          <a:bodyPr/>
          <a:lstStyle>
            <a:lvl1pPr>
              <a:buSzPct val="70000"/>
              <a:defRPr sz="2800"/>
            </a:lvl1pPr>
            <a:lvl2pPr>
              <a:buSzPct val="70000"/>
              <a:defRPr sz="2400"/>
            </a:lvl2pPr>
            <a:lvl3pPr>
              <a:buSzPct val="70000"/>
              <a:defRPr sz="2000"/>
            </a:lvl3pPr>
            <a:lvl4pPr>
              <a:buSzPct val="70000"/>
              <a:defRPr sz="1800"/>
            </a:lvl4pPr>
            <a:lvl5pPr>
              <a:buSzPct val="70000"/>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val="16913010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Rectangle 4"/>
          <p:cNvSpPr>
            <a:spLocks noGrp="1" noChangeArrowheads="1"/>
          </p:cNvSpPr>
          <p:nvPr>
            <p:ph type="sldNum" sz="quarter" idx="10"/>
          </p:nvPr>
        </p:nvSpPr>
        <p:spPr>
          <a:ln/>
        </p:spPr>
        <p:txBody>
          <a:bodyPr/>
          <a:lstStyle>
            <a:lvl1pPr>
              <a:defRPr/>
            </a:lvl1pPr>
          </a:lstStyle>
          <a:p>
            <a:pPr>
              <a:defRPr/>
            </a:pPr>
            <a:fld id="{41B0E2A2-38C9-407E-9B30-D35E37AC93A0}" type="slidenum">
              <a:rPr lang="de-DE" smtClean="0">
                <a:cs typeface="Arial" charset="0"/>
              </a:rPr>
              <a:pPr>
                <a:defRPr/>
              </a:pPr>
              <a:t>‹#›</a:t>
            </a:fld>
            <a:endParaRPr lang="de-DE">
              <a:cs typeface="Arial" charset="0"/>
            </a:endParaRPr>
          </a:p>
        </p:txBody>
      </p:sp>
    </p:spTree>
    <p:extLst>
      <p:ext uri="{BB962C8B-B14F-4D97-AF65-F5344CB8AC3E}">
        <p14:creationId xmlns:p14="http://schemas.microsoft.com/office/powerpoint/2010/main" val="3904340032"/>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583607"/>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539750" y="981075"/>
            <a:ext cx="3883025" cy="5327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575175" y="981075"/>
            <a:ext cx="3883025" cy="5327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Foliennummernplatzhalter 4"/>
          <p:cNvSpPr>
            <a:spLocks noGrp="1"/>
          </p:cNvSpPr>
          <p:nvPr>
            <p:ph type="sldNum" sz="quarter" idx="10"/>
          </p:nvPr>
        </p:nvSpPr>
        <p:spPr/>
        <p:txBody>
          <a:bodyPr/>
          <a:lstStyle>
            <a:lvl1pPr>
              <a:defRPr/>
            </a:lvl1pPr>
          </a:lstStyle>
          <a:p>
            <a:fld id="{403E0DE6-39FD-4BB1-BB12-179243969EED}" type="slidenum">
              <a:rPr lang="de-DE"/>
              <a:pPr/>
              <a:t>‹#›</a:t>
            </a:fld>
            <a:endParaRPr lang="de-DE"/>
          </a:p>
        </p:txBody>
      </p:sp>
    </p:spTree>
    <p:extLst>
      <p:ext uri="{BB962C8B-B14F-4D97-AF65-F5344CB8AC3E}">
        <p14:creationId xmlns:p14="http://schemas.microsoft.com/office/powerpoint/2010/main" val="3658090813"/>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el und Inhalt">
    <p:bg>
      <p:bgRef idx="1001">
        <a:schemeClr val="bg1"/>
      </p:bgRef>
    </p:bg>
    <p:spTree>
      <p:nvGrpSpPr>
        <p:cNvPr id="1" name=""/>
        <p:cNvGrpSpPr/>
        <p:nvPr/>
      </p:nvGrpSpPr>
      <p:grpSpPr>
        <a:xfrm>
          <a:off x="0" y="0"/>
          <a:ext cx="0" cy="0"/>
          <a:chOff x="0" y="0"/>
          <a:chExt cx="0" cy="0"/>
        </a:xfrm>
      </p:grpSpPr>
      <p:sp>
        <p:nvSpPr>
          <p:cNvPr id="6" name="Pfeil nach rechts 5"/>
          <p:cNvSpPr/>
          <p:nvPr/>
        </p:nvSpPr>
        <p:spPr bwMode="auto">
          <a:xfrm>
            <a:off x="3810000" y="3200400"/>
            <a:ext cx="1447800" cy="1371600"/>
          </a:xfrm>
          <a:prstGeom prst="rightArrow">
            <a:avLst/>
          </a:prstGeom>
          <a:noFill/>
          <a:ln w="9525" cap="flat" cmpd="sng" algn="ctr">
            <a:noFill/>
            <a:prstDash val="solid"/>
            <a:round/>
            <a:headEnd type="none" w="med" len="med"/>
            <a:tailEnd type="none" w="med" len="med"/>
          </a:ln>
          <a:effectLst/>
        </p:spPr>
        <p:txBody>
          <a:bodyPr anchor="ctr"/>
          <a:lstStyle/>
          <a:p>
            <a:pPr>
              <a:defRPr/>
            </a:pPr>
            <a:endParaRPr lang="en-US">
              <a:solidFill>
                <a:srgbClr val="000000"/>
              </a:solidFill>
              <a:latin typeface="Trebuchet MS" pitchFamily="-65" charset="0"/>
              <a:cs typeface="Arial" charset="0"/>
            </a:endParaRPr>
          </a:p>
        </p:txBody>
      </p:sp>
      <p:sp>
        <p:nvSpPr>
          <p:cNvPr id="2" name="Titel 1"/>
          <p:cNvSpPr>
            <a:spLocks noGrp="1"/>
          </p:cNvSpPr>
          <p:nvPr>
            <p:ph type="title"/>
          </p:nvPr>
        </p:nvSpPr>
        <p:spPr>
          <a:xfrm>
            <a:off x="155448" y="73152"/>
            <a:ext cx="6702552" cy="685800"/>
          </a:xfrm>
          <a:prstGeom prst="rect">
            <a:avLst/>
          </a:prstGeom>
        </p:spPr>
        <p:txBody>
          <a:bodyPr/>
          <a:lstStyle>
            <a:lvl1pPr>
              <a:defRPr b="1">
                <a:solidFill>
                  <a:srgbClr val="000000"/>
                </a:solidFill>
              </a:defRPr>
            </a:lvl1pPr>
          </a:lstStyle>
          <a:p>
            <a:r>
              <a:rPr lang="en-US" smtClean="0"/>
              <a:t>Mastertitelformat bearbeiten</a:t>
            </a:r>
            <a:endParaRPr lang="de-DE" dirty="0"/>
          </a:p>
        </p:txBody>
      </p:sp>
      <p:sp>
        <p:nvSpPr>
          <p:cNvPr id="3" name="Inhaltsplatzhalter 2"/>
          <p:cNvSpPr>
            <a:spLocks noGrp="1"/>
          </p:cNvSpPr>
          <p:nvPr>
            <p:ph idx="1"/>
          </p:nvPr>
        </p:nvSpPr>
        <p:spPr>
          <a:xfrm>
            <a:off x="155448" y="990600"/>
            <a:ext cx="8836152" cy="5410200"/>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a:p>
        </p:txBody>
      </p:sp>
      <p:sp>
        <p:nvSpPr>
          <p:cNvPr id="7" name="Foliennummernplatzhalter 3"/>
          <p:cNvSpPr>
            <a:spLocks noGrp="1"/>
          </p:cNvSpPr>
          <p:nvPr>
            <p:ph type="sldNum" sz="quarter" idx="14"/>
          </p:nvPr>
        </p:nvSpPr>
        <p:spPr/>
        <p:txBody>
          <a:bodyPr/>
          <a:lstStyle>
            <a:lvl1pPr>
              <a:defRPr>
                <a:solidFill>
                  <a:srgbClr val="000000"/>
                </a:solidFill>
              </a:defRPr>
            </a:lvl1pPr>
          </a:lstStyle>
          <a:p>
            <a:pPr>
              <a:defRPr/>
            </a:pPr>
            <a:fld id="{41B0E2A2-38C9-407E-9B30-D35E37AC93A0}" type="slidenum">
              <a:rPr lang="de-DE" smtClean="0"/>
              <a:pPr>
                <a:defRPr/>
              </a:pPr>
              <a:t>‹#›</a:t>
            </a:fld>
            <a:endParaRPr lang="de-DE"/>
          </a:p>
        </p:txBody>
      </p:sp>
    </p:spTree>
    <p:extLst>
      <p:ext uri="{BB962C8B-B14F-4D97-AF65-F5344CB8AC3E}">
        <p14:creationId xmlns:p14="http://schemas.microsoft.com/office/powerpoint/2010/main" val="2584375572"/>
      </p:ext>
    </p:extLst>
  </p:cSld>
  <p:clrMapOvr>
    <a:overrideClrMapping bg1="lt1" tx1="dk1" bg2="lt2" tx2="dk2" accent1="accent1" accent2="accent2" accent3="accent3" accent4="accent4" accent5="accent5" accent6="accent6" hlink="hlink" folHlink="folHlink"/>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722313" y="3505200"/>
            <a:ext cx="7772400" cy="901700"/>
          </a:xfrm>
          <a:prstGeom prst="rect">
            <a:avLst/>
          </a:prstGeom>
        </p:spPr>
        <p:txBody>
          <a:bodyPr anchor="b"/>
          <a:lstStyle>
            <a:lvl1pPr marL="0" indent="0">
              <a:buNone/>
              <a:defRPr sz="2000">
                <a:solidFill>
                  <a:srgbClr val="00000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Mastertextformat bearbeiten</a:t>
            </a:r>
          </a:p>
        </p:txBody>
      </p:sp>
      <p:sp>
        <p:nvSpPr>
          <p:cNvPr id="2" name="Titel 1"/>
          <p:cNvSpPr>
            <a:spLocks noGrp="1"/>
          </p:cNvSpPr>
          <p:nvPr>
            <p:ph type="title"/>
          </p:nvPr>
        </p:nvSpPr>
        <p:spPr>
          <a:xfrm>
            <a:off x="762000" y="1600200"/>
            <a:ext cx="7772400" cy="1362075"/>
          </a:xfrm>
          <a:prstGeom prst="rect">
            <a:avLst/>
          </a:prstGeom>
        </p:spPr>
        <p:txBody>
          <a:bodyPr anchor="t"/>
          <a:lstStyle>
            <a:lvl1pPr algn="l">
              <a:defRPr sz="4000" b="1" cap="all">
                <a:solidFill>
                  <a:srgbClr val="000000"/>
                </a:solidFill>
              </a:defRPr>
            </a:lvl1pPr>
          </a:lstStyle>
          <a:p>
            <a:r>
              <a:rPr lang="en-US" smtClean="0"/>
              <a:t>Mastertitelformat bearbeiten</a:t>
            </a:r>
            <a:endParaRPr lang="de-DE" dirty="0"/>
          </a:p>
        </p:txBody>
      </p:sp>
      <p:sp>
        <p:nvSpPr>
          <p:cNvPr id="9" name="Foliennummernplatzhalter 3"/>
          <p:cNvSpPr>
            <a:spLocks noGrp="1"/>
          </p:cNvSpPr>
          <p:nvPr>
            <p:ph type="sldNum" sz="quarter" idx="14"/>
          </p:nvPr>
        </p:nvSpPr>
        <p:spPr/>
        <p:txBody>
          <a:bodyPr/>
          <a:lstStyle>
            <a:lvl1pPr>
              <a:defRPr>
                <a:solidFill>
                  <a:srgbClr val="000000"/>
                </a:solidFill>
              </a:defRPr>
            </a:lvl1pPr>
          </a:lstStyle>
          <a:p>
            <a:pPr>
              <a:defRPr/>
            </a:pPr>
            <a:fld id="{41B0E2A2-38C9-407E-9B30-D35E37AC93A0}" type="slidenum">
              <a:rPr lang="de-DE" smtClean="0"/>
              <a:pPr>
                <a:defRPr/>
              </a:pPr>
              <a:t>‹#›</a:t>
            </a:fld>
            <a:endParaRPr lang="de-DE"/>
          </a:p>
        </p:txBody>
      </p:sp>
    </p:spTree>
    <p:extLst>
      <p:ext uri="{BB962C8B-B14F-4D97-AF65-F5344CB8AC3E}">
        <p14:creationId xmlns:p14="http://schemas.microsoft.com/office/powerpoint/2010/main" val="2554508342"/>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Textplatzhalter 12"/>
          <p:cNvSpPr txBox="1">
            <a:spLocks/>
          </p:cNvSpPr>
          <p:nvPr/>
        </p:nvSpPr>
        <p:spPr>
          <a:xfrm>
            <a:off x="0" y="6610350"/>
            <a:ext cx="2268538" cy="649288"/>
          </a:xfrm>
          <a:prstGeom prst="rect">
            <a:avLst/>
          </a:prstGeom>
        </p:spPr>
        <p:txBody>
          <a:bodyPr/>
          <a:lstStyle>
            <a:lvl1pPr>
              <a:buNone/>
              <a:defRPr sz="1200">
                <a:solidFill>
                  <a:schemeClr val="bg1"/>
                </a:solidFill>
              </a:defRPr>
            </a:lvl1pPr>
            <a:lvl2pPr>
              <a:buNone/>
              <a:defRPr sz="1200">
                <a:solidFill>
                  <a:schemeClr val="bg1"/>
                </a:solidFill>
              </a:defRPr>
            </a:lvl2pPr>
            <a:lvl3pPr>
              <a:buNone/>
              <a:defRPr sz="1200">
                <a:solidFill>
                  <a:schemeClr val="bg1"/>
                </a:solidFill>
              </a:defRPr>
            </a:lvl3pPr>
            <a:lvl4pPr>
              <a:buNone/>
              <a:defRPr sz="1200">
                <a:solidFill>
                  <a:schemeClr val="bg1"/>
                </a:solidFill>
              </a:defRPr>
            </a:lvl4pPr>
            <a:lvl5pPr>
              <a:buNone/>
              <a:defRPr sz="1200">
                <a:solidFill>
                  <a:schemeClr val="bg1"/>
                </a:solidFill>
              </a:defRPr>
            </a:lvl5pPr>
          </a:lstStyle>
          <a:p>
            <a:pPr marL="228600" indent="-228600">
              <a:spcBef>
                <a:spcPct val="20000"/>
              </a:spcBef>
              <a:defRPr/>
            </a:pPr>
            <a:endParaRPr lang="en-US" b="0" kern="0" dirty="0">
              <a:latin typeface="+mn-lt"/>
              <a:ea typeface="ＭＳ Ｐゴシック" pitchFamily="-65" charset="-128"/>
              <a:cs typeface="+mn-cs"/>
            </a:endParaRPr>
          </a:p>
        </p:txBody>
      </p:sp>
      <p:sp>
        <p:nvSpPr>
          <p:cNvPr id="1032" name="Textplatzhalter 28"/>
          <p:cNvSpPr>
            <a:spLocks noGrp="1"/>
          </p:cNvSpPr>
          <p:nvPr>
            <p:ph type="body" idx="1"/>
          </p:nvPr>
        </p:nvSpPr>
        <p:spPr bwMode="auto">
          <a:xfrm>
            <a:off x="152400" y="990600"/>
            <a:ext cx="8839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31" name="Foliennummernplatzhalter 30"/>
          <p:cNvSpPr>
            <a:spLocks noGrp="1"/>
          </p:cNvSpPr>
          <p:nvPr>
            <p:ph type="sldNum" sz="quarter" idx="4"/>
          </p:nvPr>
        </p:nvSpPr>
        <p:spPr>
          <a:xfrm>
            <a:off x="6858000" y="6648450"/>
            <a:ext cx="2286000" cy="209550"/>
          </a:xfrm>
          <a:prstGeom prst="rect">
            <a:avLst/>
          </a:prstGeom>
          <a:noFill/>
        </p:spPr>
        <p:txBody>
          <a:bodyPr vert="horz" wrap="square" lIns="91440" tIns="45720" rIns="91440" bIns="45720" numCol="1" anchor="ctr" anchorCtr="0" compatLnSpc="1">
            <a:prstTxWarp prst="textNoShape">
              <a:avLst/>
            </a:prstTxWarp>
          </a:bodyPr>
          <a:lstStyle>
            <a:lvl1pPr algn="r" eaLnBrk="0" hangingPunct="0">
              <a:defRPr sz="1200" b="0">
                <a:latin typeface="Calibri" charset="0"/>
              </a:defRPr>
            </a:lvl1pPr>
          </a:lstStyle>
          <a:p>
            <a:fld id="{9E4E3AA8-A566-436A-A30C-E6F14AA2C6FF}" type="slidenum">
              <a:rPr lang="de-DE" smtClean="0"/>
              <a:pPr/>
              <a:t>‹#›</a:t>
            </a:fld>
            <a:endParaRPr lang="de-DE"/>
          </a:p>
        </p:txBody>
      </p:sp>
      <p:sp>
        <p:nvSpPr>
          <p:cNvPr id="1034" name="Titelplatzhalter 27"/>
          <p:cNvSpPr>
            <a:spLocks noGrp="1"/>
          </p:cNvSpPr>
          <p:nvPr>
            <p:ph type="title"/>
          </p:nvPr>
        </p:nvSpPr>
        <p:spPr bwMode="auto">
          <a:xfrm>
            <a:off x="152400" y="76200"/>
            <a:ext cx="6705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dirty="0"/>
              <a:t>Titelmasterformat durch Klicken bearbeiten</a:t>
            </a:r>
            <a:endParaRPr lang="en-US" dirty="0"/>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76" r:id="rId9"/>
    <p:sldLayoutId id="2147483677" r:id="rId10"/>
    <p:sldLayoutId id="2147483678" r:id="rId11"/>
    <p:sldLayoutId id="2147483679" r:id="rId12"/>
    <p:sldLayoutId id="2147483680" r:id="rId13"/>
    <p:sldLayoutId id="2147483683" r:id="rId14"/>
    <p:sldLayoutId id="2147483666" r:id="rId15"/>
    <p:sldLayoutId id="2147483667" r:id="rId16"/>
    <p:sldLayoutId id="2147483668" r:id="rId17"/>
    <p:sldLayoutId id="2147483669" r:id="rId18"/>
    <p:sldLayoutId id="2147483670" r:id="rId19"/>
    <p:sldLayoutId id="2147483671" r:id="rId20"/>
  </p:sldLayoutIdLst>
  <p:transition xmlns:p14="http://schemas.microsoft.com/office/powerpoint/2010/main"/>
  <p:hf hdr="0" ftr="0" dt="0"/>
  <p:txStyles>
    <p:titleStyle>
      <a:lvl1pPr algn="l" rtl="0" eaLnBrk="1" fontAlgn="base" hangingPunct="1">
        <a:spcBef>
          <a:spcPct val="0"/>
        </a:spcBef>
        <a:spcAft>
          <a:spcPct val="0"/>
        </a:spcAft>
        <a:defRPr sz="3200" b="1">
          <a:solidFill>
            <a:srgbClr val="000000"/>
          </a:solidFill>
          <a:latin typeface="Calibri" pitchFamily="34" charset="0"/>
          <a:ea typeface="ヒラギノ角ゴ Pro W3" charset="0"/>
          <a:cs typeface="ヒラギノ角ゴ Pro W3" charset="0"/>
        </a:defRPr>
      </a:lvl1pPr>
      <a:lvl2pPr algn="l" rtl="0" eaLnBrk="1" fontAlgn="base" hangingPunct="1">
        <a:spcBef>
          <a:spcPct val="0"/>
        </a:spcBef>
        <a:spcAft>
          <a:spcPct val="0"/>
        </a:spcAft>
        <a:defRPr sz="3600" b="1">
          <a:solidFill>
            <a:schemeClr val="tx2"/>
          </a:solidFill>
          <a:latin typeface="Calibri" charset="0"/>
          <a:ea typeface="ヒラギノ角ゴ Pro W3" charset="0"/>
          <a:cs typeface="ヒラギノ角ゴ Pro W3" charset="0"/>
        </a:defRPr>
      </a:lvl2pPr>
      <a:lvl3pPr algn="l" rtl="0" eaLnBrk="1" fontAlgn="base" hangingPunct="1">
        <a:spcBef>
          <a:spcPct val="0"/>
        </a:spcBef>
        <a:spcAft>
          <a:spcPct val="0"/>
        </a:spcAft>
        <a:defRPr sz="3600" b="1">
          <a:solidFill>
            <a:schemeClr val="tx2"/>
          </a:solidFill>
          <a:latin typeface="Calibri" charset="0"/>
          <a:ea typeface="ヒラギノ角ゴ Pro W3" charset="0"/>
          <a:cs typeface="ヒラギノ角ゴ Pro W3" charset="0"/>
        </a:defRPr>
      </a:lvl3pPr>
      <a:lvl4pPr algn="l" rtl="0" eaLnBrk="1" fontAlgn="base" hangingPunct="1">
        <a:spcBef>
          <a:spcPct val="0"/>
        </a:spcBef>
        <a:spcAft>
          <a:spcPct val="0"/>
        </a:spcAft>
        <a:defRPr sz="3600" b="1">
          <a:solidFill>
            <a:schemeClr val="tx2"/>
          </a:solidFill>
          <a:latin typeface="Calibri" charset="0"/>
          <a:ea typeface="ヒラギノ角ゴ Pro W3" charset="0"/>
          <a:cs typeface="ヒラギノ角ゴ Pro W3" charset="0"/>
        </a:defRPr>
      </a:lvl4pPr>
      <a:lvl5pPr algn="l" rtl="0" eaLnBrk="1" fontAlgn="base" hangingPunct="1">
        <a:spcBef>
          <a:spcPct val="0"/>
        </a:spcBef>
        <a:spcAft>
          <a:spcPct val="0"/>
        </a:spcAft>
        <a:defRPr sz="3600" b="1">
          <a:solidFill>
            <a:schemeClr val="tx2"/>
          </a:solidFill>
          <a:latin typeface="Calibri" charset="0"/>
          <a:ea typeface="ヒラギノ角ゴ Pro W3" charset="0"/>
          <a:cs typeface="ヒラギノ角ゴ Pro W3" charset="0"/>
        </a:defRPr>
      </a:lvl5pPr>
      <a:lvl6pPr marL="457200" algn="l" rtl="0" eaLnBrk="1" fontAlgn="base" hangingPunct="1">
        <a:spcBef>
          <a:spcPct val="0"/>
        </a:spcBef>
        <a:spcAft>
          <a:spcPct val="0"/>
        </a:spcAft>
        <a:defRPr sz="3600" b="1">
          <a:solidFill>
            <a:schemeClr val="accent2"/>
          </a:solidFill>
          <a:latin typeface="Trebuchet MS" pitchFamily="-65" charset="0"/>
        </a:defRPr>
      </a:lvl6pPr>
      <a:lvl7pPr marL="914400" algn="l" rtl="0" eaLnBrk="1" fontAlgn="base" hangingPunct="1">
        <a:spcBef>
          <a:spcPct val="0"/>
        </a:spcBef>
        <a:spcAft>
          <a:spcPct val="0"/>
        </a:spcAft>
        <a:defRPr sz="3600" b="1">
          <a:solidFill>
            <a:schemeClr val="accent2"/>
          </a:solidFill>
          <a:latin typeface="Trebuchet MS" pitchFamily="-65" charset="0"/>
        </a:defRPr>
      </a:lvl7pPr>
      <a:lvl8pPr marL="1371600" algn="l" rtl="0" eaLnBrk="1" fontAlgn="base" hangingPunct="1">
        <a:spcBef>
          <a:spcPct val="0"/>
        </a:spcBef>
        <a:spcAft>
          <a:spcPct val="0"/>
        </a:spcAft>
        <a:defRPr sz="3600" b="1">
          <a:solidFill>
            <a:schemeClr val="accent2"/>
          </a:solidFill>
          <a:latin typeface="Trebuchet MS" pitchFamily="-65" charset="0"/>
        </a:defRPr>
      </a:lvl8pPr>
      <a:lvl9pPr marL="1828800" algn="l" rtl="0" eaLnBrk="1" fontAlgn="base" hangingPunct="1">
        <a:spcBef>
          <a:spcPct val="0"/>
        </a:spcBef>
        <a:spcAft>
          <a:spcPct val="0"/>
        </a:spcAft>
        <a:defRPr sz="3600" b="1">
          <a:solidFill>
            <a:schemeClr val="accent2"/>
          </a:solidFill>
          <a:latin typeface="Trebuchet MS" pitchFamily="-65"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Calibri" pitchFamily="34" charset="0"/>
          <a:ea typeface="ヒラギノ角ゴ Pro W3" charset="0"/>
          <a:cs typeface="ヒラギノ角ゴ Pro W3" charset="0"/>
        </a:defRPr>
      </a:lvl1pPr>
      <a:lvl2pPr marL="742950" indent="-285750" algn="l" rtl="0" eaLnBrk="1" fontAlgn="base" hangingPunct="1">
        <a:spcBef>
          <a:spcPct val="20000"/>
        </a:spcBef>
        <a:spcAft>
          <a:spcPct val="0"/>
        </a:spcAft>
        <a:buFont typeface="Arial" charset="0"/>
        <a:buChar char="•"/>
        <a:defRPr sz="2800">
          <a:solidFill>
            <a:schemeClr val="tx1"/>
          </a:solidFill>
          <a:latin typeface="Calibri" pitchFamily="34" charset="0"/>
          <a:ea typeface="ＭＳ Ｐゴシック" pitchFamily="-65" charset="-128"/>
          <a:cs typeface="ＭＳ Ｐゴシック" charset="0"/>
        </a:defRPr>
      </a:lvl2pPr>
      <a:lvl3pPr marL="1143000" indent="-228600" algn="l" rtl="0" eaLnBrk="1" fontAlgn="base" hangingPunct="1">
        <a:spcBef>
          <a:spcPct val="20000"/>
        </a:spcBef>
        <a:spcAft>
          <a:spcPct val="0"/>
        </a:spcAft>
        <a:buFont typeface="Arial" charset="0"/>
        <a:buChar char="•"/>
        <a:defRPr sz="2400">
          <a:solidFill>
            <a:schemeClr val="tx1"/>
          </a:solidFill>
          <a:latin typeface="Calibri" pitchFamily="34" charset="0"/>
          <a:ea typeface="ＭＳ Ｐゴシック" pitchFamily="-65" charset="-128"/>
        </a:defRPr>
      </a:lvl3pPr>
      <a:lvl4pPr marL="1600200" indent="-228600" algn="l" rtl="0" eaLnBrk="1" fontAlgn="base" hangingPunct="1">
        <a:spcBef>
          <a:spcPct val="20000"/>
        </a:spcBef>
        <a:spcAft>
          <a:spcPct val="0"/>
        </a:spcAft>
        <a:buFont typeface="Arial" charset="0"/>
        <a:buChar char="•"/>
        <a:defRPr sz="2000">
          <a:solidFill>
            <a:schemeClr val="tx1"/>
          </a:solidFill>
          <a:latin typeface="Calibri" pitchFamily="34" charset="0"/>
          <a:ea typeface="ＭＳ Ｐゴシック" pitchFamily="-65" charset="-128"/>
        </a:defRPr>
      </a:lvl4pPr>
      <a:lvl5pPr marL="2057400" indent="-228600" algn="l" rtl="0" eaLnBrk="1" fontAlgn="base" hangingPunct="1">
        <a:spcBef>
          <a:spcPct val="20000"/>
        </a:spcBef>
        <a:spcAft>
          <a:spcPct val="0"/>
        </a:spcAft>
        <a:buFont typeface="Arial" charset="0"/>
        <a:buChar char="•"/>
        <a:defRPr sz="2000">
          <a:solidFill>
            <a:schemeClr val="tx1"/>
          </a:solidFill>
          <a:latin typeface="Calibri" pitchFamily="34" charset="0"/>
          <a:ea typeface="ＭＳ Ｐゴシック" pitchFamily="-65"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 Id="rId3" Type="http://schemas.openxmlformats.org/officeDocument/2006/relationships/hyperlink" Target="http://onlinelibrary.wiley.com/doi/10.1002/jms.1895/full%23fig1"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7.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srmatlas.org/" TargetMode="External"/><Relationship Id="rId3" Type="http://schemas.openxmlformats.org/officeDocument/2006/relationships/hyperlink" Target="http://proteowizard.sourceforge.net/downloads.shtml"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hyperlink" Target="http://en.wikipedia.org/wiki/File:Isobaric_labeling.pn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body" idx="1"/>
          </p:nvPr>
        </p:nvSpPr>
        <p:spPr>
          <a:xfrm>
            <a:off x="762000" y="3581400"/>
            <a:ext cx="7772400" cy="901700"/>
          </a:xfrm>
        </p:spPr>
        <p:txBody>
          <a:bodyPr>
            <a:normAutofit/>
          </a:bodyPr>
          <a:lstStyle/>
          <a:p>
            <a:pPr marL="0" indent="0" algn="ctr">
              <a:buNone/>
            </a:pPr>
            <a:r>
              <a:rPr lang="de-DE" sz="2400" b="1" i="1" dirty="0" smtClean="0">
                <a:solidFill>
                  <a:schemeClr val="tx1"/>
                </a:solidFill>
              </a:rPr>
              <a:t>Oliver Kohlbacher, Sven </a:t>
            </a:r>
            <a:r>
              <a:rPr lang="de-DE" sz="2400" b="1" i="1" dirty="0" err="1" smtClean="0">
                <a:solidFill>
                  <a:schemeClr val="tx1"/>
                </a:solidFill>
              </a:rPr>
              <a:t>Nahnsen</a:t>
            </a:r>
            <a:r>
              <a:rPr lang="de-DE" sz="2400" b="1" i="1" dirty="0" smtClean="0">
                <a:solidFill>
                  <a:schemeClr val="tx1"/>
                </a:solidFill>
              </a:rPr>
              <a:t>, Knut Reinert</a:t>
            </a:r>
          </a:p>
        </p:txBody>
      </p:sp>
      <p:sp>
        <p:nvSpPr>
          <p:cNvPr id="2" name="Title 1"/>
          <p:cNvSpPr>
            <a:spLocks noGrp="1"/>
          </p:cNvSpPr>
          <p:nvPr>
            <p:ph type="title"/>
          </p:nvPr>
        </p:nvSpPr>
        <p:spPr/>
        <p:txBody>
          <a:bodyPr/>
          <a:lstStyle/>
          <a:p>
            <a:r>
              <a:rPr lang="en-US" dirty="0" smtClean="0"/>
              <a:t>Computational Proteomics and Metabolomics</a:t>
            </a:r>
            <a:endParaRPr lang="en-US" dirty="0"/>
          </a:p>
        </p:txBody>
      </p:sp>
      <p:sp>
        <p:nvSpPr>
          <p:cNvPr id="9" name="Rectangle 3"/>
          <p:cNvSpPr>
            <a:spLocks noGrp="1" noChangeArrowheads="1"/>
          </p:cNvSpPr>
          <p:nvPr>
            <p:ph type="body" idx="4294967295"/>
          </p:nvPr>
        </p:nvSpPr>
        <p:spPr>
          <a:xfrm>
            <a:off x="467544" y="4797152"/>
            <a:ext cx="7772400" cy="901700"/>
          </a:xfrm>
        </p:spPr>
        <p:txBody>
          <a:bodyPr>
            <a:normAutofit/>
          </a:bodyPr>
          <a:lstStyle/>
          <a:p>
            <a:pPr marL="0" indent="0" algn="ctr">
              <a:buNone/>
            </a:pPr>
            <a:r>
              <a:rPr lang="de-DE" sz="2400" i="1" dirty="0">
                <a:solidFill>
                  <a:schemeClr val="tx1"/>
                </a:solidFill>
              </a:rPr>
              <a:t>6</a:t>
            </a:r>
            <a:r>
              <a:rPr lang="de-DE" sz="2400" i="1" dirty="0" smtClean="0">
                <a:solidFill>
                  <a:schemeClr val="tx1"/>
                </a:solidFill>
              </a:rPr>
              <a:t>. </a:t>
            </a:r>
            <a:r>
              <a:rPr lang="de-DE" sz="2400" i="1" dirty="0" err="1" smtClean="0">
                <a:solidFill>
                  <a:schemeClr val="tx1"/>
                </a:solidFill>
              </a:rPr>
              <a:t>Quantification</a:t>
            </a:r>
            <a:r>
              <a:rPr lang="de-DE" sz="2400" i="1" dirty="0" smtClean="0">
                <a:solidFill>
                  <a:schemeClr val="tx1"/>
                </a:solidFill>
              </a:rPr>
              <a:t> III: SRM/MRM, SWATH</a:t>
            </a:r>
          </a:p>
        </p:txBody>
      </p:sp>
    </p:spTree>
    <p:extLst>
      <p:ext uri="{BB962C8B-B14F-4D97-AF65-F5344CB8AC3E}">
        <p14:creationId xmlns:p14="http://schemas.microsoft.com/office/powerpoint/2010/main" val="20729970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iTRAQ</a:t>
            </a:r>
            <a:endParaRPr lang="en-US" dirty="0"/>
          </a:p>
        </p:txBody>
      </p:sp>
      <p:pic>
        <p:nvPicPr>
          <p:cNvPr id="6"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16623" r="-16623"/>
          <a:stretch>
            <a:fillRect/>
          </a:stretch>
        </p:blipFill>
        <p:spPr bwMode="auto">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Textfeld 4"/>
          <p:cNvSpPr txBox="1"/>
          <p:nvPr/>
        </p:nvSpPr>
        <p:spPr>
          <a:xfrm>
            <a:off x="6045289" y="6426487"/>
            <a:ext cx="3168647" cy="253916"/>
          </a:xfrm>
          <a:prstGeom prst="rect">
            <a:avLst/>
          </a:prstGeom>
          <a:noFill/>
        </p:spPr>
        <p:txBody>
          <a:bodyPr wrap="none" rtlCol="0">
            <a:spAutoFit/>
          </a:bodyPr>
          <a:lstStyle/>
          <a:p>
            <a:r>
              <a:rPr lang="en-US" sz="1050" dirty="0" smtClean="0">
                <a:solidFill>
                  <a:srgbClr val="000000"/>
                </a:solidFill>
              </a:rPr>
              <a:t>Ross et al., Mol Cell </a:t>
            </a:r>
            <a:r>
              <a:rPr lang="en-US" sz="1050" dirty="0" err="1" smtClean="0">
                <a:solidFill>
                  <a:srgbClr val="000000"/>
                </a:solidFill>
              </a:rPr>
              <a:t>Prot</a:t>
            </a:r>
            <a:r>
              <a:rPr lang="en-US" sz="1050" dirty="0">
                <a:solidFill>
                  <a:srgbClr val="000000"/>
                </a:solidFill>
              </a:rPr>
              <a:t> (2004), 3, 1154-</a:t>
            </a:r>
            <a:r>
              <a:rPr lang="en-US" sz="1050" dirty="0" smtClean="0">
                <a:solidFill>
                  <a:srgbClr val="000000"/>
                </a:solidFill>
              </a:rPr>
              <a:t>1169.</a:t>
            </a:r>
            <a:endParaRPr lang="en-US" sz="1050" dirty="0">
              <a:solidFill>
                <a:srgbClr val="000000"/>
              </a:solidFill>
            </a:endParaRPr>
          </a:p>
        </p:txBody>
      </p:sp>
      <p:sp>
        <p:nvSpPr>
          <p:cNvPr id="3" name="Slide Number Placeholder 2"/>
          <p:cNvSpPr>
            <a:spLocks noGrp="1"/>
          </p:cNvSpPr>
          <p:nvPr>
            <p:ph type="sldNum" sz="quarter" idx="10"/>
          </p:nvPr>
        </p:nvSpPr>
        <p:spPr/>
        <p:txBody>
          <a:bodyPr/>
          <a:lstStyle/>
          <a:p>
            <a:pPr>
              <a:defRPr/>
            </a:pPr>
            <a:fld id="{41B0E2A2-38C9-407E-9B30-D35E37AC93A0}" type="slidenum">
              <a:rPr lang="de-DE" smtClean="0">
                <a:cs typeface="Arial" charset="0"/>
              </a:rPr>
              <a:pPr>
                <a:defRPr/>
              </a:pPr>
              <a:t>10</a:t>
            </a:fld>
            <a:endParaRPr lang="de-DE">
              <a:cs typeface="Arial" charset="0"/>
            </a:endParaRPr>
          </a:p>
        </p:txBody>
      </p:sp>
    </p:spTree>
    <p:extLst>
      <p:ext uri="{BB962C8B-B14F-4D97-AF65-F5344CB8AC3E}">
        <p14:creationId xmlns:p14="http://schemas.microsoft.com/office/powerpoint/2010/main" val="37446959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iTRAQ</a:t>
            </a:r>
            <a:r>
              <a:rPr lang="en-US" dirty="0" smtClean="0"/>
              <a:t>	</a:t>
            </a:r>
            <a:endParaRPr lang="en-US" dirty="0"/>
          </a:p>
        </p:txBody>
      </p:sp>
      <p:sp>
        <p:nvSpPr>
          <p:cNvPr id="3" name="Inhaltsplatzhalter 2"/>
          <p:cNvSpPr>
            <a:spLocks noGrp="1"/>
          </p:cNvSpPr>
          <p:nvPr>
            <p:ph idx="1"/>
          </p:nvPr>
        </p:nvSpPr>
        <p:spPr>
          <a:xfrm>
            <a:off x="152400" y="990600"/>
            <a:ext cx="5427712" cy="4670648"/>
          </a:xfrm>
        </p:spPr>
        <p:txBody>
          <a:bodyPr/>
          <a:lstStyle/>
          <a:p>
            <a:r>
              <a:rPr lang="en-US" sz="2200" dirty="0" err="1" smtClean="0"/>
              <a:t>iTRAQ</a:t>
            </a:r>
            <a:r>
              <a:rPr lang="en-US" sz="2200" dirty="0" smtClean="0"/>
              <a:t> reagents contain </a:t>
            </a:r>
            <a:r>
              <a:rPr lang="en-US" sz="2200" b="1" dirty="0" smtClean="0">
                <a:solidFill>
                  <a:srgbClr val="D06B20"/>
                </a:solidFill>
              </a:rPr>
              <a:t>isotopic impurities</a:t>
            </a:r>
          </a:p>
          <a:p>
            <a:r>
              <a:rPr lang="en-US" sz="2200" dirty="0" smtClean="0"/>
              <a:t>The intensity of each reporter ion peak will thus influence the intensities (areas) of adjacent peaks (+/- 2 nominal masses)</a:t>
            </a:r>
          </a:p>
          <a:p>
            <a:r>
              <a:rPr lang="en-US" sz="2200" b="1" dirty="0" smtClean="0">
                <a:solidFill>
                  <a:srgbClr val="D06B20"/>
                </a:solidFill>
              </a:rPr>
              <a:t>Correction factors </a:t>
            </a:r>
            <a:r>
              <a:rPr lang="en-US" sz="2200" dirty="0" smtClean="0"/>
              <a:t>can be determined for each of the reporter ions (by mass spectrometry of the individual reagents)</a:t>
            </a:r>
          </a:p>
          <a:p>
            <a:r>
              <a:rPr lang="en-US" sz="2200" dirty="0" smtClean="0"/>
              <a:t>Observed peak intensities and real (corrected) channel intensities can thus be related by </a:t>
            </a:r>
            <a:r>
              <a:rPr lang="en-US" sz="2200" dirty="0" smtClean="0">
                <a:solidFill>
                  <a:srgbClr val="D06B20"/>
                </a:solidFill>
              </a:rPr>
              <a:t>a </a:t>
            </a:r>
            <a:r>
              <a:rPr lang="en-US" sz="2200" b="1" dirty="0" smtClean="0">
                <a:solidFill>
                  <a:srgbClr val="D06B20"/>
                </a:solidFill>
              </a:rPr>
              <a:t>system of linear equations</a:t>
            </a:r>
          </a:p>
          <a:p>
            <a:r>
              <a:rPr lang="en-US" sz="2200" dirty="0" smtClean="0"/>
              <a:t>This system of linear equations can be solved</a:t>
            </a:r>
            <a:endParaRPr lang="en-US" sz="2200" dirty="0"/>
          </a:p>
        </p:txBody>
      </p:sp>
      <p:pic>
        <p:nvPicPr>
          <p:cNvPr id="4" name="Grafik 3"/>
          <p:cNvPicPr>
            <a:picLocks noChangeAspect="1"/>
          </p:cNvPicPr>
          <p:nvPr/>
        </p:nvPicPr>
        <p:blipFill>
          <a:blip r:embed="rId2"/>
          <a:stretch>
            <a:fillRect/>
          </a:stretch>
        </p:blipFill>
        <p:spPr>
          <a:xfrm>
            <a:off x="5940152" y="908720"/>
            <a:ext cx="3009244" cy="5408648"/>
          </a:xfrm>
          <a:prstGeom prst="rect">
            <a:avLst/>
          </a:prstGeom>
        </p:spPr>
      </p:pic>
      <p:sp>
        <p:nvSpPr>
          <p:cNvPr id="5" name="Textfeld 4"/>
          <p:cNvSpPr txBox="1"/>
          <p:nvPr/>
        </p:nvSpPr>
        <p:spPr>
          <a:xfrm>
            <a:off x="4878288" y="6366520"/>
            <a:ext cx="4230216" cy="230832"/>
          </a:xfrm>
          <a:prstGeom prst="rect">
            <a:avLst/>
          </a:prstGeom>
          <a:noFill/>
        </p:spPr>
        <p:txBody>
          <a:bodyPr wrap="square" rtlCol="0">
            <a:spAutoFit/>
          </a:bodyPr>
          <a:lstStyle/>
          <a:p>
            <a:r>
              <a:rPr lang="en-US" sz="900" b="0" dirty="0" err="1" smtClean="0">
                <a:solidFill>
                  <a:schemeClr val="tx1"/>
                </a:solidFill>
              </a:rPr>
              <a:t>D’Ascenzo</a:t>
            </a:r>
            <a:r>
              <a:rPr lang="en-US" sz="900" b="0" dirty="0" smtClean="0">
                <a:solidFill>
                  <a:schemeClr val="tx1"/>
                </a:solidFill>
              </a:rPr>
              <a:t> et al., Brief </a:t>
            </a:r>
            <a:r>
              <a:rPr lang="en-US" sz="900" b="0" dirty="0" err="1" smtClean="0">
                <a:solidFill>
                  <a:schemeClr val="tx1"/>
                </a:solidFill>
              </a:rPr>
              <a:t>Funct</a:t>
            </a:r>
            <a:r>
              <a:rPr lang="en-US" sz="900" b="0" dirty="0" smtClean="0">
                <a:solidFill>
                  <a:schemeClr val="tx1"/>
                </a:solidFill>
              </a:rPr>
              <a:t> Genomic Proteomic. 2008 Mar; 7’(2):127-35</a:t>
            </a:r>
            <a:endParaRPr lang="en-US" sz="900" b="0" dirty="0">
              <a:solidFill>
                <a:schemeClr val="tx1"/>
              </a:solidFill>
            </a:endParaRPr>
          </a:p>
        </p:txBody>
      </p:sp>
      <p:sp>
        <p:nvSpPr>
          <p:cNvPr id="6" name="Slide Number Placeholder 5"/>
          <p:cNvSpPr>
            <a:spLocks noGrp="1"/>
          </p:cNvSpPr>
          <p:nvPr>
            <p:ph type="sldNum" sz="quarter" idx="10"/>
          </p:nvPr>
        </p:nvSpPr>
        <p:spPr/>
        <p:txBody>
          <a:bodyPr/>
          <a:lstStyle/>
          <a:p>
            <a:pPr>
              <a:defRPr/>
            </a:pPr>
            <a:fld id="{41B0E2A2-38C9-407E-9B30-D35E37AC93A0}" type="slidenum">
              <a:rPr lang="de-DE" smtClean="0">
                <a:cs typeface="Arial" charset="0"/>
              </a:rPr>
              <a:pPr>
                <a:defRPr/>
              </a:pPr>
              <a:t>11</a:t>
            </a:fld>
            <a:endParaRPr lang="de-DE">
              <a:cs typeface="Arial" charset="0"/>
            </a:endParaRPr>
          </a:p>
        </p:txBody>
      </p:sp>
    </p:spTree>
    <p:extLst>
      <p:ext uri="{BB962C8B-B14F-4D97-AF65-F5344CB8AC3E}">
        <p14:creationId xmlns:p14="http://schemas.microsoft.com/office/powerpoint/2010/main" val="22890878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Correction and Normalization</a:t>
            </a:r>
            <a:endParaRPr lang="en-US" dirty="0"/>
          </a:p>
        </p:txBody>
      </p:sp>
      <p:sp>
        <p:nvSpPr>
          <p:cNvPr id="3" name="Inhaltsplatzhalter 2"/>
          <p:cNvSpPr>
            <a:spLocks noGrp="1"/>
          </p:cNvSpPr>
          <p:nvPr>
            <p:ph idx="1"/>
          </p:nvPr>
        </p:nvSpPr>
        <p:spPr/>
        <p:txBody>
          <a:bodyPr/>
          <a:lstStyle/>
          <a:p>
            <a:r>
              <a:rPr lang="en-US" sz="2400" dirty="0" smtClean="0"/>
              <a:t>Isotopic correction and normalization relative to a specific channel to improve quantification results</a:t>
            </a:r>
          </a:p>
          <a:p>
            <a:r>
              <a:rPr lang="en-US" sz="2400" dirty="0" smtClean="0"/>
              <a:t>Example below:</a:t>
            </a:r>
          </a:p>
          <a:p>
            <a:pPr lvl="1"/>
            <a:r>
              <a:rPr lang="en-US" sz="2000" dirty="0" smtClean="0"/>
              <a:t>8-plex containing two time series (t=0 on channel 113 and 114 respectively)</a:t>
            </a:r>
          </a:p>
          <a:p>
            <a:pPr lvl="1"/>
            <a:r>
              <a:rPr lang="en-US" sz="2000" dirty="0" smtClean="0"/>
              <a:t>Left: </a:t>
            </a:r>
            <a:r>
              <a:rPr lang="en-US" sz="2000" dirty="0" err="1" smtClean="0"/>
              <a:t>unnormalized</a:t>
            </a:r>
            <a:r>
              <a:rPr lang="en-US" sz="2000" dirty="0" smtClean="0"/>
              <a:t> raw peak intensities</a:t>
            </a:r>
          </a:p>
          <a:p>
            <a:pPr lvl="1"/>
            <a:r>
              <a:rPr lang="en-US" sz="2000" dirty="0" smtClean="0"/>
              <a:t>Middle: log fold changes for both time series relative to their respective t=0</a:t>
            </a:r>
          </a:p>
          <a:p>
            <a:pPr lvl="1"/>
            <a:r>
              <a:rPr lang="en-US" sz="2000" dirty="0" smtClean="0"/>
              <a:t>Right: after isotopic correction and media normalization</a:t>
            </a:r>
            <a:endParaRPr lang="en-US" sz="2000" dirty="0"/>
          </a:p>
        </p:txBody>
      </p:sp>
      <p:pic>
        <p:nvPicPr>
          <p:cNvPr id="4" name="Grafik 3"/>
          <p:cNvPicPr>
            <a:picLocks noChangeAspect="1"/>
          </p:cNvPicPr>
          <p:nvPr/>
        </p:nvPicPr>
        <p:blipFill>
          <a:blip r:embed="rId2"/>
          <a:stretch>
            <a:fillRect/>
          </a:stretch>
        </p:blipFill>
        <p:spPr>
          <a:xfrm>
            <a:off x="907981" y="3822830"/>
            <a:ext cx="7342053" cy="2394543"/>
          </a:xfrm>
          <a:prstGeom prst="rect">
            <a:avLst/>
          </a:prstGeom>
        </p:spPr>
      </p:pic>
      <p:sp>
        <p:nvSpPr>
          <p:cNvPr id="5" name="Textfeld 4"/>
          <p:cNvSpPr txBox="1"/>
          <p:nvPr/>
        </p:nvSpPr>
        <p:spPr>
          <a:xfrm>
            <a:off x="4878288" y="6366520"/>
            <a:ext cx="4230216" cy="230832"/>
          </a:xfrm>
          <a:prstGeom prst="rect">
            <a:avLst/>
          </a:prstGeom>
          <a:noFill/>
        </p:spPr>
        <p:txBody>
          <a:bodyPr wrap="square" rtlCol="0">
            <a:spAutoFit/>
          </a:bodyPr>
          <a:lstStyle/>
          <a:p>
            <a:r>
              <a:rPr lang="en-US" sz="900" b="0" dirty="0" err="1" smtClean="0">
                <a:solidFill>
                  <a:schemeClr val="tx1"/>
                </a:solidFill>
              </a:rPr>
              <a:t>D’Ascenzo</a:t>
            </a:r>
            <a:r>
              <a:rPr lang="en-US" sz="900" b="0" dirty="0" smtClean="0">
                <a:solidFill>
                  <a:schemeClr val="tx1"/>
                </a:solidFill>
              </a:rPr>
              <a:t> et al., Brief </a:t>
            </a:r>
            <a:r>
              <a:rPr lang="en-US" sz="900" b="0" dirty="0" err="1" smtClean="0">
                <a:solidFill>
                  <a:schemeClr val="tx1"/>
                </a:solidFill>
              </a:rPr>
              <a:t>Funct</a:t>
            </a:r>
            <a:r>
              <a:rPr lang="en-US" sz="900" b="0" dirty="0" smtClean="0">
                <a:solidFill>
                  <a:schemeClr val="tx1"/>
                </a:solidFill>
              </a:rPr>
              <a:t> Genomic Proteomic. 2008 Mar; 7’(2):127-35</a:t>
            </a:r>
            <a:endParaRPr lang="en-US" sz="900" b="0" dirty="0">
              <a:solidFill>
                <a:schemeClr val="tx1"/>
              </a:solidFill>
            </a:endParaRPr>
          </a:p>
        </p:txBody>
      </p:sp>
      <p:sp>
        <p:nvSpPr>
          <p:cNvPr id="6" name="Slide Number Placeholder 5"/>
          <p:cNvSpPr>
            <a:spLocks noGrp="1"/>
          </p:cNvSpPr>
          <p:nvPr>
            <p:ph type="sldNum" sz="quarter" idx="10"/>
          </p:nvPr>
        </p:nvSpPr>
        <p:spPr/>
        <p:txBody>
          <a:bodyPr/>
          <a:lstStyle/>
          <a:p>
            <a:pPr>
              <a:defRPr/>
            </a:pPr>
            <a:fld id="{41B0E2A2-38C9-407E-9B30-D35E37AC93A0}" type="slidenum">
              <a:rPr lang="de-DE" smtClean="0">
                <a:cs typeface="Arial" charset="0"/>
              </a:rPr>
              <a:pPr>
                <a:defRPr/>
              </a:pPr>
              <a:t>12</a:t>
            </a:fld>
            <a:endParaRPr lang="de-DE">
              <a:cs typeface="Arial" charset="0"/>
            </a:endParaRPr>
          </a:p>
        </p:txBody>
      </p:sp>
    </p:spTree>
    <p:extLst>
      <p:ext uri="{BB962C8B-B14F-4D97-AF65-F5344CB8AC3E}">
        <p14:creationId xmlns:p14="http://schemas.microsoft.com/office/powerpoint/2010/main" val="39185398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iTRAQ</a:t>
            </a:r>
            <a:endParaRPr lang="en-US" dirty="0"/>
          </a:p>
        </p:txBody>
      </p:sp>
      <p:sp>
        <p:nvSpPr>
          <p:cNvPr id="3" name="Inhaltsplatzhalter 2"/>
          <p:cNvSpPr>
            <a:spLocks noGrp="1"/>
          </p:cNvSpPr>
          <p:nvPr>
            <p:ph idx="1"/>
          </p:nvPr>
        </p:nvSpPr>
        <p:spPr>
          <a:xfrm>
            <a:off x="152400" y="836712"/>
            <a:ext cx="8839200" cy="5410200"/>
          </a:xfrm>
        </p:spPr>
        <p:txBody>
          <a:bodyPr/>
          <a:lstStyle/>
          <a:p>
            <a:r>
              <a:rPr lang="en-US" sz="2400" b="1" dirty="0" smtClean="0">
                <a:solidFill>
                  <a:srgbClr val="D06B20"/>
                </a:solidFill>
              </a:rPr>
              <a:t>Noise model</a:t>
            </a:r>
          </a:p>
          <a:p>
            <a:pPr lvl="1"/>
            <a:r>
              <a:rPr lang="en-US" sz="2000" dirty="0" smtClean="0"/>
              <a:t>Reliability of the signal intensity reduces with the intensity</a:t>
            </a:r>
          </a:p>
          <a:p>
            <a:pPr lvl="1"/>
            <a:r>
              <a:rPr lang="en-US" sz="2000" dirty="0" smtClean="0"/>
              <a:t>Low-intensity peaks thus have a higher error than high-intensity peaks</a:t>
            </a:r>
          </a:p>
          <a:p>
            <a:pPr lvl="1"/>
            <a:r>
              <a:rPr lang="en-US" sz="2000" dirty="0" smtClean="0"/>
              <a:t>This behavior is known in statistics as </a:t>
            </a:r>
            <a:r>
              <a:rPr lang="en-US" sz="2000" b="1" dirty="0" err="1" smtClean="0">
                <a:solidFill>
                  <a:srgbClr val="D06B20"/>
                </a:solidFill>
              </a:rPr>
              <a:t>heteroscedasticity</a:t>
            </a:r>
            <a:r>
              <a:rPr lang="en-US" sz="2000" dirty="0" smtClean="0"/>
              <a:t>: different subpopulations of the samples have different variance</a:t>
            </a:r>
          </a:p>
          <a:p>
            <a:pPr lvl="1"/>
            <a:r>
              <a:rPr lang="en-US" sz="2000" dirty="0" smtClean="0"/>
              <a:t>The noise in </a:t>
            </a:r>
            <a:r>
              <a:rPr lang="en-US" sz="2000" dirty="0" err="1" smtClean="0"/>
              <a:t>iTRAQ</a:t>
            </a:r>
            <a:r>
              <a:rPr lang="en-US" sz="2000" dirty="0" smtClean="0"/>
              <a:t> (and most other quantification methods) is thus </a:t>
            </a:r>
            <a:r>
              <a:rPr lang="en-US" sz="2000" b="1" dirty="0" err="1" smtClean="0">
                <a:solidFill>
                  <a:srgbClr val="D06B20"/>
                </a:solidFill>
              </a:rPr>
              <a:t>heteroscedastic</a:t>
            </a:r>
            <a:r>
              <a:rPr lang="en-US" sz="2000" b="1" dirty="0" smtClean="0">
                <a:solidFill>
                  <a:srgbClr val="D06B20"/>
                </a:solidFill>
              </a:rPr>
              <a:t> noise</a:t>
            </a:r>
            <a:endParaRPr lang="en-US" sz="2000" b="1" dirty="0">
              <a:solidFill>
                <a:srgbClr val="D06B20"/>
              </a:solidFill>
            </a:endParaRPr>
          </a:p>
        </p:txBody>
      </p:sp>
      <p:pic>
        <p:nvPicPr>
          <p:cNvPr id="4" name="Bild 3"/>
          <p:cNvPicPr>
            <a:picLocks noChangeAspect="1"/>
          </p:cNvPicPr>
          <p:nvPr/>
        </p:nvPicPr>
        <p:blipFill>
          <a:blip r:embed="rId2"/>
          <a:stretch>
            <a:fillRect/>
          </a:stretch>
        </p:blipFill>
        <p:spPr>
          <a:xfrm>
            <a:off x="4644008" y="3124304"/>
            <a:ext cx="3744416" cy="3275076"/>
          </a:xfrm>
          <a:prstGeom prst="rect">
            <a:avLst/>
          </a:prstGeom>
        </p:spPr>
      </p:pic>
      <p:sp>
        <p:nvSpPr>
          <p:cNvPr id="5" name="Inhaltsplatzhalter 2"/>
          <p:cNvSpPr txBox="1">
            <a:spLocks/>
          </p:cNvSpPr>
          <p:nvPr/>
        </p:nvSpPr>
        <p:spPr bwMode="auto">
          <a:xfrm>
            <a:off x="971600" y="3717032"/>
            <a:ext cx="3600400" cy="2088232"/>
          </a:xfrm>
          <a:prstGeom prst="rect">
            <a:avLst/>
          </a:prstGeom>
          <a:solidFill>
            <a:srgbClr val="D9D9D9"/>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a:solidFill>
                  <a:schemeClr val="tx1"/>
                </a:solidFill>
                <a:latin typeface="Calibri" pitchFamily="34" charset="0"/>
                <a:ea typeface="ヒラギノ角ゴ Pro W3" charset="0"/>
                <a:cs typeface="ヒラギノ角ゴ Pro W3" charset="0"/>
              </a:defRPr>
            </a:lvl1pPr>
            <a:lvl2pPr marL="742950" indent="-285750" algn="l" rtl="0" eaLnBrk="1" fontAlgn="base" hangingPunct="1">
              <a:spcBef>
                <a:spcPct val="20000"/>
              </a:spcBef>
              <a:spcAft>
                <a:spcPct val="0"/>
              </a:spcAft>
              <a:buFont typeface="Arial" charset="0"/>
              <a:buChar char="•"/>
              <a:defRPr sz="2800">
                <a:solidFill>
                  <a:schemeClr val="tx1"/>
                </a:solidFill>
                <a:latin typeface="Calibri" pitchFamily="34" charset="0"/>
                <a:ea typeface="ＭＳ Ｐゴシック" pitchFamily="-65" charset="-128"/>
                <a:cs typeface="ＭＳ Ｐゴシック" charset="0"/>
              </a:defRPr>
            </a:lvl2pPr>
            <a:lvl3pPr marL="1143000" indent="-228600" algn="l" rtl="0" eaLnBrk="1" fontAlgn="base" hangingPunct="1">
              <a:spcBef>
                <a:spcPct val="20000"/>
              </a:spcBef>
              <a:spcAft>
                <a:spcPct val="0"/>
              </a:spcAft>
              <a:buFont typeface="Arial" charset="0"/>
              <a:buChar char="•"/>
              <a:defRPr sz="2400">
                <a:solidFill>
                  <a:schemeClr val="tx1"/>
                </a:solidFill>
                <a:latin typeface="Calibri" pitchFamily="34" charset="0"/>
                <a:ea typeface="ＭＳ Ｐゴシック" pitchFamily="-65" charset="-128"/>
              </a:defRPr>
            </a:lvl3pPr>
            <a:lvl4pPr marL="1600200" indent="-228600" algn="l" rtl="0" eaLnBrk="1" fontAlgn="base" hangingPunct="1">
              <a:spcBef>
                <a:spcPct val="20000"/>
              </a:spcBef>
              <a:spcAft>
                <a:spcPct val="0"/>
              </a:spcAft>
              <a:buFont typeface="Arial" charset="0"/>
              <a:buChar char="•"/>
              <a:defRPr sz="2000">
                <a:solidFill>
                  <a:schemeClr val="tx1"/>
                </a:solidFill>
                <a:latin typeface="Calibri" pitchFamily="34" charset="0"/>
                <a:ea typeface="ＭＳ Ｐゴシック" pitchFamily="-65" charset="-128"/>
              </a:defRPr>
            </a:lvl4pPr>
            <a:lvl5pPr marL="2057400" indent="-228600" algn="l" rtl="0" eaLnBrk="1" fontAlgn="base" hangingPunct="1">
              <a:spcBef>
                <a:spcPct val="20000"/>
              </a:spcBef>
              <a:spcAft>
                <a:spcPct val="0"/>
              </a:spcAft>
              <a:buFont typeface="Arial" charset="0"/>
              <a:buChar char="•"/>
              <a:defRPr sz="2000">
                <a:solidFill>
                  <a:schemeClr val="tx1"/>
                </a:solidFill>
                <a:latin typeface="Calibri" pitchFamily="34" charset="0"/>
                <a:ea typeface="ＭＳ Ｐゴシック" pitchFamily="-65"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marL="0" indent="0">
              <a:buNone/>
            </a:pPr>
            <a:r>
              <a:rPr lang="en-US" sz="2000" b="0" dirty="0" smtClean="0"/>
              <a:t>Noise from an </a:t>
            </a:r>
            <a:r>
              <a:rPr lang="en-US" sz="2000" b="0" dirty="0" err="1" smtClean="0"/>
              <a:t>iTRAQ</a:t>
            </a:r>
            <a:r>
              <a:rPr lang="en-US" sz="2000" b="0" dirty="0" smtClean="0"/>
              <a:t> experiment as determined from a 1:1:1:1 experiment. All </a:t>
            </a:r>
            <a:r>
              <a:rPr lang="en-US" sz="2000" b="0" dirty="0" err="1" smtClean="0"/>
              <a:t>iTRAQ</a:t>
            </a:r>
            <a:r>
              <a:rPr lang="en-US" sz="2000" b="0" dirty="0" smtClean="0"/>
              <a:t> channels should show the same intensities. For low intensities, ratios spread out further.</a:t>
            </a:r>
            <a:endParaRPr lang="en-US" sz="2000" b="0" dirty="0"/>
          </a:p>
        </p:txBody>
      </p:sp>
      <p:sp>
        <p:nvSpPr>
          <p:cNvPr id="6" name="Textfeld 5"/>
          <p:cNvSpPr txBox="1"/>
          <p:nvPr/>
        </p:nvSpPr>
        <p:spPr>
          <a:xfrm>
            <a:off x="5349887" y="6423280"/>
            <a:ext cx="3875518" cy="246221"/>
          </a:xfrm>
          <a:prstGeom prst="rect">
            <a:avLst/>
          </a:prstGeom>
          <a:noFill/>
        </p:spPr>
        <p:txBody>
          <a:bodyPr wrap="none" rtlCol="0">
            <a:spAutoFit/>
          </a:bodyPr>
          <a:lstStyle/>
          <a:p>
            <a:pPr marL="0" lvl="1"/>
            <a:r>
              <a:rPr lang="en-US" sz="1000" b="0" dirty="0" err="1" smtClean="0">
                <a:solidFill>
                  <a:schemeClr val="tx1"/>
                </a:solidFill>
              </a:rPr>
              <a:t>Breitwieser</a:t>
            </a:r>
            <a:r>
              <a:rPr lang="en-US" sz="1000" b="0" dirty="0" smtClean="0">
                <a:solidFill>
                  <a:schemeClr val="tx1"/>
                </a:solidFill>
              </a:rPr>
              <a:t> et al., </a:t>
            </a:r>
            <a:r>
              <a:rPr lang="de-DE" sz="1000" b="0" dirty="0">
                <a:solidFill>
                  <a:schemeClr val="tx1"/>
                </a:solidFill>
              </a:rPr>
              <a:t>J. </a:t>
            </a:r>
            <a:r>
              <a:rPr lang="de-DE" sz="1000" b="0" dirty="0" err="1">
                <a:solidFill>
                  <a:schemeClr val="tx1"/>
                </a:solidFill>
              </a:rPr>
              <a:t>Proteome</a:t>
            </a:r>
            <a:r>
              <a:rPr lang="de-DE" sz="1000" b="0" dirty="0">
                <a:solidFill>
                  <a:schemeClr val="tx1"/>
                </a:solidFill>
              </a:rPr>
              <a:t> Res., 2011, 10 (6), pp 2758–2766</a:t>
            </a:r>
            <a:endParaRPr lang="cs-CZ" sz="1000" b="0" dirty="0">
              <a:solidFill>
                <a:schemeClr val="tx1"/>
              </a:solidFill>
            </a:endParaRPr>
          </a:p>
        </p:txBody>
      </p:sp>
      <p:sp>
        <p:nvSpPr>
          <p:cNvPr id="7" name="Slide Number Placeholder 6"/>
          <p:cNvSpPr>
            <a:spLocks noGrp="1"/>
          </p:cNvSpPr>
          <p:nvPr>
            <p:ph type="sldNum" sz="quarter" idx="10"/>
          </p:nvPr>
        </p:nvSpPr>
        <p:spPr/>
        <p:txBody>
          <a:bodyPr/>
          <a:lstStyle/>
          <a:p>
            <a:pPr>
              <a:defRPr/>
            </a:pPr>
            <a:fld id="{41B0E2A2-38C9-407E-9B30-D35E37AC93A0}" type="slidenum">
              <a:rPr lang="de-DE" smtClean="0">
                <a:cs typeface="Arial" charset="0"/>
              </a:rPr>
              <a:pPr>
                <a:defRPr/>
              </a:pPr>
              <a:t>13</a:t>
            </a:fld>
            <a:endParaRPr lang="de-DE">
              <a:cs typeface="Arial" charset="0"/>
            </a:endParaRPr>
          </a:p>
        </p:txBody>
      </p:sp>
    </p:spTree>
    <p:extLst>
      <p:ext uri="{BB962C8B-B14F-4D97-AF65-F5344CB8AC3E}">
        <p14:creationId xmlns:p14="http://schemas.microsoft.com/office/powerpoint/2010/main" val="35238253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iTRAQ</a:t>
            </a:r>
            <a:endParaRPr lang="en-US" dirty="0"/>
          </a:p>
        </p:txBody>
      </p:sp>
      <p:sp>
        <p:nvSpPr>
          <p:cNvPr id="3" name="Inhaltsplatzhalter 2"/>
          <p:cNvSpPr>
            <a:spLocks noGrp="1"/>
          </p:cNvSpPr>
          <p:nvPr>
            <p:ph idx="1"/>
          </p:nvPr>
        </p:nvSpPr>
        <p:spPr>
          <a:xfrm>
            <a:off x="179512" y="990600"/>
            <a:ext cx="8640960" cy="5410200"/>
          </a:xfrm>
        </p:spPr>
        <p:txBody>
          <a:bodyPr/>
          <a:lstStyle/>
          <a:p>
            <a:pPr>
              <a:lnSpc>
                <a:spcPct val="120000"/>
              </a:lnSpc>
            </a:pPr>
            <a:r>
              <a:rPr lang="en-US" sz="2400" dirty="0" smtClean="0"/>
              <a:t>Peptide quantification  =&gt; protein quantification</a:t>
            </a:r>
          </a:p>
          <a:p>
            <a:pPr>
              <a:lnSpc>
                <a:spcPct val="120000"/>
              </a:lnSpc>
            </a:pPr>
            <a:r>
              <a:rPr lang="en-US" sz="2400" dirty="0" smtClean="0"/>
              <a:t>Different isoforms make the translation from peptide to protein quantities non-trivial</a:t>
            </a:r>
          </a:p>
          <a:p>
            <a:pPr>
              <a:lnSpc>
                <a:spcPct val="120000"/>
              </a:lnSpc>
            </a:pPr>
            <a:r>
              <a:rPr lang="en-US" sz="2400" dirty="0" smtClean="0"/>
              <a:t>Peptides can only be mapped to so-called protein groups, a set of proteins containing this peptide</a:t>
            </a:r>
          </a:p>
          <a:p>
            <a:pPr>
              <a:lnSpc>
                <a:spcPct val="120000"/>
              </a:lnSpc>
            </a:pPr>
            <a:r>
              <a:rPr lang="en-US" sz="2400" dirty="0" smtClean="0"/>
              <a:t>For </a:t>
            </a:r>
            <a:r>
              <a:rPr lang="en-US" sz="2400" dirty="0" err="1" smtClean="0"/>
              <a:t>iTRAQ</a:t>
            </a:r>
            <a:r>
              <a:rPr lang="en-US" sz="2400" dirty="0" smtClean="0"/>
              <a:t>: some peptides can not be used to distinguish between protein isoforms</a:t>
            </a:r>
          </a:p>
          <a:p>
            <a:pPr>
              <a:lnSpc>
                <a:spcPct val="120000"/>
              </a:lnSpc>
            </a:pPr>
            <a:r>
              <a:rPr lang="en-US" sz="2400" dirty="0" smtClean="0"/>
              <a:t>Regression methods are used to unravel some of this information</a:t>
            </a:r>
          </a:p>
          <a:p>
            <a:pPr>
              <a:lnSpc>
                <a:spcPct val="120000"/>
              </a:lnSpc>
            </a:pPr>
            <a:r>
              <a:rPr lang="en-US" sz="2400" dirty="0" smtClean="0"/>
              <a:t>See protein inference problem</a:t>
            </a:r>
            <a:endParaRPr lang="en-US" sz="2400" dirty="0"/>
          </a:p>
        </p:txBody>
      </p:sp>
      <p:sp>
        <p:nvSpPr>
          <p:cNvPr id="5" name="Textfeld 4"/>
          <p:cNvSpPr txBox="1"/>
          <p:nvPr/>
        </p:nvSpPr>
        <p:spPr>
          <a:xfrm>
            <a:off x="5349887" y="6423280"/>
            <a:ext cx="3875518" cy="246221"/>
          </a:xfrm>
          <a:prstGeom prst="rect">
            <a:avLst/>
          </a:prstGeom>
          <a:noFill/>
        </p:spPr>
        <p:txBody>
          <a:bodyPr wrap="none" rtlCol="0">
            <a:spAutoFit/>
          </a:bodyPr>
          <a:lstStyle/>
          <a:p>
            <a:pPr marL="0" lvl="1"/>
            <a:r>
              <a:rPr lang="en-US" sz="1000" b="0" dirty="0" err="1" smtClean="0">
                <a:solidFill>
                  <a:schemeClr val="tx1"/>
                </a:solidFill>
              </a:rPr>
              <a:t>Breitwieser</a:t>
            </a:r>
            <a:r>
              <a:rPr lang="en-US" sz="1000" b="0" dirty="0" smtClean="0">
                <a:solidFill>
                  <a:schemeClr val="tx1"/>
                </a:solidFill>
              </a:rPr>
              <a:t> et al., </a:t>
            </a:r>
            <a:r>
              <a:rPr lang="de-DE" sz="1000" b="0" dirty="0">
                <a:solidFill>
                  <a:schemeClr val="tx1"/>
                </a:solidFill>
              </a:rPr>
              <a:t>J. </a:t>
            </a:r>
            <a:r>
              <a:rPr lang="de-DE" sz="1000" b="0" dirty="0" err="1">
                <a:solidFill>
                  <a:schemeClr val="tx1"/>
                </a:solidFill>
              </a:rPr>
              <a:t>Proteome</a:t>
            </a:r>
            <a:r>
              <a:rPr lang="de-DE" sz="1000" b="0" dirty="0">
                <a:solidFill>
                  <a:schemeClr val="tx1"/>
                </a:solidFill>
              </a:rPr>
              <a:t> Res., 2011, 10 (6), pp 2758–2766</a:t>
            </a:r>
            <a:endParaRPr lang="cs-CZ" sz="1000" b="0" dirty="0">
              <a:solidFill>
                <a:schemeClr val="tx1"/>
              </a:solidFill>
            </a:endParaRPr>
          </a:p>
        </p:txBody>
      </p:sp>
      <p:sp>
        <p:nvSpPr>
          <p:cNvPr id="4" name="Slide Number Placeholder 3"/>
          <p:cNvSpPr>
            <a:spLocks noGrp="1"/>
          </p:cNvSpPr>
          <p:nvPr>
            <p:ph type="sldNum" sz="quarter" idx="10"/>
          </p:nvPr>
        </p:nvSpPr>
        <p:spPr/>
        <p:txBody>
          <a:bodyPr/>
          <a:lstStyle/>
          <a:p>
            <a:pPr>
              <a:defRPr/>
            </a:pPr>
            <a:fld id="{41B0E2A2-38C9-407E-9B30-D35E37AC93A0}" type="slidenum">
              <a:rPr lang="de-DE" smtClean="0">
                <a:cs typeface="Arial" charset="0"/>
              </a:rPr>
              <a:pPr>
                <a:defRPr/>
              </a:pPr>
              <a:t>14</a:t>
            </a:fld>
            <a:endParaRPr lang="de-DE">
              <a:cs typeface="Arial" charset="0"/>
            </a:endParaRPr>
          </a:p>
        </p:txBody>
      </p:sp>
    </p:spTree>
    <p:extLst>
      <p:ext uri="{BB962C8B-B14F-4D97-AF65-F5344CB8AC3E}">
        <p14:creationId xmlns:p14="http://schemas.microsoft.com/office/powerpoint/2010/main" val="16777034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iTRAQ</a:t>
            </a:r>
            <a:r>
              <a:rPr lang="en-US" dirty="0" smtClean="0"/>
              <a:t> Analysis</a:t>
            </a:r>
            <a:endParaRPr lang="en-US" dirty="0"/>
          </a:p>
        </p:txBody>
      </p:sp>
      <p:sp>
        <p:nvSpPr>
          <p:cNvPr id="3" name="Inhaltsplatzhalter 2"/>
          <p:cNvSpPr>
            <a:spLocks noGrp="1"/>
          </p:cNvSpPr>
          <p:nvPr>
            <p:ph idx="1"/>
          </p:nvPr>
        </p:nvSpPr>
        <p:spPr>
          <a:xfrm>
            <a:off x="152400" y="836712"/>
            <a:ext cx="8740080" cy="3240360"/>
          </a:xfrm>
        </p:spPr>
        <p:txBody>
          <a:bodyPr/>
          <a:lstStyle/>
          <a:p>
            <a:r>
              <a:rPr lang="en-US" sz="2800" b="1" dirty="0" smtClean="0">
                <a:solidFill>
                  <a:srgbClr val="D06B20"/>
                </a:solidFill>
              </a:rPr>
              <a:t>isobar</a:t>
            </a:r>
            <a:r>
              <a:rPr lang="en-US" sz="2800" dirty="0" smtClean="0">
                <a:solidFill>
                  <a:srgbClr val="D06B20"/>
                </a:solidFill>
              </a:rPr>
              <a:t> </a:t>
            </a:r>
            <a:r>
              <a:rPr lang="en-US" sz="2800" dirty="0" smtClean="0"/>
              <a:t>is an R package for </a:t>
            </a:r>
            <a:r>
              <a:rPr lang="en-US" sz="2800" dirty="0" err="1" smtClean="0"/>
              <a:t>iTRAQ</a:t>
            </a:r>
            <a:r>
              <a:rPr lang="en-US" sz="2800" dirty="0" smtClean="0"/>
              <a:t> analysis that </a:t>
            </a:r>
          </a:p>
          <a:p>
            <a:pPr lvl="1"/>
            <a:r>
              <a:rPr lang="en-US" sz="2400" dirty="0" smtClean="0"/>
              <a:t>Reads the MS data (spectra and identifications)</a:t>
            </a:r>
          </a:p>
          <a:p>
            <a:pPr lvl="1"/>
            <a:r>
              <a:rPr lang="en-US" sz="2400" dirty="0" smtClean="0"/>
              <a:t>Corrects for isotopic impurities</a:t>
            </a:r>
          </a:p>
          <a:p>
            <a:pPr lvl="1"/>
            <a:r>
              <a:rPr lang="en-US" sz="2400" dirty="0" smtClean="0"/>
              <a:t>Implements a </a:t>
            </a:r>
            <a:r>
              <a:rPr lang="en-US" sz="2400" dirty="0" err="1" smtClean="0"/>
              <a:t>heteroscedastic</a:t>
            </a:r>
            <a:r>
              <a:rPr lang="en-US" sz="2400" dirty="0" smtClean="0"/>
              <a:t> noise model</a:t>
            </a:r>
          </a:p>
          <a:p>
            <a:pPr lvl="1"/>
            <a:r>
              <a:rPr lang="en-US" sz="2400" dirty="0" smtClean="0"/>
              <a:t>Quantifies full proteins based on its peptides</a:t>
            </a:r>
          </a:p>
          <a:p>
            <a:r>
              <a:rPr lang="en-US" sz="2800" dirty="0" smtClean="0"/>
              <a:t>Output: a full report on differentially quantified proteins</a:t>
            </a:r>
          </a:p>
          <a:p>
            <a:endParaRPr lang="en-US" sz="2800" dirty="0"/>
          </a:p>
        </p:txBody>
      </p:sp>
      <p:sp>
        <p:nvSpPr>
          <p:cNvPr id="4" name="Textfeld 3"/>
          <p:cNvSpPr txBox="1"/>
          <p:nvPr/>
        </p:nvSpPr>
        <p:spPr>
          <a:xfrm>
            <a:off x="5349887" y="6423280"/>
            <a:ext cx="3875518" cy="246221"/>
          </a:xfrm>
          <a:prstGeom prst="rect">
            <a:avLst/>
          </a:prstGeom>
          <a:noFill/>
        </p:spPr>
        <p:txBody>
          <a:bodyPr wrap="none" rtlCol="0">
            <a:spAutoFit/>
          </a:bodyPr>
          <a:lstStyle/>
          <a:p>
            <a:pPr marL="0" lvl="1"/>
            <a:r>
              <a:rPr lang="en-US" sz="1000" b="0" dirty="0" err="1" smtClean="0">
                <a:solidFill>
                  <a:schemeClr val="tx1"/>
                </a:solidFill>
              </a:rPr>
              <a:t>Breitwieser</a:t>
            </a:r>
            <a:r>
              <a:rPr lang="en-US" sz="1000" b="0" dirty="0" smtClean="0">
                <a:solidFill>
                  <a:schemeClr val="tx1"/>
                </a:solidFill>
              </a:rPr>
              <a:t> et al., </a:t>
            </a:r>
            <a:r>
              <a:rPr lang="de-DE" sz="1000" b="0" dirty="0">
                <a:solidFill>
                  <a:schemeClr val="tx1"/>
                </a:solidFill>
              </a:rPr>
              <a:t>J. </a:t>
            </a:r>
            <a:r>
              <a:rPr lang="de-DE" sz="1000" b="0" dirty="0" err="1">
                <a:solidFill>
                  <a:schemeClr val="tx1"/>
                </a:solidFill>
              </a:rPr>
              <a:t>Proteome</a:t>
            </a:r>
            <a:r>
              <a:rPr lang="de-DE" sz="1000" b="0" dirty="0">
                <a:solidFill>
                  <a:schemeClr val="tx1"/>
                </a:solidFill>
              </a:rPr>
              <a:t> Res., 2011, 10 (6), pp 2758–2766</a:t>
            </a:r>
            <a:endParaRPr lang="cs-CZ" sz="1000" b="0" dirty="0">
              <a:solidFill>
                <a:schemeClr val="tx1"/>
              </a:solidFill>
            </a:endParaRPr>
          </a:p>
        </p:txBody>
      </p:sp>
      <p:pic>
        <p:nvPicPr>
          <p:cNvPr id="5" name="Bild 4"/>
          <p:cNvPicPr>
            <a:picLocks noChangeAspect="1"/>
          </p:cNvPicPr>
          <p:nvPr/>
        </p:nvPicPr>
        <p:blipFill rotWithShape="1">
          <a:blip r:embed="rId2"/>
          <a:srcRect t="-234" b="48193"/>
          <a:stretch/>
        </p:blipFill>
        <p:spPr>
          <a:xfrm>
            <a:off x="936104" y="3717032"/>
            <a:ext cx="6876256" cy="2619990"/>
          </a:xfrm>
          <a:prstGeom prst="rect">
            <a:avLst/>
          </a:prstGeom>
        </p:spPr>
      </p:pic>
      <p:sp>
        <p:nvSpPr>
          <p:cNvPr id="6" name="Slide Number Placeholder 5"/>
          <p:cNvSpPr>
            <a:spLocks noGrp="1"/>
          </p:cNvSpPr>
          <p:nvPr>
            <p:ph type="sldNum" sz="quarter" idx="10"/>
          </p:nvPr>
        </p:nvSpPr>
        <p:spPr/>
        <p:txBody>
          <a:bodyPr/>
          <a:lstStyle/>
          <a:p>
            <a:pPr>
              <a:defRPr/>
            </a:pPr>
            <a:fld id="{41B0E2A2-38C9-407E-9B30-D35E37AC93A0}" type="slidenum">
              <a:rPr lang="de-DE" smtClean="0">
                <a:cs typeface="Arial" charset="0"/>
              </a:rPr>
              <a:pPr>
                <a:defRPr/>
              </a:pPr>
              <a:t>15</a:t>
            </a:fld>
            <a:endParaRPr lang="de-DE">
              <a:cs typeface="Arial" charset="0"/>
            </a:endParaRPr>
          </a:p>
        </p:txBody>
      </p:sp>
    </p:spTree>
    <p:extLst>
      <p:ext uri="{BB962C8B-B14F-4D97-AF65-F5344CB8AC3E}">
        <p14:creationId xmlns:p14="http://schemas.microsoft.com/office/powerpoint/2010/main" val="32719218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lstStyle/>
          <a:p>
            <a:r>
              <a:rPr lang="en-US" dirty="0" smtClean="0"/>
              <a:t>LEARNING UNIT 6B</a:t>
            </a:r>
            <a:br>
              <a:rPr lang="en-US" dirty="0" smtClean="0"/>
            </a:br>
            <a:r>
              <a:rPr lang="en-US" dirty="0" smtClean="0"/>
              <a:t>SRM/MRM</a:t>
            </a:r>
            <a:endParaRPr lang="en-US" dirty="0"/>
          </a:p>
        </p:txBody>
      </p:sp>
      <p:sp>
        <p:nvSpPr>
          <p:cNvPr id="4" name="Slide Number Placeholder 3"/>
          <p:cNvSpPr>
            <a:spLocks noGrp="1"/>
          </p:cNvSpPr>
          <p:nvPr>
            <p:ph type="sldNum" sz="quarter" idx="4294967295"/>
          </p:nvPr>
        </p:nvSpPr>
        <p:spPr>
          <a:xfrm>
            <a:off x="6858000" y="6648450"/>
            <a:ext cx="2286000" cy="209550"/>
          </a:xfrm>
        </p:spPr>
        <p:txBody>
          <a:bodyPr/>
          <a:lstStyle/>
          <a:p>
            <a:pPr>
              <a:defRPr/>
            </a:pPr>
            <a:fld id="{41B0E2A2-38C9-407E-9B30-D35E37AC93A0}" type="slidenum">
              <a:rPr lang="de-DE" smtClean="0">
                <a:cs typeface="Arial" charset="0"/>
              </a:rPr>
              <a:pPr>
                <a:defRPr/>
              </a:pPr>
              <a:t>16</a:t>
            </a:fld>
            <a:endParaRPr lang="de-DE">
              <a:cs typeface="Arial" charset="0"/>
            </a:endParaRPr>
          </a:p>
        </p:txBody>
      </p:sp>
    </p:spTree>
    <p:extLst>
      <p:ext uri="{BB962C8B-B14F-4D97-AF65-F5344CB8AC3E}">
        <p14:creationId xmlns:p14="http://schemas.microsoft.com/office/powerpoint/2010/main" val="29449150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SRM/MRM</a:t>
            </a:r>
            <a:endParaRPr lang="en-US" dirty="0"/>
          </a:p>
        </p:txBody>
      </p:sp>
      <p:sp>
        <p:nvSpPr>
          <p:cNvPr id="3" name="Inhaltsplatzhalter 2"/>
          <p:cNvSpPr>
            <a:spLocks noGrp="1"/>
          </p:cNvSpPr>
          <p:nvPr>
            <p:ph idx="1"/>
          </p:nvPr>
        </p:nvSpPr>
        <p:spPr>
          <a:xfrm>
            <a:off x="155448" y="836712"/>
            <a:ext cx="8836152" cy="3086472"/>
          </a:xfrm>
        </p:spPr>
        <p:txBody>
          <a:bodyPr/>
          <a:lstStyle/>
          <a:p>
            <a:r>
              <a:rPr lang="en-US" sz="2400" b="1" dirty="0" smtClean="0">
                <a:solidFill>
                  <a:srgbClr val="D06B20"/>
                </a:solidFill>
              </a:rPr>
              <a:t>Selected Reaction </a:t>
            </a:r>
            <a:r>
              <a:rPr lang="en-US" sz="2400" b="1" dirty="0">
                <a:solidFill>
                  <a:srgbClr val="D06B20"/>
                </a:solidFill>
              </a:rPr>
              <a:t>M</a:t>
            </a:r>
            <a:r>
              <a:rPr lang="en-US" sz="2400" b="1" dirty="0" smtClean="0">
                <a:solidFill>
                  <a:srgbClr val="D06B20"/>
                </a:solidFill>
              </a:rPr>
              <a:t>onitoring </a:t>
            </a:r>
            <a:r>
              <a:rPr lang="en-US" sz="2400" dirty="0" smtClean="0"/>
              <a:t>(SRM) </a:t>
            </a:r>
            <a:r>
              <a:rPr lang="en-US" sz="2400" b="1" dirty="0" smtClean="0">
                <a:solidFill>
                  <a:srgbClr val="D06B20"/>
                </a:solidFill>
              </a:rPr>
              <a:t>and Multiple Reaction Monitoring</a:t>
            </a:r>
            <a:r>
              <a:rPr lang="en-US" sz="2400" dirty="0" smtClean="0"/>
              <a:t> (MRM) use the signal of selected MS</a:t>
            </a:r>
            <a:r>
              <a:rPr lang="en-US" sz="2400" baseline="30000" dirty="0" smtClean="0"/>
              <a:t>2</a:t>
            </a:r>
            <a:r>
              <a:rPr lang="en-US" sz="2400" dirty="0" smtClean="0"/>
              <a:t> fragment ions for quantification</a:t>
            </a:r>
          </a:p>
          <a:p>
            <a:r>
              <a:rPr lang="en-US" sz="2400" dirty="0" smtClean="0"/>
              <a:t>It is typically performed on </a:t>
            </a:r>
            <a:r>
              <a:rPr lang="en-US" sz="2400" b="1" dirty="0" smtClean="0">
                <a:solidFill>
                  <a:srgbClr val="D06B20"/>
                </a:solidFill>
              </a:rPr>
              <a:t>triple-</a:t>
            </a:r>
            <a:r>
              <a:rPr lang="en-US" sz="2400" b="1" dirty="0" err="1" smtClean="0">
                <a:solidFill>
                  <a:srgbClr val="D06B20"/>
                </a:solidFill>
              </a:rPr>
              <a:t>quadrupole</a:t>
            </a:r>
            <a:r>
              <a:rPr lang="en-US" sz="2400" b="1" dirty="0" smtClean="0">
                <a:solidFill>
                  <a:srgbClr val="D06B20"/>
                </a:solidFill>
              </a:rPr>
              <a:t> instruments</a:t>
            </a:r>
            <a:r>
              <a:rPr lang="en-US" sz="2400" dirty="0" smtClean="0"/>
              <a:t>: Q</a:t>
            </a:r>
            <a:r>
              <a:rPr lang="en-US" sz="2400" baseline="-25000" dirty="0" smtClean="0"/>
              <a:t>1</a:t>
            </a:r>
            <a:r>
              <a:rPr lang="en-US" sz="2400" dirty="0" smtClean="0"/>
              <a:t> selects a peptide ion, Q</a:t>
            </a:r>
            <a:r>
              <a:rPr lang="en-US" sz="2400" baseline="-25000" dirty="0" smtClean="0"/>
              <a:t>2</a:t>
            </a:r>
            <a:r>
              <a:rPr lang="en-US" sz="2400" dirty="0" smtClean="0"/>
              <a:t> fragments the peptide, and Q</a:t>
            </a:r>
            <a:r>
              <a:rPr lang="en-US" sz="2400" baseline="-25000" dirty="0" smtClean="0"/>
              <a:t>3</a:t>
            </a:r>
            <a:r>
              <a:rPr lang="en-US" sz="2400" dirty="0" smtClean="0"/>
              <a:t> selects a specific fragment ion for the detector</a:t>
            </a:r>
          </a:p>
          <a:p>
            <a:r>
              <a:rPr lang="en-US" sz="2400" dirty="0" smtClean="0"/>
              <a:t>Double mass selection reduces possible interferences between ions, quantification through MRM signal area</a:t>
            </a:r>
          </a:p>
          <a:p>
            <a:endParaRPr lang="en-US" sz="2400" dirty="0" smtClean="0"/>
          </a:p>
          <a:p>
            <a:endParaRPr lang="en-US" sz="2400" dirty="0" smtClean="0"/>
          </a:p>
          <a:p>
            <a:endParaRPr lang="en-US" sz="2400" dirty="0"/>
          </a:p>
        </p:txBody>
      </p:sp>
      <p:sp>
        <p:nvSpPr>
          <p:cNvPr id="6" name="Rechteck 5"/>
          <p:cNvSpPr/>
          <p:nvPr/>
        </p:nvSpPr>
        <p:spPr>
          <a:xfrm>
            <a:off x="4572000" y="6381328"/>
            <a:ext cx="4572000" cy="246221"/>
          </a:xfrm>
          <a:prstGeom prst="rect">
            <a:avLst/>
          </a:prstGeom>
        </p:spPr>
        <p:txBody>
          <a:bodyPr>
            <a:spAutoFit/>
          </a:bodyPr>
          <a:lstStyle/>
          <a:p>
            <a:r>
              <a:rPr lang="en-US" sz="1000" dirty="0">
                <a:solidFill>
                  <a:schemeClr val="tx1"/>
                </a:solidFill>
              </a:rPr>
              <a:t>http://</a:t>
            </a:r>
            <a:r>
              <a:rPr lang="en-US" sz="1000" dirty="0" err="1">
                <a:solidFill>
                  <a:schemeClr val="tx1"/>
                </a:solidFill>
              </a:rPr>
              <a:t>www.srmatlas.org</a:t>
            </a:r>
            <a:r>
              <a:rPr lang="en-US" sz="1000" dirty="0">
                <a:solidFill>
                  <a:schemeClr val="tx1"/>
                </a:solidFill>
              </a:rPr>
              <a:t>/</a:t>
            </a:r>
            <a:r>
              <a:rPr lang="en-US" sz="1000" dirty="0" err="1">
                <a:solidFill>
                  <a:schemeClr val="tx1"/>
                </a:solidFill>
              </a:rPr>
              <a:t>mrmassays.php</a:t>
            </a:r>
            <a:endParaRPr lang="en-US" sz="1000" dirty="0">
              <a:solidFill>
                <a:schemeClr val="tx1"/>
              </a:solidFill>
            </a:endParaRPr>
          </a:p>
        </p:txBody>
      </p:sp>
      <p:pic>
        <p:nvPicPr>
          <p:cNvPr id="7" name="Bild 6"/>
          <p:cNvPicPr>
            <a:picLocks noChangeAspect="1"/>
          </p:cNvPicPr>
          <p:nvPr/>
        </p:nvPicPr>
        <p:blipFill>
          <a:blip r:embed="rId2">
            <a:clrChange>
              <a:clrFrom>
                <a:srgbClr val="FFFFFF"/>
              </a:clrFrom>
              <a:clrTo>
                <a:srgbClr val="FFFFFF">
                  <a:alpha val="0"/>
                </a:srgbClr>
              </a:clrTo>
            </a:clrChange>
          </a:blip>
          <a:stretch>
            <a:fillRect/>
          </a:stretch>
        </p:blipFill>
        <p:spPr>
          <a:xfrm>
            <a:off x="796228" y="4216492"/>
            <a:ext cx="7620000" cy="2349500"/>
          </a:xfrm>
          <a:prstGeom prst="rect">
            <a:avLst/>
          </a:prstGeom>
        </p:spPr>
      </p:pic>
      <p:sp>
        <p:nvSpPr>
          <p:cNvPr id="4" name="Slide Number Placeholder 3"/>
          <p:cNvSpPr>
            <a:spLocks noGrp="1"/>
          </p:cNvSpPr>
          <p:nvPr>
            <p:ph type="sldNum" sz="quarter" idx="14"/>
          </p:nvPr>
        </p:nvSpPr>
        <p:spPr/>
        <p:txBody>
          <a:bodyPr/>
          <a:lstStyle/>
          <a:p>
            <a:pPr>
              <a:defRPr/>
            </a:pPr>
            <a:fld id="{41B0E2A2-38C9-407E-9B30-D35E37AC93A0}" type="slidenum">
              <a:rPr lang="de-DE" smtClean="0"/>
              <a:pPr>
                <a:defRPr/>
              </a:pPr>
              <a:t>17</a:t>
            </a:fld>
            <a:endParaRPr lang="de-DE"/>
          </a:p>
        </p:txBody>
      </p:sp>
    </p:spTree>
    <p:extLst>
      <p:ext uri="{BB962C8B-B14F-4D97-AF65-F5344CB8AC3E}">
        <p14:creationId xmlns:p14="http://schemas.microsoft.com/office/powerpoint/2010/main" val="16665132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SRM vs. MRM</a:t>
            </a:r>
            <a:endParaRPr lang="en-US" dirty="0"/>
          </a:p>
        </p:txBody>
      </p:sp>
      <p:sp>
        <p:nvSpPr>
          <p:cNvPr id="8" name="Inhaltsplatzhalter 7"/>
          <p:cNvSpPr>
            <a:spLocks noGrp="1"/>
          </p:cNvSpPr>
          <p:nvPr>
            <p:ph idx="1"/>
          </p:nvPr>
        </p:nvSpPr>
        <p:spPr>
          <a:xfrm>
            <a:off x="155448" y="3861048"/>
            <a:ext cx="8836152" cy="2539752"/>
          </a:xfrm>
        </p:spPr>
        <p:txBody>
          <a:bodyPr/>
          <a:lstStyle/>
          <a:p>
            <a:pPr>
              <a:lnSpc>
                <a:spcPct val="130000"/>
              </a:lnSpc>
            </a:pPr>
            <a:r>
              <a:rPr lang="en-US" sz="2400" b="1" dirty="0" smtClean="0">
                <a:solidFill>
                  <a:srgbClr val="D06B20"/>
                </a:solidFill>
              </a:rPr>
              <a:t>SRM</a:t>
            </a:r>
            <a:r>
              <a:rPr lang="en-US" sz="2400" dirty="0" smtClean="0"/>
              <a:t>: monitor a single fixed mass window only</a:t>
            </a:r>
          </a:p>
          <a:p>
            <a:pPr>
              <a:lnSpc>
                <a:spcPct val="130000"/>
              </a:lnSpc>
            </a:pPr>
            <a:r>
              <a:rPr lang="en-US" sz="2400" b="1" dirty="0" smtClean="0">
                <a:solidFill>
                  <a:srgbClr val="D06B20"/>
                </a:solidFill>
              </a:rPr>
              <a:t>MRM</a:t>
            </a:r>
            <a:r>
              <a:rPr lang="en-US" sz="2400" dirty="0" smtClean="0"/>
              <a:t>: scan rapidly over multiple (very narrow) mass windows and thus acquire traces of multiple fragment ion masses in parallel</a:t>
            </a:r>
            <a:endParaRPr lang="en-US" sz="2400" dirty="0"/>
          </a:p>
        </p:txBody>
      </p:sp>
      <p:pic>
        <p:nvPicPr>
          <p:cNvPr id="6" name="Picture 2"/>
          <p:cNvPicPr>
            <a:picLocks noChangeAspect="1" noChangeArrowheads="1"/>
          </p:cNvPicPr>
          <p:nvPr/>
        </p:nvPicPr>
        <p:blipFill>
          <a:blip r:embed="rId2" cstate="print"/>
          <a:srcRect/>
          <a:stretch>
            <a:fillRect/>
          </a:stretch>
        </p:blipFill>
        <p:spPr bwMode="auto">
          <a:xfrm>
            <a:off x="827584" y="1124744"/>
            <a:ext cx="7416824" cy="2233773"/>
          </a:xfrm>
          <a:prstGeom prst="rect">
            <a:avLst/>
          </a:prstGeom>
          <a:noFill/>
          <a:ln w="9525">
            <a:noFill/>
            <a:round/>
            <a:headEnd/>
            <a:tailEnd/>
          </a:ln>
        </p:spPr>
      </p:pic>
      <p:sp>
        <p:nvSpPr>
          <p:cNvPr id="7" name="Text Box 4"/>
          <p:cNvSpPr txBox="1">
            <a:spLocks noChangeArrowheads="1"/>
          </p:cNvSpPr>
          <p:nvPr/>
        </p:nvSpPr>
        <p:spPr bwMode="auto">
          <a:xfrm>
            <a:off x="5611468" y="6412688"/>
            <a:ext cx="3563888" cy="197172"/>
          </a:xfrm>
          <a:prstGeom prst="rect">
            <a:avLst/>
          </a:prstGeom>
          <a:noFill/>
          <a:ln w="9525">
            <a:noFill/>
            <a:round/>
            <a:headEnd/>
            <a:tailEnd/>
          </a:ln>
        </p:spPr>
        <p:txBody>
          <a:bodyPr lIns="90000" tIns="54702" rIns="90000" bIns="45000"/>
          <a:lstStyle/>
          <a:p>
            <a:pPr>
              <a:tabLst>
                <a:tab pos="723900" algn="l"/>
                <a:tab pos="1447800" algn="l"/>
                <a:tab pos="2171700" algn="l"/>
                <a:tab pos="2895600" algn="l"/>
                <a:tab pos="3619500" algn="l"/>
                <a:tab pos="4343400" algn="l"/>
                <a:tab pos="5067300" algn="l"/>
                <a:tab pos="5791200" algn="l"/>
                <a:tab pos="6515100" algn="l"/>
              </a:tabLst>
            </a:pPr>
            <a:r>
              <a:rPr lang="en-GB" sz="1000" b="1" dirty="0" err="1" smtClean="0">
                <a:solidFill>
                  <a:schemeClr val="tx1"/>
                </a:solidFill>
              </a:rPr>
              <a:t>Gallien</a:t>
            </a:r>
            <a:r>
              <a:rPr lang="en-GB" sz="1000" b="1" dirty="0" smtClean="0">
                <a:solidFill>
                  <a:schemeClr val="tx1"/>
                </a:solidFill>
              </a:rPr>
              <a:t> et al., J. Mass </a:t>
            </a:r>
            <a:r>
              <a:rPr lang="en-GB" sz="1000" b="1" dirty="0" err="1" smtClean="0">
                <a:solidFill>
                  <a:schemeClr val="tx1"/>
                </a:solidFill>
              </a:rPr>
              <a:t>Spectrom</a:t>
            </a:r>
            <a:r>
              <a:rPr lang="en-GB" sz="1000" dirty="0" smtClean="0">
                <a:solidFill>
                  <a:schemeClr val="tx1"/>
                </a:solidFill>
              </a:rPr>
              <a:t>, 2011, </a:t>
            </a:r>
            <a:r>
              <a:rPr lang="en-GB" sz="1000" b="1" dirty="0" smtClean="0">
                <a:solidFill>
                  <a:schemeClr val="tx1"/>
                </a:solidFill>
              </a:rPr>
              <a:t>46(3), 298-312</a:t>
            </a:r>
            <a:endParaRPr lang="en-GB" sz="1000" dirty="0">
              <a:solidFill>
                <a:schemeClr val="tx1"/>
              </a:solidFill>
              <a:hlinkClick r:id="rId3"/>
            </a:endParaRPr>
          </a:p>
        </p:txBody>
      </p:sp>
      <p:sp>
        <p:nvSpPr>
          <p:cNvPr id="3" name="Slide Number Placeholder 2"/>
          <p:cNvSpPr>
            <a:spLocks noGrp="1"/>
          </p:cNvSpPr>
          <p:nvPr>
            <p:ph type="sldNum" sz="quarter" idx="14"/>
          </p:nvPr>
        </p:nvSpPr>
        <p:spPr/>
        <p:txBody>
          <a:bodyPr/>
          <a:lstStyle/>
          <a:p>
            <a:pPr>
              <a:defRPr/>
            </a:pPr>
            <a:fld id="{41B0E2A2-38C9-407E-9B30-D35E37AC93A0}" type="slidenum">
              <a:rPr lang="de-DE" smtClean="0"/>
              <a:pPr>
                <a:defRPr/>
              </a:pPr>
              <a:t>18</a:t>
            </a:fld>
            <a:endParaRPr lang="de-DE"/>
          </a:p>
        </p:txBody>
      </p:sp>
    </p:spTree>
    <p:extLst>
      <p:ext uri="{BB962C8B-B14F-4D97-AF65-F5344CB8AC3E}">
        <p14:creationId xmlns:p14="http://schemas.microsoft.com/office/powerpoint/2010/main" val="1003902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Targeted Assays</a:t>
            </a:r>
            <a:endParaRPr lang="en-US" dirty="0"/>
          </a:p>
        </p:txBody>
      </p:sp>
      <p:sp>
        <p:nvSpPr>
          <p:cNvPr id="3" name="Inhaltsplatzhalter 2"/>
          <p:cNvSpPr>
            <a:spLocks noGrp="1"/>
          </p:cNvSpPr>
          <p:nvPr>
            <p:ph idx="1"/>
          </p:nvPr>
        </p:nvSpPr>
        <p:spPr>
          <a:xfrm>
            <a:off x="155448" y="899120"/>
            <a:ext cx="8836152" cy="5410200"/>
          </a:xfrm>
        </p:spPr>
        <p:txBody>
          <a:bodyPr/>
          <a:lstStyle/>
          <a:p>
            <a:r>
              <a:rPr lang="en-US" sz="2400" dirty="0" smtClean="0"/>
              <a:t>Targeted proteomics/metabolomics is based on a list of known </a:t>
            </a:r>
            <a:r>
              <a:rPr lang="en-US" sz="2400" dirty="0" err="1" smtClean="0"/>
              <a:t>analytes</a:t>
            </a:r>
            <a:r>
              <a:rPr lang="en-US" sz="2400" dirty="0" smtClean="0"/>
              <a:t> (proteins, metabolites)</a:t>
            </a:r>
          </a:p>
          <a:p>
            <a:r>
              <a:rPr lang="en-US" sz="2400" dirty="0" smtClean="0"/>
              <a:t>Targeted methods are in contrast to so-called discovery mode or shotgun proteomics, where proteins/metabolites are identified and quantified as comprehensively, as possible</a:t>
            </a:r>
          </a:p>
          <a:p>
            <a:r>
              <a:rPr lang="en-US" sz="2400" dirty="0" smtClean="0"/>
              <a:t>MRM Assay:</a:t>
            </a:r>
          </a:p>
          <a:p>
            <a:pPr lvl="1"/>
            <a:r>
              <a:rPr lang="en-US" sz="2000" dirty="0" smtClean="0"/>
              <a:t>Consists of a transition list</a:t>
            </a:r>
          </a:p>
          <a:p>
            <a:pPr lvl="1"/>
            <a:r>
              <a:rPr lang="en-US" sz="2000" dirty="0" smtClean="0"/>
              <a:t>For each SRM transition, the expected retention time, precursor ion m/z, and fragment ion m/z need to be specified</a:t>
            </a:r>
          </a:p>
          <a:p>
            <a:pPr lvl="1"/>
            <a:r>
              <a:rPr lang="en-US" sz="2000" dirty="0" smtClean="0"/>
              <a:t>Transition list is uploaded to the instrument prior to the analysis and controls </a:t>
            </a:r>
          </a:p>
          <a:p>
            <a:r>
              <a:rPr lang="en-US" sz="2400" dirty="0" smtClean="0"/>
              <a:t>Advantages of SRM/MRM</a:t>
            </a:r>
          </a:p>
          <a:p>
            <a:pPr lvl="1"/>
            <a:r>
              <a:rPr lang="en-US" sz="2000" dirty="0" smtClean="0"/>
              <a:t>Minimal fractionation only (second separation in the MS)</a:t>
            </a:r>
          </a:p>
          <a:p>
            <a:pPr lvl="1"/>
            <a:r>
              <a:rPr lang="en-US" sz="2000" dirty="0" smtClean="0"/>
              <a:t>Better sensitivity</a:t>
            </a:r>
          </a:p>
          <a:p>
            <a:pPr lvl="1"/>
            <a:r>
              <a:rPr lang="en-US" sz="2000" dirty="0" smtClean="0"/>
              <a:t>Better linear range (4-5 orders of magnitude)</a:t>
            </a:r>
          </a:p>
        </p:txBody>
      </p:sp>
      <p:sp>
        <p:nvSpPr>
          <p:cNvPr id="4" name="Slide Number Placeholder 3"/>
          <p:cNvSpPr>
            <a:spLocks noGrp="1"/>
          </p:cNvSpPr>
          <p:nvPr>
            <p:ph type="sldNum" sz="quarter" idx="14"/>
          </p:nvPr>
        </p:nvSpPr>
        <p:spPr/>
        <p:txBody>
          <a:bodyPr/>
          <a:lstStyle/>
          <a:p>
            <a:pPr>
              <a:defRPr/>
            </a:pPr>
            <a:fld id="{41B0E2A2-38C9-407E-9B30-D35E37AC93A0}" type="slidenum">
              <a:rPr lang="de-DE" smtClean="0"/>
              <a:pPr>
                <a:defRPr/>
              </a:pPr>
              <a:t>19</a:t>
            </a:fld>
            <a:endParaRPr lang="de-DE"/>
          </a:p>
        </p:txBody>
      </p:sp>
    </p:spTree>
    <p:extLst>
      <p:ext uri="{BB962C8B-B14F-4D97-AF65-F5344CB8AC3E}">
        <p14:creationId xmlns:p14="http://schemas.microsoft.com/office/powerpoint/2010/main" val="20343693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Overview</a:t>
            </a:r>
            <a:endParaRPr lang="en-US" dirty="0"/>
          </a:p>
        </p:txBody>
      </p:sp>
      <p:sp>
        <p:nvSpPr>
          <p:cNvPr id="3" name="Inhaltsplatzhalter 2"/>
          <p:cNvSpPr>
            <a:spLocks noGrp="1"/>
          </p:cNvSpPr>
          <p:nvPr>
            <p:ph idx="1"/>
          </p:nvPr>
        </p:nvSpPr>
        <p:spPr/>
        <p:txBody>
          <a:bodyPr/>
          <a:lstStyle/>
          <a:p>
            <a:r>
              <a:rPr lang="en-US" dirty="0" err="1" smtClean="0"/>
              <a:t>iTRAQ</a:t>
            </a:r>
            <a:r>
              <a:rPr lang="en-US" dirty="0" smtClean="0"/>
              <a:t> quantification</a:t>
            </a:r>
          </a:p>
          <a:p>
            <a:pPr lvl="1"/>
            <a:r>
              <a:rPr lang="en-US" dirty="0" smtClean="0"/>
              <a:t>Labeling</a:t>
            </a:r>
          </a:p>
          <a:p>
            <a:pPr lvl="1"/>
            <a:r>
              <a:rPr lang="en-US" dirty="0" smtClean="0"/>
              <a:t>Data analysis</a:t>
            </a:r>
          </a:p>
          <a:p>
            <a:r>
              <a:rPr lang="en-US" dirty="0" smtClean="0"/>
              <a:t>Targeted proteomics: SRM/MRM</a:t>
            </a:r>
          </a:p>
          <a:p>
            <a:pPr lvl="1"/>
            <a:r>
              <a:rPr lang="en-US" dirty="0" smtClean="0"/>
              <a:t>Definition of targeted proteomics</a:t>
            </a:r>
          </a:p>
          <a:p>
            <a:pPr lvl="1"/>
            <a:r>
              <a:rPr lang="en-US" dirty="0" smtClean="0"/>
              <a:t>Data analysis</a:t>
            </a:r>
          </a:p>
          <a:p>
            <a:pPr lvl="1"/>
            <a:r>
              <a:rPr lang="en-US" dirty="0" smtClean="0"/>
              <a:t>Human Proteome Project</a:t>
            </a:r>
          </a:p>
          <a:p>
            <a:r>
              <a:rPr lang="en-US" dirty="0" smtClean="0"/>
              <a:t>Other quantification methods</a:t>
            </a:r>
          </a:p>
          <a:p>
            <a:pPr lvl="1"/>
            <a:r>
              <a:rPr lang="en-US" dirty="0" smtClean="0"/>
              <a:t>Spectral counting</a:t>
            </a:r>
          </a:p>
          <a:p>
            <a:r>
              <a:rPr lang="en-US" dirty="0" smtClean="0"/>
              <a:t>Comparison of quantification methods</a:t>
            </a:r>
          </a:p>
        </p:txBody>
      </p:sp>
      <p:sp>
        <p:nvSpPr>
          <p:cNvPr id="4" name="Slide Number Placeholder 3"/>
          <p:cNvSpPr>
            <a:spLocks noGrp="1"/>
          </p:cNvSpPr>
          <p:nvPr>
            <p:ph type="sldNum" sz="quarter" idx="14"/>
          </p:nvPr>
        </p:nvSpPr>
        <p:spPr/>
        <p:txBody>
          <a:bodyPr/>
          <a:lstStyle/>
          <a:p>
            <a:pPr>
              <a:defRPr/>
            </a:pPr>
            <a:fld id="{41B0E2A2-38C9-407E-9B30-D35E37AC93A0}" type="slidenum">
              <a:rPr lang="de-DE" smtClean="0"/>
              <a:pPr>
                <a:defRPr/>
              </a:pPr>
              <a:t>2</a:t>
            </a:fld>
            <a:endParaRPr lang="de-DE"/>
          </a:p>
        </p:txBody>
      </p:sp>
    </p:spTree>
    <p:extLst>
      <p:ext uri="{BB962C8B-B14F-4D97-AF65-F5344CB8AC3E}">
        <p14:creationId xmlns:p14="http://schemas.microsoft.com/office/powerpoint/2010/main" val="24304115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Computational Challenges</a:t>
            </a:r>
            <a:endParaRPr lang="en-US" dirty="0"/>
          </a:p>
        </p:txBody>
      </p:sp>
      <p:sp>
        <p:nvSpPr>
          <p:cNvPr id="3" name="Inhaltsplatzhalter 2"/>
          <p:cNvSpPr>
            <a:spLocks noGrp="1"/>
          </p:cNvSpPr>
          <p:nvPr>
            <p:ph idx="1"/>
          </p:nvPr>
        </p:nvSpPr>
        <p:spPr/>
        <p:txBody>
          <a:bodyPr/>
          <a:lstStyle/>
          <a:p>
            <a:r>
              <a:rPr lang="en-US" dirty="0" smtClean="0"/>
              <a:t>Assay construction</a:t>
            </a:r>
          </a:p>
          <a:p>
            <a:pPr lvl="1"/>
            <a:r>
              <a:rPr lang="en-US" dirty="0" smtClean="0"/>
              <a:t>Given a list of proteins, determine a transition list</a:t>
            </a:r>
          </a:p>
          <a:p>
            <a:pPr lvl="1"/>
            <a:r>
              <a:rPr lang="en-US" dirty="0" smtClean="0"/>
              <a:t>Based on either experimentally determined tandem spectra (to identify the most intense fragment ions) or on predicted spectra</a:t>
            </a:r>
          </a:p>
          <a:p>
            <a:pPr lvl="1"/>
            <a:r>
              <a:rPr lang="en-US" dirty="0" smtClean="0"/>
              <a:t>Assays need to be optimized (avoid interferences, optimize instrument settings for each transition)</a:t>
            </a:r>
          </a:p>
          <a:p>
            <a:r>
              <a:rPr lang="en-US" dirty="0" smtClean="0"/>
              <a:t>Automated assay analysis</a:t>
            </a:r>
          </a:p>
          <a:p>
            <a:pPr lvl="1"/>
            <a:r>
              <a:rPr lang="en-US" dirty="0" smtClean="0"/>
              <a:t>Given an assay, automatically quantify a sample</a:t>
            </a:r>
            <a:endParaRPr lang="en-US" dirty="0"/>
          </a:p>
        </p:txBody>
      </p:sp>
      <p:sp>
        <p:nvSpPr>
          <p:cNvPr id="4" name="Slide Number Placeholder 3"/>
          <p:cNvSpPr>
            <a:spLocks noGrp="1"/>
          </p:cNvSpPr>
          <p:nvPr>
            <p:ph type="sldNum" sz="quarter" idx="14"/>
          </p:nvPr>
        </p:nvSpPr>
        <p:spPr/>
        <p:txBody>
          <a:bodyPr/>
          <a:lstStyle/>
          <a:p>
            <a:pPr>
              <a:defRPr/>
            </a:pPr>
            <a:fld id="{41B0E2A2-38C9-407E-9B30-D35E37AC93A0}" type="slidenum">
              <a:rPr lang="de-DE" smtClean="0"/>
              <a:pPr>
                <a:defRPr/>
              </a:pPr>
              <a:t>20</a:t>
            </a:fld>
            <a:endParaRPr lang="de-DE"/>
          </a:p>
        </p:txBody>
      </p:sp>
    </p:spTree>
    <p:extLst>
      <p:ext uri="{BB962C8B-B14F-4D97-AF65-F5344CB8AC3E}">
        <p14:creationId xmlns:p14="http://schemas.microsoft.com/office/powerpoint/2010/main" val="4715634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SRM Atlas</a:t>
            </a:r>
            <a:endParaRPr lang="en-US" dirty="0"/>
          </a:p>
        </p:txBody>
      </p:sp>
      <p:pic>
        <p:nvPicPr>
          <p:cNvPr id="4" name="Inhaltsplatzhalter 3"/>
          <p:cNvPicPr>
            <a:picLocks noGrp="1" noChangeAspect="1"/>
          </p:cNvPicPr>
          <p:nvPr>
            <p:ph idx="1"/>
          </p:nvPr>
        </p:nvPicPr>
        <p:blipFill rotWithShape="1">
          <a:blip r:embed="rId2"/>
          <a:srcRect l="144" t="10985" r="14144"/>
          <a:stretch/>
        </p:blipFill>
        <p:spPr>
          <a:xfrm>
            <a:off x="179512" y="836712"/>
            <a:ext cx="8712968" cy="5492167"/>
          </a:xfrm>
        </p:spPr>
      </p:pic>
      <p:sp>
        <p:nvSpPr>
          <p:cNvPr id="3" name="Slide Number Placeholder 2"/>
          <p:cNvSpPr>
            <a:spLocks noGrp="1"/>
          </p:cNvSpPr>
          <p:nvPr>
            <p:ph type="sldNum" sz="quarter" idx="10"/>
          </p:nvPr>
        </p:nvSpPr>
        <p:spPr/>
        <p:txBody>
          <a:bodyPr/>
          <a:lstStyle/>
          <a:p>
            <a:pPr>
              <a:defRPr/>
            </a:pPr>
            <a:fld id="{41B0E2A2-38C9-407E-9B30-D35E37AC93A0}" type="slidenum">
              <a:rPr lang="de-DE" smtClean="0">
                <a:cs typeface="Arial" charset="0"/>
              </a:rPr>
              <a:pPr>
                <a:defRPr/>
              </a:pPr>
              <a:t>21</a:t>
            </a:fld>
            <a:endParaRPr lang="de-DE">
              <a:cs typeface="Arial" charset="0"/>
            </a:endParaRPr>
          </a:p>
        </p:txBody>
      </p:sp>
    </p:spTree>
    <p:extLst>
      <p:ext uri="{BB962C8B-B14F-4D97-AF65-F5344CB8AC3E}">
        <p14:creationId xmlns:p14="http://schemas.microsoft.com/office/powerpoint/2010/main" val="15133147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SRM Atlas</a:t>
            </a:r>
            <a:endParaRPr lang="en-US" dirty="0"/>
          </a:p>
        </p:txBody>
      </p:sp>
      <p:pic>
        <p:nvPicPr>
          <p:cNvPr id="5" name="Inhaltsplatzhalter 4"/>
          <p:cNvPicPr>
            <a:picLocks noGrp="1" noChangeAspect="1"/>
          </p:cNvPicPr>
          <p:nvPr>
            <p:ph idx="1"/>
          </p:nvPr>
        </p:nvPicPr>
        <p:blipFill rotWithShape="1">
          <a:blip r:embed="rId2"/>
          <a:srcRect l="419" t="11542" r="419" b="10496"/>
          <a:stretch/>
        </p:blipFill>
        <p:spPr>
          <a:xfrm>
            <a:off x="62711" y="821032"/>
            <a:ext cx="9054179" cy="4320480"/>
          </a:xfrm>
        </p:spPr>
      </p:pic>
      <p:sp>
        <p:nvSpPr>
          <p:cNvPr id="8" name="Inhaltsplatzhalter 2"/>
          <p:cNvSpPr txBox="1">
            <a:spLocks/>
          </p:cNvSpPr>
          <p:nvPr/>
        </p:nvSpPr>
        <p:spPr bwMode="auto">
          <a:xfrm>
            <a:off x="155448" y="5229200"/>
            <a:ext cx="8836152" cy="11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a:solidFill>
                  <a:schemeClr val="tx1"/>
                </a:solidFill>
                <a:latin typeface="Calibri" pitchFamily="34" charset="0"/>
                <a:ea typeface="ヒラギノ角ゴ Pro W3" charset="0"/>
                <a:cs typeface="ヒラギノ角ゴ Pro W3" charset="0"/>
              </a:defRPr>
            </a:lvl1pPr>
            <a:lvl2pPr marL="742950" indent="-285750" algn="l" rtl="0" eaLnBrk="1" fontAlgn="base" hangingPunct="1">
              <a:spcBef>
                <a:spcPct val="20000"/>
              </a:spcBef>
              <a:spcAft>
                <a:spcPct val="0"/>
              </a:spcAft>
              <a:buFont typeface="Arial" charset="0"/>
              <a:buChar char="•"/>
              <a:defRPr sz="2800">
                <a:solidFill>
                  <a:schemeClr val="tx1"/>
                </a:solidFill>
                <a:latin typeface="Calibri" pitchFamily="34" charset="0"/>
                <a:ea typeface="ＭＳ Ｐゴシック" pitchFamily="-65" charset="-128"/>
                <a:cs typeface="ＭＳ Ｐゴシック" charset="0"/>
              </a:defRPr>
            </a:lvl2pPr>
            <a:lvl3pPr marL="1143000" indent="-228600" algn="l" rtl="0" eaLnBrk="1" fontAlgn="base" hangingPunct="1">
              <a:spcBef>
                <a:spcPct val="20000"/>
              </a:spcBef>
              <a:spcAft>
                <a:spcPct val="0"/>
              </a:spcAft>
              <a:buFont typeface="Arial" charset="0"/>
              <a:buChar char="•"/>
              <a:defRPr sz="2400">
                <a:solidFill>
                  <a:schemeClr val="tx1"/>
                </a:solidFill>
                <a:latin typeface="Calibri" pitchFamily="34" charset="0"/>
                <a:ea typeface="ＭＳ Ｐゴシック" pitchFamily="-65" charset="-128"/>
              </a:defRPr>
            </a:lvl3pPr>
            <a:lvl4pPr marL="1600200" indent="-228600" algn="l" rtl="0" eaLnBrk="1" fontAlgn="base" hangingPunct="1">
              <a:spcBef>
                <a:spcPct val="20000"/>
              </a:spcBef>
              <a:spcAft>
                <a:spcPct val="0"/>
              </a:spcAft>
              <a:buFont typeface="Arial" charset="0"/>
              <a:buChar char="•"/>
              <a:defRPr sz="2000">
                <a:solidFill>
                  <a:schemeClr val="tx1"/>
                </a:solidFill>
                <a:latin typeface="Calibri" pitchFamily="34" charset="0"/>
                <a:ea typeface="ＭＳ Ｐゴシック" pitchFamily="-65" charset="-128"/>
              </a:defRPr>
            </a:lvl4pPr>
            <a:lvl5pPr marL="2057400" indent="-228600" algn="l" rtl="0" eaLnBrk="1" fontAlgn="base" hangingPunct="1">
              <a:spcBef>
                <a:spcPct val="20000"/>
              </a:spcBef>
              <a:spcAft>
                <a:spcPct val="0"/>
              </a:spcAft>
              <a:buFont typeface="Arial" charset="0"/>
              <a:buChar char="•"/>
              <a:defRPr sz="2000">
                <a:solidFill>
                  <a:schemeClr val="tx1"/>
                </a:solidFill>
                <a:latin typeface="Calibri" pitchFamily="34" charset="0"/>
                <a:ea typeface="ＭＳ Ｐゴシック" pitchFamily="-65"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r>
              <a:rPr lang="en-US" sz="2400" b="0" dirty="0" smtClean="0"/>
              <a:t>Apart from the search interface, SRM Atlas also offers downloadable transition lists for several organisms (based on experimentally validated and predicted transitions)</a:t>
            </a:r>
            <a:endParaRPr lang="en-US" sz="2400" b="0" dirty="0"/>
          </a:p>
        </p:txBody>
      </p:sp>
      <p:sp>
        <p:nvSpPr>
          <p:cNvPr id="3" name="Slide Number Placeholder 2"/>
          <p:cNvSpPr>
            <a:spLocks noGrp="1"/>
          </p:cNvSpPr>
          <p:nvPr>
            <p:ph type="sldNum" sz="quarter" idx="10"/>
          </p:nvPr>
        </p:nvSpPr>
        <p:spPr/>
        <p:txBody>
          <a:bodyPr/>
          <a:lstStyle/>
          <a:p>
            <a:pPr>
              <a:defRPr/>
            </a:pPr>
            <a:fld id="{41B0E2A2-38C9-407E-9B30-D35E37AC93A0}" type="slidenum">
              <a:rPr lang="de-DE" smtClean="0">
                <a:cs typeface="Arial" charset="0"/>
              </a:rPr>
              <a:pPr>
                <a:defRPr/>
              </a:pPr>
              <a:t>22</a:t>
            </a:fld>
            <a:endParaRPr lang="de-DE">
              <a:cs typeface="Arial" charset="0"/>
            </a:endParaRPr>
          </a:p>
        </p:txBody>
      </p:sp>
    </p:spTree>
    <p:extLst>
      <p:ext uri="{BB962C8B-B14F-4D97-AF65-F5344CB8AC3E}">
        <p14:creationId xmlns:p14="http://schemas.microsoft.com/office/powerpoint/2010/main" val="19778358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Skyline</a:t>
            </a:r>
            <a:endParaRPr lang="en-US" dirty="0"/>
          </a:p>
        </p:txBody>
      </p:sp>
      <p:sp>
        <p:nvSpPr>
          <p:cNvPr id="3" name="Inhaltsplatzhalter 2"/>
          <p:cNvSpPr>
            <a:spLocks noGrp="1"/>
          </p:cNvSpPr>
          <p:nvPr>
            <p:ph idx="1"/>
          </p:nvPr>
        </p:nvSpPr>
        <p:spPr>
          <a:xfrm>
            <a:off x="152400" y="990600"/>
            <a:ext cx="8839200" cy="4022576"/>
          </a:xfrm>
        </p:spPr>
        <p:txBody>
          <a:bodyPr/>
          <a:lstStyle/>
          <a:p>
            <a:r>
              <a:rPr lang="en-US" dirty="0" smtClean="0"/>
              <a:t>Skyline is a software package (Windows only) for the construction and analysis of MRM assays</a:t>
            </a:r>
          </a:p>
          <a:p>
            <a:r>
              <a:rPr lang="en-US" dirty="0" smtClean="0"/>
              <a:t>Skyline permits the construction and optimization of MRM assays based on experimental data</a:t>
            </a:r>
          </a:p>
          <a:p>
            <a:r>
              <a:rPr lang="en-US" dirty="0" smtClean="0"/>
              <a:t>The graphical user interface also permits the analysis of the resulting datasets and (semi-)automatic processing of larger datasets</a:t>
            </a:r>
            <a:endParaRPr lang="en-US" dirty="0"/>
          </a:p>
        </p:txBody>
      </p:sp>
      <p:sp>
        <p:nvSpPr>
          <p:cNvPr id="4" name="Slide Number Placeholder 3"/>
          <p:cNvSpPr>
            <a:spLocks noGrp="1"/>
          </p:cNvSpPr>
          <p:nvPr>
            <p:ph type="sldNum" sz="quarter" idx="10"/>
          </p:nvPr>
        </p:nvSpPr>
        <p:spPr/>
        <p:txBody>
          <a:bodyPr/>
          <a:lstStyle/>
          <a:p>
            <a:pPr>
              <a:defRPr/>
            </a:pPr>
            <a:fld id="{41B0E2A2-38C9-407E-9B30-D35E37AC93A0}" type="slidenum">
              <a:rPr lang="de-DE" smtClean="0">
                <a:cs typeface="Arial" charset="0"/>
              </a:rPr>
              <a:pPr>
                <a:defRPr/>
              </a:pPr>
              <a:t>23</a:t>
            </a:fld>
            <a:endParaRPr lang="de-DE">
              <a:cs typeface="Arial" charset="0"/>
            </a:endParaRPr>
          </a:p>
        </p:txBody>
      </p:sp>
    </p:spTree>
    <p:extLst>
      <p:ext uri="{BB962C8B-B14F-4D97-AF65-F5344CB8AC3E}">
        <p14:creationId xmlns:p14="http://schemas.microsoft.com/office/powerpoint/2010/main" val="4688760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Skyline – Assay Construction</a:t>
            </a:r>
            <a:endParaRPr lang="en-US" dirty="0"/>
          </a:p>
        </p:txBody>
      </p:sp>
      <p:pic>
        <p:nvPicPr>
          <p:cNvPr id="4" name="Inhaltsplatzhalter 3"/>
          <p:cNvPicPr>
            <a:picLocks noGrp="1" noChangeAspect="1"/>
          </p:cNvPicPr>
          <p:nvPr>
            <p:ph idx="1"/>
          </p:nvPr>
        </p:nvPicPr>
        <p:blipFill rotWithShape="1">
          <a:blip r:embed="rId2"/>
          <a:srcRect l="11197" t="8934" r="9306" b="6439"/>
          <a:stretch/>
        </p:blipFill>
        <p:spPr>
          <a:xfrm>
            <a:off x="216024" y="764704"/>
            <a:ext cx="8748464" cy="5652472"/>
          </a:xfrm>
        </p:spPr>
      </p:pic>
      <p:sp>
        <p:nvSpPr>
          <p:cNvPr id="5" name="Textfeld 4"/>
          <p:cNvSpPr txBox="1"/>
          <p:nvPr/>
        </p:nvSpPr>
        <p:spPr>
          <a:xfrm>
            <a:off x="5073655" y="6381328"/>
            <a:ext cx="4070345" cy="246221"/>
          </a:xfrm>
          <a:prstGeom prst="rect">
            <a:avLst/>
          </a:prstGeom>
          <a:noFill/>
        </p:spPr>
        <p:txBody>
          <a:bodyPr wrap="none" rtlCol="0">
            <a:spAutoFit/>
          </a:bodyPr>
          <a:lstStyle/>
          <a:p>
            <a:r>
              <a:rPr lang="en-US" sz="1000" b="0" dirty="0">
                <a:solidFill>
                  <a:schemeClr val="tx1"/>
                </a:solidFill>
              </a:rPr>
              <a:t>https://</a:t>
            </a:r>
            <a:r>
              <a:rPr lang="en-US" sz="1000" b="0" dirty="0" err="1">
                <a:solidFill>
                  <a:schemeClr val="tx1"/>
                </a:solidFill>
              </a:rPr>
              <a:t>skyline.gs.washington.edu</a:t>
            </a:r>
            <a:r>
              <a:rPr lang="en-US" sz="1000" b="0" dirty="0">
                <a:solidFill>
                  <a:schemeClr val="tx1"/>
                </a:solidFill>
              </a:rPr>
              <a:t>/tutorials/MethodEdit-1_1.pdf</a:t>
            </a:r>
          </a:p>
        </p:txBody>
      </p:sp>
      <p:sp>
        <p:nvSpPr>
          <p:cNvPr id="3" name="Slide Number Placeholder 2"/>
          <p:cNvSpPr>
            <a:spLocks noGrp="1"/>
          </p:cNvSpPr>
          <p:nvPr>
            <p:ph type="sldNum" sz="quarter" idx="10"/>
          </p:nvPr>
        </p:nvSpPr>
        <p:spPr/>
        <p:txBody>
          <a:bodyPr/>
          <a:lstStyle/>
          <a:p>
            <a:pPr>
              <a:defRPr/>
            </a:pPr>
            <a:fld id="{41B0E2A2-38C9-407E-9B30-D35E37AC93A0}" type="slidenum">
              <a:rPr lang="de-DE" smtClean="0">
                <a:cs typeface="Arial" charset="0"/>
              </a:rPr>
              <a:pPr>
                <a:defRPr/>
              </a:pPr>
              <a:t>24</a:t>
            </a:fld>
            <a:endParaRPr lang="de-DE">
              <a:cs typeface="Arial" charset="0"/>
            </a:endParaRPr>
          </a:p>
        </p:txBody>
      </p:sp>
    </p:spTree>
    <p:extLst>
      <p:ext uri="{BB962C8B-B14F-4D97-AF65-F5344CB8AC3E}">
        <p14:creationId xmlns:p14="http://schemas.microsoft.com/office/powerpoint/2010/main" val="4072783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Skyline</a:t>
            </a:r>
            <a:endParaRPr lang="en-US" dirty="0"/>
          </a:p>
        </p:txBody>
      </p:sp>
      <p:pic>
        <p:nvPicPr>
          <p:cNvPr id="4" name="Inhaltsplatzhalter 3"/>
          <p:cNvPicPr>
            <a:picLocks noGrp="1" noChangeAspect="1"/>
          </p:cNvPicPr>
          <p:nvPr>
            <p:ph idx="1"/>
          </p:nvPr>
        </p:nvPicPr>
        <p:blipFill rotWithShape="1">
          <a:blip r:embed="rId2"/>
          <a:srcRect l="7504" t="10962" r="4910" b="2381"/>
          <a:stretch/>
        </p:blipFill>
        <p:spPr>
          <a:xfrm>
            <a:off x="162718" y="980728"/>
            <a:ext cx="8873778" cy="5328592"/>
          </a:xfrm>
        </p:spPr>
      </p:pic>
      <p:sp>
        <p:nvSpPr>
          <p:cNvPr id="5" name="Textfeld 4"/>
          <p:cNvSpPr txBox="1"/>
          <p:nvPr/>
        </p:nvSpPr>
        <p:spPr>
          <a:xfrm>
            <a:off x="5073655" y="6381328"/>
            <a:ext cx="4070345" cy="246221"/>
          </a:xfrm>
          <a:prstGeom prst="rect">
            <a:avLst/>
          </a:prstGeom>
          <a:noFill/>
        </p:spPr>
        <p:txBody>
          <a:bodyPr wrap="none" rtlCol="0">
            <a:spAutoFit/>
          </a:bodyPr>
          <a:lstStyle/>
          <a:p>
            <a:r>
              <a:rPr lang="en-US" sz="1000" b="0" dirty="0">
                <a:solidFill>
                  <a:schemeClr val="tx1"/>
                </a:solidFill>
              </a:rPr>
              <a:t>https://</a:t>
            </a:r>
            <a:r>
              <a:rPr lang="en-US" sz="1000" b="0" dirty="0" err="1">
                <a:solidFill>
                  <a:schemeClr val="tx1"/>
                </a:solidFill>
              </a:rPr>
              <a:t>skyline.gs.washington.edu</a:t>
            </a:r>
            <a:r>
              <a:rPr lang="en-US" sz="1000" b="0" dirty="0">
                <a:solidFill>
                  <a:schemeClr val="tx1"/>
                </a:solidFill>
              </a:rPr>
              <a:t>/tutorials/ExistingQuant-1_1.pdf</a:t>
            </a:r>
          </a:p>
        </p:txBody>
      </p:sp>
      <p:sp>
        <p:nvSpPr>
          <p:cNvPr id="3" name="Slide Number Placeholder 2"/>
          <p:cNvSpPr>
            <a:spLocks noGrp="1"/>
          </p:cNvSpPr>
          <p:nvPr>
            <p:ph type="sldNum" sz="quarter" idx="10"/>
          </p:nvPr>
        </p:nvSpPr>
        <p:spPr/>
        <p:txBody>
          <a:bodyPr/>
          <a:lstStyle/>
          <a:p>
            <a:pPr>
              <a:defRPr/>
            </a:pPr>
            <a:fld id="{41B0E2A2-38C9-407E-9B30-D35E37AC93A0}" type="slidenum">
              <a:rPr lang="de-DE" smtClean="0">
                <a:cs typeface="Arial" charset="0"/>
              </a:rPr>
              <a:pPr>
                <a:defRPr/>
              </a:pPr>
              <a:t>25</a:t>
            </a:fld>
            <a:endParaRPr lang="de-DE">
              <a:cs typeface="Arial" charset="0"/>
            </a:endParaRPr>
          </a:p>
        </p:txBody>
      </p:sp>
    </p:spTree>
    <p:extLst>
      <p:ext uri="{BB962C8B-B14F-4D97-AF65-F5344CB8AC3E}">
        <p14:creationId xmlns:p14="http://schemas.microsoft.com/office/powerpoint/2010/main" val="22318558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en-US" sz="3200" dirty="0" smtClean="0"/>
              <a:t>MRM Transition Scheduling</a:t>
            </a:r>
            <a:endParaRPr lang="en-US" sz="3200" dirty="0"/>
          </a:p>
        </p:txBody>
      </p:sp>
      <p:sp>
        <p:nvSpPr>
          <p:cNvPr id="8" name="Inhaltsplatzhalter 7"/>
          <p:cNvSpPr>
            <a:spLocks noGrp="1"/>
          </p:cNvSpPr>
          <p:nvPr>
            <p:ph sz="half" idx="1"/>
          </p:nvPr>
        </p:nvSpPr>
        <p:spPr>
          <a:xfrm>
            <a:off x="184721" y="1053678"/>
            <a:ext cx="4171255" cy="5327650"/>
          </a:xfrm>
        </p:spPr>
        <p:txBody>
          <a:bodyPr/>
          <a:lstStyle/>
          <a:p>
            <a:pPr>
              <a:buNone/>
            </a:pPr>
            <a:r>
              <a:rPr lang="en-US" b="1" dirty="0" smtClean="0">
                <a:solidFill>
                  <a:srgbClr val="D06B20"/>
                </a:solidFill>
              </a:rPr>
              <a:t>Idea</a:t>
            </a:r>
          </a:p>
          <a:p>
            <a:pPr lvl="1"/>
            <a:r>
              <a:rPr lang="en-US" dirty="0" smtClean="0"/>
              <a:t>Identify proteins of interest (e.g., from a pathway)</a:t>
            </a:r>
          </a:p>
          <a:p>
            <a:pPr lvl="1"/>
            <a:r>
              <a:rPr lang="en-US" dirty="0" smtClean="0"/>
              <a:t>Predict MRM transitions to cover all proteins</a:t>
            </a:r>
          </a:p>
          <a:p>
            <a:pPr lvl="1"/>
            <a:r>
              <a:rPr lang="en-US" dirty="0" smtClean="0"/>
              <a:t>Predict optimal scheduling of transitions</a:t>
            </a:r>
          </a:p>
          <a:p>
            <a:pPr lvl="1"/>
            <a:r>
              <a:rPr lang="en-US" dirty="0" smtClean="0"/>
              <a:t>Formulate as a combinatorial optimization problem (ILP)</a:t>
            </a:r>
          </a:p>
        </p:txBody>
      </p:sp>
      <p:pic>
        <p:nvPicPr>
          <p:cNvPr id="6" name="Bild 4" descr="patient_1_12.png"/>
          <p:cNvPicPr>
            <a:picLocks noChangeAspect="1"/>
          </p:cNvPicPr>
          <p:nvPr/>
        </p:nvPicPr>
        <p:blipFill>
          <a:blip r:embed="rId2"/>
          <a:srcRect/>
          <a:stretch>
            <a:fillRect/>
          </a:stretch>
        </p:blipFill>
        <p:spPr bwMode="auto">
          <a:xfrm>
            <a:off x="4419600" y="990600"/>
            <a:ext cx="4903788" cy="5083108"/>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fld id="{403E0DE6-39FD-4BB1-BB12-179243969EED}" type="slidenum">
              <a:rPr lang="de-DE" smtClean="0"/>
              <a:pPr/>
              <a:t>26</a:t>
            </a:fld>
            <a:endParaRPr lang="de-DE"/>
          </a:p>
        </p:txBody>
      </p:sp>
    </p:spTree>
    <p:extLst>
      <p:ext uri="{BB962C8B-B14F-4D97-AF65-F5344CB8AC3E}">
        <p14:creationId xmlns:p14="http://schemas.microsoft.com/office/powerpoint/2010/main" val="228371207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25"/>
          <p:cNvSpPr>
            <a:spLocks noGrp="1"/>
          </p:cNvSpPr>
          <p:nvPr>
            <p:ph type="title"/>
          </p:nvPr>
        </p:nvSpPr>
        <p:spPr/>
        <p:txBody>
          <a:bodyPr>
            <a:normAutofit/>
          </a:bodyPr>
          <a:lstStyle/>
          <a:p>
            <a:r>
              <a:rPr lang="en-US" dirty="0" smtClean="0"/>
              <a:t>Targeted MRM Scheduling</a:t>
            </a:r>
            <a:endParaRPr lang="en-US" dirty="0"/>
          </a:p>
        </p:txBody>
      </p:sp>
      <p:sp>
        <p:nvSpPr>
          <p:cNvPr id="46082" name="Rectangle 2"/>
          <p:cNvSpPr>
            <a:spLocks noGrp="1" noChangeArrowheads="1"/>
          </p:cNvSpPr>
          <p:nvPr>
            <p:ph idx="1"/>
          </p:nvPr>
        </p:nvSpPr>
        <p:spPr>
          <a:xfrm>
            <a:off x="228600" y="838200"/>
            <a:ext cx="3962400" cy="5715000"/>
          </a:xfrm>
        </p:spPr>
        <p:txBody>
          <a:bodyPr/>
          <a:lstStyle/>
          <a:p>
            <a:pPr>
              <a:spcAft>
                <a:spcPts val="600"/>
              </a:spcAft>
            </a:pPr>
            <a:r>
              <a:rPr lang="en-US" sz="2800" dirty="0" smtClean="0"/>
              <a:t>For a set of given </a:t>
            </a:r>
            <a:r>
              <a:rPr lang="en-US" sz="2800" b="1" dirty="0" smtClean="0">
                <a:solidFill>
                  <a:srgbClr val="D06B20"/>
                </a:solidFill>
              </a:rPr>
              <a:t>protein sequences</a:t>
            </a:r>
          </a:p>
          <a:p>
            <a:pPr lvl="1">
              <a:spcAft>
                <a:spcPts val="600"/>
              </a:spcAft>
            </a:pPr>
            <a:r>
              <a:rPr lang="en-US" sz="2400" i="1" dirty="0" smtClean="0"/>
              <a:t>in </a:t>
            </a:r>
            <a:r>
              <a:rPr lang="en-US" sz="2400" i="1" dirty="0" err="1" smtClean="0"/>
              <a:t>silico</a:t>
            </a:r>
            <a:r>
              <a:rPr lang="en-US" sz="2400" i="1" dirty="0" smtClean="0"/>
              <a:t> </a:t>
            </a:r>
            <a:r>
              <a:rPr lang="en-US" sz="2400" dirty="0" smtClean="0"/>
              <a:t>digest</a:t>
            </a:r>
          </a:p>
          <a:p>
            <a:pPr lvl="1">
              <a:spcAft>
                <a:spcPts val="600"/>
              </a:spcAft>
            </a:pPr>
            <a:r>
              <a:rPr lang="en-US" sz="2400" dirty="0" smtClean="0"/>
              <a:t>Predict </a:t>
            </a:r>
            <a:r>
              <a:rPr lang="en-US" sz="2400" b="1" dirty="0" err="1" smtClean="0">
                <a:solidFill>
                  <a:srgbClr val="D06B20"/>
                </a:solidFill>
              </a:rPr>
              <a:t>proteotypicity</a:t>
            </a:r>
            <a:endParaRPr lang="en-US" sz="2400" b="1" dirty="0" smtClean="0">
              <a:solidFill>
                <a:srgbClr val="D06B20"/>
              </a:solidFill>
            </a:endParaRPr>
          </a:p>
          <a:p>
            <a:pPr lvl="1">
              <a:spcAft>
                <a:spcPts val="600"/>
              </a:spcAft>
            </a:pPr>
            <a:r>
              <a:rPr lang="en-US" sz="2400" dirty="0" smtClean="0"/>
              <a:t>Predict </a:t>
            </a:r>
            <a:r>
              <a:rPr lang="en-US" sz="2400" b="1" dirty="0" smtClean="0">
                <a:solidFill>
                  <a:srgbClr val="D06B20"/>
                </a:solidFill>
              </a:rPr>
              <a:t>retention time</a:t>
            </a:r>
          </a:p>
          <a:p>
            <a:pPr lvl="1">
              <a:spcAft>
                <a:spcPts val="600"/>
              </a:spcAft>
            </a:pPr>
            <a:r>
              <a:rPr lang="en-US" sz="2400" dirty="0" smtClean="0"/>
              <a:t>Predict </a:t>
            </a:r>
            <a:r>
              <a:rPr lang="en-US" sz="2400" b="1" dirty="0" smtClean="0">
                <a:solidFill>
                  <a:srgbClr val="D06B20"/>
                </a:solidFill>
              </a:rPr>
              <a:t>tandem spectrum</a:t>
            </a:r>
          </a:p>
          <a:p>
            <a:pPr lvl="1">
              <a:spcAft>
                <a:spcPts val="600"/>
              </a:spcAft>
            </a:pPr>
            <a:r>
              <a:rPr lang="en-US" sz="2400" dirty="0" smtClean="0"/>
              <a:t>Select </a:t>
            </a:r>
            <a:r>
              <a:rPr lang="en-US" sz="2400" b="1" dirty="0" smtClean="0">
                <a:solidFill>
                  <a:srgbClr val="D06B20"/>
                </a:solidFill>
              </a:rPr>
              <a:t>transitions</a:t>
            </a:r>
            <a:r>
              <a:rPr lang="en-US" sz="2400" dirty="0" smtClean="0">
                <a:solidFill>
                  <a:srgbClr val="D06B20"/>
                </a:solidFill>
              </a:rPr>
              <a:t> </a:t>
            </a:r>
            <a:r>
              <a:rPr lang="en-US" sz="2400" dirty="0" smtClean="0"/>
              <a:t>from the predicted values</a:t>
            </a:r>
          </a:p>
          <a:p>
            <a:pPr>
              <a:spcAft>
                <a:spcPts val="600"/>
              </a:spcAft>
              <a:buNone/>
            </a:pPr>
            <a:endParaRPr lang="en-US" sz="2800" dirty="0" smtClean="0"/>
          </a:p>
        </p:txBody>
      </p:sp>
      <p:sp>
        <p:nvSpPr>
          <p:cNvPr id="46083" name="AutoShape 3"/>
          <p:cNvSpPr>
            <a:spLocks noChangeArrowheads="1"/>
          </p:cNvSpPr>
          <p:nvPr/>
        </p:nvSpPr>
        <p:spPr bwMode="auto">
          <a:xfrm>
            <a:off x="6840011" y="1343662"/>
            <a:ext cx="1995795" cy="403242"/>
          </a:xfrm>
          <a:prstGeom prst="roundRect">
            <a:avLst>
              <a:gd name="adj" fmla="val 16667"/>
            </a:avLst>
          </a:prstGeom>
          <a:solidFill>
            <a:srgbClr val="00FF00"/>
          </a:solidFill>
          <a:ln w="9525">
            <a:solidFill>
              <a:srgbClr val="000000"/>
            </a:solidFill>
            <a:round/>
            <a:headEnd/>
            <a:tailEnd/>
          </a:ln>
          <a:effectLst/>
        </p:spPr>
        <p:txBody>
          <a:bodyPr wrap="none" lIns="0" tIns="7291" rIns="0" bIns="0" anchor="ctr">
            <a:prstTxWarp prst="textNoShape">
              <a:avLst/>
            </a:prstTxWarp>
          </a:bodyPr>
          <a:lstStyle/>
          <a:p>
            <a:pPr algn="ctr">
              <a:lnSpc>
                <a:spcPct val="97000"/>
              </a:lnSpc>
              <a:tabLst>
                <a:tab pos="634643" algn="l"/>
                <a:tab pos="1269286" algn="l"/>
                <a:tab pos="1903929" algn="l"/>
              </a:tabLst>
            </a:pPr>
            <a:r>
              <a:rPr lang="en-US" sz="1900" b="1" i="1" dirty="0">
                <a:solidFill>
                  <a:srgbClr val="000000"/>
                </a:solidFill>
                <a:latin typeface="Trebuchet MS" charset="0"/>
                <a:ea typeface="msgothic" charset="0"/>
                <a:cs typeface="msgothic" charset="0"/>
              </a:rPr>
              <a:t>Digestion</a:t>
            </a:r>
          </a:p>
        </p:txBody>
      </p:sp>
      <p:sp>
        <p:nvSpPr>
          <p:cNvPr id="46084" name="AutoShape 4"/>
          <p:cNvSpPr>
            <a:spLocks noChangeArrowheads="1"/>
          </p:cNvSpPr>
          <p:nvPr/>
        </p:nvSpPr>
        <p:spPr bwMode="auto">
          <a:xfrm>
            <a:off x="4318792" y="1355183"/>
            <a:ext cx="2246966" cy="380200"/>
          </a:xfrm>
          <a:prstGeom prst="roundRect">
            <a:avLst>
              <a:gd name="adj" fmla="val 16667"/>
            </a:avLst>
          </a:prstGeom>
          <a:solidFill>
            <a:srgbClr val="FFFF00"/>
          </a:solidFill>
          <a:ln w="9525">
            <a:solidFill>
              <a:srgbClr val="000000"/>
            </a:solidFill>
            <a:round/>
            <a:headEnd/>
            <a:tailEnd/>
          </a:ln>
          <a:effectLst/>
        </p:spPr>
        <p:txBody>
          <a:bodyPr wrap="none" lIns="0" tIns="7291" rIns="0" bIns="0" anchor="ctr">
            <a:prstTxWarp prst="textNoShape">
              <a:avLst/>
            </a:prstTxWarp>
          </a:bodyPr>
          <a:lstStyle/>
          <a:p>
            <a:pPr algn="ctr">
              <a:lnSpc>
                <a:spcPct val="97000"/>
              </a:lnSpc>
              <a:tabLst>
                <a:tab pos="634643" algn="l"/>
                <a:tab pos="1269286" algn="l"/>
                <a:tab pos="1903929" algn="l"/>
              </a:tabLst>
            </a:pPr>
            <a:r>
              <a:rPr lang="en-US" sz="1900" dirty="0">
                <a:solidFill>
                  <a:srgbClr val="000000"/>
                </a:solidFill>
                <a:latin typeface="Trebuchet MS" charset="0"/>
                <a:ea typeface="msgothic" charset="0"/>
                <a:cs typeface="msgothic" charset="0"/>
              </a:rPr>
              <a:t>Protein Sequences</a:t>
            </a:r>
          </a:p>
        </p:txBody>
      </p:sp>
      <p:sp>
        <p:nvSpPr>
          <p:cNvPr id="46085" name="AutoShape 5"/>
          <p:cNvSpPr>
            <a:spLocks noChangeArrowheads="1"/>
          </p:cNvSpPr>
          <p:nvPr/>
        </p:nvSpPr>
        <p:spPr bwMode="auto">
          <a:xfrm>
            <a:off x="4309288" y="2163827"/>
            <a:ext cx="2267332" cy="381641"/>
          </a:xfrm>
          <a:prstGeom prst="roundRect">
            <a:avLst>
              <a:gd name="adj" fmla="val 16667"/>
            </a:avLst>
          </a:prstGeom>
          <a:solidFill>
            <a:srgbClr val="FFFF00"/>
          </a:solidFill>
          <a:ln w="9525">
            <a:solidFill>
              <a:srgbClr val="000000"/>
            </a:solidFill>
            <a:round/>
            <a:headEnd/>
            <a:tailEnd/>
          </a:ln>
          <a:effectLst/>
        </p:spPr>
        <p:txBody>
          <a:bodyPr wrap="none" lIns="0" tIns="7291" rIns="0" bIns="0" anchor="ctr">
            <a:prstTxWarp prst="textNoShape">
              <a:avLst/>
            </a:prstTxWarp>
          </a:bodyPr>
          <a:lstStyle/>
          <a:p>
            <a:pPr algn="ctr">
              <a:lnSpc>
                <a:spcPct val="97000"/>
              </a:lnSpc>
              <a:tabLst>
                <a:tab pos="634643" algn="l"/>
                <a:tab pos="1269286" algn="l"/>
                <a:tab pos="1903929" algn="l"/>
              </a:tabLst>
            </a:pPr>
            <a:r>
              <a:rPr lang="en-US" sz="1900" dirty="0">
                <a:solidFill>
                  <a:srgbClr val="000000"/>
                </a:solidFill>
                <a:latin typeface="Trebuchet MS" charset="0"/>
                <a:ea typeface="msgothic" charset="0"/>
                <a:cs typeface="msgothic" charset="0"/>
              </a:rPr>
              <a:t>Peptide List</a:t>
            </a:r>
          </a:p>
        </p:txBody>
      </p:sp>
      <p:cxnSp>
        <p:nvCxnSpPr>
          <p:cNvPr id="46086" name="AutoShape 6"/>
          <p:cNvCxnSpPr>
            <a:cxnSpLocks noChangeShapeType="1"/>
            <a:stCxn id="46084" idx="3"/>
            <a:endCxn id="46083" idx="1"/>
          </p:cNvCxnSpPr>
          <p:nvPr/>
        </p:nvCxnSpPr>
        <p:spPr bwMode="auto">
          <a:xfrm>
            <a:off x="6564401" y="1545283"/>
            <a:ext cx="275609" cy="1440"/>
          </a:xfrm>
          <a:prstGeom prst="straightConnector1">
            <a:avLst/>
          </a:prstGeom>
          <a:noFill/>
          <a:ln w="9525">
            <a:solidFill>
              <a:srgbClr val="000000"/>
            </a:solidFill>
            <a:round/>
            <a:headEnd/>
            <a:tailEnd type="triangle" w="med" len="med"/>
          </a:ln>
          <a:effectLst/>
        </p:spPr>
      </p:cxnSp>
      <p:cxnSp>
        <p:nvCxnSpPr>
          <p:cNvPr id="46087" name="AutoShape 7"/>
          <p:cNvCxnSpPr>
            <a:cxnSpLocks noChangeShapeType="1"/>
            <a:stCxn id="46083" idx="2"/>
            <a:endCxn id="46085" idx="0"/>
          </p:cNvCxnSpPr>
          <p:nvPr/>
        </p:nvCxnSpPr>
        <p:spPr bwMode="auto">
          <a:xfrm rot="5400000">
            <a:off x="6431971" y="757888"/>
            <a:ext cx="416923" cy="2394955"/>
          </a:xfrm>
          <a:prstGeom prst="bentConnector3">
            <a:avLst>
              <a:gd name="adj1" fmla="val 50000"/>
            </a:avLst>
          </a:prstGeom>
          <a:noFill/>
          <a:ln w="9525">
            <a:solidFill>
              <a:srgbClr val="000000"/>
            </a:solidFill>
            <a:round/>
            <a:headEnd/>
            <a:tailEnd type="triangle" w="med" len="med"/>
          </a:ln>
          <a:effectLst/>
        </p:spPr>
      </p:cxnSp>
      <p:sp>
        <p:nvSpPr>
          <p:cNvPr id="46088" name="AutoShape 8"/>
          <p:cNvSpPr>
            <a:spLocks noChangeArrowheads="1"/>
          </p:cNvSpPr>
          <p:nvPr/>
        </p:nvSpPr>
        <p:spPr bwMode="auto">
          <a:xfrm>
            <a:off x="6840011" y="2151586"/>
            <a:ext cx="1995795" cy="406123"/>
          </a:xfrm>
          <a:prstGeom prst="roundRect">
            <a:avLst>
              <a:gd name="adj" fmla="val 16667"/>
            </a:avLst>
          </a:prstGeom>
          <a:solidFill>
            <a:srgbClr val="00FF00"/>
          </a:solidFill>
          <a:ln w="9525">
            <a:solidFill>
              <a:srgbClr val="000000"/>
            </a:solidFill>
            <a:round/>
            <a:headEnd/>
            <a:tailEnd/>
          </a:ln>
          <a:effectLst/>
        </p:spPr>
        <p:txBody>
          <a:bodyPr wrap="none" lIns="0" tIns="7291" rIns="0" bIns="0" anchor="ctr">
            <a:prstTxWarp prst="textNoShape">
              <a:avLst/>
            </a:prstTxWarp>
          </a:bodyPr>
          <a:lstStyle/>
          <a:p>
            <a:pPr algn="ctr">
              <a:lnSpc>
                <a:spcPct val="97000"/>
              </a:lnSpc>
              <a:tabLst>
                <a:tab pos="634643" algn="l"/>
                <a:tab pos="1269286" algn="l"/>
                <a:tab pos="1903929" algn="l"/>
              </a:tabLst>
            </a:pPr>
            <a:r>
              <a:rPr lang="en-US" sz="1900" b="1" i="1" dirty="0" smtClean="0">
                <a:solidFill>
                  <a:srgbClr val="000000"/>
                </a:solidFill>
                <a:latin typeface="Trebuchet MS" charset="0"/>
                <a:ea typeface="msgothic" charset="0"/>
                <a:cs typeface="msgothic" charset="0"/>
              </a:rPr>
              <a:t>PT Prediction</a:t>
            </a:r>
            <a:endParaRPr lang="en-US" sz="1900" b="1" i="1" dirty="0">
              <a:solidFill>
                <a:srgbClr val="000000"/>
              </a:solidFill>
              <a:latin typeface="Trebuchet MS" charset="0"/>
              <a:ea typeface="msgothic" charset="0"/>
              <a:cs typeface="msgothic" charset="0"/>
            </a:endParaRPr>
          </a:p>
        </p:txBody>
      </p:sp>
      <p:cxnSp>
        <p:nvCxnSpPr>
          <p:cNvPr id="46089" name="AutoShape 9"/>
          <p:cNvCxnSpPr>
            <a:cxnSpLocks noChangeShapeType="1"/>
            <a:stCxn id="46085" idx="3"/>
            <a:endCxn id="46088" idx="1"/>
          </p:cNvCxnSpPr>
          <p:nvPr/>
        </p:nvCxnSpPr>
        <p:spPr bwMode="auto">
          <a:xfrm>
            <a:off x="6576620" y="2354648"/>
            <a:ext cx="263391" cy="1588"/>
          </a:xfrm>
          <a:prstGeom prst="bentConnector3">
            <a:avLst>
              <a:gd name="adj1" fmla="val 50000"/>
            </a:avLst>
          </a:prstGeom>
          <a:noFill/>
          <a:ln w="9525">
            <a:solidFill>
              <a:srgbClr val="000000"/>
            </a:solidFill>
            <a:round/>
            <a:headEnd/>
            <a:tailEnd type="triangle" w="med" len="med"/>
          </a:ln>
          <a:effectLst/>
        </p:spPr>
      </p:cxnSp>
      <p:sp>
        <p:nvSpPr>
          <p:cNvPr id="46090" name="AutoShape 10"/>
          <p:cNvSpPr>
            <a:spLocks noChangeArrowheads="1"/>
          </p:cNvSpPr>
          <p:nvPr/>
        </p:nvSpPr>
        <p:spPr bwMode="auto">
          <a:xfrm>
            <a:off x="6830508" y="2939349"/>
            <a:ext cx="2005298" cy="393161"/>
          </a:xfrm>
          <a:prstGeom prst="roundRect">
            <a:avLst>
              <a:gd name="adj" fmla="val 16667"/>
            </a:avLst>
          </a:prstGeom>
          <a:solidFill>
            <a:srgbClr val="00FF00"/>
          </a:solidFill>
          <a:ln w="9525">
            <a:solidFill>
              <a:srgbClr val="000000"/>
            </a:solidFill>
            <a:round/>
            <a:headEnd/>
            <a:tailEnd/>
          </a:ln>
          <a:effectLst/>
        </p:spPr>
        <p:txBody>
          <a:bodyPr wrap="none" lIns="0" tIns="7291" rIns="0" bIns="0" anchor="ctr">
            <a:prstTxWarp prst="textNoShape">
              <a:avLst/>
            </a:prstTxWarp>
          </a:bodyPr>
          <a:lstStyle/>
          <a:p>
            <a:pPr algn="ctr">
              <a:lnSpc>
                <a:spcPct val="97000"/>
              </a:lnSpc>
              <a:tabLst>
                <a:tab pos="634643" algn="l"/>
                <a:tab pos="1269286" algn="l"/>
                <a:tab pos="1903929" algn="l"/>
              </a:tabLst>
            </a:pPr>
            <a:r>
              <a:rPr lang="en-US" sz="1900" b="1" i="1" dirty="0" smtClean="0">
                <a:solidFill>
                  <a:srgbClr val="000000"/>
                </a:solidFill>
                <a:latin typeface="Trebuchet MS" charset="0"/>
                <a:ea typeface="msgothic" charset="0"/>
                <a:cs typeface="msgothic" charset="0"/>
              </a:rPr>
              <a:t>RT Prediction</a:t>
            </a:r>
            <a:endParaRPr lang="en-US" sz="1900" b="1" i="1" dirty="0">
              <a:solidFill>
                <a:srgbClr val="000000"/>
              </a:solidFill>
              <a:latin typeface="Trebuchet MS" charset="0"/>
              <a:ea typeface="msgothic" charset="0"/>
              <a:cs typeface="msgothic" charset="0"/>
            </a:endParaRPr>
          </a:p>
        </p:txBody>
      </p:sp>
      <p:sp>
        <p:nvSpPr>
          <p:cNvPr id="46091" name="AutoShape 11"/>
          <p:cNvSpPr>
            <a:spLocks noChangeArrowheads="1"/>
          </p:cNvSpPr>
          <p:nvPr/>
        </p:nvSpPr>
        <p:spPr bwMode="auto">
          <a:xfrm>
            <a:off x="4314719" y="2955910"/>
            <a:ext cx="2229317" cy="360038"/>
          </a:xfrm>
          <a:prstGeom prst="roundRect">
            <a:avLst>
              <a:gd name="adj" fmla="val 16667"/>
            </a:avLst>
          </a:prstGeom>
          <a:solidFill>
            <a:srgbClr val="FFFF00"/>
          </a:solidFill>
          <a:ln w="9525">
            <a:solidFill>
              <a:srgbClr val="000000"/>
            </a:solidFill>
            <a:round/>
            <a:headEnd/>
            <a:tailEnd/>
          </a:ln>
          <a:effectLst/>
        </p:spPr>
        <p:txBody>
          <a:bodyPr wrap="none" lIns="0" tIns="7291" rIns="0" bIns="0" anchor="ctr">
            <a:prstTxWarp prst="textNoShape">
              <a:avLst/>
            </a:prstTxWarp>
          </a:bodyPr>
          <a:lstStyle/>
          <a:p>
            <a:pPr algn="ctr">
              <a:lnSpc>
                <a:spcPct val="97000"/>
              </a:lnSpc>
              <a:tabLst>
                <a:tab pos="634643" algn="l"/>
                <a:tab pos="1269286" algn="l"/>
                <a:tab pos="1903929" algn="l"/>
              </a:tabLst>
            </a:pPr>
            <a:r>
              <a:rPr lang="en-US" sz="1900" dirty="0">
                <a:solidFill>
                  <a:srgbClr val="000000"/>
                </a:solidFill>
                <a:latin typeface="Trebuchet MS" charset="0"/>
                <a:ea typeface="msgothic" charset="0"/>
                <a:cs typeface="msgothic" charset="0"/>
              </a:rPr>
              <a:t>PT Peptide List</a:t>
            </a:r>
          </a:p>
        </p:txBody>
      </p:sp>
      <p:cxnSp>
        <p:nvCxnSpPr>
          <p:cNvPr id="46092" name="AutoShape 12"/>
          <p:cNvCxnSpPr>
            <a:cxnSpLocks noChangeShapeType="1"/>
            <a:stCxn id="46091" idx="3"/>
            <a:endCxn id="46090" idx="1"/>
          </p:cNvCxnSpPr>
          <p:nvPr/>
        </p:nvCxnSpPr>
        <p:spPr bwMode="auto">
          <a:xfrm>
            <a:off x="6544036" y="3135929"/>
            <a:ext cx="286472" cy="1"/>
          </a:xfrm>
          <a:prstGeom prst="bentConnector3">
            <a:avLst>
              <a:gd name="adj1" fmla="val 50000"/>
            </a:avLst>
          </a:prstGeom>
          <a:noFill/>
          <a:ln w="9525">
            <a:solidFill>
              <a:srgbClr val="000000"/>
            </a:solidFill>
            <a:round/>
            <a:headEnd/>
            <a:tailEnd type="triangle" w="med" len="med"/>
          </a:ln>
          <a:effectLst/>
        </p:spPr>
      </p:cxnSp>
      <p:cxnSp>
        <p:nvCxnSpPr>
          <p:cNvPr id="46093" name="AutoShape 13"/>
          <p:cNvCxnSpPr>
            <a:cxnSpLocks noChangeShapeType="1"/>
            <a:stCxn id="46088" idx="2"/>
            <a:endCxn id="46091" idx="0"/>
          </p:cNvCxnSpPr>
          <p:nvPr/>
        </p:nvCxnSpPr>
        <p:spPr bwMode="auto">
          <a:xfrm rot="5400000">
            <a:off x="6434544" y="1552544"/>
            <a:ext cx="398201" cy="2408531"/>
          </a:xfrm>
          <a:prstGeom prst="bentConnector3">
            <a:avLst>
              <a:gd name="adj1" fmla="val 50000"/>
            </a:avLst>
          </a:prstGeom>
          <a:noFill/>
          <a:ln w="9525">
            <a:solidFill>
              <a:srgbClr val="000000"/>
            </a:solidFill>
            <a:round/>
            <a:headEnd/>
            <a:tailEnd type="triangle" w="med" len="med"/>
          </a:ln>
          <a:effectLst/>
        </p:spPr>
      </p:cxnSp>
      <p:sp>
        <p:nvSpPr>
          <p:cNvPr id="46094" name="AutoShape 14"/>
          <p:cNvSpPr>
            <a:spLocks noChangeArrowheads="1"/>
          </p:cNvSpPr>
          <p:nvPr/>
        </p:nvSpPr>
        <p:spPr bwMode="auto">
          <a:xfrm>
            <a:off x="4316077" y="3757355"/>
            <a:ext cx="2229317" cy="375879"/>
          </a:xfrm>
          <a:prstGeom prst="roundRect">
            <a:avLst>
              <a:gd name="adj" fmla="val 16667"/>
            </a:avLst>
          </a:prstGeom>
          <a:solidFill>
            <a:srgbClr val="FFFF00"/>
          </a:solidFill>
          <a:ln w="9525">
            <a:solidFill>
              <a:srgbClr val="000000"/>
            </a:solidFill>
            <a:round/>
            <a:headEnd/>
            <a:tailEnd/>
          </a:ln>
          <a:effectLst/>
        </p:spPr>
        <p:txBody>
          <a:bodyPr wrap="none" lIns="0" tIns="7291" rIns="0" bIns="0" anchor="ctr">
            <a:prstTxWarp prst="textNoShape">
              <a:avLst/>
            </a:prstTxWarp>
          </a:bodyPr>
          <a:lstStyle/>
          <a:p>
            <a:pPr algn="ctr">
              <a:lnSpc>
                <a:spcPct val="97000"/>
              </a:lnSpc>
              <a:tabLst>
                <a:tab pos="634643" algn="l"/>
                <a:tab pos="1269286" algn="l"/>
                <a:tab pos="1903929" algn="l"/>
              </a:tabLst>
            </a:pPr>
            <a:r>
              <a:rPr lang="en-US" sz="1900" dirty="0">
                <a:solidFill>
                  <a:srgbClr val="000000"/>
                </a:solidFill>
                <a:latin typeface="Trebuchet MS" charset="0"/>
                <a:ea typeface="msgothic" charset="0"/>
                <a:cs typeface="msgothic" charset="0"/>
              </a:rPr>
              <a:t>RT Peptide List</a:t>
            </a:r>
          </a:p>
        </p:txBody>
      </p:sp>
      <p:cxnSp>
        <p:nvCxnSpPr>
          <p:cNvPr id="46095" name="AutoShape 15"/>
          <p:cNvCxnSpPr>
            <a:cxnSpLocks noChangeShapeType="1"/>
            <a:stCxn id="46090" idx="2"/>
            <a:endCxn id="46094" idx="0"/>
          </p:cNvCxnSpPr>
          <p:nvPr/>
        </p:nvCxnSpPr>
        <p:spPr bwMode="auto">
          <a:xfrm rot="5400000">
            <a:off x="6419525" y="2343722"/>
            <a:ext cx="424845" cy="2402421"/>
          </a:xfrm>
          <a:prstGeom prst="bentConnector3">
            <a:avLst>
              <a:gd name="adj1" fmla="val 50000"/>
            </a:avLst>
          </a:prstGeom>
          <a:noFill/>
          <a:ln w="9525">
            <a:solidFill>
              <a:srgbClr val="000000"/>
            </a:solidFill>
            <a:round/>
            <a:headEnd/>
            <a:tailEnd type="triangle" w="med" len="med"/>
          </a:ln>
          <a:effectLst/>
        </p:spPr>
      </p:cxnSp>
      <p:sp>
        <p:nvSpPr>
          <p:cNvPr id="46096" name="AutoShape 16"/>
          <p:cNvSpPr>
            <a:spLocks noChangeArrowheads="1"/>
          </p:cNvSpPr>
          <p:nvPr/>
        </p:nvSpPr>
        <p:spPr bwMode="auto">
          <a:xfrm>
            <a:off x="6821003" y="3758795"/>
            <a:ext cx="2016161" cy="383080"/>
          </a:xfrm>
          <a:prstGeom prst="roundRect">
            <a:avLst>
              <a:gd name="adj" fmla="val 16667"/>
            </a:avLst>
          </a:prstGeom>
          <a:solidFill>
            <a:srgbClr val="00FF00"/>
          </a:solidFill>
          <a:ln w="9525">
            <a:solidFill>
              <a:srgbClr val="000000"/>
            </a:solidFill>
            <a:round/>
            <a:headEnd/>
            <a:tailEnd/>
          </a:ln>
          <a:effectLst/>
        </p:spPr>
        <p:txBody>
          <a:bodyPr wrap="none" lIns="0" tIns="7291" rIns="0" bIns="0" anchor="ctr">
            <a:prstTxWarp prst="textNoShape">
              <a:avLst/>
            </a:prstTxWarp>
          </a:bodyPr>
          <a:lstStyle/>
          <a:p>
            <a:pPr algn="ctr">
              <a:lnSpc>
                <a:spcPct val="97000"/>
              </a:lnSpc>
              <a:tabLst>
                <a:tab pos="634643" algn="l"/>
                <a:tab pos="1269286" algn="l"/>
                <a:tab pos="1903929" algn="l"/>
              </a:tabLst>
            </a:pPr>
            <a:r>
              <a:rPr lang="en-US" sz="1900" b="1" i="1" dirty="0">
                <a:solidFill>
                  <a:srgbClr val="000000"/>
                </a:solidFill>
                <a:latin typeface="Trebuchet MS" charset="0"/>
                <a:ea typeface="msgothic" charset="0"/>
                <a:cs typeface="msgothic" charset="0"/>
              </a:rPr>
              <a:t>Fragmentation</a:t>
            </a:r>
          </a:p>
        </p:txBody>
      </p:sp>
      <p:sp>
        <p:nvSpPr>
          <p:cNvPr id="46097" name="AutoShape 17"/>
          <p:cNvSpPr>
            <a:spLocks noChangeArrowheads="1"/>
          </p:cNvSpPr>
          <p:nvPr/>
        </p:nvSpPr>
        <p:spPr bwMode="auto">
          <a:xfrm>
            <a:off x="4322865" y="4559519"/>
            <a:ext cx="2264616" cy="348517"/>
          </a:xfrm>
          <a:prstGeom prst="roundRect">
            <a:avLst>
              <a:gd name="adj" fmla="val 16667"/>
            </a:avLst>
          </a:prstGeom>
          <a:solidFill>
            <a:srgbClr val="FFFF00"/>
          </a:solidFill>
          <a:ln w="9525">
            <a:solidFill>
              <a:srgbClr val="000000"/>
            </a:solidFill>
            <a:round/>
            <a:headEnd/>
            <a:tailEnd/>
          </a:ln>
          <a:effectLst/>
        </p:spPr>
        <p:txBody>
          <a:bodyPr wrap="none" lIns="0" tIns="7291" rIns="0" bIns="0" anchor="ctr">
            <a:prstTxWarp prst="textNoShape">
              <a:avLst/>
            </a:prstTxWarp>
          </a:bodyPr>
          <a:lstStyle/>
          <a:p>
            <a:pPr algn="ctr">
              <a:lnSpc>
                <a:spcPct val="97000"/>
              </a:lnSpc>
              <a:tabLst>
                <a:tab pos="634643" algn="l"/>
                <a:tab pos="1269286" algn="l"/>
                <a:tab pos="1903929" algn="l"/>
              </a:tabLst>
            </a:pPr>
            <a:r>
              <a:rPr lang="en-US" sz="1900" dirty="0">
                <a:solidFill>
                  <a:srgbClr val="000000"/>
                </a:solidFill>
                <a:latin typeface="Trebuchet MS" charset="0"/>
                <a:ea typeface="msgothic" charset="0"/>
                <a:cs typeface="msgothic" charset="0"/>
              </a:rPr>
              <a:t>Spectra</a:t>
            </a:r>
          </a:p>
        </p:txBody>
      </p:sp>
      <p:cxnSp>
        <p:nvCxnSpPr>
          <p:cNvPr id="46098" name="AutoShape 18"/>
          <p:cNvCxnSpPr>
            <a:cxnSpLocks noChangeShapeType="1"/>
            <a:stCxn id="46096" idx="2"/>
            <a:endCxn id="46097" idx="0"/>
          </p:cNvCxnSpPr>
          <p:nvPr/>
        </p:nvCxnSpPr>
        <p:spPr bwMode="auto">
          <a:xfrm rot="5400000">
            <a:off x="6433307" y="3163742"/>
            <a:ext cx="417644" cy="2373911"/>
          </a:xfrm>
          <a:prstGeom prst="bentConnector3">
            <a:avLst>
              <a:gd name="adj1" fmla="val 50000"/>
            </a:avLst>
          </a:prstGeom>
          <a:noFill/>
          <a:ln w="9525">
            <a:solidFill>
              <a:srgbClr val="000000"/>
            </a:solidFill>
            <a:round/>
            <a:headEnd/>
            <a:tailEnd type="triangle" w="med" len="med"/>
          </a:ln>
          <a:effectLst/>
        </p:spPr>
      </p:cxnSp>
      <p:sp>
        <p:nvSpPr>
          <p:cNvPr id="46099" name="AutoShape 19"/>
          <p:cNvSpPr>
            <a:spLocks noChangeArrowheads="1"/>
          </p:cNvSpPr>
          <p:nvPr/>
        </p:nvSpPr>
        <p:spPr bwMode="auto">
          <a:xfrm>
            <a:off x="6840011" y="4542237"/>
            <a:ext cx="1995795" cy="383080"/>
          </a:xfrm>
          <a:prstGeom prst="roundRect">
            <a:avLst>
              <a:gd name="adj" fmla="val 16667"/>
            </a:avLst>
          </a:prstGeom>
          <a:solidFill>
            <a:srgbClr val="00FF00"/>
          </a:solidFill>
          <a:ln w="9525">
            <a:solidFill>
              <a:srgbClr val="000000"/>
            </a:solidFill>
            <a:round/>
            <a:headEnd/>
            <a:tailEnd/>
          </a:ln>
          <a:effectLst/>
        </p:spPr>
        <p:txBody>
          <a:bodyPr wrap="none" lIns="0" tIns="7291" rIns="0" bIns="0" anchor="ctr">
            <a:prstTxWarp prst="textNoShape">
              <a:avLst/>
            </a:prstTxWarp>
          </a:bodyPr>
          <a:lstStyle/>
          <a:p>
            <a:pPr algn="ctr">
              <a:lnSpc>
                <a:spcPct val="97000"/>
              </a:lnSpc>
              <a:tabLst>
                <a:tab pos="634643" algn="l"/>
                <a:tab pos="1269286" algn="l"/>
                <a:tab pos="1903929" algn="l"/>
              </a:tabLst>
            </a:pPr>
            <a:r>
              <a:rPr lang="en-US" sz="1900" b="1" i="1" dirty="0">
                <a:solidFill>
                  <a:srgbClr val="000000"/>
                </a:solidFill>
                <a:latin typeface="Trebuchet MS" charset="0"/>
                <a:ea typeface="msgothic" charset="0"/>
                <a:cs typeface="msgothic" charset="0"/>
              </a:rPr>
              <a:t>Trans. Selection</a:t>
            </a:r>
          </a:p>
        </p:txBody>
      </p:sp>
      <p:cxnSp>
        <p:nvCxnSpPr>
          <p:cNvPr id="46100" name="AutoShape 20"/>
          <p:cNvCxnSpPr>
            <a:cxnSpLocks noChangeShapeType="1"/>
            <a:stCxn id="46097" idx="3"/>
            <a:endCxn id="46099" idx="1"/>
          </p:cNvCxnSpPr>
          <p:nvPr/>
        </p:nvCxnSpPr>
        <p:spPr bwMode="auto">
          <a:xfrm flipV="1">
            <a:off x="6587481" y="4733777"/>
            <a:ext cx="252530" cy="1"/>
          </a:xfrm>
          <a:prstGeom prst="bentConnector3">
            <a:avLst>
              <a:gd name="adj1" fmla="val 50000"/>
            </a:avLst>
          </a:prstGeom>
          <a:noFill/>
          <a:ln w="9525">
            <a:solidFill>
              <a:srgbClr val="000000"/>
            </a:solidFill>
            <a:round/>
            <a:headEnd/>
            <a:tailEnd type="triangle" w="med" len="med"/>
          </a:ln>
          <a:effectLst/>
        </p:spPr>
      </p:cxnSp>
      <p:sp>
        <p:nvSpPr>
          <p:cNvPr id="46101" name="AutoShape 21"/>
          <p:cNvSpPr>
            <a:spLocks noChangeArrowheads="1"/>
          </p:cNvSpPr>
          <p:nvPr/>
        </p:nvSpPr>
        <p:spPr bwMode="auto">
          <a:xfrm>
            <a:off x="5554285" y="5561864"/>
            <a:ext cx="2264616" cy="348517"/>
          </a:xfrm>
          <a:prstGeom prst="roundRect">
            <a:avLst>
              <a:gd name="adj" fmla="val 16667"/>
            </a:avLst>
          </a:prstGeom>
          <a:solidFill>
            <a:srgbClr val="FFFF00"/>
          </a:solidFill>
          <a:ln w="9525">
            <a:solidFill>
              <a:srgbClr val="000000"/>
            </a:solidFill>
            <a:round/>
            <a:headEnd/>
            <a:tailEnd/>
          </a:ln>
          <a:effectLst/>
        </p:spPr>
        <p:txBody>
          <a:bodyPr wrap="none" lIns="0" tIns="8616" rIns="0" bIns="0" anchor="ctr">
            <a:prstTxWarp prst="textNoShape">
              <a:avLst/>
            </a:prstTxWarp>
          </a:bodyPr>
          <a:lstStyle/>
          <a:p>
            <a:pPr algn="ctr">
              <a:lnSpc>
                <a:spcPct val="97000"/>
              </a:lnSpc>
              <a:tabLst>
                <a:tab pos="634643" algn="l"/>
                <a:tab pos="1269286" algn="l"/>
                <a:tab pos="1903929" algn="l"/>
              </a:tabLst>
            </a:pPr>
            <a:r>
              <a:rPr lang="en-US" sz="2300" b="1" dirty="0">
                <a:solidFill>
                  <a:srgbClr val="000000"/>
                </a:solidFill>
                <a:latin typeface="Trebuchet MS" charset="0"/>
                <a:ea typeface="msgothic" charset="0"/>
                <a:cs typeface="msgothic" charset="0"/>
              </a:rPr>
              <a:t>Transition List</a:t>
            </a:r>
          </a:p>
        </p:txBody>
      </p:sp>
      <p:cxnSp>
        <p:nvCxnSpPr>
          <p:cNvPr id="46102" name="AutoShape 22"/>
          <p:cNvCxnSpPr>
            <a:cxnSpLocks noChangeShapeType="1"/>
            <a:stCxn id="46099" idx="2"/>
            <a:endCxn id="46101" idx="0"/>
          </p:cNvCxnSpPr>
          <p:nvPr/>
        </p:nvCxnSpPr>
        <p:spPr bwMode="auto">
          <a:xfrm rot="5400000">
            <a:off x="6943978" y="4667932"/>
            <a:ext cx="636547" cy="1151316"/>
          </a:xfrm>
          <a:prstGeom prst="bentConnector3">
            <a:avLst>
              <a:gd name="adj1" fmla="val 50000"/>
            </a:avLst>
          </a:prstGeom>
          <a:noFill/>
          <a:ln w="9525">
            <a:solidFill>
              <a:srgbClr val="000000"/>
            </a:solidFill>
            <a:round/>
            <a:headEnd/>
            <a:tailEnd type="triangle" w="med" len="med"/>
          </a:ln>
          <a:effectLst/>
        </p:spPr>
      </p:cxnSp>
      <p:cxnSp>
        <p:nvCxnSpPr>
          <p:cNvPr id="46103" name="AutoShape 23"/>
          <p:cNvCxnSpPr>
            <a:cxnSpLocks noChangeShapeType="1"/>
            <a:stCxn id="46094" idx="3"/>
            <a:endCxn id="46096" idx="1"/>
          </p:cNvCxnSpPr>
          <p:nvPr/>
        </p:nvCxnSpPr>
        <p:spPr bwMode="auto">
          <a:xfrm>
            <a:off x="6544036" y="3944574"/>
            <a:ext cx="276967" cy="5761"/>
          </a:xfrm>
          <a:prstGeom prst="straightConnector1">
            <a:avLst/>
          </a:prstGeom>
          <a:noFill/>
          <a:ln w="9525">
            <a:solidFill>
              <a:srgbClr val="000000"/>
            </a:solidFill>
            <a:round/>
            <a:headEnd/>
            <a:tailEnd type="triangle" w="med" len="med"/>
          </a:ln>
          <a:effectLst/>
        </p:spPr>
      </p:cxnSp>
      <p:sp>
        <p:nvSpPr>
          <p:cNvPr id="2" name="Slide Number Placeholder 1"/>
          <p:cNvSpPr>
            <a:spLocks noGrp="1"/>
          </p:cNvSpPr>
          <p:nvPr>
            <p:ph type="sldNum" sz="quarter" idx="10"/>
          </p:nvPr>
        </p:nvSpPr>
        <p:spPr/>
        <p:txBody>
          <a:bodyPr/>
          <a:lstStyle/>
          <a:p>
            <a:pPr>
              <a:defRPr/>
            </a:pPr>
            <a:fld id="{41B0E2A2-38C9-407E-9B30-D35E37AC93A0}" type="slidenum">
              <a:rPr lang="de-DE" smtClean="0">
                <a:cs typeface="Arial" charset="0"/>
              </a:rPr>
              <a:pPr>
                <a:defRPr/>
              </a:pPr>
              <a:t>27</a:t>
            </a:fld>
            <a:endParaRPr lang="de-DE">
              <a:cs typeface="Arial" charset="0"/>
            </a:endParaRPr>
          </a:p>
        </p:txBody>
      </p:sp>
    </p:spTree>
    <p:extLst>
      <p:ext uri="{BB962C8B-B14F-4D97-AF65-F5344CB8AC3E}">
        <p14:creationId xmlns:p14="http://schemas.microsoft.com/office/powerpoint/2010/main" val="307277642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Prediction Methods</a:t>
            </a:r>
            <a:endParaRPr lang="en-US" dirty="0"/>
          </a:p>
        </p:txBody>
      </p:sp>
      <p:sp>
        <p:nvSpPr>
          <p:cNvPr id="3" name="Inhaltsplatzhalter 2"/>
          <p:cNvSpPr>
            <a:spLocks noGrp="1"/>
          </p:cNvSpPr>
          <p:nvPr>
            <p:ph idx="1"/>
          </p:nvPr>
        </p:nvSpPr>
        <p:spPr/>
        <p:txBody>
          <a:bodyPr/>
          <a:lstStyle/>
          <a:p>
            <a:r>
              <a:rPr lang="en-US" sz="2400" b="1" dirty="0" err="1" smtClean="0">
                <a:solidFill>
                  <a:srgbClr val="D06B20"/>
                </a:solidFill>
              </a:rPr>
              <a:t>Proteotypicity</a:t>
            </a:r>
            <a:r>
              <a:rPr lang="en-US" sz="2400" b="1" dirty="0">
                <a:solidFill>
                  <a:srgbClr val="D06B20"/>
                </a:solidFill>
              </a:rPr>
              <a:t> </a:t>
            </a:r>
            <a:r>
              <a:rPr lang="en-US" sz="2400" b="1" dirty="0" smtClean="0">
                <a:solidFill>
                  <a:srgbClr val="D06B20"/>
                </a:solidFill>
              </a:rPr>
              <a:t>prediction </a:t>
            </a:r>
          </a:p>
          <a:p>
            <a:pPr lvl="1"/>
            <a:r>
              <a:rPr lang="en-US" sz="2000" dirty="0" smtClean="0"/>
              <a:t>Predict whether the peptide is a so-called </a:t>
            </a:r>
            <a:r>
              <a:rPr lang="en-US" sz="2000" dirty="0" err="1" smtClean="0"/>
              <a:t>proteotypic</a:t>
            </a:r>
            <a:r>
              <a:rPr lang="en-US" sz="2000" dirty="0" smtClean="0"/>
              <a:t> peptide</a:t>
            </a:r>
          </a:p>
          <a:p>
            <a:pPr lvl="1"/>
            <a:r>
              <a:rPr lang="en-US" sz="2000" dirty="0" err="1" smtClean="0"/>
              <a:t>Proteotypic</a:t>
            </a:r>
            <a:r>
              <a:rPr lang="en-US" sz="2000" dirty="0" smtClean="0"/>
              <a:t> peptides are peptides that are typically observed for a given peptide and allow unique protein mapping</a:t>
            </a:r>
          </a:p>
          <a:p>
            <a:pPr lvl="1"/>
            <a:r>
              <a:rPr lang="en-US" sz="2000" dirty="0" smtClean="0"/>
              <a:t>This corresponds to predicting the response factors: </a:t>
            </a:r>
            <a:r>
              <a:rPr lang="en-US" sz="2000" dirty="0" err="1" smtClean="0"/>
              <a:t>proteotypic</a:t>
            </a:r>
            <a:r>
              <a:rPr lang="en-US" sz="2000" dirty="0" smtClean="0"/>
              <a:t> peptides have high response factors, ionize well, yield strong signals and are thus observed whenever the protein is present</a:t>
            </a:r>
          </a:p>
          <a:p>
            <a:r>
              <a:rPr lang="en-US" sz="2400" b="1" dirty="0" smtClean="0">
                <a:solidFill>
                  <a:srgbClr val="D06B20"/>
                </a:solidFill>
              </a:rPr>
              <a:t>Retention time prediction</a:t>
            </a:r>
          </a:p>
          <a:p>
            <a:pPr lvl="1"/>
            <a:r>
              <a:rPr lang="en-US" sz="2000" dirty="0" smtClean="0"/>
              <a:t>Predict at what time the peptide will elute </a:t>
            </a:r>
          </a:p>
          <a:p>
            <a:pPr lvl="1"/>
            <a:r>
              <a:rPr lang="en-US" sz="2000" dirty="0" smtClean="0"/>
              <a:t>Depends on the separation system</a:t>
            </a:r>
          </a:p>
          <a:p>
            <a:pPr lvl="1"/>
            <a:r>
              <a:rPr lang="en-US" sz="2000" dirty="0" smtClean="0"/>
              <a:t>For a given separation system, the retention time will depend on the peptide</a:t>
            </a:r>
          </a:p>
          <a:p>
            <a:r>
              <a:rPr lang="en-US" sz="2400" dirty="0" smtClean="0"/>
              <a:t>Both properties, </a:t>
            </a:r>
            <a:r>
              <a:rPr lang="en-US" sz="2400" dirty="0" err="1" smtClean="0"/>
              <a:t>proteotypicity</a:t>
            </a:r>
            <a:r>
              <a:rPr lang="en-US" sz="2400" dirty="0" smtClean="0"/>
              <a:t> and retention time, depend on the sequence of the peptide </a:t>
            </a:r>
            <a:r>
              <a:rPr lang="en-US" sz="2400" dirty="0" smtClean="0">
                <a:latin typeface="cmsy10"/>
                <a:ea typeface="cmsy10"/>
                <a:cs typeface="cmsy10"/>
              </a:rPr>
              <a:t>)</a:t>
            </a:r>
            <a:r>
              <a:rPr lang="en-US" sz="2400" dirty="0" smtClean="0"/>
              <a:t> </a:t>
            </a:r>
            <a:r>
              <a:rPr lang="en-US" sz="2400" b="1" dirty="0" smtClean="0">
                <a:solidFill>
                  <a:srgbClr val="D06B20"/>
                </a:solidFill>
              </a:rPr>
              <a:t>sequence-based machine learning can solve both problems</a:t>
            </a:r>
          </a:p>
          <a:p>
            <a:endParaRPr lang="en-US" sz="2400" dirty="0" smtClean="0"/>
          </a:p>
          <a:p>
            <a:pPr lvl="1"/>
            <a:endParaRPr lang="en-US" sz="2000" dirty="0"/>
          </a:p>
        </p:txBody>
      </p:sp>
      <p:sp>
        <p:nvSpPr>
          <p:cNvPr id="4" name="Slide Number Placeholder 3"/>
          <p:cNvSpPr>
            <a:spLocks noGrp="1"/>
          </p:cNvSpPr>
          <p:nvPr>
            <p:ph type="sldNum" sz="quarter" idx="10"/>
          </p:nvPr>
        </p:nvSpPr>
        <p:spPr/>
        <p:txBody>
          <a:bodyPr/>
          <a:lstStyle/>
          <a:p>
            <a:pPr>
              <a:defRPr/>
            </a:pPr>
            <a:fld id="{41B0E2A2-38C9-407E-9B30-D35E37AC93A0}" type="slidenum">
              <a:rPr lang="de-DE" smtClean="0">
                <a:cs typeface="Arial" charset="0"/>
              </a:rPr>
              <a:pPr>
                <a:defRPr/>
              </a:pPr>
              <a:t>28</a:t>
            </a:fld>
            <a:endParaRPr lang="de-DE">
              <a:cs typeface="Arial" charset="0"/>
            </a:endParaRPr>
          </a:p>
        </p:txBody>
      </p:sp>
    </p:spTree>
    <p:extLst>
      <p:ext uri="{BB962C8B-B14F-4D97-AF65-F5344CB8AC3E}">
        <p14:creationId xmlns:p14="http://schemas.microsoft.com/office/powerpoint/2010/main" val="10999783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Retention Time Prediction</a:t>
            </a:r>
            <a:endParaRPr lang="en-US" dirty="0"/>
          </a:p>
        </p:txBody>
      </p:sp>
      <p:sp>
        <p:nvSpPr>
          <p:cNvPr id="3" name="Inhaltsplatzhalter 2"/>
          <p:cNvSpPr>
            <a:spLocks noGrp="1"/>
          </p:cNvSpPr>
          <p:nvPr>
            <p:ph idx="1"/>
          </p:nvPr>
        </p:nvSpPr>
        <p:spPr>
          <a:xfrm>
            <a:off x="152400" y="836712"/>
            <a:ext cx="8839200" cy="2582416"/>
          </a:xfrm>
        </p:spPr>
        <p:txBody>
          <a:bodyPr/>
          <a:lstStyle/>
          <a:p>
            <a:r>
              <a:rPr lang="en-US" sz="2800" dirty="0" smtClean="0"/>
              <a:t>Retention time (as well as </a:t>
            </a:r>
            <a:r>
              <a:rPr lang="en-US" sz="2800" dirty="0" err="1" smtClean="0"/>
              <a:t>proteotypicity</a:t>
            </a:r>
            <a:r>
              <a:rPr lang="en-US" sz="2800" dirty="0" smtClean="0"/>
              <a:t>) can be predicted using support vector regression (SVR)</a:t>
            </a:r>
          </a:p>
          <a:p>
            <a:r>
              <a:rPr lang="en-US" sz="2800" dirty="0" smtClean="0"/>
              <a:t>All that is needed is a sufficiently large training set (100+ peptides) and their retention time</a:t>
            </a:r>
          </a:p>
          <a:p>
            <a:r>
              <a:rPr lang="en-US" sz="2800" dirty="0" smtClean="0"/>
              <a:t>The predictor can then predict retention times of arbitrary peptides given their sequence alone</a:t>
            </a:r>
          </a:p>
          <a:p>
            <a:r>
              <a:rPr lang="en-US" sz="2800" dirty="0" smtClean="0"/>
              <a:t>Accuracy is excellent (</a:t>
            </a:r>
            <a:r>
              <a:rPr lang="en-US" sz="2800" i="1" dirty="0" smtClean="0">
                <a:latin typeface="Calibri"/>
              </a:rPr>
              <a:t>r</a:t>
            </a:r>
            <a:r>
              <a:rPr lang="en-US" sz="2800" baseline="30000" dirty="0" smtClean="0">
                <a:latin typeface="Calibri"/>
              </a:rPr>
              <a:t>2</a:t>
            </a:r>
            <a:r>
              <a:rPr lang="en-US" sz="2800" dirty="0" smtClean="0"/>
              <a:t> = 0.94)</a:t>
            </a:r>
            <a:endParaRPr lang="en-US" sz="2800" dirty="0"/>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4272681"/>
            <a:ext cx="6350000" cy="2252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Textfeld 4"/>
          <p:cNvSpPr txBox="1"/>
          <p:nvPr/>
        </p:nvSpPr>
        <p:spPr>
          <a:xfrm>
            <a:off x="5549824" y="6446307"/>
            <a:ext cx="3659300" cy="246221"/>
          </a:xfrm>
          <a:prstGeom prst="rect">
            <a:avLst/>
          </a:prstGeom>
          <a:noFill/>
        </p:spPr>
        <p:txBody>
          <a:bodyPr wrap="none" rtlCol="0">
            <a:spAutoFit/>
          </a:bodyPr>
          <a:lstStyle/>
          <a:p>
            <a:r>
              <a:rPr lang="en-US" sz="1000" b="0" dirty="0" err="1" smtClean="0">
                <a:solidFill>
                  <a:schemeClr val="tx1"/>
                </a:solidFill>
              </a:rPr>
              <a:t>Bertsch</a:t>
            </a:r>
            <a:r>
              <a:rPr lang="en-US" sz="1000" b="0" dirty="0" smtClean="0">
                <a:solidFill>
                  <a:schemeClr val="tx1"/>
                </a:solidFill>
              </a:rPr>
              <a:t> et al., J. Proteome Res. (2010), </a:t>
            </a:r>
            <a:r>
              <a:rPr lang="en-US" sz="1000" b="0" dirty="0">
                <a:solidFill>
                  <a:schemeClr val="tx1"/>
                </a:solidFill>
              </a:rPr>
              <a:t>2010, 9(5):2696-704</a:t>
            </a:r>
          </a:p>
        </p:txBody>
      </p:sp>
      <p:sp>
        <p:nvSpPr>
          <p:cNvPr id="6" name="Slide Number Placeholder 5"/>
          <p:cNvSpPr>
            <a:spLocks noGrp="1"/>
          </p:cNvSpPr>
          <p:nvPr>
            <p:ph type="sldNum" sz="quarter" idx="10"/>
          </p:nvPr>
        </p:nvSpPr>
        <p:spPr/>
        <p:txBody>
          <a:bodyPr/>
          <a:lstStyle/>
          <a:p>
            <a:pPr>
              <a:defRPr/>
            </a:pPr>
            <a:fld id="{41B0E2A2-38C9-407E-9B30-D35E37AC93A0}" type="slidenum">
              <a:rPr lang="de-DE" smtClean="0">
                <a:cs typeface="Arial" charset="0"/>
              </a:rPr>
              <a:pPr>
                <a:defRPr/>
              </a:pPr>
              <a:t>29</a:t>
            </a:fld>
            <a:endParaRPr lang="de-DE">
              <a:cs typeface="Arial" charset="0"/>
            </a:endParaRPr>
          </a:p>
        </p:txBody>
      </p:sp>
    </p:spTree>
    <p:extLst>
      <p:ext uri="{BB962C8B-B14F-4D97-AF65-F5344CB8AC3E}">
        <p14:creationId xmlns:p14="http://schemas.microsoft.com/office/powerpoint/2010/main" val="12248284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en-US" dirty="0" smtClean="0"/>
              <a:t>LEARNING UNIT 6A</a:t>
            </a:r>
            <a:br>
              <a:rPr lang="en-US" dirty="0" smtClean="0"/>
            </a:br>
            <a:r>
              <a:rPr lang="en-US" dirty="0" smtClean="0"/>
              <a:t>Isobaric LABELING</a:t>
            </a:r>
            <a:endParaRPr lang="en-US" dirty="0"/>
          </a:p>
        </p:txBody>
      </p:sp>
    </p:spTree>
    <p:extLst>
      <p:ext uri="{BB962C8B-B14F-4D97-AF65-F5344CB8AC3E}">
        <p14:creationId xmlns:p14="http://schemas.microsoft.com/office/powerpoint/2010/main" val="34844036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Optimization Problem</a:t>
            </a:r>
            <a:endParaRPr lang="en-US" dirty="0"/>
          </a:p>
        </p:txBody>
      </p:sp>
      <p:sp>
        <p:nvSpPr>
          <p:cNvPr id="3" name="Inhaltsplatzhalter 2"/>
          <p:cNvSpPr>
            <a:spLocks noGrp="1"/>
          </p:cNvSpPr>
          <p:nvPr>
            <p:ph idx="1"/>
          </p:nvPr>
        </p:nvSpPr>
        <p:spPr>
          <a:xfrm>
            <a:off x="168681" y="827320"/>
            <a:ext cx="8839200" cy="5410200"/>
          </a:xfrm>
        </p:spPr>
        <p:txBody>
          <a:bodyPr/>
          <a:lstStyle/>
          <a:p>
            <a:r>
              <a:rPr lang="en-US" sz="2400" b="1" dirty="0" smtClean="0">
                <a:solidFill>
                  <a:srgbClr val="D06B20"/>
                </a:solidFill>
              </a:rPr>
              <a:t>Given </a:t>
            </a:r>
          </a:p>
          <a:p>
            <a:pPr lvl="1"/>
            <a:r>
              <a:rPr lang="en-US" sz="2400" dirty="0" smtClean="0"/>
              <a:t>A set of possible transitions</a:t>
            </a:r>
          </a:p>
          <a:p>
            <a:r>
              <a:rPr lang="en-US" sz="2400" b="1" dirty="0" smtClean="0">
                <a:solidFill>
                  <a:srgbClr val="D06B20"/>
                </a:solidFill>
              </a:rPr>
              <a:t>Objective</a:t>
            </a:r>
          </a:p>
          <a:p>
            <a:pPr lvl="1"/>
            <a:r>
              <a:rPr lang="en-US" sz="2400" dirty="0" smtClean="0"/>
              <a:t>Pack as many of the transitions into a list as possible</a:t>
            </a:r>
          </a:p>
          <a:p>
            <a:pPr lvl="1"/>
            <a:r>
              <a:rPr lang="en-US" sz="2400" dirty="0" smtClean="0"/>
              <a:t>Maximize coverage of the proteins </a:t>
            </a:r>
          </a:p>
          <a:p>
            <a:r>
              <a:rPr lang="en-US" sz="2400" dirty="0" smtClean="0"/>
              <a:t>Combinatorial </a:t>
            </a:r>
            <a:r>
              <a:rPr lang="en-US" sz="2400" dirty="0"/>
              <a:t>o</a:t>
            </a:r>
            <a:r>
              <a:rPr lang="en-US" sz="2400" dirty="0" smtClean="0"/>
              <a:t>ptimization problem, can be </a:t>
            </a:r>
            <a:r>
              <a:rPr lang="en-US" sz="2400" dirty="0" smtClean="0">
                <a:solidFill>
                  <a:srgbClr val="D06B20"/>
                </a:solidFill>
              </a:rPr>
              <a:t>solved </a:t>
            </a:r>
            <a:r>
              <a:rPr lang="en-US" sz="2400" b="1" dirty="0" smtClean="0">
                <a:solidFill>
                  <a:srgbClr val="D06B20"/>
                </a:solidFill>
              </a:rPr>
              <a:t>using integer linear programming (ILP)</a:t>
            </a:r>
          </a:p>
          <a:p>
            <a:endParaRPr lang="en-US" sz="2400" dirty="0" smtClean="0"/>
          </a:p>
        </p:txBody>
      </p:sp>
      <p:sp>
        <p:nvSpPr>
          <p:cNvPr id="4" name="Textfeld 3"/>
          <p:cNvSpPr txBox="1"/>
          <p:nvPr/>
        </p:nvSpPr>
        <p:spPr>
          <a:xfrm>
            <a:off x="5533543" y="6430027"/>
            <a:ext cx="3659300" cy="246221"/>
          </a:xfrm>
          <a:prstGeom prst="rect">
            <a:avLst/>
          </a:prstGeom>
          <a:noFill/>
        </p:spPr>
        <p:txBody>
          <a:bodyPr wrap="none" rtlCol="0">
            <a:spAutoFit/>
          </a:bodyPr>
          <a:lstStyle/>
          <a:p>
            <a:r>
              <a:rPr lang="en-US" sz="1000" b="0" dirty="0" err="1" smtClean="0">
                <a:solidFill>
                  <a:schemeClr val="tx1"/>
                </a:solidFill>
              </a:rPr>
              <a:t>Bertsch</a:t>
            </a:r>
            <a:r>
              <a:rPr lang="en-US" sz="1000" b="0" dirty="0" smtClean="0">
                <a:solidFill>
                  <a:schemeClr val="tx1"/>
                </a:solidFill>
              </a:rPr>
              <a:t> et al., J. Proteome Res. (2010), </a:t>
            </a:r>
            <a:r>
              <a:rPr lang="en-US" sz="1000" b="0" dirty="0">
                <a:solidFill>
                  <a:schemeClr val="tx1"/>
                </a:solidFill>
              </a:rPr>
              <a:t>2010, 9(5):2696-704</a:t>
            </a:r>
          </a:p>
        </p:txBody>
      </p:sp>
      <p:sp>
        <p:nvSpPr>
          <p:cNvPr id="5" name="Textfeld 4"/>
          <p:cNvSpPr txBox="1"/>
          <p:nvPr/>
        </p:nvSpPr>
        <p:spPr>
          <a:xfrm>
            <a:off x="-2767826" y="5421280"/>
            <a:ext cx="184666" cy="769441"/>
          </a:xfrm>
          <a:prstGeom prst="rect">
            <a:avLst/>
          </a:prstGeom>
          <a:noFill/>
        </p:spPr>
        <p:txBody>
          <a:bodyPr wrap="none" rtlCol="0">
            <a:spAutoFit/>
          </a:bodyPr>
          <a:lstStyle/>
          <a:p>
            <a:endParaRPr lang="en-US" dirty="0"/>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0404" y="3717032"/>
            <a:ext cx="3656092" cy="26287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Textfeld 6"/>
          <p:cNvSpPr txBox="1"/>
          <p:nvPr/>
        </p:nvSpPr>
        <p:spPr>
          <a:xfrm>
            <a:off x="307247" y="3932434"/>
            <a:ext cx="4752528" cy="2554545"/>
          </a:xfrm>
          <a:prstGeom prst="rect">
            <a:avLst/>
          </a:prstGeom>
          <a:solidFill>
            <a:schemeClr val="bg1">
              <a:lumMod val="85000"/>
            </a:schemeClr>
          </a:solidFill>
        </p:spPr>
        <p:txBody>
          <a:bodyPr wrap="square" rtlCol="0">
            <a:spAutoFit/>
          </a:bodyPr>
          <a:lstStyle/>
          <a:p>
            <a:pPr marL="260350" indent="-260350" algn="l">
              <a:buFont typeface="Arial"/>
              <a:buChar char="•"/>
            </a:pPr>
            <a:r>
              <a:rPr lang="en-US" sz="2000" b="0" dirty="0" smtClean="0">
                <a:solidFill>
                  <a:schemeClr val="tx1"/>
                </a:solidFill>
              </a:rPr>
              <a:t>The number of transitions at any time is limited</a:t>
            </a:r>
          </a:p>
          <a:p>
            <a:pPr marL="260350" indent="-260350" algn="l">
              <a:buFont typeface="Arial"/>
              <a:buChar char="•"/>
            </a:pPr>
            <a:r>
              <a:rPr lang="en-US" sz="2000" b="0" dirty="0" smtClean="0">
                <a:solidFill>
                  <a:schemeClr val="tx1"/>
                </a:solidFill>
              </a:rPr>
              <a:t>Each transition has to be scheduled for a certain retention time window</a:t>
            </a:r>
          </a:p>
          <a:p>
            <a:pPr marL="260350" indent="-260350" algn="l">
              <a:buFont typeface="Arial"/>
              <a:buChar char="•"/>
            </a:pPr>
            <a:r>
              <a:rPr lang="en-US" sz="2000" b="0" dirty="0" smtClean="0">
                <a:solidFill>
                  <a:schemeClr val="tx1"/>
                </a:solidFill>
              </a:rPr>
              <a:t>Given the choice between multiple transitions, those should be preferred that stem from peptides/proteins not yet measured</a:t>
            </a:r>
            <a:endParaRPr lang="en-US" sz="2000" b="0" dirty="0">
              <a:solidFill>
                <a:schemeClr val="tx1"/>
              </a:solidFill>
            </a:endParaRPr>
          </a:p>
        </p:txBody>
      </p:sp>
      <p:sp>
        <p:nvSpPr>
          <p:cNvPr id="8" name="Slide Number Placeholder 7"/>
          <p:cNvSpPr>
            <a:spLocks noGrp="1"/>
          </p:cNvSpPr>
          <p:nvPr>
            <p:ph type="sldNum" sz="quarter" idx="10"/>
          </p:nvPr>
        </p:nvSpPr>
        <p:spPr/>
        <p:txBody>
          <a:bodyPr/>
          <a:lstStyle/>
          <a:p>
            <a:pPr>
              <a:defRPr/>
            </a:pPr>
            <a:fld id="{41B0E2A2-38C9-407E-9B30-D35E37AC93A0}" type="slidenum">
              <a:rPr lang="de-DE" smtClean="0">
                <a:cs typeface="Arial" charset="0"/>
              </a:rPr>
              <a:pPr>
                <a:defRPr/>
              </a:pPr>
              <a:t>30</a:t>
            </a:fld>
            <a:endParaRPr lang="de-DE">
              <a:cs typeface="Arial" charset="0"/>
            </a:endParaRPr>
          </a:p>
        </p:txBody>
      </p:sp>
    </p:spTree>
    <p:extLst>
      <p:ext uri="{BB962C8B-B14F-4D97-AF65-F5344CB8AC3E}">
        <p14:creationId xmlns:p14="http://schemas.microsoft.com/office/powerpoint/2010/main" val="37524261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Optimization Problem</a:t>
            </a:r>
            <a:endParaRPr lang="en-US" dirty="0"/>
          </a:p>
        </p:txBody>
      </p:sp>
      <p:sp>
        <p:nvSpPr>
          <p:cNvPr id="3" name="Inhaltsplatzhalter 2"/>
          <p:cNvSpPr>
            <a:spLocks noGrp="1"/>
          </p:cNvSpPr>
          <p:nvPr>
            <p:ph idx="1"/>
          </p:nvPr>
        </p:nvSpPr>
        <p:spPr>
          <a:xfrm>
            <a:off x="152400" y="990600"/>
            <a:ext cx="8839200" cy="5678760"/>
          </a:xfrm>
        </p:spPr>
        <p:txBody>
          <a:bodyPr/>
          <a:lstStyle/>
          <a:p>
            <a:pPr marL="0" indent="0">
              <a:buNone/>
            </a:pPr>
            <a:r>
              <a:rPr lang="en-US" sz="2400" b="1" dirty="0" smtClean="0">
                <a:solidFill>
                  <a:schemeClr val="accent5"/>
                </a:solidFill>
              </a:rPr>
              <a:t>Definitions</a:t>
            </a:r>
          </a:p>
          <a:p>
            <a:pPr lvl="1"/>
            <a:r>
              <a:rPr lang="en-US" sz="2400" dirty="0" smtClean="0"/>
              <a:t>A set of protein sequences </a:t>
            </a:r>
            <a:r>
              <a:rPr lang="en-US" sz="2400" i="1" dirty="0" smtClean="0"/>
              <a:t>S = {s</a:t>
            </a:r>
            <a:r>
              <a:rPr lang="en-US" sz="2400" i="1" baseline="-25000" dirty="0" smtClean="0"/>
              <a:t>1</a:t>
            </a:r>
            <a:r>
              <a:rPr lang="en-US" sz="2400" i="1" dirty="0" smtClean="0"/>
              <a:t>,…,</a:t>
            </a:r>
            <a:r>
              <a:rPr lang="en-US" sz="2400" i="1" dirty="0" err="1" smtClean="0"/>
              <a:t>s</a:t>
            </a:r>
            <a:r>
              <a:rPr lang="en-US" sz="2400" i="1" baseline="-25000" dirty="0" err="1" smtClean="0"/>
              <a:t>k</a:t>
            </a:r>
            <a:r>
              <a:rPr lang="en-US" sz="2400" i="1" dirty="0" smtClean="0"/>
              <a:t>}</a:t>
            </a:r>
          </a:p>
          <a:p>
            <a:pPr lvl="1"/>
            <a:r>
              <a:rPr lang="en-US" sz="2400" dirty="0" smtClean="0"/>
              <a:t>S can be digested in </a:t>
            </a:r>
            <a:r>
              <a:rPr lang="en-US" sz="2400" dirty="0" err="1" smtClean="0"/>
              <a:t>silico</a:t>
            </a:r>
            <a:r>
              <a:rPr lang="en-US" sz="2400" dirty="0" smtClean="0"/>
              <a:t> into a set of </a:t>
            </a:r>
            <a:r>
              <a:rPr lang="en-US" sz="2400" dirty="0" err="1" smtClean="0"/>
              <a:t>tryptic</a:t>
            </a:r>
            <a:r>
              <a:rPr lang="en-US" sz="2400" dirty="0" smtClean="0"/>
              <a:t> peptides </a:t>
            </a:r>
            <a:br>
              <a:rPr lang="en-US" sz="2400" dirty="0" smtClean="0"/>
            </a:br>
            <a:r>
              <a:rPr lang="en-US" sz="2400" i="1" dirty="0" smtClean="0"/>
              <a:t>P={p</a:t>
            </a:r>
            <a:r>
              <a:rPr lang="en-US" sz="2400" i="1" baseline="-25000" dirty="0" smtClean="0"/>
              <a:t>1</a:t>
            </a:r>
            <a:r>
              <a:rPr lang="en-US" sz="2400" i="1" dirty="0" smtClean="0"/>
              <a:t>,…,</a:t>
            </a:r>
            <a:r>
              <a:rPr lang="en-US" sz="2400" i="1" dirty="0" err="1" smtClean="0"/>
              <a:t>p</a:t>
            </a:r>
            <a:r>
              <a:rPr lang="en-US" sz="2400" i="1" baseline="-25000" dirty="0" err="1" smtClean="0"/>
              <a:t>n</a:t>
            </a:r>
            <a:r>
              <a:rPr lang="en-US" sz="2400" i="1" dirty="0" smtClean="0"/>
              <a:t>}</a:t>
            </a:r>
          </a:p>
          <a:p>
            <a:pPr lvl="1"/>
            <a:r>
              <a:rPr lang="en-US" sz="2400" dirty="0" smtClean="0"/>
              <a:t>The sequence of a peptide is mapped to a predicted</a:t>
            </a:r>
          </a:p>
          <a:p>
            <a:pPr lvl="2"/>
            <a:r>
              <a:rPr lang="en-US" dirty="0" smtClean="0"/>
              <a:t>Retention time RT(p),</a:t>
            </a:r>
          </a:p>
          <a:p>
            <a:pPr lvl="2"/>
            <a:r>
              <a:rPr lang="en-US" dirty="0" err="1" smtClean="0"/>
              <a:t>Proteotypicity</a:t>
            </a:r>
            <a:r>
              <a:rPr lang="en-US" dirty="0" smtClean="0"/>
              <a:t> PT(p), and</a:t>
            </a:r>
          </a:p>
          <a:p>
            <a:pPr lvl="2"/>
            <a:r>
              <a:rPr lang="en-US" dirty="0" smtClean="0"/>
              <a:t>A set of predicted fragment ion intensities FI(p)</a:t>
            </a:r>
          </a:p>
          <a:p>
            <a:pPr lvl="1"/>
            <a:r>
              <a:rPr lang="en-US" sz="2400" dirty="0" smtClean="0"/>
              <a:t>A set of possible transitions T={t</a:t>
            </a:r>
            <a:r>
              <a:rPr lang="en-US" sz="2400" baseline="-25000" dirty="0" smtClean="0"/>
              <a:t>1</a:t>
            </a:r>
            <a:r>
              <a:rPr lang="en-US" sz="2400" dirty="0" smtClean="0"/>
              <a:t>,…,</a:t>
            </a:r>
            <a:r>
              <a:rPr lang="en-US" sz="2400" dirty="0" err="1" smtClean="0"/>
              <a:t>t</a:t>
            </a:r>
            <a:r>
              <a:rPr lang="en-US" sz="2400" baseline="-25000" dirty="0" err="1" smtClean="0"/>
              <a:t>l</a:t>
            </a:r>
            <a:r>
              <a:rPr lang="en-US" sz="2400" dirty="0" smtClean="0"/>
              <a:t>}, where each transition t is defined by its peptide parent mass p(t) and fragment ion m/z m(t)</a:t>
            </a:r>
          </a:p>
          <a:p>
            <a:pPr lvl="1"/>
            <a:r>
              <a:rPr lang="en-US" sz="2400" dirty="0" smtClean="0"/>
              <a:t>δ denotes the length in RT of a scheduled transition (based on the std. deviation of the retention time prediction)</a:t>
            </a:r>
            <a:endParaRPr lang="en-US" sz="2400" dirty="0"/>
          </a:p>
        </p:txBody>
      </p:sp>
      <p:sp>
        <p:nvSpPr>
          <p:cNvPr id="4" name="Slide Number Placeholder 3"/>
          <p:cNvSpPr>
            <a:spLocks noGrp="1"/>
          </p:cNvSpPr>
          <p:nvPr>
            <p:ph type="sldNum" sz="quarter" idx="10"/>
          </p:nvPr>
        </p:nvSpPr>
        <p:spPr/>
        <p:txBody>
          <a:bodyPr/>
          <a:lstStyle/>
          <a:p>
            <a:pPr>
              <a:defRPr/>
            </a:pPr>
            <a:fld id="{41B0E2A2-38C9-407E-9B30-D35E37AC93A0}" type="slidenum">
              <a:rPr lang="de-DE" smtClean="0">
                <a:cs typeface="Arial" charset="0"/>
              </a:rPr>
              <a:pPr>
                <a:defRPr/>
              </a:pPr>
              <a:t>31</a:t>
            </a:fld>
            <a:endParaRPr lang="de-DE">
              <a:cs typeface="Arial" charset="0"/>
            </a:endParaRPr>
          </a:p>
        </p:txBody>
      </p:sp>
    </p:spTree>
    <p:extLst>
      <p:ext uri="{BB962C8B-B14F-4D97-AF65-F5344CB8AC3E}">
        <p14:creationId xmlns:p14="http://schemas.microsoft.com/office/powerpoint/2010/main" val="2822201945"/>
      </p:ext>
    </p:extLst>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Optimization Problem</a:t>
            </a:r>
            <a:endParaRPr lang="en-US" dirty="0"/>
          </a:p>
        </p:txBody>
      </p:sp>
      <p:sp>
        <p:nvSpPr>
          <p:cNvPr id="3" name="Inhaltsplatzhalter 2"/>
          <p:cNvSpPr>
            <a:spLocks noGrp="1"/>
          </p:cNvSpPr>
          <p:nvPr>
            <p:ph idx="1"/>
          </p:nvPr>
        </p:nvSpPr>
        <p:spPr>
          <a:xfrm>
            <a:off x="168681" y="827320"/>
            <a:ext cx="8839200" cy="5410200"/>
          </a:xfrm>
        </p:spPr>
        <p:txBody>
          <a:bodyPr/>
          <a:lstStyle/>
          <a:p>
            <a:pPr marL="0" indent="0">
              <a:buNone/>
            </a:pPr>
            <a:r>
              <a:rPr lang="en-US" sz="2400" b="1" dirty="0" smtClean="0">
                <a:solidFill>
                  <a:srgbClr val="D06B20"/>
                </a:solidFill>
              </a:rPr>
              <a:t>ILP Formulation</a:t>
            </a:r>
          </a:p>
          <a:p>
            <a:endParaRPr lang="en-US" sz="2400" dirty="0" smtClean="0"/>
          </a:p>
        </p:txBody>
      </p:sp>
      <p:sp>
        <p:nvSpPr>
          <p:cNvPr id="4" name="Textfeld 3"/>
          <p:cNvSpPr txBox="1"/>
          <p:nvPr/>
        </p:nvSpPr>
        <p:spPr>
          <a:xfrm>
            <a:off x="5533543" y="6430027"/>
            <a:ext cx="3659300" cy="246221"/>
          </a:xfrm>
          <a:prstGeom prst="rect">
            <a:avLst/>
          </a:prstGeom>
          <a:noFill/>
        </p:spPr>
        <p:txBody>
          <a:bodyPr wrap="none" rtlCol="0">
            <a:spAutoFit/>
          </a:bodyPr>
          <a:lstStyle/>
          <a:p>
            <a:r>
              <a:rPr lang="en-US" sz="1000" b="0" dirty="0" err="1" smtClean="0">
                <a:solidFill>
                  <a:schemeClr val="tx1"/>
                </a:solidFill>
              </a:rPr>
              <a:t>Bertsch</a:t>
            </a:r>
            <a:r>
              <a:rPr lang="en-US" sz="1000" b="0" dirty="0" smtClean="0">
                <a:solidFill>
                  <a:schemeClr val="tx1"/>
                </a:solidFill>
              </a:rPr>
              <a:t> et al., J. Proteome Res. (2010), </a:t>
            </a:r>
            <a:r>
              <a:rPr lang="en-US" sz="1000" b="0" dirty="0">
                <a:solidFill>
                  <a:schemeClr val="tx1"/>
                </a:solidFill>
              </a:rPr>
              <a:t>2010, 9(5):2696-704</a:t>
            </a:r>
          </a:p>
        </p:txBody>
      </p:sp>
      <p:sp>
        <p:nvSpPr>
          <p:cNvPr id="5" name="Textfeld 4"/>
          <p:cNvSpPr txBox="1"/>
          <p:nvPr/>
        </p:nvSpPr>
        <p:spPr>
          <a:xfrm>
            <a:off x="-2767826" y="5421280"/>
            <a:ext cx="184666" cy="769441"/>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3"/>
          <a:stretch>
            <a:fillRect/>
          </a:stretch>
        </p:blipFill>
        <p:spPr>
          <a:xfrm>
            <a:off x="251520" y="1484784"/>
            <a:ext cx="8360932" cy="1152128"/>
          </a:xfrm>
          <a:prstGeom prst="rect">
            <a:avLst/>
          </a:prstGeom>
        </p:spPr>
      </p:pic>
      <p:sp>
        <p:nvSpPr>
          <p:cNvPr id="8" name="TextBox 7"/>
          <p:cNvSpPr txBox="1"/>
          <p:nvPr/>
        </p:nvSpPr>
        <p:spPr>
          <a:xfrm>
            <a:off x="323528" y="3140968"/>
            <a:ext cx="8712968" cy="3693319"/>
          </a:xfrm>
          <a:prstGeom prst="rect">
            <a:avLst/>
          </a:prstGeom>
          <a:noFill/>
        </p:spPr>
        <p:txBody>
          <a:bodyPr wrap="square" rtlCol="0">
            <a:spAutoFit/>
          </a:bodyPr>
          <a:lstStyle/>
          <a:p>
            <a:pPr algn="l"/>
            <a:r>
              <a:rPr lang="en-US" sz="1800" b="0" dirty="0" smtClean="0">
                <a:solidFill>
                  <a:srgbClr val="000000"/>
                </a:solidFill>
              </a:rPr>
              <a:t>Binary decision variables </a:t>
            </a:r>
            <a:r>
              <a:rPr lang="en-US" sz="1800" b="0" dirty="0" err="1" smtClean="0">
                <a:solidFill>
                  <a:srgbClr val="000000"/>
                </a:solidFill>
              </a:rPr>
              <a:t>x</a:t>
            </a:r>
            <a:r>
              <a:rPr lang="en-US" sz="1800" b="0" baseline="-25000" dirty="0" err="1" smtClean="0">
                <a:solidFill>
                  <a:srgbClr val="000000"/>
                </a:solidFill>
              </a:rPr>
              <a:t>t</a:t>
            </a:r>
            <a:r>
              <a:rPr lang="en-US" sz="1800" b="0" dirty="0" smtClean="0">
                <a:solidFill>
                  <a:srgbClr val="000000"/>
                </a:solidFill>
              </a:rPr>
              <a:t>:  </a:t>
            </a:r>
            <a:r>
              <a:rPr lang="en-US" sz="1800" b="0" dirty="0" err="1" smtClean="0">
                <a:solidFill>
                  <a:srgbClr val="000000"/>
                </a:solidFill>
              </a:rPr>
              <a:t>x</a:t>
            </a:r>
            <a:r>
              <a:rPr lang="en-US" sz="1800" b="0" baseline="-25000" dirty="0" err="1" smtClean="0">
                <a:solidFill>
                  <a:srgbClr val="000000"/>
                </a:solidFill>
              </a:rPr>
              <a:t>t</a:t>
            </a:r>
            <a:r>
              <a:rPr lang="en-US" sz="1800" b="0" dirty="0" smtClean="0">
                <a:solidFill>
                  <a:srgbClr val="000000"/>
                </a:solidFill>
              </a:rPr>
              <a:t>= 1  if the transition in T is </a:t>
            </a:r>
            <a:r>
              <a:rPr lang="en-US" sz="1800" b="0" dirty="0" err="1" smtClean="0">
                <a:solidFill>
                  <a:srgbClr val="000000"/>
                </a:solidFill>
              </a:rPr>
              <a:t>choosen</a:t>
            </a:r>
            <a:r>
              <a:rPr lang="en-US" sz="1800" b="0" dirty="0" smtClean="0">
                <a:solidFill>
                  <a:srgbClr val="000000"/>
                </a:solidFill>
              </a:rPr>
              <a:t>, 0 otherwise</a:t>
            </a:r>
          </a:p>
          <a:p>
            <a:pPr marL="742950" lvl="1" indent="-285750" algn="l">
              <a:buFont typeface="Arial"/>
              <a:buChar char="•"/>
            </a:pPr>
            <a:endParaRPr lang="en-US" sz="1800" b="0" dirty="0">
              <a:solidFill>
                <a:srgbClr val="000000"/>
              </a:solidFill>
            </a:endParaRPr>
          </a:p>
          <a:p>
            <a:pPr algn="l"/>
            <a:r>
              <a:rPr lang="en-US" sz="1800" b="0" dirty="0" smtClean="0">
                <a:solidFill>
                  <a:srgbClr val="000000"/>
                </a:solidFill>
              </a:rPr>
              <a:t>Weight </a:t>
            </a:r>
            <a:r>
              <a:rPr lang="en-US" sz="1800" b="0" dirty="0" err="1" smtClean="0">
                <a:solidFill>
                  <a:srgbClr val="000000"/>
                </a:solidFill>
              </a:rPr>
              <a:t>d</a:t>
            </a:r>
            <a:r>
              <a:rPr lang="en-US" sz="1800" b="0" baseline="-25000" dirty="0" err="1" smtClean="0">
                <a:solidFill>
                  <a:srgbClr val="000000"/>
                </a:solidFill>
              </a:rPr>
              <a:t>t</a:t>
            </a:r>
            <a:r>
              <a:rPr lang="en-US" sz="1800" b="0" dirty="0" smtClean="0">
                <a:solidFill>
                  <a:srgbClr val="000000"/>
                </a:solidFill>
              </a:rPr>
              <a:t> describes the detectability (log value of combined </a:t>
            </a:r>
            <a:r>
              <a:rPr lang="en-US" sz="1800" b="0" dirty="0" err="1" smtClean="0">
                <a:solidFill>
                  <a:srgbClr val="000000"/>
                </a:solidFill>
              </a:rPr>
              <a:t>proteotypicity</a:t>
            </a:r>
            <a:r>
              <a:rPr lang="en-US" sz="1800" b="0" dirty="0" smtClean="0">
                <a:solidFill>
                  <a:srgbClr val="000000"/>
                </a:solidFill>
              </a:rPr>
              <a:t> and</a:t>
            </a:r>
          </a:p>
          <a:p>
            <a:pPr algn="l"/>
            <a:r>
              <a:rPr lang="en-US" sz="1800" b="0" dirty="0">
                <a:solidFill>
                  <a:srgbClr val="000000"/>
                </a:solidFill>
              </a:rPr>
              <a:t>	</a:t>
            </a:r>
            <a:r>
              <a:rPr lang="en-US" sz="1800" b="0" dirty="0" smtClean="0">
                <a:solidFill>
                  <a:srgbClr val="000000"/>
                </a:solidFill>
              </a:rPr>
              <a:t>			   fragment ion probability)</a:t>
            </a:r>
          </a:p>
          <a:p>
            <a:pPr algn="l"/>
            <a:endParaRPr lang="en-US" sz="1800" b="0" dirty="0">
              <a:solidFill>
                <a:srgbClr val="000000"/>
              </a:solidFill>
            </a:endParaRPr>
          </a:p>
          <a:p>
            <a:pPr algn="l"/>
            <a:r>
              <a:rPr lang="en-US" sz="1800" b="0" dirty="0">
                <a:solidFill>
                  <a:srgbClr val="000000"/>
                </a:solidFill>
              </a:rPr>
              <a:t>Binary decision variables </a:t>
            </a:r>
            <a:r>
              <a:rPr lang="en-US" sz="1800" b="0" dirty="0" err="1" smtClean="0">
                <a:solidFill>
                  <a:srgbClr val="000000"/>
                </a:solidFill>
              </a:rPr>
              <a:t>y</a:t>
            </a:r>
            <a:r>
              <a:rPr lang="en-US" sz="1800" b="0" baseline="-25000" dirty="0" err="1">
                <a:solidFill>
                  <a:srgbClr val="000000"/>
                </a:solidFill>
              </a:rPr>
              <a:t>p</a:t>
            </a:r>
            <a:r>
              <a:rPr lang="en-US" sz="1800" b="0" dirty="0" smtClean="0">
                <a:solidFill>
                  <a:srgbClr val="000000"/>
                </a:solidFill>
              </a:rPr>
              <a:t>:  </a:t>
            </a:r>
            <a:r>
              <a:rPr lang="en-US" sz="1800" b="0" dirty="0" err="1" smtClean="0">
                <a:solidFill>
                  <a:srgbClr val="000000"/>
                </a:solidFill>
              </a:rPr>
              <a:t>y</a:t>
            </a:r>
            <a:r>
              <a:rPr lang="en-US" sz="1800" b="0" baseline="-25000" dirty="0" err="1">
                <a:solidFill>
                  <a:srgbClr val="000000"/>
                </a:solidFill>
              </a:rPr>
              <a:t>p</a:t>
            </a:r>
            <a:r>
              <a:rPr lang="en-US" sz="1800" b="0" dirty="0" smtClean="0">
                <a:solidFill>
                  <a:srgbClr val="000000"/>
                </a:solidFill>
              </a:rPr>
              <a:t>= </a:t>
            </a:r>
            <a:r>
              <a:rPr lang="en-US" sz="1800" b="0" dirty="0">
                <a:solidFill>
                  <a:srgbClr val="000000"/>
                </a:solidFill>
              </a:rPr>
              <a:t>1 </a:t>
            </a:r>
            <a:r>
              <a:rPr lang="en-US" sz="1800" b="0" dirty="0" smtClean="0">
                <a:solidFill>
                  <a:srgbClr val="000000"/>
                </a:solidFill>
              </a:rPr>
              <a:t>if peptide             is NOT covered by at least                   transitions.</a:t>
            </a:r>
          </a:p>
          <a:p>
            <a:pPr algn="l"/>
            <a:endParaRPr lang="en-US" sz="1800" b="0" dirty="0">
              <a:solidFill>
                <a:srgbClr val="000000"/>
              </a:solidFill>
            </a:endParaRPr>
          </a:p>
          <a:p>
            <a:pPr algn="l"/>
            <a:r>
              <a:rPr lang="en-US" sz="1800" b="0" dirty="0">
                <a:solidFill>
                  <a:srgbClr val="000000"/>
                </a:solidFill>
              </a:rPr>
              <a:t>Binary decision variables </a:t>
            </a:r>
            <a:r>
              <a:rPr lang="en-US" sz="1800" b="0" dirty="0" err="1" smtClean="0">
                <a:solidFill>
                  <a:srgbClr val="000000"/>
                </a:solidFill>
              </a:rPr>
              <a:t>z</a:t>
            </a:r>
            <a:r>
              <a:rPr lang="en-US" sz="1800" b="0" baseline="-25000" dirty="0" err="1" smtClean="0">
                <a:solidFill>
                  <a:srgbClr val="000000"/>
                </a:solidFill>
              </a:rPr>
              <a:t>s</a:t>
            </a:r>
            <a:r>
              <a:rPr lang="en-US" sz="1800" b="0" baseline="30000" dirty="0" err="1" smtClean="0">
                <a:solidFill>
                  <a:srgbClr val="000000"/>
                </a:solidFill>
              </a:rPr>
              <a:t>j</a:t>
            </a:r>
            <a:r>
              <a:rPr lang="en-US" sz="1800" b="0" dirty="0" smtClean="0">
                <a:solidFill>
                  <a:srgbClr val="000000"/>
                </a:solidFill>
              </a:rPr>
              <a:t>:  </a:t>
            </a:r>
            <a:r>
              <a:rPr lang="en-US" sz="1800" b="0" dirty="0" err="1">
                <a:solidFill>
                  <a:srgbClr val="000000"/>
                </a:solidFill>
              </a:rPr>
              <a:t>z</a:t>
            </a:r>
            <a:r>
              <a:rPr lang="en-US" sz="1800" b="0" baseline="-25000" dirty="0" err="1">
                <a:solidFill>
                  <a:srgbClr val="000000"/>
                </a:solidFill>
              </a:rPr>
              <a:t>s</a:t>
            </a:r>
            <a:r>
              <a:rPr lang="en-US" sz="1800" b="0" baseline="30000" dirty="0" err="1">
                <a:solidFill>
                  <a:srgbClr val="000000"/>
                </a:solidFill>
              </a:rPr>
              <a:t>j</a:t>
            </a:r>
            <a:r>
              <a:rPr lang="en-US" sz="1800" b="0" dirty="0" smtClean="0">
                <a:solidFill>
                  <a:srgbClr val="000000"/>
                </a:solidFill>
              </a:rPr>
              <a:t>= </a:t>
            </a:r>
            <a:r>
              <a:rPr lang="en-US" sz="1800" b="0" dirty="0">
                <a:solidFill>
                  <a:srgbClr val="000000"/>
                </a:solidFill>
              </a:rPr>
              <a:t>1 if </a:t>
            </a:r>
            <a:r>
              <a:rPr lang="en-US" sz="1800" b="0" dirty="0" smtClean="0">
                <a:solidFill>
                  <a:srgbClr val="000000"/>
                </a:solidFill>
              </a:rPr>
              <a:t>protein sequence s is </a:t>
            </a:r>
            <a:r>
              <a:rPr lang="en-US" sz="1800" b="0" dirty="0">
                <a:solidFill>
                  <a:srgbClr val="000000"/>
                </a:solidFill>
              </a:rPr>
              <a:t>NOT </a:t>
            </a:r>
            <a:r>
              <a:rPr lang="en-US" sz="1800" b="0" dirty="0" smtClean="0">
                <a:solidFill>
                  <a:srgbClr val="000000"/>
                </a:solidFill>
              </a:rPr>
              <a:t>represented </a:t>
            </a:r>
            <a:r>
              <a:rPr lang="en-US" sz="1800" b="0" dirty="0">
                <a:solidFill>
                  <a:srgbClr val="000000"/>
                </a:solidFill>
              </a:rPr>
              <a:t>by at </a:t>
            </a:r>
            <a:r>
              <a:rPr lang="en-US" sz="1800" b="0" dirty="0" smtClean="0">
                <a:solidFill>
                  <a:srgbClr val="000000"/>
                </a:solidFill>
              </a:rPr>
              <a:t>				least j peptides.     Is the given minimum 					number of peptides.</a:t>
            </a:r>
          </a:p>
          <a:p>
            <a:pPr algn="l"/>
            <a:r>
              <a:rPr lang="en-US" sz="1800" b="0" dirty="0" smtClean="0">
                <a:solidFill>
                  <a:srgbClr val="000000"/>
                </a:solidFill>
              </a:rPr>
              <a:t>               are constants appropriately chosen</a:t>
            </a:r>
            <a:endParaRPr lang="en-US" sz="1800" b="0" dirty="0">
              <a:solidFill>
                <a:srgbClr val="000000"/>
              </a:solidFill>
            </a:endParaRPr>
          </a:p>
          <a:p>
            <a:pPr algn="l"/>
            <a:endParaRPr lang="en-US" sz="1800" b="0" dirty="0" smtClean="0">
              <a:solidFill>
                <a:srgbClr val="000000"/>
              </a:solidFill>
            </a:endParaRPr>
          </a:p>
        </p:txBody>
      </p:sp>
      <p:pic>
        <p:nvPicPr>
          <p:cNvPr id="9" name="Picture 8"/>
          <p:cNvPicPr>
            <a:picLocks noChangeAspect="1"/>
          </p:cNvPicPr>
          <p:nvPr/>
        </p:nvPicPr>
        <p:blipFill>
          <a:blip r:embed="rId4"/>
          <a:stretch>
            <a:fillRect/>
          </a:stretch>
        </p:blipFill>
        <p:spPr>
          <a:xfrm>
            <a:off x="5076056" y="4581128"/>
            <a:ext cx="720081" cy="253215"/>
          </a:xfrm>
          <a:prstGeom prst="rect">
            <a:avLst/>
          </a:prstGeom>
        </p:spPr>
      </p:pic>
      <p:pic>
        <p:nvPicPr>
          <p:cNvPr id="11" name="Picture 10"/>
          <p:cNvPicPr>
            <a:picLocks noChangeAspect="1"/>
          </p:cNvPicPr>
          <p:nvPr/>
        </p:nvPicPr>
        <p:blipFill>
          <a:blip r:embed="rId5"/>
          <a:stretch>
            <a:fillRect/>
          </a:stretch>
        </p:blipFill>
        <p:spPr>
          <a:xfrm>
            <a:off x="8676456" y="4581128"/>
            <a:ext cx="228600" cy="203200"/>
          </a:xfrm>
          <a:prstGeom prst="rect">
            <a:avLst/>
          </a:prstGeom>
        </p:spPr>
      </p:pic>
      <p:pic>
        <p:nvPicPr>
          <p:cNvPr id="12" name="Picture 11"/>
          <p:cNvPicPr>
            <a:picLocks noChangeAspect="1"/>
          </p:cNvPicPr>
          <p:nvPr/>
        </p:nvPicPr>
        <p:blipFill>
          <a:blip r:embed="rId6"/>
          <a:stretch>
            <a:fillRect/>
          </a:stretch>
        </p:blipFill>
        <p:spPr>
          <a:xfrm>
            <a:off x="5856623" y="5733256"/>
            <a:ext cx="155537" cy="216024"/>
          </a:xfrm>
          <a:prstGeom prst="rect">
            <a:avLst/>
          </a:prstGeom>
        </p:spPr>
      </p:pic>
      <p:pic>
        <p:nvPicPr>
          <p:cNvPr id="13" name="Picture 12"/>
          <p:cNvPicPr>
            <a:picLocks noChangeAspect="1"/>
          </p:cNvPicPr>
          <p:nvPr/>
        </p:nvPicPr>
        <p:blipFill>
          <a:blip r:embed="rId7"/>
          <a:stretch>
            <a:fillRect/>
          </a:stretch>
        </p:blipFill>
        <p:spPr>
          <a:xfrm>
            <a:off x="467544" y="6237312"/>
            <a:ext cx="864096" cy="315906"/>
          </a:xfrm>
          <a:prstGeom prst="rect">
            <a:avLst/>
          </a:prstGeom>
        </p:spPr>
      </p:pic>
      <p:sp>
        <p:nvSpPr>
          <p:cNvPr id="7" name="Slide Number Placeholder 6"/>
          <p:cNvSpPr>
            <a:spLocks noGrp="1"/>
          </p:cNvSpPr>
          <p:nvPr>
            <p:ph type="sldNum" sz="quarter" idx="10"/>
          </p:nvPr>
        </p:nvSpPr>
        <p:spPr/>
        <p:txBody>
          <a:bodyPr/>
          <a:lstStyle/>
          <a:p>
            <a:pPr>
              <a:defRPr/>
            </a:pPr>
            <a:fld id="{41B0E2A2-38C9-407E-9B30-D35E37AC93A0}" type="slidenum">
              <a:rPr lang="de-DE" smtClean="0">
                <a:cs typeface="Arial" charset="0"/>
              </a:rPr>
              <a:pPr>
                <a:defRPr/>
              </a:pPr>
              <a:t>32</a:t>
            </a:fld>
            <a:endParaRPr lang="de-DE">
              <a:cs typeface="Arial" charset="0"/>
            </a:endParaRPr>
          </a:p>
        </p:txBody>
      </p:sp>
    </p:spTree>
    <p:extLst>
      <p:ext uri="{BB962C8B-B14F-4D97-AF65-F5344CB8AC3E}">
        <p14:creationId xmlns:p14="http://schemas.microsoft.com/office/powerpoint/2010/main" val="11247913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Optimization Problem</a:t>
            </a:r>
            <a:endParaRPr lang="en-US" dirty="0"/>
          </a:p>
        </p:txBody>
      </p:sp>
      <p:sp>
        <p:nvSpPr>
          <p:cNvPr id="4" name="Textfeld 3"/>
          <p:cNvSpPr txBox="1"/>
          <p:nvPr/>
        </p:nvSpPr>
        <p:spPr>
          <a:xfrm>
            <a:off x="5533543" y="6430027"/>
            <a:ext cx="3659300" cy="246221"/>
          </a:xfrm>
          <a:prstGeom prst="rect">
            <a:avLst/>
          </a:prstGeom>
          <a:noFill/>
        </p:spPr>
        <p:txBody>
          <a:bodyPr wrap="none" rtlCol="0">
            <a:spAutoFit/>
          </a:bodyPr>
          <a:lstStyle/>
          <a:p>
            <a:r>
              <a:rPr lang="en-US" sz="1000" b="0" dirty="0" err="1" smtClean="0">
                <a:solidFill>
                  <a:schemeClr val="tx1"/>
                </a:solidFill>
              </a:rPr>
              <a:t>Bertsch</a:t>
            </a:r>
            <a:r>
              <a:rPr lang="en-US" sz="1000" b="0" dirty="0" smtClean="0">
                <a:solidFill>
                  <a:schemeClr val="tx1"/>
                </a:solidFill>
              </a:rPr>
              <a:t> et al., J. Proteome Res. (2010), </a:t>
            </a:r>
            <a:r>
              <a:rPr lang="en-US" sz="1000" b="0" dirty="0">
                <a:solidFill>
                  <a:schemeClr val="tx1"/>
                </a:solidFill>
              </a:rPr>
              <a:t>2010, 9(5):2696-704</a:t>
            </a:r>
          </a:p>
        </p:txBody>
      </p:sp>
      <p:sp>
        <p:nvSpPr>
          <p:cNvPr id="5" name="Textfeld 4"/>
          <p:cNvSpPr txBox="1"/>
          <p:nvPr/>
        </p:nvSpPr>
        <p:spPr>
          <a:xfrm>
            <a:off x="-2767826" y="5421280"/>
            <a:ext cx="184666" cy="769441"/>
          </a:xfrm>
          <a:prstGeom prst="rect">
            <a:avLst/>
          </a:prstGeom>
          <a:noFill/>
        </p:spPr>
        <p:txBody>
          <a:bodyPr wrap="none" rtlCol="0">
            <a:spAutoFit/>
          </a:bodyPr>
          <a:lstStyle/>
          <a:p>
            <a:endParaRPr lang="en-US" dirty="0"/>
          </a:p>
        </p:txBody>
      </p:sp>
      <p:sp>
        <p:nvSpPr>
          <p:cNvPr id="8" name="TextBox 7"/>
          <p:cNvSpPr txBox="1"/>
          <p:nvPr/>
        </p:nvSpPr>
        <p:spPr>
          <a:xfrm>
            <a:off x="179512" y="4365104"/>
            <a:ext cx="8640960" cy="2308324"/>
          </a:xfrm>
          <a:prstGeom prst="rect">
            <a:avLst/>
          </a:prstGeom>
          <a:noFill/>
        </p:spPr>
        <p:txBody>
          <a:bodyPr wrap="square" rtlCol="0">
            <a:spAutoFit/>
          </a:bodyPr>
          <a:lstStyle/>
          <a:p>
            <a:pPr algn="l"/>
            <a:r>
              <a:rPr lang="en-US" sz="1800" b="0" dirty="0" smtClean="0">
                <a:solidFill>
                  <a:srgbClr val="000000"/>
                </a:solidFill>
              </a:rPr>
              <a:t>First equation ensures coverage by </a:t>
            </a:r>
          </a:p>
          <a:p>
            <a:pPr marL="742950" lvl="1" indent="-285750" algn="l">
              <a:buFont typeface="Arial"/>
              <a:buChar char="•"/>
            </a:pPr>
            <a:endParaRPr lang="en-US" sz="1800" b="0" dirty="0">
              <a:solidFill>
                <a:srgbClr val="000000"/>
              </a:solidFill>
            </a:endParaRPr>
          </a:p>
          <a:p>
            <a:pPr algn="l"/>
            <a:r>
              <a:rPr lang="en-US" sz="1800" b="0" dirty="0" smtClean="0">
                <a:solidFill>
                  <a:srgbClr val="000000"/>
                </a:solidFill>
              </a:rPr>
              <a:t>The second equation ensures </a:t>
            </a:r>
            <a:r>
              <a:rPr lang="en-US" sz="1800" b="0" dirty="0">
                <a:solidFill>
                  <a:srgbClr val="000000"/>
                </a:solidFill>
              </a:rPr>
              <a:t>protein </a:t>
            </a:r>
            <a:r>
              <a:rPr lang="en-US" sz="1800" b="0" i="1" dirty="0">
                <a:solidFill>
                  <a:srgbClr val="000000"/>
                </a:solidFill>
              </a:rPr>
              <a:t>s </a:t>
            </a:r>
            <a:r>
              <a:rPr lang="en-US" sz="1800" b="0" dirty="0">
                <a:solidFill>
                  <a:srgbClr val="000000"/>
                </a:solidFill>
              </a:rPr>
              <a:t>is covered by at least </a:t>
            </a:r>
            <a:r>
              <a:rPr lang="en-US" sz="1800" b="0" i="1" dirty="0">
                <a:solidFill>
                  <a:srgbClr val="000000"/>
                </a:solidFill>
              </a:rPr>
              <a:t>j </a:t>
            </a:r>
            <a:r>
              <a:rPr lang="en-US" sz="1800" b="0" dirty="0">
                <a:solidFill>
                  <a:srgbClr val="000000"/>
                </a:solidFill>
              </a:rPr>
              <a:t>peptides </a:t>
            </a:r>
          </a:p>
          <a:p>
            <a:pPr algn="l"/>
            <a:endParaRPr lang="en-US" sz="1800" b="0" dirty="0">
              <a:solidFill>
                <a:srgbClr val="000000"/>
              </a:solidFill>
            </a:endParaRPr>
          </a:p>
          <a:p>
            <a:pPr algn="l"/>
            <a:r>
              <a:rPr lang="en-US" sz="1800" b="0" dirty="0">
                <a:solidFill>
                  <a:srgbClr val="000000"/>
                </a:solidFill>
              </a:rPr>
              <a:t>The last constraint </a:t>
            </a:r>
            <a:r>
              <a:rPr lang="en-US" sz="1800" b="0">
                <a:solidFill>
                  <a:srgbClr val="000000"/>
                </a:solidFill>
              </a:rPr>
              <a:t>given </a:t>
            </a:r>
            <a:r>
              <a:rPr lang="en-US" sz="1800" b="0" smtClean="0">
                <a:solidFill>
                  <a:srgbClr val="000000"/>
                </a:solidFill>
              </a:rPr>
              <a:t>restricts </a:t>
            </a:r>
            <a:r>
              <a:rPr lang="en-US" sz="1800" b="0" dirty="0">
                <a:solidFill>
                  <a:srgbClr val="000000"/>
                </a:solidFill>
              </a:rPr>
              <a:t>the number of transitions in parallel to at most </a:t>
            </a:r>
            <a:r>
              <a:rPr lang="en-US" sz="1800" b="0" i="1" dirty="0">
                <a:solidFill>
                  <a:srgbClr val="000000"/>
                </a:solidFill>
              </a:rPr>
              <a:t>C</a:t>
            </a:r>
            <a:r>
              <a:rPr lang="en-US" sz="1800" b="0" dirty="0">
                <a:solidFill>
                  <a:srgbClr val="000000"/>
                </a:solidFill>
              </a:rPr>
              <a:t>, the maximal number of transitions that can be measured in parallel. </a:t>
            </a:r>
          </a:p>
          <a:p>
            <a:pPr algn="l"/>
            <a:endParaRPr lang="en-US" sz="1800" b="0" dirty="0">
              <a:solidFill>
                <a:srgbClr val="000000"/>
              </a:solidFill>
            </a:endParaRPr>
          </a:p>
          <a:p>
            <a:pPr algn="l"/>
            <a:endParaRPr lang="en-US" sz="1800" b="0" dirty="0" smtClean="0">
              <a:solidFill>
                <a:srgbClr val="000000"/>
              </a:solidFill>
            </a:endParaRPr>
          </a:p>
        </p:txBody>
      </p:sp>
      <p:pic>
        <p:nvPicPr>
          <p:cNvPr id="7" name="Picture 6"/>
          <p:cNvPicPr>
            <a:picLocks noChangeAspect="1"/>
          </p:cNvPicPr>
          <p:nvPr/>
        </p:nvPicPr>
        <p:blipFill>
          <a:blip r:embed="rId3"/>
          <a:stretch>
            <a:fillRect/>
          </a:stretch>
        </p:blipFill>
        <p:spPr>
          <a:xfrm>
            <a:off x="251520" y="869482"/>
            <a:ext cx="5976664" cy="3135582"/>
          </a:xfrm>
          <a:prstGeom prst="rect">
            <a:avLst/>
          </a:prstGeom>
        </p:spPr>
      </p:pic>
      <p:pic>
        <p:nvPicPr>
          <p:cNvPr id="14" name="Picture 13"/>
          <p:cNvPicPr>
            <a:picLocks noChangeAspect="1"/>
          </p:cNvPicPr>
          <p:nvPr/>
        </p:nvPicPr>
        <p:blipFill>
          <a:blip r:embed="rId4"/>
          <a:stretch>
            <a:fillRect/>
          </a:stretch>
        </p:blipFill>
        <p:spPr>
          <a:xfrm>
            <a:off x="3888648" y="4217715"/>
            <a:ext cx="228600" cy="203200"/>
          </a:xfrm>
          <a:prstGeom prst="rect">
            <a:avLst/>
          </a:prstGeom>
        </p:spPr>
      </p:pic>
      <p:sp>
        <p:nvSpPr>
          <p:cNvPr id="3" name="Slide Number Placeholder 2"/>
          <p:cNvSpPr>
            <a:spLocks noGrp="1"/>
          </p:cNvSpPr>
          <p:nvPr>
            <p:ph type="sldNum" sz="quarter" idx="10"/>
          </p:nvPr>
        </p:nvSpPr>
        <p:spPr/>
        <p:txBody>
          <a:bodyPr/>
          <a:lstStyle/>
          <a:p>
            <a:pPr>
              <a:defRPr/>
            </a:pPr>
            <a:fld id="{41B0E2A2-38C9-407E-9B30-D35E37AC93A0}" type="slidenum">
              <a:rPr lang="de-DE" smtClean="0">
                <a:cs typeface="Arial" charset="0"/>
              </a:rPr>
              <a:pPr>
                <a:defRPr/>
              </a:pPr>
              <a:t>33</a:t>
            </a:fld>
            <a:endParaRPr lang="de-DE">
              <a:cs typeface="Arial" charset="0"/>
            </a:endParaRPr>
          </a:p>
        </p:txBody>
      </p:sp>
    </p:spTree>
    <p:extLst>
      <p:ext uri="{BB962C8B-B14F-4D97-AF65-F5344CB8AC3E}">
        <p14:creationId xmlns:p14="http://schemas.microsoft.com/office/powerpoint/2010/main" val="13511010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Optimization Problem</a:t>
            </a:r>
            <a:endParaRPr lang="en-US" dirty="0"/>
          </a:p>
        </p:txBody>
      </p:sp>
      <p:sp>
        <p:nvSpPr>
          <p:cNvPr id="3" name="Inhaltsplatzhalter 2"/>
          <p:cNvSpPr>
            <a:spLocks noGrp="1"/>
          </p:cNvSpPr>
          <p:nvPr>
            <p:ph idx="1"/>
          </p:nvPr>
        </p:nvSpPr>
        <p:spPr>
          <a:xfrm>
            <a:off x="168681" y="827320"/>
            <a:ext cx="8839200" cy="5410200"/>
          </a:xfrm>
        </p:spPr>
        <p:txBody>
          <a:bodyPr/>
          <a:lstStyle/>
          <a:p>
            <a:pPr marL="0" indent="0">
              <a:buNone/>
            </a:pPr>
            <a:r>
              <a:rPr lang="en-US" sz="2400" b="1" dirty="0" smtClean="0">
                <a:solidFill>
                  <a:srgbClr val="D06B20"/>
                </a:solidFill>
              </a:rPr>
              <a:t>ILP Formulation (complete)</a:t>
            </a:r>
          </a:p>
          <a:p>
            <a:endParaRPr lang="en-US" sz="2400" dirty="0" smtClean="0"/>
          </a:p>
        </p:txBody>
      </p:sp>
      <p:sp>
        <p:nvSpPr>
          <p:cNvPr id="4" name="Textfeld 3"/>
          <p:cNvSpPr txBox="1"/>
          <p:nvPr/>
        </p:nvSpPr>
        <p:spPr>
          <a:xfrm>
            <a:off x="5533543" y="6430027"/>
            <a:ext cx="3659300" cy="246221"/>
          </a:xfrm>
          <a:prstGeom prst="rect">
            <a:avLst/>
          </a:prstGeom>
          <a:noFill/>
        </p:spPr>
        <p:txBody>
          <a:bodyPr wrap="none" rtlCol="0">
            <a:spAutoFit/>
          </a:bodyPr>
          <a:lstStyle/>
          <a:p>
            <a:r>
              <a:rPr lang="en-US" sz="1000" b="0" dirty="0" err="1" smtClean="0">
                <a:solidFill>
                  <a:schemeClr val="tx1"/>
                </a:solidFill>
              </a:rPr>
              <a:t>Bertsch</a:t>
            </a:r>
            <a:r>
              <a:rPr lang="en-US" sz="1000" b="0" dirty="0" smtClean="0">
                <a:solidFill>
                  <a:schemeClr val="tx1"/>
                </a:solidFill>
              </a:rPr>
              <a:t> et al., J. Proteome Res. (2010), </a:t>
            </a:r>
            <a:r>
              <a:rPr lang="en-US" sz="1000" b="0" dirty="0">
                <a:solidFill>
                  <a:schemeClr val="tx1"/>
                </a:solidFill>
              </a:rPr>
              <a:t>2010, 9(5):2696-704</a:t>
            </a:r>
          </a:p>
        </p:txBody>
      </p:sp>
      <p:sp>
        <p:nvSpPr>
          <p:cNvPr id="5" name="Textfeld 4"/>
          <p:cNvSpPr txBox="1"/>
          <p:nvPr/>
        </p:nvSpPr>
        <p:spPr>
          <a:xfrm>
            <a:off x="-2767826" y="5421280"/>
            <a:ext cx="184666" cy="769441"/>
          </a:xfrm>
          <a:prstGeom prst="rect">
            <a:avLst/>
          </a:prstGeom>
          <a:noFill/>
        </p:spPr>
        <p:txBody>
          <a:bodyPr wrap="none" rtlCol="0">
            <a:spAutoFit/>
          </a:bodyPr>
          <a:lstStyle/>
          <a:p>
            <a:endParaRPr lang="en-US" dirty="0"/>
          </a:p>
        </p:txBody>
      </p:sp>
      <p:pic>
        <p:nvPicPr>
          <p:cNvPr id="10" name="Bild 9"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340768"/>
            <a:ext cx="7752381" cy="5040560"/>
          </a:xfrm>
          <a:prstGeom prst="rect">
            <a:avLst/>
          </a:prstGeom>
        </p:spPr>
      </p:pic>
      <p:sp>
        <p:nvSpPr>
          <p:cNvPr id="6" name="Slide Number Placeholder 5"/>
          <p:cNvSpPr>
            <a:spLocks noGrp="1"/>
          </p:cNvSpPr>
          <p:nvPr>
            <p:ph type="sldNum" sz="quarter" idx="10"/>
          </p:nvPr>
        </p:nvSpPr>
        <p:spPr/>
        <p:txBody>
          <a:bodyPr/>
          <a:lstStyle/>
          <a:p>
            <a:pPr>
              <a:defRPr/>
            </a:pPr>
            <a:fld id="{41B0E2A2-38C9-407E-9B30-D35E37AC93A0}" type="slidenum">
              <a:rPr lang="de-DE" smtClean="0">
                <a:cs typeface="Arial" charset="0"/>
              </a:rPr>
              <a:pPr>
                <a:defRPr/>
              </a:pPr>
              <a:t>34</a:t>
            </a:fld>
            <a:endParaRPr lang="de-DE">
              <a:cs typeface="Arial" charset="0"/>
            </a:endParaRPr>
          </a:p>
        </p:txBody>
      </p:sp>
    </p:spTree>
    <p:extLst>
      <p:ext uri="{BB962C8B-B14F-4D97-AF65-F5344CB8AC3E}">
        <p14:creationId xmlns:p14="http://schemas.microsoft.com/office/powerpoint/2010/main" val="36513261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AutoShape 3"/>
          <p:cNvSpPr>
            <a:spLocks noChangeArrowheads="1"/>
          </p:cNvSpPr>
          <p:nvPr/>
        </p:nvSpPr>
        <p:spPr bwMode="auto">
          <a:xfrm>
            <a:off x="4309288" y="1412068"/>
            <a:ext cx="2267332" cy="381641"/>
          </a:xfrm>
          <a:prstGeom prst="roundRect">
            <a:avLst>
              <a:gd name="adj" fmla="val 16667"/>
            </a:avLst>
          </a:prstGeom>
          <a:solidFill>
            <a:srgbClr val="FFFF00"/>
          </a:solidFill>
          <a:ln w="9525">
            <a:solidFill>
              <a:srgbClr val="000000"/>
            </a:solidFill>
            <a:round/>
            <a:headEnd/>
            <a:tailEnd/>
          </a:ln>
          <a:effectLst/>
        </p:spPr>
        <p:txBody>
          <a:bodyPr wrap="none" lIns="0" tIns="7291" rIns="0" bIns="0" anchor="ctr">
            <a:prstTxWarp prst="textNoShape">
              <a:avLst/>
            </a:prstTxWarp>
          </a:bodyPr>
          <a:lstStyle/>
          <a:p>
            <a:pPr algn="ctr">
              <a:lnSpc>
                <a:spcPct val="97000"/>
              </a:lnSpc>
              <a:tabLst>
                <a:tab pos="634643" algn="l"/>
                <a:tab pos="1269286" algn="l"/>
                <a:tab pos="1903929" algn="l"/>
              </a:tabLst>
            </a:pPr>
            <a:r>
              <a:rPr lang="en-US" sz="1900" dirty="0">
                <a:solidFill>
                  <a:srgbClr val="000000"/>
                </a:solidFill>
                <a:latin typeface="Trebuchet MS" charset="0"/>
                <a:ea typeface="msgothic" charset="0"/>
                <a:cs typeface="msgothic" charset="0"/>
              </a:rPr>
              <a:t>peptide list</a:t>
            </a:r>
          </a:p>
        </p:txBody>
      </p:sp>
      <p:sp>
        <p:nvSpPr>
          <p:cNvPr id="52228" name="AutoShape 4"/>
          <p:cNvSpPr>
            <a:spLocks noChangeArrowheads="1"/>
          </p:cNvSpPr>
          <p:nvPr/>
        </p:nvSpPr>
        <p:spPr bwMode="auto">
          <a:xfrm>
            <a:off x="6840011" y="1399827"/>
            <a:ext cx="1995795" cy="406123"/>
          </a:xfrm>
          <a:prstGeom prst="roundRect">
            <a:avLst>
              <a:gd name="adj" fmla="val 16667"/>
            </a:avLst>
          </a:prstGeom>
          <a:solidFill>
            <a:srgbClr val="00FF00"/>
          </a:solidFill>
          <a:ln w="9525">
            <a:solidFill>
              <a:srgbClr val="000000"/>
            </a:solidFill>
            <a:round/>
            <a:headEnd/>
            <a:tailEnd/>
          </a:ln>
          <a:effectLst/>
        </p:spPr>
        <p:txBody>
          <a:bodyPr wrap="none" lIns="0" tIns="7291" rIns="0" bIns="0" anchor="ctr">
            <a:prstTxWarp prst="textNoShape">
              <a:avLst/>
            </a:prstTxWarp>
          </a:bodyPr>
          <a:lstStyle/>
          <a:p>
            <a:pPr algn="ctr">
              <a:lnSpc>
                <a:spcPct val="97000"/>
              </a:lnSpc>
              <a:tabLst>
                <a:tab pos="634643" algn="l"/>
                <a:tab pos="1269286" algn="l"/>
                <a:tab pos="1903929" algn="l"/>
              </a:tabLst>
            </a:pPr>
            <a:r>
              <a:rPr lang="en-US" sz="1900" b="1" i="1" dirty="0" smtClean="0">
                <a:solidFill>
                  <a:srgbClr val="000000"/>
                </a:solidFill>
                <a:latin typeface="Trebuchet MS" charset="0"/>
                <a:ea typeface="msgothic" charset="0"/>
                <a:cs typeface="msgothic" charset="0"/>
              </a:rPr>
              <a:t>PT Prediction</a:t>
            </a:r>
            <a:endParaRPr lang="en-US" sz="1900" b="1" i="1" dirty="0">
              <a:solidFill>
                <a:srgbClr val="000000"/>
              </a:solidFill>
              <a:latin typeface="Trebuchet MS" charset="0"/>
              <a:ea typeface="msgothic" charset="0"/>
              <a:cs typeface="msgothic" charset="0"/>
            </a:endParaRPr>
          </a:p>
        </p:txBody>
      </p:sp>
      <p:cxnSp>
        <p:nvCxnSpPr>
          <p:cNvPr id="52229" name="AutoShape 5"/>
          <p:cNvCxnSpPr>
            <a:cxnSpLocks noChangeShapeType="1"/>
            <a:stCxn id="52227" idx="3"/>
            <a:endCxn id="52228" idx="1"/>
          </p:cNvCxnSpPr>
          <p:nvPr/>
        </p:nvCxnSpPr>
        <p:spPr bwMode="auto">
          <a:xfrm>
            <a:off x="6576620" y="1602889"/>
            <a:ext cx="263391" cy="1588"/>
          </a:xfrm>
          <a:prstGeom prst="bentConnector3">
            <a:avLst>
              <a:gd name="adj1" fmla="val 50000"/>
            </a:avLst>
          </a:prstGeom>
          <a:noFill/>
          <a:ln w="9525">
            <a:solidFill>
              <a:srgbClr val="000000"/>
            </a:solidFill>
            <a:round/>
            <a:headEnd/>
            <a:tailEnd type="triangle" w="med" len="med"/>
          </a:ln>
          <a:effectLst/>
        </p:spPr>
      </p:cxnSp>
      <p:sp>
        <p:nvSpPr>
          <p:cNvPr id="52230" name="AutoShape 6"/>
          <p:cNvSpPr>
            <a:spLocks noChangeArrowheads="1"/>
          </p:cNvSpPr>
          <p:nvPr/>
        </p:nvSpPr>
        <p:spPr bwMode="auto">
          <a:xfrm>
            <a:off x="6830508" y="2514504"/>
            <a:ext cx="2005298" cy="393162"/>
          </a:xfrm>
          <a:prstGeom prst="roundRect">
            <a:avLst>
              <a:gd name="adj" fmla="val 16667"/>
            </a:avLst>
          </a:prstGeom>
          <a:solidFill>
            <a:srgbClr val="00FF00"/>
          </a:solidFill>
          <a:ln w="9525">
            <a:solidFill>
              <a:srgbClr val="000000"/>
            </a:solidFill>
            <a:round/>
            <a:headEnd/>
            <a:tailEnd/>
          </a:ln>
          <a:effectLst/>
        </p:spPr>
        <p:txBody>
          <a:bodyPr wrap="none" lIns="0" tIns="7291" rIns="0" bIns="0" anchor="ctr">
            <a:prstTxWarp prst="textNoShape">
              <a:avLst/>
            </a:prstTxWarp>
          </a:bodyPr>
          <a:lstStyle/>
          <a:p>
            <a:pPr algn="ctr">
              <a:lnSpc>
                <a:spcPct val="97000"/>
              </a:lnSpc>
              <a:tabLst>
                <a:tab pos="634643" algn="l"/>
                <a:tab pos="1269286" algn="l"/>
                <a:tab pos="1903929" algn="l"/>
              </a:tabLst>
            </a:pPr>
            <a:r>
              <a:rPr lang="en-US" sz="1900" b="1" i="1" dirty="0" smtClean="0">
                <a:solidFill>
                  <a:srgbClr val="000000"/>
                </a:solidFill>
                <a:latin typeface="Trebuchet MS" charset="0"/>
                <a:ea typeface="msgothic" charset="0"/>
                <a:cs typeface="msgothic" charset="0"/>
              </a:rPr>
              <a:t>RT Prediction</a:t>
            </a:r>
            <a:endParaRPr lang="en-US" sz="1900" b="1" i="1" dirty="0">
              <a:solidFill>
                <a:srgbClr val="000000"/>
              </a:solidFill>
              <a:latin typeface="Trebuchet MS" charset="0"/>
              <a:ea typeface="msgothic" charset="0"/>
              <a:cs typeface="msgothic" charset="0"/>
            </a:endParaRPr>
          </a:p>
        </p:txBody>
      </p:sp>
      <p:sp>
        <p:nvSpPr>
          <p:cNvPr id="52231" name="AutoShape 7"/>
          <p:cNvSpPr>
            <a:spLocks noChangeArrowheads="1"/>
          </p:cNvSpPr>
          <p:nvPr/>
        </p:nvSpPr>
        <p:spPr bwMode="auto">
          <a:xfrm>
            <a:off x="4314719" y="2531066"/>
            <a:ext cx="2229317" cy="360038"/>
          </a:xfrm>
          <a:prstGeom prst="roundRect">
            <a:avLst>
              <a:gd name="adj" fmla="val 16667"/>
            </a:avLst>
          </a:prstGeom>
          <a:solidFill>
            <a:srgbClr val="FFFF00"/>
          </a:solidFill>
          <a:ln w="9525">
            <a:solidFill>
              <a:srgbClr val="000000"/>
            </a:solidFill>
            <a:round/>
            <a:headEnd/>
            <a:tailEnd/>
          </a:ln>
          <a:effectLst/>
        </p:spPr>
        <p:txBody>
          <a:bodyPr wrap="none" lIns="0" tIns="7291" rIns="0" bIns="0" anchor="ctr">
            <a:prstTxWarp prst="textNoShape">
              <a:avLst/>
            </a:prstTxWarp>
          </a:bodyPr>
          <a:lstStyle/>
          <a:p>
            <a:pPr algn="ctr">
              <a:lnSpc>
                <a:spcPct val="97000"/>
              </a:lnSpc>
              <a:tabLst>
                <a:tab pos="634643" algn="l"/>
                <a:tab pos="1269286" algn="l"/>
                <a:tab pos="1903929" algn="l"/>
              </a:tabLst>
            </a:pPr>
            <a:r>
              <a:rPr lang="en-US" sz="1900" dirty="0">
                <a:solidFill>
                  <a:srgbClr val="000000"/>
                </a:solidFill>
                <a:latin typeface="Trebuchet MS" charset="0"/>
                <a:ea typeface="msgothic" charset="0"/>
                <a:cs typeface="msgothic" charset="0"/>
              </a:rPr>
              <a:t>PT peptide list</a:t>
            </a:r>
          </a:p>
        </p:txBody>
      </p:sp>
      <p:cxnSp>
        <p:nvCxnSpPr>
          <p:cNvPr id="52232" name="AutoShape 8"/>
          <p:cNvCxnSpPr>
            <a:cxnSpLocks noChangeShapeType="1"/>
            <a:stCxn id="52231" idx="3"/>
            <a:endCxn id="52230" idx="1"/>
          </p:cNvCxnSpPr>
          <p:nvPr/>
        </p:nvCxnSpPr>
        <p:spPr bwMode="auto">
          <a:xfrm>
            <a:off x="6544036" y="2711085"/>
            <a:ext cx="286472" cy="1588"/>
          </a:xfrm>
          <a:prstGeom prst="bentConnector3">
            <a:avLst>
              <a:gd name="adj1" fmla="val 50000"/>
            </a:avLst>
          </a:prstGeom>
          <a:noFill/>
          <a:ln w="9525">
            <a:solidFill>
              <a:srgbClr val="000000"/>
            </a:solidFill>
            <a:round/>
            <a:headEnd/>
            <a:tailEnd type="triangle" w="med" len="med"/>
          </a:ln>
          <a:effectLst/>
        </p:spPr>
      </p:cxnSp>
      <p:cxnSp>
        <p:nvCxnSpPr>
          <p:cNvPr id="52233" name="AutoShape 9"/>
          <p:cNvCxnSpPr>
            <a:cxnSpLocks noChangeShapeType="1"/>
            <a:stCxn id="52228" idx="2"/>
            <a:endCxn id="52231" idx="0"/>
          </p:cNvCxnSpPr>
          <p:nvPr/>
        </p:nvCxnSpPr>
        <p:spPr bwMode="auto">
          <a:xfrm rot="5400000">
            <a:off x="6271086" y="964243"/>
            <a:ext cx="725116" cy="2408531"/>
          </a:xfrm>
          <a:prstGeom prst="bentConnector3">
            <a:avLst>
              <a:gd name="adj1" fmla="val 50000"/>
            </a:avLst>
          </a:prstGeom>
          <a:noFill/>
          <a:ln w="9525">
            <a:solidFill>
              <a:srgbClr val="000000"/>
            </a:solidFill>
            <a:round/>
            <a:headEnd/>
            <a:tailEnd type="triangle" w="med" len="med"/>
          </a:ln>
          <a:effectLst/>
        </p:spPr>
      </p:cxnSp>
      <p:sp>
        <p:nvSpPr>
          <p:cNvPr id="52234" name="AutoShape 10"/>
          <p:cNvSpPr>
            <a:spLocks noChangeArrowheads="1"/>
          </p:cNvSpPr>
          <p:nvPr/>
        </p:nvSpPr>
        <p:spPr bwMode="auto">
          <a:xfrm>
            <a:off x="4316077" y="3659425"/>
            <a:ext cx="2229317" cy="375879"/>
          </a:xfrm>
          <a:prstGeom prst="roundRect">
            <a:avLst>
              <a:gd name="adj" fmla="val 16667"/>
            </a:avLst>
          </a:prstGeom>
          <a:solidFill>
            <a:srgbClr val="FFFF00"/>
          </a:solidFill>
          <a:ln w="9525">
            <a:solidFill>
              <a:srgbClr val="000000"/>
            </a:solidFill>
            <a:round/>
            <a:headEnd/>
            <a:tailEnd/>
          </a:ln>
          <a:effectLst/>
        </p:spPr>
        <p:txBody>
          <a:bodyPr wrap="none" lIns="0" tIns="7291" rIns="0" bIns="0" anchor="ctr">
            <a:prstTxWarp prst="textNoShape">
              <a:avLst/>
            </a:prstTxWarp>
          </a:bodyPr>
          <a:lstStyle/>
          <a:p>
            <a:pPr algn="ctr">
              <a:lnSpc>
                <a:spcPct val="97000"/>
              </a:lnSpc>
              <a:tabLst>
                <a:tab pos="634643" algn="l"/>
                <a:tab pos="1269286" algn="l"/>
                <a:tab pos="1903929" algn="l"/>
              </a:tabLst>
            </a:pPr>
            <a:r>
              <a:rPr lang="en-US" sz="1900" dirty="0">
                <a:solidFill>
                  <a:srgbClr val="000000"/>
                </a:solidFill>
                <a:latin typeface="Trebuchet MS" charset="0"/>
                <a:ea typeface="msgothic" charset="0"/>
                <a:cs typeface="msgothic" charset="0"/>
              </a:rPr>
              <a:t>RT peptide list</a:t>
            </a:r>
          </a:p>
        </p:txBody>
      </p:sp>
      <p:cxnSp>
        <p:nvCxnSpPr>
          <p:cNvPr id="52235" name="AutoShape 11"/>
          <p:cNvCxnSpPr>
            <a:cxnSpLocks noChangeShapeType="1"/>
            <a:stCxn id="52230" idx="2"/>
            <a:endCxn id="52234" idx="0"/>
          </p:cNvCxnSpPr>
          <p:nvPr/>
        </p:nvCxnSpPr>
        <p:spPr bwMode="auto">
          <a:xfrm rot="5400000">
            <a:off x="6256068" y="2082335"/>
            <a:ext cx="751759" cy="2402421"/>
          </a:xfrm>
          <a:prstGeom prst="bentConnector3">
            <a:avLst>
              <a:gd name="adj1" fmla="val 50000"/>
            </a:avLst>
          </a:prstGeom>
          <a:noFill/>
          <a:ln w="9525">
            <a:solidFill>
              <a:srgbClr val="000000"/>
            </a:solidFill>
            <a:round/>
            <a:headEnd/>
            <a:tailEnd type="triangle" w="med" len="med"/>
          </a:ln>
          <a:effectLst/>
        </p:spPr>
      </p:cxnSp>
      <p:sp>
        <p:nvSpPr>
          <p:cNvPr id="52236" name="AutoShape 12"/>
          <p:cNvSpPr>
            <a:spLocks noChangeArrowheads="1"/>
          </p:cNvSpPr>
          <p:nvPr/>
        </p:nvSpPr>
        <p:spPr bwMode="auto">
          <a:xfrm>
            <a:off x="6822361" y="3660865"/>
            <a:ext cx="2016160" cy="383080"/>
          </a:xfrm>
          <a:prstGeom prst="roundRect">
            <a:avLst>
              <a:gd name="adj" fmla="val 16667"/>
            </a:avLst>
          </a:prstGeom>
          <a:solidFill>
            <a:srgbClr val="00FF00"/>
          </a:solidFill>
          <a:ln w="9525">
            <a:solidFill>
              <a:srgbClr val="000000"/>
            </a:solidFill>
            <a:round/>
            <a:headEnd/>
            <a:tailEnd/>
          </a:ln>
          <a:effectLst/>
        </p:spPr>
        <p:txBody>
          <a:bodyPr wrap="none" lIns="0" tIns="7291" rIns="0" bIns="0" anchor="ctr">
            <a:prstTxWarp prst="textNoShape">
              <a:avLst/>
            </a:prstTxWarp>
          </a:bodyPr>
          <a:lstStyle/>
          <a:p>
            <a:pPr algn="ctr">
              <a:lnSpc>
                <a:spcPct val="97000"/>
              </a:lnSpc>
              <a:tabLst>
                <a:tab pos="634643" algn="l"/>
                <a:tab pos="1269286" algn="l"/>
                <a:tab pos="1903929" algn="l"/>
              </a:tabLst>
            </a:pPr>
            <a:r>
              <a:rPr lang="en-US" sz="1900" b="1" i="1" dirty="0">
                <a:solidFill>
                  <a:srgbClr val="000000"/>
                </a:solidFill>
                <a:latin typeface="Trebuchet MS" charset="0"/>
                <a:ea typeface="msgothic" charset="0"/>
                <a:cs typeface="msgothic" charset="0"/>
              </a:rPr>
              <a:t>Fragmentation</a:t>
            </a:r>
          </a:p>
        </p:txBody>
      </p:sp>
      <p:sp>
        <p:nvSpPr>
          <p:cNvPr id="52237" name="AutoShape 13"/>
          <p:cNvSpPr>
            <a:spLocks noChangeArrowheads="1"/>
          </p:cNvSpPr>
          <p:nvPr/>
        </p:nvSpPr>
        <p:spPr bwMode="auto">
          <a:xfrm>
            <a:off x="4322865" y="4908035"/>
            <a:ext cx="2267332" cy="381641"/>
          </a:xfrm>
          <a:prstGeom prst="roundRect">
            <a:avLst>
              <a:gd name="adj" fmla="val 16667"/>
            </a:avLst>
          </a:prstGeom>
          <a:solidFill>
            <a:srgbClr val="FFFF00"/>
          </a:solidFill>
          <a:ln w="9525">
            <a:solidFill>
              <a:srgbClr val="000000"/>
            </a:solidFill>
            <a:round/>
            <a:headEnd/>
            <a:tailEnd/>
          </a:ln>
          <a:effectLst/>
        </p:spPr>
        <p:txBody>
          <a:bodyPr wrap="none" lIns="0" tIns="7291" rIns="0" bIns="0" anchor="ctr">
            <a:prstTxWarp prst="textNoShape">
              <a:avLst/>
            </a:prstTxWarp>
          </a:bodyPr>
          <a:lstStyle/>
          <a:p>
            <a:pPr algn="ctr">
              <a:lnSpc>
                <a:spcPct val="97000"/>
              </a:lnSpc>
              <a:tabLst>
                <a:tab pos="634643" algn="l"/>
                <a:tab pos="1269286" algn="l"/>
                <a:tab pos="1903929" algn="l"/>
              </a:tabLst>
            </a:pPr>
            <a:r>
              <a:rPr lang="en-US" sz="1900" dirty="0">
                <a:solidFill>
                  <a:srgbClr val="000000"/>
                </a:solidFill>
                <a:latin typeface="Trebuchet MS" charset="0"/>
                <a:ea typeface="msgothic" charset="0"/>
                <a:cs typeface="msgothic" charset="0"/>
              </a:rPr>
              <a:t>Spectra</a:t>
            </a:r>
          </a:p>
        </p:txBody>
      </p:sp>
      <p:cxnSp>
        <p:nvCxnSpPr>
          <p:cNvPr id="52238" name="AutoShape 14"/>
          <p:cNvCxnSpPr>
            <a:cxnSpLocks noChangeShapeType="1"/>
            <a:stCxn id="52236" idx="2"/>
            <a:endCxn id="52237" idx="0"/>
          </p:cNvCxnSpPr>
          <p:nvPr/>
        </p:nvCxnSpPr>
        <p:spPr bwMode="auto">
          <a:xfrm rot="5400000">
            <a:off x="6211441" y="3289035"/>
            <a:ext cx="864090" cy="2373910"/>
          </a:xfrm>
          <a:prstGeom prst="bentConnector3">
            <a:avLst>
              <a:gd name="adj1" fmla="val 50000"/>
            </a:avLst>
          </a:prstGeom>
          <a:noFill/>
          <a:ln w="9525">
            <a:solidFill>
              <a:srgbClr val="000000"/>
            </a:solidFill>
            <a:round/>
            <a:headEnd/>
            <a:tailEnd type="triangle" w="med" len="med"/>
          </a:ln>
          <a:effectLst/>
        </p:spPr>
      </p:cxnSp>
      <p:sp>
        <p:nvSpPr>
          <p:cNvPr id="52239" name="AutoShape 15"/>
          <p:cNvSpPr>
            <a:spLocks noChangeArrowheads="1"/>
          </p:cNvSpPr>
          <p:nvPr/>
        </p:nvSpPr>
        <p:spPr bwMode="auto">
          <a:xfrm>
            <a:off x="6840011" y="4902275"/>
            <a:ext cx="1995795" cy="383080"/>
          </a:xfrm>
          <a:prstGeom prst="roundRect">
            <a:avLst>
              <a:gd name="adj" fmla="val 16667"/>
            </a:avLst>
          </a:prstGeom>
          <a:solidFill>
            <a:srgbClr val="00FF00"/>
          </a:solidFill>
          <a:ln w="9525">
            <a:solidFill>
              <a:srgbClr val="000000"/>
            </a:solidFill>
            <a:round/>
            <a:headEnd/>
            <a:tailEnd/>
          </a:ln>
          <a:effectLst/>
        </p:spPr>
        <p:txBody>
          <a:bodyPr wrap="none" lIns="0" tIns="7291" rIns="0" bIns="0" anchor="ctr">
            <a:prstTxWarp prst="textNoShape">
              <a:avLst/>
            </a:prstTxWarp>
          </a:bodyPr>
          <a:lstStyle/>
          <a:p>
            <a:pPr algn="ctr">
              <a:lnSpc>
                <a:spcPct val="97000"/>
              </a:lnSpc>
              <a:tabLst>
                <a:tab pos="634643" algn="l"/>
                <a:tab pos="1269286" algn="l"/>
                <a:tab pos="1903929" algn="l"/>
              </a:tabLst>
            </a:pPr>
            <a:r>
              <a:rPr lang="en-US" sz="1900" b="1" i="1" dirty="0">
                <a:solidFill>
                  <a:srgbClr val="000000"/>
                </a:solidFill>
                <a:latin typeface="Trebuchet MS" charset="0"/>
                <a:ea typeface="msgothic" charset="0"/>
                <a:cs typeface="msgothic" charset="0"/>
              </a:rPr>
              <a:t>Trans. Selection</a:t>
            </a:r>
          </a:p>
        </p:txBody>
      </p:sp>
      <p:cxnSp>
        <p:nvCxnSpPr>
          <p:cNvPr id="52240" name="AutoShape 16"/>
          <p:cNvCxnSpPr>
            <a:cxnSpLocks noChangeShapeType="1"/>
            <a:stCxn id="52237" idx="3"/>
            <a:endCxn id="52239" idx="1"/>
          </p:cNvCxnSpPr>
          <p:nvPr/>
        </p:nvCxnSpPr>
        <p:spPr bwMode="auto">
          <a:xfrm flipV="1">
            <a:off x="6591555" y="5093815"/>
            <a:ext cx="249814" cy="5761"/>
          </a:xfrm>
          <a:prstGeom prst="bentConnector3">
            <a:avLst>
              <a:gd name="adj1" fmla="val 50000"/>
            </a:avLst>
          </a:prstGeom>
          <a:noFill/>
          <a:ln w="9525">
            <a:solidFill>
              <a:srgbClr val="000000"/>
            </a:solidFill>
            <a:round/>
            <a:headEnd/>
            <a:tailEnd type="triangle" w="med" len="med"/>
          </a:ln>
          <a:effectLst/>
        </p:spPr>
      </p:cxnSp>
      <p:sp>
        <p:nvSpPr>
          <p:cNvPr id="52241" name="AutoShape 17"/>
          <p:cNvSpPr>
            <a:spLocks noChangeArrowheads="1"/>
          </p:cNvSpPr>
          <p:nvPr/>
        </p:nvSpPr>
        <p:spPr bwMode="auto">
          <a:xfrm>
            <a:off x="5554285" y="5692918"/>
            <a:ext cx="2264616" cy="348517"/>
          </a:xfrm>
          <a:prstGeom prst="roundRect">
            <a:avLst>
              <a:gd name="adj" fmla="val 16667"/>
            </a:avLst>
          </a:prstGeom>
          <a:solidFill>
            <a:srgbClr val="FFFF00"/>
          </a:solidFill>
          <a:ln w="9525">
            <a:solidFill>
              <a:srgbClr val="000000"/>
            </a:solidFill>
            <a:round/>
            <a:headEnd/>
            <a:tailEnd/>
          </a:ln>
          <a:effectLst/>
        </p:spPr>
        <p:txBody>
          <a:bodyPr wrap="none" lIns="0" tIns="8616" rIns="0" bIns="0" anchor="ctr">
            <a:prstTxWarp prst="textNoShape">
              <a:avLst/>
            </a:prstTxWarp>
          </a:bodyPr>
          <a:lstStyle/>
          <a:p>
            <a:pPr algn="ctr">
              <a:lnSpc>
                <a:spcPct val="97000"/>
              </a:lnSpc>
              <a:tabLst>
                <a:tab pos="634643" algn="l"/>
                <a:tab pos="1269286" algn="l"/>
                <a:tab pos="1903929" algn="l"/>
              </a:tabLst>
            </a:pPr>
            <a:r>
              <a:rPr lang="en-US" sz="2300" b="1" dirty="0" smtClean="0">
                <a:solidFill>
                  <a:srgbClr val="000000"/>
                </a:solidFill>
                <a:latin typeface="Trebuchet MS" charset="0"/>
                <a:ea typeface="msgothic" charset="0"/>
                <a:cs typeface="msgothic" charset="0"/>
              </a:rPr>
              <a:t>Transition </a:t>
            </a:r>
            <a:r>
              <a:rPr lang="en-US" sz="2300" b="1" dirty="0">
                <a:solidFill>
                  <a:srgbClr val="000000"/>
                </a:solidFill>
                <a:latin typeface="Trebuchet MS" charset="0"/>
                <a:ea typeface="msgothic" charset="0"/>
                <a:cs typeface="msgothic" charset="0"/>
              </a:rPr>
              <a:t>List</a:t>
            </a:r>
          </a:p>
        </p:txBody>
      </p:sp>
      <p:cxnSp>
        <p:nvCxnSpPr>
          <p:cNvPr id="52242" name="AutoShape 18"/>
          <p:cNvCxnSpPr>
            <a:cxnSpLocks noChangeShapeType="1"/>
            <a:stCxn id="52239" idx="2"/>
            <a:endCxn id="52241" idx="0"/>
          </p:cNvCxnSpPr>
          <p:nvPr/>
        </p:nvCxnSpPr>
        <p:spPr bwMode="auto">
          <a:xfrm rot="5400000">
            <a:off x="7058470" y="4913478"/>
            <a:ext cx="407563" cy="1151316"/>
          </a:xfrm>
          <a:prstGeom prst="bentConnector3">
            <a:avLst>
              <a:gd name="adj1" fmla="val 50000"/>
            </a:avLst>
          </a:prstGeom>
          <a:noFill/>
          <a:ln w="9525">
            <a:solidFill>
              <a:srgbClr val="000000"/>
            </a:solidFill>
            <a:round/>
            <a:headEnd/>
            <a:tailEnd type="triangle" w="med" len="med"/>
          </a:ln>
          <a:effectLst/>
        </p:spPr>
      </p:cxnSp>
      <p:cxnSp>
        <p:nvCxnSpPr>
          <p:cNvPr id="52243" name="AutoShape 19"/>
          <p:cNvCxnSpPr>
            <a:cxnSpLocks noChangeShapeType="1"/>
            <a:stCxn id="52234" idx="3"/>
            <a:endCxn id="52236" idx="1"/>
          </p:cNvCxnSpPr>
          <p:nvPr/>
        </p:nvCxnSpPr>
        <p:spPr bwMode="auto">
          <a:xfrm>
            <a:off x="6544035" y="3846644"/>
            <a:ext cx="278326" cy="5761"/>
          </a:xfrm>
          <a:prstGeom prst="straightConnector1">
            <a:avLst/>
          </a:prstGeom>
          <a:noFill/>
          <a:ln w="9525">
            <a:solidFill>
              <a:srgbClr val="000000"/>
            </a:solidFill>
            <a:round/>
            <a:headEnd/>
            <a:tailEnd type="triangle" w="med" len="med"/>
          </a:ln>
          <a:effectLst/>
        </p:spPr>
      </p:cxnSp>
      <p:sp>
        <p:nvSpPr>
          <p:cNvPr id="52244" name="Text Box 20"/>
          <p:cNvSpPr txBox="1">
            <a:spLocks noChangeArrowheads="1"/>
          </p:cNvSpPr>
          <p:nvPr/>
        </p:nvSpPr>
        <p:spPr bwMode="auto">
          <a:xfrm>
            <a:off x="6359391" y="3079044"/>
            <a:ext cx="692419" cy="407563"/>
          </a:xfrm>
          <a:prstGeom prst="rect">
            <a:avLst/>
          </a:prstGeom>
          <a:solidFill>
            <a:srgbClr val="FFFFFF"/>
          </a:solidFill>
          <a:ln w="9525">
            <a:solidFill>
              <a:srgbClr val="000000"/>
            </a:solidFill>
            <a:round/>
            <a:headEnd/>
            <a:tailEnd/>
          </a:ln>
          <a:effectLst/>
        </p:spPr>
        <p:txBody>
          <a:bodyPr wrap="none" lIns="16096" tIns="25375" rIns="16096" bIns="16096">
            <a:prstTxWarp prst="textNoShape">
              <a:avLst/>
            </a:prstTxWarp>
          </a:bodyPr>
          <a:lstStyle/>
          <a:p>
            <a:pPr>
              <a:lnSpc>
                <a:spcPct val="97000"/>
              </a:lnSpc>
              <a:tabLst>
                <a:tab pos="634643" algn="l"/>
              </a:tabLst>
            </a:pPr>
            <a:r>
              <a:rPr lang="en-US" sz="2000" dirty="0">
                <a:solidFill>
                  <a:srgbClr val="0000FF"/>
                </a:solidFill>
                <a:latin typeface="Trebuchet MS" charset="0"/>
                <a:ea typeface="msgothic" charset="0"/>
                <a:cs typeface="msgothic" charset="0"/>
              </a:rPr>
              <a:t>~86%</a:t>
            </a:r>
          </a:p>
        </p:txBody>
      </p:sp>
      <p:sp>
        <p:nvSpPr>
          <p:cNvPr id="52245" name="Text Box 21"/>
          <p:cNvSpPr txBox="1">
            <a:spLocks noChangeArrowheads="1"/>
          </p:cNvSpPr>
          <p:nvPr/>
        </p:nvSpPr>
        <p:spPr bwMode="auto">
          <a:xfrm>
            <a:off x="6389260" y="4247007"/>
            <a:ext cx="692419" cy="407562"/>
          </a:xfrm>
          <a:prstGeom prst="rect">
            <a:avLst/>
          </a:prstGeom>
          <a:solidFill>
            <a:srgbClr val="FFFFFF"/>
          </a:solidFill>
          <a:ln w="9525">
            <a:solidFill>
              <a:srgbClr val="000000"/>
            </a:solidFill>
            <a:round/>
            <a:headEnd/>
            <a:tailEnd/>
          </a:ln>
          <a:effectLst/>
        </p:spPr>
        <p:txBody>
          <a:bodyPr wrap="none" lIns="16096" tIns="25375" rIns="16096" bIns="16096">
            <a:prstTxWarp prst="textNoShape">
              <a:avLst/>
            </a:prstTxWarp>
          </a:bodyPr>
          <a:lstStyle/>
          <a:p>
            <a:pPr>
              <a:lnSpc>
                <a:spcPct val="97000"/>
              </a:lnSpc>
              <a:tabLst>
                <a:tab pos="634643" algn="l"/>
              </a:tabLst>
            </a:pPr>
            <a:r>
              <a:rPr lang="en-US" sz="2000" dirty="0">
                <a:solidFill>
                  <a:srgbClr val="0000FF"/>
                </a:solidFill>
                <a:latin typeface="Trebuchet MS" charset="0"/>
                <a:ea typeface="msgothic" charset="0"/>
                <a:cs typeface="msgothic" charset="0"/>
              </a:rPr>
              <a:t>~80%</a:t>
            </a:r>
          </a:p>
        </p:txBody>
      </p:sp>
      <p:sp>
        <p:nvSpPr>
          <p:cNvPr id="52246" name="Text Box 22"/>
          <p:cNvSpPr txBox="1">
            <a:spLocks noChangeArrowheads="1"/>
          </p:cNvSpPr>
          <p:nvPr/>
        </p:nvSpPr>
        <p:spPr bwMode="auto">
          <a:xfrm>
            <a:off x="6359391" y="1970127"/>
            <a:ext cx="692419" cy="407563"/>
          </a:xfrm>
          <a:prstGeom prst="rect">
            <a:avLst/>
          </a:prstGeom>
          <a:solidFill>
            <a:srgbClr val="FFFFFF"/>
          </a:solidFill>
          <a:ln w="9525">
            <a:solidFill>
              <a:srgbClr val="000000"/>
            </a:solidFill>
            <a:round/>
            <a:headEnd/>
            <a:tailEnd/>
          </a:ln>
          <a:effectLst/>
        </p:spPr>
        <p:txBody>
          <a:bodyPr wrap="none" lIns="16096" tIns="25375" rIns="16096" bIns="16096">
            <a:prstTxWarp prst="textNoShape">
              <a:avLst/>
            </a:prstTxWarp>
          </a:bodyPr>
          <a:lstStyle/>
          <a:p>
            <a:pPr>
              <a:lnSpc>
                <a:spcPct val="97000"/>
              </a:lnSpc>
              <a:tabLst>
                <a:tab pos="634643" algn="l"/>
              </a:tabLst>
            </a:pPr>
            <a:r>
              <a:rPr lang="en-US" sz="2000" dirty="0">
                <a:solidFill>
                  <a:srgbClr val="0000FF"/>
                </a:solidFill>
                <a:latin typeface="Trebuchet MS" charset="0"/>
                <a:ea typeface="msgothic" charset="0"/>
                <a:cs typeface="msgothic" charset="0"/>
              </a:rPr>
              <a:t>~83%</a:t>
            </a:r>
          </a:p>
        </p:txBody>
      </p:sp>
      <p:sp>
        <p:nvSpPr>
          <p:cNvPr id="4" name="Titel 3"/>
          <p:cNvSpPr>
            <a:spLocks noGrp="1"/>
          </p:cNvSpPr>
          <p:nvPr>
            <p:ph type="title"/>
          </p:nvPr>
        </p:nvSpPr>
        <p:spPr/>
        <p:txBody>
          <a:bodyPr/>
          <a:lstStyle/>
          <a:p>
            <a:r>
              <a:rPr lang="en-US" dirty="0"/>
              <a:t>Training Performance</a:t>
            </a:r>
          </a:p>
        </p:txBody>
      </p:sp>
      <p:sp>
        <p:nvSpPr>
          <p:cNvPr id="5" name="Inhaltsplatzhalter 4"/>
          <p:cNvSpPr>
            <a:spLocks noGrp="1"/>
          </p:cNvSpPr>
          <p:nvPr>
            <p:ph idx="1"/>
          </p:nvPr>
        </p:nvSpPr>
        <p:spPr>
          <a:xfrm>
            <a:off x="155448" y="990600"/>
            <a:ext cx="4200528" cy="5410200"/>
          </a:xfrm>
        </p:spPr>
        <p:txBody>
          <a:bodyPr/>
          <a:lstStyle/>
          <a:p>
            <a:pPr marL="279744" indent="-279744">
              <a:spcBef>
                <a:spcPct val="0"/>
              </a:spcBef>
              <a:spcAft>
                <a:spcPts val="2400"/>
              </a:spcAft>
              <a:buFont typeface="Trebuchet MS" charset="0"/>
              <a:buChar char="•"/>
              <a:tabLst>
                <a:tab pos="634643" algn="l"/>
                <a:tab pos="1269286" algn="l"/>
                <a:tab pos="1903929" algn="l"/>
                <a:tab pos="2538573" algn="l"/>
                <a:tab pos="3173216" algn="l"/>
              </a:tabLst>
            </a:pPr>
            <a:r>
              <a:rPr lang="en-US" sz="2800" dirty="0"/>
              <a:t>Predictions are between 80% and 86% correct</a:t>
            </a:r>
          </a:p>
          <a:p>
            <a:pPr marL="279744" indent="-279744">
              <a:spcBef>
                <a:spcPct val="0"/>
              </a:spcBef>
              <a:spcAft>
                <a:spcPts val="2400"/>
              </a:spcAft>
              <a:buFont typeface="Trebuchet MS" charset="0"/>
              <a:buChar char="•"/>
              <a:tabLst>
                <a:tab pos="634643" algn="l"/>
                <a:tab pos="1269286" algn="l"/>
                <a:tab pos="1903929" algn="l"/>
                <a:tab pos="2538573" algn="l"/>
                <a:tab pos="3173216" algn="l"/>
              </a:tabLst>
            </a:pPr>
            <a:r>
              <a:rPr lang="en-US" sz="2800" dirty="0"/>
              <a:t>Expected accuracy of an individual predicted transition is thus</a:t>
            </a:r>
          </a:p>
          <a:p>
            <a:pPr marL="279744" indent="-279744">
              <a:spcBef>
                <a:spcPct val="0"/>
              </a:spcBef>
              <a:spcAft>
                <a:spcPts val="2400"/>
              </a:spcAft>
              <a:buNone/>
              <a:tabLst>
                <a:tab pos="634643" algn="l"/>
                <a:tab pos="1269286" algn="l"/>
                <a:tab pos="1903929" algn="l"/>
                <a:tab pos="2538573" algn="l"/>
                <a:tab pos="3173216" algn="l"/>
              </a:tabLst>
            </a:pPr>
            <a:r>
              <a:rPr lang="en-US" sz="2800" dirty="0"/>
              <a:t>	</a:t>
            </a:r>
            <a:r>
              <a:rPr lang="en-US" sz="2400" dirty="0"/>
              <a:t>0.83 x 0.86 x 0.8 = 0.57</a:t>
            </a:r>
            <a:r>
              <a:rPr lang="en-US" sz="2800" dirty="0"/>
              <a:t/>
            </a:r>
            <a:br>
              <a:rPr lang="en-US" sz="2800" dirty="0"/>
            </a:br>
            <a:endParaRPr lang="en-US" sz="2800" dirty="0" smtClean="0"/>
          </a:p>
          <a:p>
            <a:pPr marL="279744" indent="-279744">
              <a:spcBef>
                <a:spcPct val="0"/>
              </a:spcBef>
              <a:spcAft>
                <a:spcPts val="2400"/>
              </a:spcAft>
              <a:buNone/>
              <a:tabLst>
                <a:tab pos="634643" algn="l"/>
                <a:tab pos="1269286" algn="l"/>
                <a:tab pos="1903929" algn="l"/>
                <a:tab pos="2538573" algn="l"/>
                <a:tab pos="3173216" algn="l"/>
              </a:tabLst>
            </a:pPr>
            <a:r>
              <a:rPr lang="en-US" sz="2800" b="1" dirty="0" smtClean="0">
                <a:solidFill>
                  <a:srgbClr val="D06B20"/>
                </a:solidFill>
              </a:rPr>
              <a:t>Expectation:</a:t>
            </a:r>
          </a:p>
          <a:p>
            <a:pPr marL="279744" indent="-279744">
              <a:spcBef>
                <a:spcPct val="0"/>
              </a:spcBef>
              <a:spcAft>
                <a:spcPts val="2400"/>
              </a:spcAft>
              <a:buNone/>
              <a:tabLst>
                <a:tab pos="634643" algn="l"/>
                <a:tab pos="1269286" algn="l"/>
                <a:tab pos="1903929" algn="l"/>
                <a:tab pos="2538573" algn="l"/>
                <a:tab pos="3173216" algn="l"/>
              </a:tabLst>
            </a:pPr>
            <a:r>
              <a:rPr lang="en-US" sz="2800" b="1" dirty="0" smtClean="0">
                <a:solidFill>
                  <a:srgbClr val="D06B20"/>
                </a:solidFill>
              </a:rPr>
              <a:t>about </a:t>
            </a:r>
            <a:r>
              <a:rPr lang="en-US" sz="2800" b="1" dirty="0">
                <a:solidFill>
                  <a:srgbClr val="D06B20"/>
                </a:solidFill>
              </a:rPr>
              <a:t>57% success rate</a:t>
            </a:r>
          </a:p>
          <a:p>
            <a:endParaRPr lang="en-US" sz="2800" dirty="0"/>
          </a:p>
        </p:txBody>
      </p:sp>
      <p:sp>
        <p:nvSpPr>
          <p:cNvPr id="2" name="Slide Number Placeholder 1"/>
          <p:cNvSpPr>
            <a:spLocks noGrp="1"/>
          </p:cNvSpPr>
          <p:nvPr>
            <p:ph type="sldNum" sz="quarter" idx="14"/>
          </p:nvPr>
        </p:nvSpPr>
        <p:spPr/>
        <p:txBody>
          <a:bodyPr/>
          <a:lstStyle/>
          <a:p>
            <a:pPr>
              <a:defRPr/>
            </a:pPr>
            <a:fld id="{41B0E2A2-38C9-407E-9B30-D35E37AC93A0}" type="slidenum">
              <a:rPr lang="de-DE" smtClean="0"/>
              <a:pPr>
                <a:defRPr/>
              </a:pPr>
              <a:t>35</a:t>
            </a:fld>
            <a:endParaRPr lang="de-DE"/>
          </a:p>
        </p:txBody>
      </p:sp>
    </p:spTree>
    <p:extLst>
      <p:ext uri="{BB962C8B-B14F-4D97-AF65-F5344CB8AC3E}">
        <p14:creationId xmlns:p14="http://schemas.microsoft.com/office/powerpoint/2010/main" val="226289698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en-US" dirty="0" smtClean="0"/>
              <a:t>Proof of Principle</a:t>
            </a:r>
            <a:endParaRPr lang="en-US" dirty="0"/>
          </a:p>
        </p:txBody>
      </p:sp>
      <p:sp>
        <p:nvSpPr>
          <p:cNvPr id="54274" name="Rectangle 2"/>
          <p:cNvSpPr>
            <a:spLocks noGrp="1" noChangeArrowheads="1"/>
          </p:cNvSpPr>
          <p:nvPr>
            <p:ph idx="1"/>
          </p:nvPr>
        </p:nvSpPr>
        <p:spPr>
          <a:xfrm>
            <a:off x="251520" y="838200"/>
            <a:ext cx="4320480" cy="5715000"/>
          </a:xfrm>
          <a:prstGeom prst="rect">
            <a:avLst/>
          </a:prstGeom>
          <a:ln/>
        </p:spPr>
        <p:txBody>
          <a:bodyPr lIns="80165" tIns="40083" rIns="80165" bIns="40083"/>
          <a:lstStyle/>
          <a:p>
            <a:pPr marL="279744" indent="-279744">
              <a:spcBef>
                <a:spcPts val="2970"/>
              </a:spcBef>
              <a:buSzPct val="45000"/>
              <a:buFont typeface="Wingdings" charset="2"/>
              <a:buChar char=""/>
              <a:tabLst>
                <a:tab pos="779386" algn="l"/>
                <a:tab pos="1581041" algn="l"/>
                <a:tab pos="2382695" algn="l"/>
                <a:tab pos="3184350" algn="l"/>
                <a:tab pos="3986004" algn="l"/>
                <a:tab pos="4787659" algn="l"/>
                <a:tab pos="5589313" algn="l"/>
                <a:tab pos="6390968" algn="l"/>
                <a:tab pos="7192622" algn="l"/>
                <a:tab pos="7994277" algn="l"/>
                <a:tab pos="8795931" algn="l"/>
              </a:tabLst>
            </a:pPr>
            <a:r>
              <a:rPr lang="en-US" sz="2800" dirty="0" smtClean="0"/>
              <a:t>Test: 48 protein mix</a:t>
            </a:r>
          </a:p>
          <a:p>
            <a:pPr marL="279744" indent="-279744">
              <a:spcBef>
                <a:spcPts val="2970"/>
              </a:spcBef>
              <a:buSzPct val="45000"/>
              <a:buFont typeface="Wingdings" charset="2"/>
              <a:buChar char=""/>
              <a:tabLst>
                <a:tab pos="779386" algn="l"/>
                <a:tab pos="1581041" algn="l"/>
                <a:tab pos="2382695" algn="l"/>
                <a:tab pos="3184350" algn="l"/>
                <a:tab pos="3986004" algn="l"/>
                <a:tab pos="4787659" algn="l"/>
                <a:tab pos="5589313" algn="l"/>
                <a:tab pos="6390968" algn="l"/>
                <a:tab pos="7192622" algn="l"/>
                <a:tab pos="7994277" algn="l"/>
                <a:tab pos="8795931" algn="l"/>
              </a:tabLst>
            </a:pPr>
            <a:r>
              <a:rPr lang="en-US" sz="2800" dirty="0" smtClean="0"/>
              <a:t>154 out of the 306 generated transitions showed signals (50%)</a:t>
            </a:r>
          </a:p>
          <a:p>
            <a:pPr marL="279744" indent="-279744">
              <a:spcBef>
                <a:spcPts val="2970"/>
              </a:spcBef>
              <a:buSzPct val="45000"/>
              <a:buFont typeface="Wingdings" charset="2"/>
              <a:buChar char=""/>
              <a:tabLst>
                <a:tab pos="779386" algn="l"/>
                <a:tab pos="1581041" algn="l"/>
                <a:tab pos="2382695" algn="l"/>
                <a:tab pos="3184350" algn="l"/>
                <a:tab pos="3986004" algn="l"/>
                <a:tab pos="4787659" algn="l"/>
                <a:tab pos="5589313" algn="l"/>
                <a:tab pos="6390968" algn="l"/>
                <a:tab pos="7192622" algn="l"/>
                <a:tab pos="7994277" algn="l"/>
                <a:tab pos="8795931" algn="l"/>
              </a:tabLst>
            </a:pPr>
            <a:r>
              <a:rPr lang="en-US" sz="2800" dirty="0" smtClean="0"/>
              <a:t>As </a:t>
            </a:r>
            <a:r>
              <a:rPr lang="en-US" sz="2800" dirty="0"/>
              <a:t>expected, </a:t>
            </a:r>
            <a:r>
              <a:rPr lang="en-US" sz="2800" dirty="0" smtClean="0"/>
              <a:t>about </a:t>
            </a:r>
            <a:r>
              <a:rPr lang="en-US" sz="2800" dirty="0"/>
              <a:t>half of the transitions were successful </a:t>
            </a:r>
          </a:p>
          <a:p>
            <a:pPr marL="279744" indent="-279744">
              <a:spcBef>
                <a:spcPts val="2970"/>
              </a:spcBef>
              <a:buSzPct val="45000"/>
              <a:buFont typeface="Wingdings" charset="2"/>
              <a:buChar char=""/>
              <a:tabLst>
                <a:tab pos="779386" algn="l"/>
                <a:tab pos="1581041" algn="l"/>
                <a:tab pos="2382695" algn="l"/>
                <a:tab pos="3184350" algn="l"/>
                <a:tab pos="3986004" algn="l"/>
                <a:tab pos="4787659" algn="l"/>
                <a:tab pos="5589313" algn="l"/>
                <a:tab pos="6390968" algn="l"/>
                <a:tab pos="7192622" algn="l"/>
                <a:tab pos="7994277" algn="l"/>
                <a:tab pos="8795931" algn="l"/>
              </a:tabLst>
            </a:pPr>
            <a:r>
              <a:rPr lang="en-US" sz="2800" dirty="0"/>
              <a:t>Most showed clean signals and good </a:t>
            </a:r>
            <a:r>
              <a:rPr lang="en-US" sz="2800" dirty="0" smtClean="0"/>
              <a:t>intensities</a:t>
            </a:r>
            <a:endParaRPr lang="en-US" sz="2800" dirty="0"/>
          </a:p>
        </p:txBody>
      </p:sp>
      <p:pic>
        <p:nvPicPr>
          <p:cNvPr id="54275" name="Picture 3"/>
          <p:cNvPicPr>
            <a:picLocks noChangeAspect="1" noChangeArrowheads="1"/>
          </p:cNvPicPr>
          <p:nvPr/>
        </p:nvPicPr>
        <p:blipFill>
          <a:blip r:embed="rId3"/>
          <a:srcRect l="867"/>
          <a:stretch>
            <a:fillRect/>
          </a:stretch>
        </p:blipFill>
        <p:spPr bwMode="auto">
          <a:xfrm>
            <a:off x="4531948" y="1876517"/>
            <a:ext cx="4307931" cy="3443401"/>
          </a:xfrm>
          <a:prstGeom prst="rect">
            <a:avLst/>
          </a:prstGeom>
          <a:noFill/>
          <a:ln w="9525">
            <a:noFill/>
            <a:round/>
            <a:headEnd/>
            <a:tailEnd/>
          </a:ln>
          <a:effectLst/>
        </p:spPr>
      </p:pic>
      <p:sp>
        <p:nvSpPr>
          <p:cNvPr id="5" name="Textfeld 4"/>
          <p:cNvSpPr txBox="1"/>
          <p:nvPr/>
        </p:nvSpPr>
        <p:spPr>
          <a:xfrm>
            <a:off x="5533543" y="6462587"/>
            <a:ext cx="3659300" cy="246221"/>
          </a:xfrm>
          <a:prstGeom prst="rect">
            <a:avLst/>
          </a:prstGeom>
          <a:noFill/>
        </p:spPr>
        <p:txBody>
          <a:bodyPr wrap="none" rtlCol="0">
            <a:spAutoFit/>
          </a:bodyPr>
          <a:lstStyle/>
          <a:p>
            <a:r>
              <a:rPr lang="en-US" sz="1000" b="0" dirty="0" err="1" smtClean="0">
                <a:solidFill>
                  <a:schemeClr val="tx1"/>
                </a:solidFill>
              </a:rPr>
              <a:t>Bertsch</a:t>
            </a:r>
            <a:r>
              <a:rPr lang="en-US" sz="1000" b="0" dirty="0" smtClean="0">
                <a:solidFill>
                  <a:schemeClr val="tx1"/>
                </a:solidFill>
              </a:rPr>
              <a:t> et al., J. Proteome Res. (2010), </a:t>
            </a:r>
            <a:r>
              <a:rPr lang="en-US" sz="1000" b="0" dirty="0">
                <a:solidFill>
                  <a:schemeClr val="tx1"/>
                </a:solidFill>
              </a:rPr>
              <a:t>2010, 9(5):2696-704</a:t>
            </a:r>
          </a:p>
        </p:txBody>
      </p:sp>
      <p:sp>
        <p:nvSpPr>
          <p:cNvPr id="2" name="Slide Number Placeholder 1"/>
          <p:cNvSpPr>
            <a:spLocks noGrp="1"/>
          </p:cNvSpPr>
          <p:nvPr>
            <p:ph type="sldNum" sz="quarter" idx="10"/>
          </p:nvPr>
        </p:nvSpPr>
        <p:spPr/>
        <p:txBody>
          <a:bodyPr/>
          <a:lstStyle/>
          <a:p>
            <a:pPr>
              <a:defRPr/>
            </a:pPr>
            <a:fld id="{41B0E2A2-38C9-407E-9B30-D35E37AC93A0}" type="slidenum">
              <a:rPr lang="de-DE" smtClean="0">
                <a:cs typeface="Arial" charset="0"/>
              </a:rPr>
              <a:pPr>
                <a:defRPr/>
              </a:pPr>
              <a:t>36</a:t>
            </a:fld>
            <a:endParaRPr lang="de-DE">
              <a:cs typeface="Arial" charset="0"/>
            </a:endParaRPr>
          </a:p>
        </p:txBody>
      </p:sp>
    </p:spTree>
    <p:extLst>
      <p:ext uri="{BB962C8B-B14F-4D97-AF65-F5344CB8AC3E}">
        <p14:creationId xmlns:p14="http://schemas.microsoft.com/office/powerpoint/2010/main" val="42063857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SRM Maps</a:t>
            </a:r>
            <a:endParaRPr lang="en-US" dirty="0"/>
          </a:p>
        </p:txBody>
      </p:sp>
      <p:sp>
        <p:nvSpPr>
          <p:cNvPr id="4" name="AutoShape 2"/>
          <p:cNvSpPr>
            <a:spLocks noChangeArrowheads="1"/>
          </p:cNvSpPr>
          <p:nvPr/>
        </p:nvSpPr>
        <p:spPr bwMode="auto">
          <a:xfrm>
            <a:off x="446064" y="6021288"/>
            <a:ext cx="8077200" cy="428625"/>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100" dirty="0">
                <a:solidFill>
                  <a:srgbClr val="000000"/>
                </a:solidFill>
              </a:rPr>
              <a:t>Small region of the whole pseudo 2D HPLC−MS map of the UPS1 protein mixture </a:t>
            </a:r>
            <a:r>
              <a:rPr lang="en-GB" sz="1100" dirty="0" err="1">
                <a:solidFill>
                  <a:srgbClr val="000000"/>
                </a:solidFill>
              </a:rPr>
              <a:t>sMRM</a:t>
            </a:r>
            <a:r>
              <a:rPr lang="en-GB" sz="1100" dirty="0">
                <a:solidFill>
                  <a:srgbClr val="000000"/>
                </a:solidFill>
              </a:rPr>
              <a:t> experiment in 3D view. The </a:t>
            </a:r>
            <a:r>
              <a:rPr lang="en-GB" sz="1100" i="1" dirty="0">
                <a:solidFill>
                  <a:srgbClr val="000000"/>
                </a:solidFill>
              </a:rPr>
              <a:t>m</a:t>
            </a:r>
            <a:r>
              <a:rPr lang="en-GB" sz="1100" dirty="0">
                <a:solidFill>
                  <a:srgbClr val="000000"/>
                </a:solidFill>
              </a:rPr>
              <a:t>/</a:t>
            </a:r>
            <a:r>
              <a:rPr lang="en-GB" sz="1100" i="1" dirty="0">
                <a:solidFill>
                  <a:srgbClr val="000000"/>
                </a:solidFill>
              </a:rPr>
              <a:t>z</a:t>
            </a:r>
            <a:r>
              <a:rPr lang="en-GB" sz="1100" dirty="0">
                <a:solidFill>
                  <a:srgbClr val="000000"/>
                </a:solidFill>
              </a:rPr>
              <a:t> axis shows the product ion </a:t>
            </a:r>
            <a:r>
              <a:rPr lang="en-GB" sz="1100" i="1" dirty="0">
                <a:solidFill>
                  <a:srgbClr val="000000"/>
                </a:solidFill>
              </a:rPr>
              <a:t>m</a:t>
            </a:r>
            <a:r>
              <a:rPr lang="en-GB" sz="1100" dirty="0">
                <a:solidFill>
                  <a:srgbClr val="000000"/>
                </a:solidFill>
              </a:rPr>
              <a:t>/</a:t>
            </a:r>
            <a:r>
              <a:rPr lang="en-GB" sz="1100" i="1" dirty="0">
                <a:solidFill>
                  <a:srgbClr val="000000"/>
                </a:solidFill>
              </a:rPr>
              <a:t>z</a:t>
            </a:r>
            <a:r>
              <a:rPr lang="en-GB" sz="1100" dirty="0">
                <a:solidFill>
                  <a:srgbClr val="000000"/>
                </a:solidFill>
              </a:rPr>
              <a:t> values of the transitions.</a:t>
            </a:r>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908720"/>
            <a:ext cx="7128792" cy="5085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feld 5"/>
          <p:cNvSpPr txBox="1"/>
          <p:nvPr/>
        </p:nvSpPr>
        <p:spPr>
          <a:xfrm>
            <a:off x="5533543" y="6462587"/>
            <a:ext cx="3659300" cy="246221"/>
          </a:xfrm>
          <a:prstGeom prst="rect">
            <a:avLst/>
          </a:prstGeom>
          <a:noFill/>
        </p:spPr>
        <p:txBody>
          <a:bodyPr wrap="none" rtlCol="0">
            <a:spAutoFit/>
          </a:bodyPr>
          <a:lstStyle/>
          <a:p>
            <a:r>
              <a:rPr lang="en-US" sz="1000" b="0" dirty="0" err="1" smtClean="0">
                <a:solidFill>
                  <a:schemeClr val="tx1"/>
                </a:solidFill>
              </a:rPr>
              <a:t>Bertsch</a:t>
            </a:r>
            <a:r>
              <a:rPr lang="en-US" sz="1000" b="0" dirty="0" smtClean="0">
                <a:solidFill>
                  <a:schemeClr val="tx1"/>
                </a:solidFill>
              </a:rPr>
              <a:t> et al., J. Proteome Res. (2010), </a:t>
            </a:r>
            <a:r>
              <a:rPr lang="en-US" sz="1000" b="0" dirty="0">
                <a:solidFill>
                  <a:schemeClr val="tx1"/>
                </a:solidFill>
              </a:rPr>
              <a:t>2010, 9(5):2696-704</a:t>
            </a:r>
          </a:p>
        </p:txBody>
      </p:sp>
      <p:sp>
        <p:nvSpPr>
          <p:cNvPr id="3" name="Slide Number Placeholder 2"/>
          <p:cNvSpPr>
            <a:spLocks noGrp="1"/>
          </p:cNvSpPr>
          <p:nvPr>
            <p:ph type="sldNum" sz="quarter" idx="10"/>
          </p:nvPr>
        </p:nvSpPr>
        <p:spPr/>
        <p:txBody>
          <a:bodyPr/>
          <a:lstStyle/>
          <a:p>
            <a:pPr>
              <a:defRPr/>
            </a:pPr>
            <a:fld id="{41B0E2A2-38C9-407E-9B30-D35E37AC93A0}" type="slidenum">
              <a:rPr lang="de-DE" smtClean="0">
                <a:cs typeface="Arial" charset="0"/>
              </a:rPr>
              <a:pPr>
                <a:defRPr/>
              </a:pPr>
              <a:t>37</a:t>
            </a:fld>
            <a:endParaRPr lang="de-DE">
              <a:cs typeface="Arial" charset="0"/>
            </a:endParaRPr>
          </a:p>
        </p:txBody>
      </p:sp>
    </p:spTree>
    <p:extLst>
      <p:ext uri="{BB962C8B-B14F-4D97-AF65-F5344CB8AC3E}">
        <p14:creationId xmlns:p14="http://schemas.microsoft.com/office/powerpoint/2010/main" val="19374033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en-US" dirty="0" smtClean="0"/>
              <a:t>Optimal Scheduling</a:t>
            </a:r>
            <a:endParaRPr lang="en-US" dirty="0"/>
          </a:p>
        </p:txBody>
      </p:sp>
      <p:sp>
        <p:nvSpPr>
          <p:cNvPr id="2" name="Inhaltsplatzhalter 1"/>
          <p:cNvSpPr>
            <a:spLocks noGrp="1"/>
          </p:cNvSpPr>
          <p:nvPr>
            <p:ph idx="1"/>
          </p:nvPr>
        </p:nvSpPr>
        <p:spPr>
          <a:xfrm>
            <a:off x="457200" y="914400"/>
            <a:ext cx="8229600" cy="5867400"/>
          </a:xfrm>
        </p:spPr>
        <p:txBody>
          <a:bodyPr/>
          <a:lstStyle/>
          <a:p>
            <a:pPr>
              <a:buNone/>
            </a:pPr>
            <a:r>
              <a:rPr lang="en-US" sz="2400" dirty="0" smtClean="0"/>
              <a:t>Combinatorial optimization problem</a:t>
            </a:r>
          </a:p>
          <a:p>
            <a:pPr lvl="1"/>
            <a:r>
              <a:rPr lang="en-US" sz="2000" dirty="0" smtClean="0"/>
              <a:t>Ensure minimum number of transitions per protein</a:t>
            </a:r>
          </a:p>
          <a:p>
            <a:pPr lvl="1"/>
            <a:r>
              <a:rPr lang="en-US" sz="2000" dirty="0" smtClean="0"/>
              <a:t>Maximize the number of transitions measured to increase accuracy and coverage</a:t>
            </a:r>
          </a:p>
          <a:p>
            <a:pPr lvl="1"/>
            <a:r>
              <a:rPr lang="en-US" sz="2000" dirty="0" smtClean="0"/>
              <a:t>Make optimal use of the instrument’s acquisition time</a:t>
            </a:r>
            <a:endParaRPr lang="en-US" sz="2000" dirty="0"/>
          </a:p>
        </p:txBody>
      </p:sp>
      <p:pic>
        <p:nvPicPr>
          <p:cNvPr id="4" name="Bild 3" descr="transition_scheduling_problem_greedy_naiv.png"/>
          <p:cNvPicPr>
            <a:picLocks noChangeAspect="1"/>
          </p:cNvPicPr>
          <p:nvPr/>
        </p:nvPicPr>
        <p:blipFill>
          <a:blip r:embed="rId2">
            <a:clrChange>
              <a:clrFrom>
                <a:srgbClr val="FFFFFF"/>
              </a:clrFrom>
              <a:clrTo>
                <a:srgbClr val="FFFFFF">
                  <a:alpha val="0"/>
                </a:srgbClr>
              </a:clrTo>
            </a:clrChange>
          </a:blip>
          <a:stretch>
            <a:fillRect/>
          </a:stretch>
        </p:blipFill>
        <p:spPr>
          <a:xfrm>
            <a:off x="-76200" y="2819400"/>
            <a:ext cx="4724400" cy="3543300"/>
          </a:xfrm>
          <a:prstGeom prst="rect">
            <a:avLst/>
          </a:prstGeom>
        </p:spPr>
      </p:pic>
      <p:pic>
        <p:nvPicPr>
          <p:cNvPr id="5" name="Bild 4" descr="transition_scheduling_problem.png"/>
          <p:cNvPicPr>
            <a:picLocks noChangeAspect="1"/>
          </p:cNvPicPr>
          <p:nvPr/>
        </p:nvPicPr>
        <p:blipFill>
          <a:blip r:embed="rId3">
            <a:clrChange>
              <a:clrFrom>
                <a:srgbClr val="FFFFFF"/>
              </a:clrFrom>
              <a:clrTo>
                <a:srgbClr val="FFFFFF">
                  <a:alpha val="0"/>
                </a:srgbClr>
              </a:clrTo>
            </a:clrChange>
          </a:blip>
          <a:stretch>
            <a:fillRect/>
          </a:stretch>
        </p:blipFill>
        <p:spPr>
          <a:xfrm>
            <a:off x="4445000" y="2819400"/>
            <a:ext cx="4775200" cy="3581400"/>
          </a:xfrm>
          <a:prstGeom prst="rect">
            <a:avLst/>
          </a:prstGeom>
        </p:spPr>
      </p:pic>
      <p:sp>
        <p:nvSpPr>
          <p:cNvPr id="8" name="Textfeld 7"/>
          <p:cNvSpPr txBox="1"/>
          <p:nvPr/>
        </p:nvSpPr>
        <p:spPr>
          <a:xfrm>
            <a:off x="762000" y="2971800"/>
            <a:ext cx="3657600" cy="400110"/>
          </a:xfrm>
          <a:prstGeom prst="rect">
            <a:avLst/>
          </a:prstGeom>
          <a:noFill/>
        </p:spPr>
        <p:txBody>
          <a:bodyPr wrap="square" rtlCol="0">
            <a:spAutoFit/>
          </a:bodyPr>
          <a:lstStyle/>
          <a:p>
            <a:r>
              <a:rPr lang="en-US" sz="2000" dirty="0" smtClean="0">
                <a:latin typeface="Trebuchet MS"/>
                <a:cs typeface="Trebuchet MS"/>
              </a:rPr>
              <a:t>270 Transitions (42% of max)</a:t>
            </a:r>
            <a:endParaRPr lang="en-US" sz="2000" dirty="0">
              <a:latin typeface="Trebuchet MS"/>
              <a:cs typeface="Trebuchet MS"/>
            </a:endParaRPr>
          </a:p>
        </p:txBody>
      </p:sp>
      <p:sp>
        <p:nvSpPr>
          <p:cNvPr id="9" name="Textfeld 8"/>
          <p:cNvSpPr txBox="1"/>
          <p:nvPr/>
        </p:nvSpPr>
        <p:spPr>
          <a:xfrm>
            <a:off x="5334000" y="2971800"/>
            <a:ext cx="3657600" cy="400110"/>
          </a:xfrm>
          <a:prstGeom prst="rect">
            <a:avLst/>
          </a:prstGeom>
          <a:noFill/>
        </p:spPr>
        <p:txBody>
          <a:bodyPr wrap="square" rtlCol="0">
            <a:spAutoFit/>
          </a:bodyPr>
          <a:lstStyle/>
          <a:p>
            <a:r>
              <a:rPr lang="en-US" sz="2000" b="1" dirty="0" smtClean="0">
                <a:solidFill>
                  <a:srgbClr val="D06B20"/>
                </a:solidFill>
                <a:latin typeface="Trebuchet MS"/>
                <a:cs typeface="Trebuchet MS"/>
              </a:rPr>
              <a:t>592 Transitions (92% of max)</a:t>
            </a:r>
            <a:endParaRPr lang="en-US" sz="2000" b="1" dirty="0">
              <a:solidFill>
                <a:srgbClr val="D06B20"/>
              </a:solidFill>
              <a:latin typeface="Trebuchet MS"/>
              <a:cs typeface="Trebuchet MS"/>
            </a:endParaRPr>
          </a:p>
        </p:txBody>
      </p:sp>
      <p:sp>
        <p:nvSpPr>
          <p:cNvPr id="10" name="Textfeld 9"/>
          <p:cNvSpPr txBox="1"/>
          <p:nvPr/>
        </p:nvSpPr>
        <p:spPr>
          <a:xfrm>
            <a:off x="5533543" y="6462587"/>
            <a:ext cx="3659300" cy="246221"/>
          </a:xfrm>
          <a:prstGeom prst="rect">
            <a:avLst/>
          </a:prstGeom>
          <a:noFill/>
        </p:spPr>
        <p:txBody>
          <a:bodyPr wrap="none" rtlCol="0">
            <a:spAutoFit/>
          </a:bodyPr>
          <a:lstStyle/>
          <a:p>
            <a:r>
              <a:rPr lang="en-US" sz="1000" b="0" dirty="0" err="1" smtClean="0">
                <a:solidFill>
                  <a:schemeClr val="tx1"/>
                </a:solidFill>
              </a:rPr>
              <a:t>Bertsch</a:t>
            </a:r>
            <a:r>
              <a:rPr lang="en-US" sz="1000" b="0" dirty="0" smtClean="0">
                <a:solidFill>
                  <a:schemeClr val="tx1"/>
                </a:solidFill>
              </a:rPr>
              <a:t> et al., J. Proteome Res. (2010), </a:t>
            </a:r>
            <a:r>
              <a:rPr lang="en-US" sz="1000" b="0" dirty="0">
                <a:solidFill>
                  <a:schemeClr val="tx1"/>
                </a:solidFill>
              </a:rPr>
              <a:t>2010, 9(5):2696-704</a:t>
            </a:r>
          </a:p>
        </p:txBody>
      </p:sp>
      <p:sp>
        <p:nvSpPr>
          <p:cNvPr id="6" name="Slide Number Placeholder 5"/>
          <p:cNvSpPr>
            <a:spLocks noGrp="1"/>
          </p:cNvSpPr>
          <p:nvPr>
            <p:ph type="sldNum" sz="quarter" idx="10"/>
          </p:nvPr>
        </p:nvSpPr>
        <p:spPr/>
        <p:txBody>
          <a:bodyPr/>
          <a:lstStyle/>
          <a:p>
            <a:pPr>
              <a:defRPr/>
            </a:pPr>
            <a:fld id="{41B0E2A2-38C9-407E-9B30-D35E37AC93A0}" type="slidenum">
              <a:rPr lang="de-DE" smtClean="0">
                <a:cs typeface="Arial" charset="0"/>
              </a:rPr>
              <a:pPr>
                <a:defRPr/>
              </a:pPr>
              <a:t>38</a:t>
            </a:fld>
            <a:endParaRPr lang="de-DE">
              <a:cs typeface="Arial" charset="0"/>
            </a:endParaRPr>
          </a:p>
        </p:txBody>
      </p:sp>
    </p:spTree>
    <p:extLst>
      <p:ext uri="{BB962C8B-B14F-4D97-AF65-F5344CB8AC3E}">
        <p14:creationId xmlns:p14="http://schemas.microsoft.com/office/powerpoint/2010/main" val="25830126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3200" dirty="0" smtClean="0"/>
              <a:t>SRM Analysis – </a:t>
            </a:r>
            <a:r>
              <a:rPr lang="en-US" sz="3200" dirty="0" err="1" smtClean="0"/>
              <a:t>mQuest</a:t>
            </a:r>
            <a:r>
              <a:rPr lang="en-US" sz="3200" dirty="0" smtClean="0"/>
              <a:t>/</a:t>
            </a:r>
            <a:r>
              <a:rPr lang="en-US" sz="3200" dirty="0" err="1" smtClean="0"/>
              <a:t>mProphet</a:t>
            </a:r>
            <a:endParaRPr lang="en-US" sz="3200" dirty="0"/>
          </a:p>
        </p:txBody>
      </p:sp>
      <p:sp>
        <p:nvSpPr>
          <p:cNvPr id="3" name="Inhaltsplatzhalter 2"/>
          <p:cNvSpPr>
            <a:spLocks noGrp="1"/>
          </p:cNvSpPr>
          <p:nvPr>
            <p:ph idx="1"/>
          </p:nvPr>
        </p:nvSpPr>
        <p:spPr/>
        <p:txBody>
          <a:bodyPr/>
          <a:lstStyle/>
          <a:p>
            <a:r>
              <a:rPr lang="en-US" dirty="0" err="1" smtClean="0"/>
              <a:t>mQuest</a:t>
            </a:r>
            <a:r>
              <a:rPr lang="en-US" dirty="0" smtClean="0"/>
              <a:t>/</a:t>
            </a:r>
            <a:r>
              <a:rPr lang="en-US" dirty="0" err="1" smtClean="0"/>
              <a:t>mProphet</a:t>
            </a:r>
            <a:r>
              <a:rPr lang="en-US" dirty="0" smtClean="0"/>
              <a:t> is a suite of (Perl and R) tools for the analysis of MRM data sets</a:t>
            </a:r>
          </a:p>
          <a:p>
            <a:r>
              <a:rPr lang="en-US" b="1" dirty="0" smtClean="0">
                <a:solidFill>
                  <a:srgbClr val="D06B20"/>
                </a:solidFill>
              </a:rPr>
              <a:t>Input</a:t>
            </a:r>
          </a:p>
          <a:p>
            <a:pPr lvl="1"/>
            <a:r>
              <a:rPr lang="en-US" dirty="0" smtClean="0"/>
              <a:t>Acquired SRM dataset (</a:t>
            </a:r>
            <a:r>
              <a:rPr lang="en-US" dirty="0" err="1" smtClean="0"/>
              <a:t>mzXML</a:t>
            </a:r>
            <a:r>
              <a:rPr lang="en-US" dirty="0" smtClean="0"/>
              <a:t>)</a:t>
            </a:r>
          </a:p>
          <a:p>
            <a:pPr lvl="1"/>
            <a:r>
              <a:rPr lang="en-US" dirty="0" smtClean="0"/>
              <a:t>Transition list (Excel spreadsheet)</a:t>
            </a:r>
          </a:p>
          <a:p>
            <a:r>
              <a:rPr lang="en-US" b="1" dirty="0" smtClean="0">
                <a:solidFill>
                  <a:srgbClr val="D06B20"/>
                </a:solidFill>
              </a:rPr>
              <a:t>Output</a:t>
            </a:r>
          </a:p>
          <a:p>
            <a:pPr lvl="1"/>
            <a:r>
              <a:rPr lang="en-US" dirty="0" smtClean="0"/>
              <a:t>Quantified proteins</a:t>
            </a:r>
          </a:p>
          <a:p>
            <a:r>
              <a:rPr lang="en-US" dirty="0" err="1" smtClean="0"/>
              <a:t>mQuest</a:t>
            </a:r>
            <a:r>
              <a:rPr lang="en-US" dirty="0"/>
              <a:t> </a:t>
            </a:r>
            <a:r>
              <a:rPr lang="en-US" dirty="0" smtClean="0"/>
              <a:t>maps the transition list onto the acquired data</a:t>
            </a:r>
          </a:p>
          <a:p>
            <a:r>
              <a:rPr lang="en-US" dirty="0" err="1" smtClean="0"/>
              <a:t>mProphet</a:t>
            </a:r>
            <a:r>
              <a:rPr lang="en-US" dirty="0" smtClean="0"/>
              <a:t> performs the statistical analysis </a:t>
            </a:r>
            <a:endParaRPr lang="en-US" dirty="0"/>
          </a:p>
        </p:txBody>
      </p:sp>
      <p:sp>
        <p:nvSpPr>
          <p:cNvPr id="4" name="Textfeld 3"/>
          <p:cNvSpPr txBox="1"/>
          <p:nvPr/>
        </p:nvSpPr>
        <p:spPr>
          <a:xfrm>
            <a:off x="6145536" y="6430168"/>
            <a:ext cx="3066753" cy="246221"/>
          </a:xfrm>
          <a:prstGeom prst="rect">
            <a:avLst/>
          </a:prstGeom>
          <a:noFill/>
        </p:spPr>
        <p:txBody>
          <a:bodyPr wrap="none" rtlCol="0">
            <a:spAutoFit/>
          </a:bodyPr>
          <a:lstStyle/>
          <a:p>
            <a:pPr marL="0" lvl="1"/>
            <a:r>
              <a:rPr lang="en-US" sz="1000" b="0" dirty="0" smtClean="0">
                <a:solidFill>
                  <a:srgbClr val="000000"/>
                </a:solidFill>
              </a:rPr>
              <a:t>Reiter et al.</a:t>
            </a:r>
            <a:r>
              <a:rPr lang="en-US" sz="1000" b="0" dirty="0">
                <a:solidFill>
                  <a:srgbClr val="000000"/>
                </a:solidFill>
              </a:rPr>
              <a:t>, . Nat Methods. 2011 May;8(5):430-5</a:t>
            </a:r>
            <a:r>
              <a:rPr lang="en-US" sz="1000" b="0" dirty="0" smtClean="0">
                <a:solidFill>
                  <a:srgbClr val="000000"/>
                </a:solidFill>
              </a:rPr>
              <a:t>.</a:t>
            </a:r>
            <a:endParaRPr lang="en-US" sz="1000" b="0" dirty="0">
              <a:solidFill>
                <a:srgbClr val="000000"/>
              </a:solidFill>
            </a:endParaRPr>
          </a:p>
        </p:txBody>
      </p:sp>
      <p:sp>
        <p:nvSpPr>
          <p:cNvPr id="5" name="Slide Number Placeholder 4"/>
          <p:cNvSpPr>
            <a:spLocks noGrp="1"/>
          </p:cNvSpPr>
          <p:nvPr>
            <p:ph type="sldNum" sz="quarter" idx="10"/>
          </p:nvPr>
        </p:nvSpPr>
        <p:spPr/>
        <p:txBody>
          <a:bodyPr/>
          <a:lstStyle/>
          <a:p>
            <a:pPr>
              <a:defRPr/>
            </a:pPr>
            <a:fld id="{41B0E2A2-38C9-407E-9B30-D35E37AC93A0}" type="slidenum">
              <a:rPr lang="de-DE" smtClean="0">
                <a:cs typeface="Arial" charset="0"/>
              </a:rPr>
              <a:pPr>
                <a:defRPr/>
              </a:pPr>
              <a:t>39</a:t>
            </a:fld>
            <a:endParaRPr lang="de-DE">
              <a:cs typeface="Arial" charset="0"/>
            </a:endParaRPr>
          </a:p>
        </p:txBody>
      </p:sp>
    </p:spTree>
    <p:extLst>
      <p:ext uri="{BB962C8B-B14F-4D97-AF65-F5344CB8AC3E}">
        <p14:creationId xmlns:p14="http://schemas.microsoft.com/office/powerpoint/2010/main" val="5240234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LC-MS/MS</a:t>
            </a:r>
            <a:endParaRPr lang="en-US" dirty="0"/>
          </a:p>
        </p:txBody>
      </p:sp>
      <p:sp>
        <p:nvSpPr>
          <p:cNvPr id="3" name="Inhaltsplatzhalter 2"/>
          <p:cNvSpPr>
            <a:spLocks noGrp="1"/>
          </p:cNvSpPr>
          <p:nvPr>
            <p:ph idx="1"/>
          </p:nvPr>
        </p:nvSpPr>
        <p:spPr>
          <a:xfrm>
            <a:off x="155448" y="971128"/>
            <a:ext cx="8836152" cy="5410200"/>
          </a:xfrm>
        </p:spPr>
        <p:txBody>
          <a:bodyPr/>
          <a:lstStyle/>
          <a:p>
            <a:r>
              <a:rPr lang="en-US" sz="2400" b="1" dirty="0" smtClean="0">
                <a:solidFill>
                  <a:schemeClr val="accent5"/>
                </a:solidFill>
              </a:rPr>
              <a:t>Data-Driven Acquisition</a:t>
            </a:r>
            <a:r>
              <a:rPr lang="en-US" sz="2400" dirty="0" smtClean="0"/>
              <a:t>: MS spectrum (survey spectrum) controls the selection of peptide ions for CID fragmentation</a:t>
            </a:r>
          </a:p>
          <a:p>
            <a:r>
              <a:rPr lang="en-US" sz="2400" b="1" dirty="0" smtClean="0">
                <a:solidFill>
                  <a:srgbClr val="D06B20"/>
                </a:solidFill>
              </a:rPr>
              <a:t>Peptide ion intensity </a:t>
            </a:r>
            <a:r>
              <a:rPr lang="en-US" sz="2400" dirty="0" smtClean="0"/>
              <a:t>determines fragmentation order (most intense first)</a:t>
            </a:r>
          </a:p>
          <a:p>
            <a:r>
              <a:rPr lang="en-US" sz="2400" dirty="0"/>
              <a:t>‘TOP10’ means that the 10 most intense peptide peaks from each survey spectrum will be chosen for fragmentation before a new survey spectrum is </a:t>
            </a:r>
            <a:r>
              <a:rPr lang="en-US" sz="2400" dirty="0" smtClean="0"/>
              <a:t>acquired</a:t>
            </a:r>
          </a:p>
          <a:p>
            <a:r>
              <a:rPr lang="en-US" sz="2400" dirty="0" smtClean="0"/>
              <a:t>Direct re-fragmentation of the same mass is prevented by (dynamic) exclusion lists</a:t>
            </a: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88" t="41853" r="788" b="29136"/>
          <a:stretch/>
        </p:blipFill>
        <p:spPr bwMode="auto">
          <a:xfrm>
            <a:off x="-36512" y="4841875"/>
            <a:ext cx="4635500" cy="15649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Text Box 4"/>
          <p:cNvSpPr txBox="1">
            <a:spLocks noChangeArrowheads="1"/>
          </p:cNvSpPr>
          <p:nvPr/>
        </p:nvSpPr>
        <p:spPr bwMode="auto">
          <a:xfrm>
            <a:off x="683568" y="6602413"/>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lgn="l"/>
            <a:r>
              <a:rPr lang="en-GB" sz="1000" b="0" dirty="0">
                <a:latin typeface="Arial" charset="0"/>
              </a:rPr>
              <a:t>Olsen J V et al. Mol Cell Proteomics 2009;8:2759-2769</a:t>
            </a:r>
          </a:p>
        </p:txBody>
      </p:sp>
      <p:pic>
        <p:nvPicPr>
          <p:cNvPr id="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71283"/>
          <a:stretch/>
        </p:blipFill>
        <p:spPr bwMode="auto">
          <a:xfrm>
            <a:off x="4532784" y="4857749"/>
            <a:ext cx="4635500" cy="15490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Text Box 4"/>
          <p:cNvSpPr txBox="1">
            <a:spLocks noChangeArrowheads="1"/>
          </p:cNvSpPr>
          <p:nvPr/>
        </p:nvSpPr>
        <p:spPr bwMode="auto">
          <a:xfrm>
            <a:off x="4067944" y="6600529"/>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lgn="l"/>
            <a:r>
              <a:rPr lang="en-GB" sz="1000" b="0" dirty="0">
                <a:latin typeface="Arial" charset="0"/>
              </a:rPr>
              <a:t>B </a:t>
            </a:r>
            <a:r>
              <a:rPr lang="en-GB" sz="1000" b="0" dirty="0" err="1">
                <a:latin typeface="Arial" charset="0"/>
              </a:rPr>
              <a:t>Domon</a:t>
            </a:r>
            <a:r>
              <a:rPr lang="en-GB" sz="1000" b="0" dirty="0">
                <a:latin typeface="Arial" charset="0"/>
              </a:rPr>
              <a:t>, R </a:t>
            </a:r>
            <a:r>
              <a:rPr lang="en-GB" sz="1000" b="0" dirty="0" err="1">
                <a:latin typeface="Arial" charset="0"/>
              </a:rPr>
              <a:t>Aebersold</a:t>
            </a:r>
            <a:r>
              <a:rPr lang="en-GB" sz="1000" b="0" dirty="0">
                <a:latin typeface="Arial" charset="0"/>
              </a:rPr>
              <a:t> Science 2006;312:212-</a:t>
            </a:r>
            <a:r>
              <a:rPr lang="en-GB" sz="1000" b="0" dirty="0" smtClean="0">
                <a:latin typeface="Arial" charset="0"/>
              </a:rPr>
              <a:t>217</a:t>
            </a:r>
            <a:endParaRPr lang="en-GB" sz="1000" b="0" dirty="0">
              <a:latin typeface="Arial" charset="0"/>
            </a:endParaRPr>
          </a:p>
        </p:txBody>
      </p:sp>
      <p:sp>
        <p:nvSpPr>
          <p:cNvPr id="4" name="Slide Number Placeholder 3"/>
          <p:cNvSpPr>
            <a:spLocks noGrp="1"/>
          </p:cNvSpPr>
          <p:nvPr>
            <p:ph type="sldNum" sz="quarter" idx="14"/>
          </p:nvPr>
        </p:nvSpPr>
        <p:spPr/>
        <p:txBody>
          <a:bodyPr/>
          <a:lstStyle/>
          <a:p>
            <a:pPr>
              <a:defRPr/>
            </a:pPr>
            <a:fld id="{41B0E2A2-38C9-407E-9B30-D35E37AC93A0}" type="slidenum">
              <a:rPr lang="de-DE" smtClean="0"/>
              <a:pPr>
                <a:defRPr/>
              </a:pPr>
              <a:t>4</a:t>
            </a:fld>
            <a:endParaRPr lang="de-DE"/>
          </a:p>
        </p:txBody>
      </p:sp>
    </p:spTree>
    <p:extLst>
      <p:ext uri="{BB962C8B-B14F-4D97-AF65-F5344CB8AC3E}">
        <p14:creationId xmlns:p14="http://schemas.microsoft.com/office/powerpoint/2010/main" val="19886148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3200" dirty="0" smtClean="0"/>
              <a:t>SRM Analysis – </a:t>
            </a:r>
            <a:r>
              <a:rPr lang="en-US" sz="3200" dirty="0" err="1" smtClean="0"/>
              <a:t>mQuest</a:t>
            </a:r>
            <a:r>
              <a:rPr lang="en-US" sz="3200" dirty="0" smtClean="0"/>
              <a:t>/</a:t>
            </a:r>
            <a:r>
              <a:rPr lang="en-US" sz="3200" dirty="0" err="1" smtClean="0"/>
              <a:t>mProphet</a:t>
            </a:r>
            <a:endParaRPr lang="en-US" sz="3200" dirty="0"/>
          </a:p>
        </p:txBody>
      </p:sp>
      <p:sp>
        <p:nvSpPr>
          <p:cNvPr id="3" name="Inhaltsplatzhalter 2"/>
          <p:cNvSpPr>
            <a:spLocks noGrp="1"/>
          </p:cNvSpPr>
          <p:nvPr>
            <p:ph idx="1"/>
          </p:nvPr>
        </p:nvSpPr>
        <p:spPr>
          <a:xfrm>
            <a:off x="152400" y="836712"/>
            <a:ext cx="8839200" cy="2448272"/>
          </a:xfrm>
        </p:spPr>
        <p:txBody>
          <a:bodyPr/>
          <a:lstStyle/>
          <a:p>
            <a:r>
              <a:rPr lang="en-US" sz="2800" dirty="0" smtClean="0"/>
              <a:t>Peak shape scoring</a:t>
            </a:r>
          </a:p>
          <a:p>
            <a:pPr lvl="1"/>
            <a:r>
              <a:rPr lang="en-US" sz="2400" dirty="0" smtClean="0"/>
              <a:t>Transitions caused by the same peptide should have the same peak shape (“</a:t>
            </a:r>
            <a:r>
              <a:rPr lang="en-US" sz="2400" dirty="0" err="1" smtClean="0"/>
              <a:t>coelution</a:t>
            </a:r>
            <a:r>
              <a:rPr lang="en-US" sz="2400" dirty="0" smtClean="0"/>
              <a:t>”)</a:t>
            </a:r>
          </a:p>
          <a:p>
            <a:pPr lvl="1"/>
            <a:r>
              <a:rPr lang="en-US" sz="2400" dirty="0" smtClean="0"/>
              <a:t>Interferences would most likely show a different shape</a:t>
            </a:r>
          </a:p>
          <a:p>
            <a:pPr lvl="1"/>
            <a:r>
              <a:rPr lang="en-US" sz="2400" dirty="0" err="1" smtClean="0"/>
              <a:t>Coeluting</a:t>
            </a:r>
            <a:r>
              <a:rPr lang="en-US" sz="2400" dirty="0" smtClean="0"/>
              <a:t> peaks in different traces form a peak group</a:t>
            </a:r>
            <a:endParaRPr lang="en-US" sz="2400" dirty="0"/>
          </a:p>
        </p:txBody>
      </p:sp>
      <p:sp>
        <p:nvSpPr>
          <p:cNvPr id="4" name="Textfeld 3"/>
          <p:cNvSpPr txBox="1"/>
          <p:nvPr/>
        </p:nvSpPr>
        <p:spPr>
          <a:xfrm>
            <a:off x="6145536" y="6430168"/>
            <a:ext cx="3066753" cy="246221"/>
          </a:xfrm>
          <a:prstGeom prst="rect">
            <a:avLst/>
          </a:prstGeom>
          <a:noFill/>
        </p:spPr>
        <p:txBody>
          <a:bodyPr wrap="none" rtlCol="0">
            <a:spAutoFit/>
          </a:bodyPr>
          <a:lstStyle/>
          <a:p>
            <a:pPr marL="0" lvl="1"/>
            <a:r>
              <a:rPr lang="en-US" sz="1000" b="0" dirty="0" smtClean="0">
                <a:solidFill>
                  <a:srgbClr val="000000"/>
                </a:solidFill>
              </a:rPr>
              <a:t>Reiter et al.</a:t>
            </a:r>
            <a:r>
              <a:rPr lang="en-US" sz="1000" b="0" dirty="0">
                <a:solidFill>
                  <a:srgbClr val="000000"/>
                </a:solidFill>
              </a:rPr>
              <a:t>, . Nat Methods. 2011 May;8(5):430-5</a:t>
            </a:r>
            <a:r>
              <a:rPr lang="en-US" sz="1000" b="0" dirty="0" smtClean="0">
                <a:solidFill>
                  <a:srgbClr val="000000"/>
                </a:solidFill>
              </a:rPr>
              <a:t>.</a:t>
            </a:r>
            <a:endParaRPr lang="en-US" sz="1000" b="0" dirty="0">
              <a:solidFill>
                <a:srgbClr val="000000"/>
              </a:solidFill>
            </a:endParaRPr>
          </a:p>
        </p:txBody>
      </p:sp>
      <p:pic>
        <p:nvPicPr>
          <p:cNvPr id="6" name="Bild 5"/>
          <p:cNvPicPr>
            <a:picLocks noChangeAspect="1"/>
          </p:cNvPicPr>
          <p:nvPr/>
        </p:nvPicPr>
        <p:blipFill rotWithShape="1">
          <a:blip r:embed="rId2"/>
          <a:srcRect t="8149"/>
          <a:stretch/>
        </p:blipFill>
        <p:spPr>
          <a:xfrm>
            <a:off x="251520" y="3356992"/>
            <a:ext cx="8676456" cy="3024335"/>
          </a:xfrm>
          <a:prstGeom prst="rect">
            <a:avLst/>
          </a:prstGeom>
        </p:spPr>
      </p:pic>
      <p:sp>
        <p:nvSpPr>
          <p:cNvPr id="5" name="Slide Number Placeholder 4"/>
          <p:cNvSpPr>
            <a:spLocks noGrp="1"/>
          </p:cNvSpPr>
          <p:nvPr>
            <p:ph type="sldNum" sz="quarter" idx="10"/>
          </p:nvPr>
        </p:nvSpPr>
        <p:spPr/>
        <p:txBody>
          <a:bodyPr/>
          <a:lstStyle/>
          <a:p>
            <a:pPr>
              <a:defRPr/>
            </a:pPr>
            <a:fld id="{41B0E2A2-38C9-407E-9B30-D35E37AC93A0}" type="slidenum">
              <a:rPr lang="de-DE" smtClean="0">
                <a:cs typeface="Arial" charset="0"/>
              </a:rPr>
              <a:pPr>
                <a:defRPr/>
              </a:pPr>
              <a:t>40</a:t>
            </a:fld>
            <a:endParaRPr lang="de-DE">
              <a:cs typeface="Arial" charset="0"/>
            </a:endParaRPr>
          </a:p>
        </p:txBody>
      </p:sp>
    </p:spTree>
    <p:extLst>
      <p:ext uri="{BB962C8B-B14F-4D97-AF65-F5344CB8AC3E}">
        <p14:creationId xmlns:p14="http://schemas.microsoft.com/office/powerpoint/2010/main" val="6912547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Scoring</a:t>
            </a:r>
            <a:endParaRPr lang="en-US" dirty="0"/>
          </a:p>
        </p:txBody>
      </p:sp>
      <p:sp>
        <p:nvSpPr>
          <p:cNvPr id="3" name="Inhaltsplatzhalter 2"/>
          <p:cNvSpPr>
            <a:spLocks noGrp="1"/>
          </p:cNvSpPr>
          <p:nvPr>
            <p:ph idx="1"/>
          </p:nvPr>
        </p:nvSpPr>
        <p:spPr/>
        <p:txBody>
          <a:bodyPr/>
          <a:lstStyle/>
          <a:p>
            <a:r>
              <a:rPr lang="en-US" sz="2800" dirty="0" smtClean="0"/>
              <a:t>Scoring consists of various </a:t>
            </a:r>
            <a:r>
              <a:rPr lang="en-US" sz="2800" dirty="0" err="1" smtClean="0"/>
              <a:t>subscores</a:t>
            </a:r>
            <a:endParaRPr lang="en-US" sz="2800" dirty="0" smtClean="0"/>
          </a:p>
          <a:p>
            <a:pPr lvl="1"/>
            <a:r>
              <a:rPr lang="en-US" sz="2400" b="1" dirty="0" err="1" smtClean="0">
                <a:solidFill>
                  <a:srgbClr val="D06B20"/>
                </a:solidFill>
              </a:rPr>
              <a:t>Coelution</a:t>
            </a:r>
            <a:r>
              <a:rPr lang="en-US" sz="2400" dirty="0" smtClean="0">
                <a:solidFill>
                  <a:srgbClr val="D06B20"/>
                </a:solidFill>
              </a:rPr>
              <a:t> </a:t>
            </a:r>
            <a:r>
              <a:rPr lang="en-US" sz="2400" dirty="0" smtClean="0"/>
              <a:t>– how well do the peaks elute at the same time (and at the same time as the assay reference)</a:t>
            </a:r>
          </a:p>
          <a:p>
            <a:pPr lvl="1"/>
            <a:r>
              <a:rPr lang="en-US" sz="2400" b="1" dirty="0" smtClean="0">
                <a:solidFill>
                  <a:srgbClr val="D06B20"/>
                </a:solidFill>
              </a:rPr>
              <a:t>Peak shape </a:t>
            </a:r>
            <a:r>
              <a:rPr lang="en-US" sz="2400" dirty="0" smtClean="0"/>
              <a:t>– how well do the peak shapes agree within a peak group</a:t>
            </a:r>
          </a:p>
          <a:p>
            <a:pPr lvl="1"/>
            <a:r>
              <a:rPr lang="en-US" sz="2400" b="1" dirty="0" smtClean="0">
                <a:solidFill>
                  <a:srgbClr val="D06B20"/>
                </a:solidFill>
              </a:rPr>
              <a:t>Peak intensities </a:t>
            </a:r>
            <a:r>
              <a:rPr lang="en-US" sz="2400" dirty="0" smtClean="0"/>
              <a:t>– how well do relative intensities of the different transitions agree with the reference (the tandem spectrum of the peptide)</a:t>
            </a:r>
          </a:p>
          <a:p>
            <a:r>
              <a:rPr lang="en-US" sz="2800" dirty="0" err="1" smtClean="0"/>
              <a:t>Subscores</a:t>
            </a:r>
            <a:r>
              <a:rPr lang="en-US" sz="2800" dirty="0" smtClean="0"/>
              <a:t> are combined linearly into a complete score and then converted into p-values</a:t>
            </a:r>
          </a:p>
          <a:p>
            <a:r>
              <a:rPr lang="en-US" sz="2800" dirty="0" smtClean="0"/>
              <a:t>Coefficients of the linear combination are adjusted automatically based on the analysis of artificial decoy transitions</a:t>
            </a:r>
            <a:endParaRPr lang="en-US" sz="2800" dirty="0"/>
          </a:p>
        </p:txBody>
      </p:sp>
      <p:sp>
        <p:nvSpPr>
          <p:cNvPr id="4" name="Slide Number Placeholder 3"/>
          <p:cNvSpPr>
            <a:spLocks noGrp="1"/>
          </p:cNvSpPr>
          <p:nvPr>
            <p:ph type="sldNum" sz="quarter" idx="10"/>
          </p:nvPr>
        </p:nvSpPr>
        <p:spPr/>
        <p:txBody>
          <a:bodyPr/>
          <a:lstStyle/>
          <a:p>
            <a:pPr>
              <a:defRPr/>
            </a:pPr>
            <a:fld id="{41B0E2A2-38C9-407E-9B30-D35E37AC93A0}" type="slidenum">
              <a:rPr lang="de-DE" smtClean="0">
                <a:cs typeface="Arial" charset="0"/>
              </a:rPr>
              <a:pPr>
                <a:defRPr/>
              </a:pPr>
              <a:t>41</a:t>
            </a:fld>
            <a:endParaRPr lang="de-DE">
              <a:cs typeface="Arial" charset="0"/>
            </a:endParaRPr>
          </a:p>
        </p:txBody>
      </p:sp>
    </p:spTree>
    <p:extLst>
      <p:ext uri="{BB962C8B-B14F-4D97-AF65-F5344CB8AC3E}">
        <p14:creationId xmlns:p14="http://schemas.microsoft.com/office/powerpoint/2010/main" val="15053079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Scoring</a:t>
            </a:r>
            <a:endParaRPr lang="en-US" dirty="0"/>
          </a:p>
        </p:txBody>
      </p:sp>
      <p:sp>
        <p:nvSpPr>
          <p:cNvPr id="3" name="Inhaltsplatzhalter 2"/>
          <p:cNvSpPr>
            <a:spLocks noGrp="1"/>
          </p:cNvSpPr>
          <p:nvPr>
            <p:ph idx="1"/>
          </p:nvPr>
        </p:nvSpPr>
        <p:spPr/>
        <p:txBody>
          <a:bodyPr/>
          <a:lstStyle/>
          <a:p>
            <a:r>
              <a:rPr lang="en-US" sz="2800" b="1" dirty="0" err="1" smtClean="0">
                <a:solidFill>
                  <a:srgbClr val="D06B20"/>
                </a:solidFill>
              </a:rPr>
              <a:t>Coelution</a:t>
            </a:r>
            <a:endParaRPr lang="en-US" sz="2800" b="1" dirty="0" smtClean="0">
              <a:solidFill>
                <a:srgbClr val="D06B20"/>
              </a:solidFill>
            </a:endParaRPr>
          </a:p>
          <a:p>
            <a:pPr lvl="1"/>
            <a:r>
              <a:rPr lang="en-US" sz="2400" dirty="0" smtClean="0"/>
              <a:t>Compute cross-correlation of each peak of the peak group with each other peak</a:t>
            </a:r>
          </a:p>
          <a:p>
            <a:pPr lvl="1"/>
            <a:r>
              <a:rPr lang="en-US" sz="2400" dirty="0" smtClean="0"/>
              <a:t>Peak RT shift is determined as the maximum of the pair-wise cross-correlation (more robust than difference of peak maxima in noisy signals)</a:t>
            </a:r>
          </a:p>
          <a:p>
            <a:pPr lvl="1"/>
            <a:r>
              <a:rPr lang="en-US" sz="2400" dirty="0" smtClean="0"/>
              <a:t>Mean of these shifts is reported as a score</a:t>
            </a:r>
          </a:p>
          <a:p>
            <a:r>
              <a:rPr lang="en-US" sz="2800" b="1" dirty="0" smtClean="0">
                <a:solidFill>
                  <a:srgbClr val="D06B20"/>
                </a:solidFill>
              </a:rPr>
              <a:t>Peak shape</a:t>
            </a:r>
          </a:p>
          <a:p>
            <a:pPr lvl="1"/>
            <a:r>
              <a:rPr lang="en-US" sz="2400" dirty="0" smtClean="0"/>
              <a:t>Based on the maximum correlation of two peaks as well</a:t>
            </a:r>
          </a:p>
          <a:p>
            <a:r>
              <a:rPr lang="en-US" sz="2800" b="1" dirty="0" smtClean="0">
                <a:solidFill>
                  <a:srgbClr val="D06B20"/>
                </a:solidFill>
              </a:rPr>
              <a:t>Peak intensities</a:t>
            </a:r>
          </a:p>
          <a:p>
            <a:pPr lvl="1"/>
            <a:r>
              <a:rPr lang="en-US" sz="2400" dirty="0" smtClean="0"/>
              <a:t>Pearson correlation coefficient between peak intensities of the peak group and intensities of the corresponding intensities in the reference peptide</a:t>
            </a:r>
          </a:p>
          <a:p>
            <a:endParaRPr lang="en-US" dirty="0" smtClean="0"/>
          </a:p>
          <a:p>
            <a:endParaRPr lang="en-US" sz="2800" dirty="0"/>
          </a:p>
        </p:txBody>
      </p:sp>
      <p:sp>
        <p:nvSpPr>
          <p:cNvPr id="4" name="Slide Number Placeholder 3"/>
          <p:cNvSpPr>
            <a:spLocks noGrp="1"/>
          </p:cNvSpPr>
          <p:nvPr>
            <p:ph type="sldNum" sz="quarter" idx="10"/>
          </p:nvPr>
        </p:nvSpPr>
        <p:spPr/>
        <p:txBody>
          <a:bodyPr/>
          <a:lstStyle/>
          <a:p>
            <a:pPr>
              <a:defRPr/>
            </a:pPr>
            <a:fld id="{41B0E2A2-38C9-407E-9B30-D35E37AC93A0}" type="slidenum">
              <a:rPr lang="de-DE" smtClean="0">
                <a:cs typeface="Arial" charset="0"/>
              </a:rPr>
              <a:pPr>
                <a:defRPr/>
              </a:pPr>
              <a:t>42</a:t>
            </a:fld>
            <a:endParaRPr lang="de-DE">
              <a:cs typeface="Arial" charset="0"/>
            </a:endParaRPr>
          </a:p>
        </p:txBody>
      </p:sp>
    </p:spTree>
    <p:extLst>
      <p:ext uri="{BB962C8B-B14F-4D97-AF65-F5344CB8AC3E}">
        <p14:creationId xmlns:p14="http://schemas.microsoft.com/office/powerpoint/2010/main" val="37365973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Reality</a:t>
            </a:r>
            <a:endParaRPr lang="en-US" dirty="0"/>
          </a:p>
        </p:txBody>
      </p:sp>
      <p:pic>
        <p:nvPicPr>
          <p:cNvPr id="4" name="Inhaltsplatzhalter 3"/>
          <p:cNvPicPr>
            <a:picLocks noGrp="1" noChangeAspect="1"/>
          </p:cNvPicPr>
          <p:nvPr>
            <p:ph idx="1"/>
          </p:nvPr>
        </p:nvPicPr>
        <p:blipFill rotWithShape="1">
          <a:blip r:embed="rId2"/>
          <a:srcRect l="2548" t="11396" r="2656" b="7357"/>
          <a:stretch/>
        </p:blipFill>
        <p:spPr>
          <a:xfrm>
            <a:off x="297286" y="1052736"/>
            <a:ext cx="4291195" cy="2232248"/>
          </a:xfrm>
        </p:spPr>
      </p:pic>
      <p:pic>
        <p:nvPicPr>
          <p:cNvPr id="5" name="Bild 4"/>
          <p:cNvPicPr>
            <a:picLocks noChangeAspect="1"/>
          </p:cNvPicPr>
          <p:nvPr/>
        </p:nvPicPr>
        <p:blipFill rotWithShape="1">
          <a:blip r:embed="rId3"/>
          <a:srcRect l="2671" t="12971" r="3316" b="12228"/>
          <a:stretch/>
        </p:blipFill>
        <p:spPr>
          <a:xfrm>
            <a:off x="4716016" y="1244923"/>
            <a:ext cx="4176464" cy="2016893"/>
          </a:xfrm>
          <a:prstGeom prst="rect">
            <a:avLst/>
          </a:prstGeom>
        </p:spPr>
      </p:pic>
      <p:sp>
        <p:nvSpPr>
          <p:cNvPr id="6" name="Textfeld 5"/>
          <p:cNvSpPr txBox="1"/>
          <p:nvPr/>
        </p:nvSpPr>
        <p:spPr>
          <a:xfrm>
            <a:off x="6145536" y="6430168"/>
            <a:ext cx="3066753" cy="246221"/>
          </a:xfrm>
          <a:prstGeom prst="rect">
            <a:avLst/>
          </a:prstGeom>
          <a:noFill/>
        </p:spPr>
        <p:txBody>
          <a:bodyPr wrap="none" rtlCol="0">
            <a:spAutoFit/>
          </a:bodyPr>
          <a:lstStyle/>
          <a:p>
            <a:pPr marL="0" lvl="1"/>
            <a:r>
              <a:rPr lang="en-US" sz="1000" b="0" dirty="0" smtClean="0">
                <a:solidFill>
                  <a:srgbClr val="000000"/>
                </a:solidFill>
              </a:rPr>
              <a:t>Reiter et al.</a:t>
            </a:r>
            <a:r>
              <a:rPr lang="en-US" sz="1000" b="0" dirty="0">
                <a:solidFill>
                  <a:srgbClr val="000000"/>
                </a:solidFill>
              </a:rPr>
              <a:t>, . Nat Methods. 2011 May;8(5):430-5</a:t>
            </a:r>
            <a:r>
              <a:rPr lang="en-US" sz="1000" b="0" dirty="0" smtClean="0">
                <a:solidFill>
                  <a:srgbClr val="000000"/>
                </a:solidFill>
              </a:rPr>
              <a:t>.</a:t>
            </a:r>
            <a:endParaRPr lang="en-US" sz="1000" b="0" dirty="0">
              <a:solidFill>
                <a:srgbClr val="000000"/>
              </a:solidFill>
            </a:endParaRPr>
          </a:p>
        </p:txBody>
      </p:sp>
      <p:pic>
        <p:nvPicPr>
          <p:cNvPr id="7" name="Bild 6"/>
          <p:cNvPicPr>
            <a:picLocks noChangeAspect="1"/>
          </p:cNvPicPr>
          <p:nvPr/>
        </p:nvPicPr>
        <p:blipFill rotWithShape="1">
          <a:blip r:embed="rId4"/>
          <a:srcRect l="2315" t="12384" r="2782" b="7534"/>
          <a:stretch/>
        </p:blipFill>
        <p:spPr>
          <a:xfrm>
            <a:off x="205575" y="3351194"/>
            <a:ext cx="4510441" cy="2310054"/>
          </a:xfrm>
          <a:prstGeom prst="rect">
            <a:avLst/>
          </a:prstGeom>
        </p:spPr>
      </p:pic>
      <p:sp>
        <p:nvSpPr>
          <p:cNvPr id="8" name="Inhaltsplatzhalter 2"/>
          <p:cNvSpPr txBox="1">
            <a:spLocks/>
          </p:cNvSpPr>
          <p:nvPr/>
        </p:nvSpPr>
        <p:spPr bwMode="auto">
          <a:xfrm>
            <a:off x="152400" y="5805264"/>
            <a:ext cx="8839200" cy="59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a:solidFill>
                  <a:schemeClr val="tx1"/>
                </a:solidFill>
                <a:latin typeface="Calibri" pitchFamily="34" charset="0"/>
                <a:ea typeface="ヒラギノ角ゴ Pro W3" charset="0"/>
                <a:cs typeface="ヒラギノ角ゴ Pro W3" charset="0"/>
              </a:defRPr>
            </a:lvl1pPr>
            <a:lvl2pPr marL="742950" indent="-285750" algn="l" rtl="0" eaLnBrk="1" fontAlgn="base" hangingPunct="1">
              <a:spcBef>
                <a:spcPct val="20000"/>
              </a:spcBef>
              <a:spcAft>
                <a:spcPct val="0"/>
              </a:spcAft>
              <a:buFont typeface="Arial" charset="0"/>
              <a:buChar char="•"/>
              <a:defRPr sz="2800">
                <a:solidFill>
                  <a:schemeClr val="tx1"/>
                </a:solidFill>
                <a:latin typeface="Calibri" pitchFamily="34" charset="0"/>
                <a:ea typeface="ＭＳ Ｐゴシック" pitchFamily="-65" charset="-128"/>
                <a:cs typeface="ＭＳ Ｐゴシック" charset="0"/>
              </a:defRPr>
            </a:lvl2pPr>
            <a:lvl3pPr marL="1143000" indent="-228600" algn="l" rtl="0" eaLnBrk="1" fontAlgn="base" hangingPunct="1">
              <a:spcBef>
                <a:spcPct val="20000"/>
              </a:spcBef>
              <a:spcAft>
                <a:spcPct val="0"/>
              </a:spcAft>
              <a:buFont typeface="Arial" charset="0"/>
              <a:buChar char="•"/>
              <a:defRPr sz="2400">
                <a:solidFill>
                  <a:schemeClr val="tx1"/>
                </a:solidFill>
                <a:latin typeface="Calibri" pitchFamily="34" charset="0"/>
                <a:ea typeface="ＭＳ Ｐゴシック" pitchFamily="-65" charset="-128"/>
              </a:defRPr>
            </a:lvl3pPr>
            <a:lvl4pPr marL="1600200" indent="-228600" algn="l" rtl="0" eaLnBrk="1" fontAlgn="base" hangingPunct="1">
              <a:spcBef>
                <a:spcPct val="20000"/>
              </a:spcBef>
              <a:spcAft>
                <a:spcPct val="0"/>
              </a:spcAft>
              <a:buFont typeface="Arial" charset="0"/>
              <a:buChar char="•"/>
              <a:defRPr sz="2000">
                <a:solidFill>
                  <a:schemeClr val="tx1"/>
                </a:solidFill>
                <a:latin typeface="Calibri" pitchFamily="34" charset="0"/>
                <a:ea typeface="ＭＳ Ｐゴシック" pitchFamily="-65" charset="-128"/>
              </a:defRPr>
            </a:lvl4pPr>
            <a:lvl5pPr marL="2057400" indent="-228600" algn="l" rtl="0" eaLnBrk="1" fontAlgn="base" hangingPunct="1">
              <a:spcBef>
                <a:spcPct val="20000"/>
              </a:spcBef>
              <a:spcAft>
                <a:spcPct val="0"/>
              </a:spcAft>
              <a:buFont typeface="Arial" charset="0"/>
              <a:buChar char="•"/>
              <a:defRPr sz="2000">
                <a:solidFill>
                  <a:schemeClr val="tx1"/>
                </a:solidFill>
                <a:latin typeface="Calibri" pitchFamily="34" charset="0"/>
                <a:ea typeface="ＭＳ Ｐゴシック" pitchFamily="-65"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marL="0" indent="0" algn="ctr">
              <a:buNone/>
            </a:pPr>
            <a:r>
              <a:rPr lang="en-US" sz="2000" b="0" dirty="0" smtClean="0"/>
              <a:t>Real-world MRM traces. Left: measurement from a complex sample, right: reference transition.</a:t>
            </a:r>
            <a:endParaRPr lang="en-US" sz="2000" b="0" dirty="0"/>
          </a:p>
        </p:txBody>
      </p:sp>
      <p:pic>
        <p:nvPicPr>
          <p:cNvPr id="9" name="Bild 8"/>
          <p:cNvPicPr>
            <a:picLocks noChangeAspect="1"/>
          </p:cNvPicPr>
          <p:nvPr/>
        </p:nvPicPr>
        <p:blipFill rotWithShape="1">
          <a:blip r:embed="rId5"/>
          <a:srcRect l="2671" t="10916" r="3138" b="8122"/>
          <a:stretch/>
        </p:blipFill>
        <p:spPr>
          <a:xfrm>
            <a:off x="4731587" y="3480494"/>
            <a:ext cx="4160893" cy="2170741"/>
          </a:xfrm>
          <a:prstGeom prst="rect">
            <a:avLst/>
          </a:prstGeom>
        </p:spPr>
      </p:pic>
      <p:sp>
        <p:nvSpPr>
          <p:cNvPr id="3" name="Slide Number Placeholder 2"/>
          <p:cNvSpPr>
            <a:spLocks noGrp="1"/>
          </p:cNvSpPr>
          <p:nvPr>
            <p:ph type="sldNum" sz="quarter" idx="10"/>
          </p:nvPr>
        </p:nvSpPr>
        <p:spPr/>
        <p:txBody>
          <a:bodyPr/>
          <a:lstStyle/>
          <a:p>
            <a:pPr>
              <a:defRPr/>
            </a:pPr>
            <a:fld id="{41B0E2A2-38C9-407E-9B30-D35E37AC93A0}" type="slidenum">
              <a:rPr lang="de-DE" smtClean="0">
                <a:cs typeface="Arial" charset="0"/>
              </a:rPr>
              <a:pPr>
                <a:defRPr/>
              </a:pPr>
              <a:t>43</a:t>
            </a:fld>
            <a:endParaRPr lang="de-DE">
              <a:cs typeface="Arial" charset="0"/>
            </a:endParaRPr>
          </a:p>
        </p:txBody>
      </p:sp>
    </p:spTree>
    <p:extLst>
      <p:ext uri="{BB962C8B-B14F-4D97-AF65-F5344CB8AC3E}">
        <p14:creationId xmlns:p14="http://schemas.microsoft.com/office/powerpoint/2010/main" val="21356781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lstStyle/>
          <a:p>
            <a:r>
              <a:rPr lang="en-US" dirty="0" smtClean="0"/>
              <a:t>LEARNING UNIT 6C</a:t>
            </a:r>
            <a:br>
              <a:rPr lang="en-US" dirty="0" smtClean="0"/>
            </a:br>
            <a:r>
              <a:rPr lang="en-US" dirty="0" smtClean="0"/>
              <a:t>Comparison of Methods</a:t>
            </a:r>
            <a:endParaRPr lang="en-US" dirty="0"/>
          </a:p>
        </p:txBody>
      </p:sp>
      <p:sp>
        <p:nvSpPr>
          <p:cNvPr id="4" name="Slide Number Placeholder 3"/>
          <p:cNvSpPr>
            <a:spLocks noGrp="1"/>
          </p:cNvSpPr>
          <p:nvPr>
            <p:ph type="sldNum" sz="quarter" idx="4294967295"/>
          </p:nvPr>
        </p:nvSpPr>
        <p:spPr>
          <a:xfrm>
            <a:off x="6858000" y="6648450"/>
            <a:ext cx="2286000" cy="209550"/>
          </a:xfrm>
        </p:spPr>
        <p:txBody>
          <a:bodyPr/>
          <a:lstStyle/>
          <a:p>
            <a:pPr>
              <a:defRPr/>
            </a:pPr>
            <a:fld id="{41B0E2A2-38C9-407E-9B30-D35E37AC93A0}" type="slidenum">
              <a:rPr lang="de-DE" smtClean="0">
                <a:cs typeface="Arial" charset="0"/>
              </a:rPr>
              <a:pPr>
                <a:defRPr/>
              </a:pPr>
              <a:t>44</a:t>
            </a:fld>
            <a:endParaRPr lang="de-DE">
              <a:cs typeface="Arial" charset="0"/>
            </a:endParaRPr>
          </a:p>
        </p:txBody>
      </p:sp>
    </p:spTree>
    <p:extLst>
      <p:ext uri="{BB962C8B-B14F-4D97-AF65-F5344CB8AC3E}">
        <p14:creationId xmlns:p14="http://schemas.microsoft.com/office/powerpoint/2010/main" val="1942654268"/>
      </p:ext>
    </p:extLst>
  </p:cSld>
  <p:clrMapOvr>
    <a:masterClrMapping/>
  </p:clrMapOvr>
  <p:transition xmlns:p14="http://schemas.microsoft.com/office/powerpoint/2010/mai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Spectral Counting</a:t>
            </a:r>
            <a:endParaRPr lang="en-US" dirty="0"/>
          </a:p>
        </p:txBody>
      </p:sp>
      <p:sp>
        <p:nvSpPr>
          <p:cNvPr id="3" name="Inhaltsplatzhalter 2"/>
          <p:cNvSpPr>
            <a:spLocks noGrp="1"/>
          </p:cNvSpPr>
          <p:nvPr>
            <p:ph idx="1"/>
          </p:nvPr>
        </p:nvSpPr>
        <p:spPr>
          <a:xfrm>
            <a:off x="155448" y="692696"/>
            <a:ext cx="8836152" cy="5410200"/>
          </a:xfrm>
        </p:spPr>
        <p:txBody>
          <a:bodyPr/>
          <a:lstStyle/>
          <a:p>
            <a:pPr>
              <a:lnSpc>
                <a:spcPct val="110000"/>
              </a:lnSpc>
            </a:pPr>
            <a:r>
              <a:rPr lang="en-US" sz="2800" dirty="0" smtClean="0"/>
              <a:t>Spectral counting is a trivial quantitation method based on counting tandem MS spectra matching the same peptide</a:t>
            </a:r>
          </a:p>
          <a:p>
            <a:pPr>
              <a:lnSpc>
                <a:spcPct val="110000"/>
              </a:lnSpc>
            </a:pPr>
            <a:r>
              <a:rPr lang="en-US" sz="2800" b="1" dirty="0" smtClean="0">
                <a:solidFill>
                  <a:srgbClr val="D06B20"/>
                </a:solidFill>
              </a:rPr>
              <a:t>Idea</a:t>
            </a:r>
          </a:p>
          <a:p>
            <a:pPr lvl="1">
              <a:lnSpc>
                <a:spcPct val="110000"/>
              </a:lnSpc>
            </a:pPr>
            <a:r>
              <a:rPr lang="en-US" sz="2400" dirty="0" smtClean="0"/>
              <a:t>If the peptide is more abundant, then it will trigger a tandem spectrum more often</a:t>
            </a:r>
          </a:p>
          <a:p>
            <a:pPr>
              <a:lnSpc>
                <a:spcPct val="110000"/>
              </a:lnSpc>
            </a:pPr>
            <a:r>
              <a:rPr lang="en-US" sz="2800" b="1" dirty="0" smtClean="0">
                <a:solidFill>
                  <a:srgbClr val="D06B20"/>
                </a:solidFill>
              </a:rPr>
              <a:t>Advantages</a:t>
            </a:r>
          </a:p>
          <a:p>
            <a:pPr lvl="1">
              <a:lnSpc>
                <a:spcPct val="110000"/>
              </a:lnSpc>
            </a:pPr>
            <a:r>
              <a:rPr lang="en-US" sz="2400" dirty="0" smtClean="0"/>
              <a:t>Trivial to implement</a:t>
            </a:r>
          </a:p>
          <a:p>
            <a:pPr>
              <a:lnSpc>
                <a:spcPct val="110000"/>
              </a:lnSpc>
            </a:pPr>
            <a:r>
              <a:rPr lang="en-US" sz="2800" b="1" dirty="0" smtClean="0">
                <a:solidFill>
                  <a:srgbClr val="D06B20"/>
                </a:solidFill>
              </a:rPr>
              <a:t>Disadvantages</a:t>
            </a:r>
          </a:p>
          <a:p>
            <a:pPr lvl="1">
              <a:lnSpc>
                <a:spcPct val="110000"/>
              </a:lnSpc>
            </a:pPr>
            <a:r>
              <a:rPr lang="en-US" sz="2400" dirty="0" smtClean="0"/>
              <a:t>Depends on instrument settings (dynamic exclusion time)</a:t>
            </a:r>
          </a:p>
          <a:p>
            <a:pPr lvl="1">
              <a:lnSpc>
                <a:spcPct val="110000"/>
              </a:lnSpc>
            </a:pPr>
            <a:r>
              <a:rPr lang="en-US" sz="2400" dirty="0" smtClean="0"/>
              <a:t>No physical basis for the quantification</a:t>
            </a:r>
          </a:p>
          <a:p>
            <a:pPr lvl="1">
              <a:lnSpc>
                <a:spcPct val="110000"/>
              </a:lnSpc>
            </a:pPr>
            <a:r>
              <a:rPr lang="en-US" sz="2400" dirty="0" smtClean="0"/>
              <a:t>Rather inaccurate</a:t>
            </a:r>
            <a:endParaRPr lang="en-US" sz="2400" dirty="0"/>
          </a:p>
        </p:txBody>
      </p:sp>
      <p:sp>
        <p:nvSpPr>
          <p:cNvPr id="4" name="Slide Number Placeholder 3"/>
          <p:cNvSpPr>
            <a:spLocks noGrp="1"/>
          </p:cNvSpPr>
          <p:nvPr>
            <p:ph type="sldNum" sz="quarter" idx="14"/>
          </p:nvPr>
        </p:nvSpPr>
        <p:spPr/>
        <p:txBody>
          <a:bodyPr/>
          <a:lstStyle/>
          <a:p>
            <a:pPr>
              <a:defRPr/>
            </a:pPr>
            <a:fld id="{41B0E2A2-38C9-407E-9B30-D35E37AC93A0}" type="slidenum">
              <a:rPr lang="de-DE" smtClean="0"/>
              <a:pPr>
                <a:defRPr/>
              </a:pPr>
              <a:t>45</a:t>
            </a:fld>
            <a:endParaRPr lang="de-DE"/>
          </a:p>
        </p:txBody>
      </p:sp>
    </p:spTree>
    <p:extLst>
      <p:ext uri="{BB962C8B-B14F-4D97-AF65-F5344CB8AC3E}">
        <p14:creationId xmlns:p14="http://schemas.microsoft.com/office/powerpoint/2010/main" val="6016896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Spectral Counting vs. Labeling</a:t>
            </a:r>
          </a:p>
        </p:txBody>
      </p:sp>
      <p:sp>
        <p:nvSpPr>
          <p:cNvPr id="3" name="Inhaltsplatzhalter 2"/>
          <p:cNvSpPr>
            <a:spLocks noGrp="1"/>
          </p:cNvSpPr>
          <p:nvPr>
            <p:ph idx="1"/>
          </p:nvPr>
        </p:nvSpPr>
        <p:spPr/>
        <p:txBody>
          <a:bodyPr/>
          <a:lstStyle/>
          <a:p>
            <a:r>
              <a:rPr lang="en-US" sz="2800" dirty="0" err="1" smtClean="0"/>
              <a:t>Zybailov</a:t>
            </a:r>
            <a:r>
              <a:rPr lang="en-US" sz="2800" dirty="0" smtClean="0"/>
              <a:t> et al. compared spectral counting and metabolic labeling (</a:t>
            </a:r>
            <a:r>
              <a:rPr lang="en-US" sz="2800" baseline="30000" dirty="0" smtClean="0"/>
              <a:t>14</a:t>
            </a:r>
            <a:r>
              <a:rPr lang="en-US" sz="2800" dirty="0" smtClean="0"/>
              <a:t>N/</a:t>
            </a:r>
            <a:r>
              <a:rPr lang="en-US" sz="2800" baseline="30000" dirty="0" smtClean="0"/>
              <a:t>15</a:t>
            </a:r>
            <a:r>
              <a:rPr lang="en-US" sz="2800" dirty="0" smtClean="0"/>
              <a:t>N labeling) in yeast</a:t>
            </a:r>
          </a:p>
          <a:p>
            <a:r>
              <a:rPr lang="en-US" sz="2800" dirty="0" smtClean="0"/>
              <a:t>Both methods – according to the authors – yield good quantification results</a:t>
            </a:r>
          </a:p>
          <a:p>
            <a:endParaRPr lang="en-US" sz="2800" dirty="0" smtClean="0"/>
          </a:p>
          <a:p>
            <a:endParaRPr lang="en-US" sz="2800" dirty="0" smtClean="0"/>
          </a:p>
          <a:p>
            <a:endParaRPr lang="en-US" sz="2800" dirty="0"/>
          </a:p>
        </p:txBody>
      </p:sp>
      <p:pic>
        <p:nvPicPr>
          <p:cNvPr id="6" name="Bild 5"/>
          <p:cNvPicPr>
            <a:picLocks noChangeAspect="1"/>
          </p:cNvPicPr>
          <p:nvPr/>
        </p:nvPicPr>
        <p:blipFill>
          <a:blip r:embed="rId2"/>
          <a:stretch>
            <a:fillRect/>
          </a:stretch>
        </p:blipFill>
        <p:spPr>
          <a:xfrm>
            <a:off x="4709368" y="2795506"/>
            <a:ext cx="4183112" cy="3513814"/>
          </a:xfrm>
          <a:prstGeom prst="rect">
            <a:avLst/>
          </a:prstGeom>
        </p:spPr>
      </p:pic>
      <p:sp>
        <p:nvSpPr>
          <p:cNvPr id="7" name="Inhaltsplatzhalter 2"/>
          <p:cNvSpPr txBox="1">
            <a:spLocks/>
          </p:cNvSpPr>
          <p:nvPr/>
        </p:nvSpPr>
        <p:spPr bwMode="auto">
          <a:xfrm>
            <a:off x="179512" y="3068960"/>
            <a:ext cx="4392488" cy="3222104"/>
          </a:xfrm>
          <a:prstGeom prst="rect">
            <a:avLst/>
          </a:prstGeom>
          <a:solidFill>
            <a:srgbClr val="D9D9D9"/>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a:solidFill>
                  <a:schemeClr val="tx1"/>
                </a:solidFill>
                <a:latin typeface="Calibri" pitchFamily="34" charset="0"/>
                <a:ea typeface="ヒラギノ角ゴ Pro W3" charset="0"/>
                <a:cs typeface="ヒラギノ角ゴ Pro W3" charset="0"/>
              </a:defRPr>
            </a:lvl1pPr>
            <a:lvl2pPr marL="742950" indent="-285750" algn="l" rtl="0" eaLnBrk="1" fontAlgn="base" hangingPunct="1">
              <a:spcBef>
                <a:spcPct val="20000"/>
              </a:spcBef>
              <a:spcAft>
                <a:spcPct val="0"/>
              </a:spcAft>
              <a:buFont typeface="Arial" charset="0"/>
              <a:buChar char="•"/>
              <a:defRPr sz="2800">
                <a:solidFill>
                  <a:schemeClr val="tx1"/>
                </a:solidFill>
                <a:latin typeface="Calibri" pitchFamily="34" charset="0"/>
                <a:ea typeface="ＭＳ Ｐゴシック" pitchFamily="-65" charset="-128"/>
                <a:cs typeface="ＭＳ Ｐゴシック" charset="0"/>
              </a:defRPr>
            </a:lvl2pPr>
            <a:lvl3pPr marL="1143000" indent="-228600" algn="l" rtl="0" eaLnBrk="1" fontAlgn="base" hangingPunct="1">
              <a:spcBef>
                <a:spcPct val="20000"/>
              </a:spcBef>
              <a:spcAft>
                <a:spcPct val="0"/>
              </a:spcAft>
              <a:buFont typeface="Arial" charset="0"/>
              <a:buChar char="•"/>
              <a:defRPr sz="2400">
                <a:solidFill>
                  <a:schemeClr val="tx1"/>
                </a:solidFill>
                <a:latin typeface="Calibri" pitchFamily="34" charset="0"/>
                <a:ea typeface="ＭＳ Ｐゴシック" pitchFamily="-65" charset="-128"/>
              </a:defRPr>
            </a:lvl3pPr>
            <a:lvl4pPr marL="1600200" indent="-228600" algn="l" rtl="0" eaLnBrk="1" fontAlgn="base" hangingPunct="1">
              <a:spcBef>
                <a:spcPct val="20000"/>
              </a:spcBef>
              <a:spcAft>
                <a:spcPct val="0"/>
              </a:spcAft>
              <a:buFont typeface="Arial" charset="0"/>
              <a:buChar char="•"/>
              <a:defRPr sz="2000">
                <a:solidFill>
                  <a:schemeClr val="tx1"/>
                </a:solidFill>
                <a:latin typeface="Calibri" pitchFamily="34" charset="0"/>
                <a:ea typeface="ＭＳ Ｐゴシック" pitchFamily="-65" charset="-128"/>
              </a:defRPr>
            </a:lvl4pPr>
            <a:lvl5pPr marL="2057400" indent="-228600" algn="l" rtl="0" eaLnBrk="1" fontAlgn="base" hangingPunct="1">
              <a:spcBef>
                <a:spcPct val="20000"/>
              </a:spcBef>
              <a:spcAft>
                <a:spcPct val="0"/>
              </a:spcAft>
              <a:buFont typeface="Arial" charset="0"/>
              <a:buChar char="•"/>
              <a:defRPr sz="2000">
                <a:solidFill>
                  <a:schemeClr val="tx1"/>
                </a:solidFill>
                <a:latin typeface="Calibri" pitchFamily="34" charset="0"/>
                <a:ea typeface="ＭＳ Ｐゴシック" pitchFamily="-65"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marL="0" indent="0">
              <a:buNone/>
            </a:pPr>
            <a:r>
              <a:rPr lang="en-US" sz="2000" b="0" i="1" dirty="0" smtClean="0"/>
              <a:t>“We </a:t>
            </a:r>
            <a:r>
              <a:rPr lang="en-US" sz="2000" b="0" i="1" dirty="0"/>
              <a:t>demonstrate that spectrum counting and mass spectrometry derived ion chromatograms strongly correlate for determining quantitative changes in protein expression. Spectrum counting proved more reproducible and has a wider dynamic range contributing to the deviation of the two quantitative approaches from a perfect positive correlation</a:t>
            </a:r>
            <a:r>
              <a:rPr lang="en-US" sz="2000" b="0" i="1" dirty="0" smtClean="0"/>
              <a:t>.”</a:t>
            </a:r>
          </a:p>
          <a:p>
            <a:endParaRPr lang="en-US" sz="2000" b="0" i="1" dirty="0"/>
          </a:p>
        </p:txBody>
      </p:sp>
      <p:sp>
        <p:nvSpPr>
          <p:cNvPr id="4" name="Slide Number Placeholder 3"/>
          <p:cNvSpPr>
            <a:spLocks noGrp="1"/>
          </p:cNvSpPr>
          <p:nvPr>
            <p:ph type="sldNum" sz="quarter" idx="14"/>
          </p:nvPr>
        </p:nvSpPr>
        <p:spPr/>
        <p:txBody>
          <a:bodyPr/>
          <a:lstStyle/>
          <a:p>
            <a:pPr>
              <a:defRPr/>
            </a:pPr>
            <a:fld id="{41B0E2A2-38C9-407E-9B30-D35E37AC93A0}" type="slidenum">
              <a:rPr lang="de-DE" smtClean="0"/>
              <a:pPr>
                <a:defRPr/>
              </a:pPr>
              <a:t>46</a:t>
            </a:fld>
            <a:endParaRPr lang="de-DE"/>
          </a:p>
        </p:txBody>
      </p:sp>
    </p:spTree>
    <p:extLst>
      <p:ext uri="{BB962C8B-B14F-4D97-AF65-F5344CB8AC3E}">
        <p14:creationId xmlns:p14="http://schemas.microsoft.com/office/powerpoint/2010/main" val="28459718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Spectral Counting vs. </a:t>
            </a:r>
            <a:r>
              <a:rPr lang="en-US" dirty="0" smtClean="0"/>
              <a:t>SILAC</a:t>
            </a:r>
            <a:endParaRPr lang="en-US" dirty="0"/>
          </a:p>
        </p:txBody>
      </p:sp>
      <p:sp>
        <p:nvSpPr>
          <p:cNvPr id="3" name="Inhaltsplatzhalter 2"/>
          <p:cNvSpPr>
            <a:spLocks noGrp="1"/>
          </p:cNvSpPr>
          <p:nvPr>
            <p:ph idx="1"/>
          </p:nvPr>
        </p:nvSpPr>
        <p:spPr>
          <a:xfrm>
            <a:off x="155448" y="990600"/>
            <a:ext cx="8836152" cy="1070248"/>
          </a:xfrm>
        </p:spPr>
        <p:txBody>
          <a:bodyPr/>
          <a:lstStyle/>
          <a:p>
            <a:r>
              <a:rPr lang="en-US" sz="2800" dirty="0" smtClean="0"/>
              <a:t>Collier et al. compared SILAC to spectral counting on human embryonic stem cells</a:t>
            </a:r>
          </a:p>
          <a:p>
            <a:endParaRPr lang="en-US" sz="2800" dirty="0"/>
          </a:p>
        </p:txBody>
      </p:sp>
      <p:sp>
        <p:nvSpPr>
          <p:cNvPr id="7" name="Inhaltsplatzhalter 2"/>
          <p:cNvSpPr txBox="1">
            <a:spLocks/>
          </p:cNvSpPr>
          <p:nvPr/>
        </p:nvSpPr>
        <p:spPr bwMode="auto">
          <a:xfrm>
            <a:off x="179512" y="2348880"/>
            <a:ext cx="4392488" cy="3942184"/>
          </a:xfrm>
          <a:prstGeom prst="rect">
            <a:avLst/>
          </a:prstGeom>
          <a:solidFill>
            <a:srgbClr val="D9D9D9"/>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a:solidFill>
                  <a:schemeClr val="tx1"/>
                </a:solidFill>
                <a:latin typeface="Calibri" pitchFamily="34" charset="0"/>
                <a:ea typeface="ヒラギノ角ゴ Pro W3" charset="0"/>
                <a:cs typeface="ヒラギノ角ゴ Pro W3" charset="0"/>
              </a:defRPr>
            </a:lvl1pPr>
            <a:lvl2pPr marL="742950" indent="-285750" algn="l" rtl="0" eaLnBrk="1" fontAlgn="base" hangingPunct="1">
              <a:spcBef>
                <a:spcPct val="20000"/>
              </a:spcBef>
              <a:spcAft>
                <a:spcPct val="0"/>
              </a:spcAft>
              <a:buFont typeface="Arial" charset="0"/>
              <a:buChar char="•"/>
              <a:defRPr sz="2800">
                <a:solidFill>
                  <a:schemeClr val="tx1"/>
                </a:solidFill>
                <a:latin typeface="Calibri" pitchFamily="34" charset="0"/>
                <a:ea typeface="ＭＳ Ｐゴシック" pitchFamily="-65" charset="-128"/>
                <a:cs typeface="ＭＳ Ｐゴシック" charset="0"/>
              </a:defRPr>
            </a:lvl2pPr>
            <a:lvl3pPr marL="1143000" indent="-228600" algn="l" rtl="0" eaLnBrk="1" fontAlgn="base" hangingPunct="1">
              <a:spcBef>
                <a:spcPct val="20000"/>
              </a:spcBef>
              <a:spcAft>
                <a:spcPct val="0"/>
              </a:spcAft>
              <a:buFont typeface="Arial" charset="0"/>
              <a:buChar char="•"/>
              <a:defRPr sz="2400">
                <a:solidFill>
                  <a:schemeClr val="tx1"/>
                </a:solidFill>
                <a:latin typeface="Calibri" pitchFamily="34" charset="0"/>
                <a:ea typeface="ＭＳ Ｐゴシック" pitchFamily="-65" charset="-128"/>
              </a:defRPr>
            </a:lvl3pPr>
            <a:lvl4pPr marL="1600200" indent="-228600" algn="l" rtl="0" eaLnBrk="1" fontAlgn="base" hangingPunct="1">
              <a:spcBef>
                <a:spcPct val="20000"/>
              </a:spcBef>
              <a:spcAft>
                <a:spcPct val="0"/>
              </a:spcAft>
              <a:buFont typeface="Arial" charset="0"/>
              <a:buChar char="•"/>
              <a:defRPr sz="2000">
                <a:solidFill>
                  <a:schemeClr val="tx1"/>
                </a:solidFill>
                <a:latin typeface="Calibri" pitchFamily="34" charset="0"/>
                <a:ea typeface="ＭＳ Ｐゴシック" pitchFamily="-65" charset="-128"/>
              </a:defRPr>
            </a:lvl4pPr>
            <a:lvl5pPr marL="2057400" indent="-228600" algn="l" rtl="0" eaLnBrk="1" fontAlgn="base" hangingPunct="1">
              <a:spcBef>
                <a:spcPct val="20000"/>
              </a:spcBef>
              <a:spcAft>
                <a:spcPct val="0"/>
              </a:spcAft>
              <a:buFont typeface="Arial" charset="0"/>
              <a:buChar char="•"/>
              <a:defRPr sz="2000">
                <a:solidFill>
                  <a:schemeClr val="tx1"/>
                </a:solidFill>
                <a:latin typeface="Calibri" pitchFamily="34" charset="0"/>
                <a:ea typeface="ＭＳ Ｐゴシック" pitchFamily="-65"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marL="0" indent="0">
              <a:buNone/>
            </a:pPr>
            <a:r>
              <a:rPr lang="en-US" sz="2000" b="0" i="1" dirty="0" smtClean="0"/>
              <a:t>“With </a:t>
            </a:r>
            <a:r>
              <a:rPr lang="en-US" sz="2000" b="0" i="1" dirty="0"/>
              <a:t>respect to protein quantification, spectral counting was inherently able to quantify more proteins (885) than SILAC (450), although less accurately unless a 5 spectral count limit was established for protein quantification, reducing the number of proteins quantified by spectral counting to 340. In a normal experimental setting, a label-free strategy allows for double the total protein amount to be analyzed using spectral counting compared to SILAC</a:t>
            </a:r>
            <a:r>
              <a:rPr lang="en-US" sz="2000" b="0" i="1" dirty="0" smtClean="0"/>
              <a:t>.”</a:t>
            </a:r>
            <a:endParaRPr lang="en-US" sz="2000" b="0" i="1" dirty="0"/>
          </a:p>
        </p:txBody>
      </p:sp>
      <p:sp>
        <p:nvSpPr>
          <p:cNvPr id="10" name="Textfeld 9"/>
          <p:cNvSpPr txBox="1"/>
          <p:nvPr/>
        </p:nvSpPr>
        <p:spPr>
          <a:xfrm>
            <a:off x="5831978" y="6423280"/>
            <a:ext cx="3393427" cy="246221"/>
          </a:xfrm>
          <a:prstGeom prst="rect">
            <a:avLst/>
          </a:prstGeom>
          <a:noFill/>
        </p:spPr>
        <p:txBody>
          <a:bodyPr wrap="none" rtlCol="0">
            <a:spAutoFit/>
          </a:bodyPr>
          <a:lstStyle/>
          <a:p>
            <a:pPr marL="0" lvl="1"/>
            <a:r>
              <a:rPr lang="en-US" sz="1000" b="0" dirty="0" smtClean="0">
                <a:solidFill>
                  <a:schemeClr val="tx1"/>
                </a:solidFill>
              </a:rPr>
              <a:t>Collier et al., </a:t>
            </a:r>
            <a:r>
              <a:rPr lang="cs-CZ" sz="1000" b="0" dirty="0" err="1" smtClean="0">
                <a:solidFill>
                  <a:schemeClr val="tx1"/>
                </a:solidFill>
              </a:rPr>
              <a:t>Anal</a:t>
            </a:r>
            <a:r>
              <a:rPr lang="cs-CZ" sz="1000" b="0" dirty="0" smtClean="0">
                <a:solidFill>
                  <a:schemeClr val="tx1"/>
                </a:solidFill>
              </a:rPr>
              <a:t> </a:t>
            </a:r>
            <a:r>
              <a:rPr lang="cs-CZ" sz="1000" b="0" dirty="0" err="1">
                <a:solidFill>
                  <a:schemeClr val="tx1"/>
                </a:solidFill>
              </a:rPr>
              <a:t>Chem</a:t>
            </a:r>
            <a:r>
              <a:rPr lang="cs-CZ" sz="1000" b="0" dirty="0">
                <a:solidFill>
                  <a:schemeClr val="tx1"/>
                </a:solidFill>
              </a:rPr>
              <a:t>. 2010 </a:t>
            </a:r>
            <a:r>
              <a:rPr lang="cs-CZ" sz="1000" b="0" dirty="0" err="1">
                <a:solidFill>
                  <a:schemeClr val="tx1"/>
                </a:solidFill>
              </a:rPr>
              <a:t>Oct</a:t>
            </a:r>
            <a:r>
              <a:rPr lang="cs-CZ" sz="1000" b="0" dirty="0">
                <a:solidFill>
                  <a:schemeClr val="tx1"/>
                </a:solidFill>
              </a:rPr>
              <a:t> 15;82(20):8696-702</a:t>
            </a:r>
            <a:r>
              <a:rPr lang="cs-CZ" sz="1000" b="0" dirty="0" smtClean="0">
                <a:solidFill>
                  <a:schemeClr val="tx1"/>
                </a:solidFill>
              </a:rPr>
              <a:t>.</a:t>
            </a:r>
            <a:endParaRPr lang="cs-CZ" sz="1000" b="0" dirty="0">
              <a:solidFill>
                <a:schemeClr val="tx1"/>
              </a:solidFill>
            </a:endParaRPr>
          </a:p>
        </p:txBody>
      </p:sp>
      <p:pic>
        <p:nvPicPr>
          <p:cNvPr id="11" name="Bild 10"/>
          <p:cNvPicPr>
            <a:picLocks noChangeAspect="1"/>
          </p:cNvPicPr>
          <p:nvPr/>
        </p:nvPicPr>
        <p:blipFill>
          <a:blip r:embed="rId2"/>
          <a:stretch>
            <a:fillRect/>
          </a:stretch>
        </p:blipFill>
        <p:spPr>
          <a:xfrm>
            <a:off x="4788024" y="2492896"/>
            <a:ext cx="4176464" cy="3629347"/>
          </a:xfrm>
          <a:prstGeom prst="rect">
            <a:avLst/>
          </a:prstGeom>
        </p:spPr>
      </p:pic>
      <p:sp>
        <p:nvSpPr>
          <p:cNvPr id="4" name="Slide Number Placeholder 3"/>
          <p:cNvSpPr>
            <a:spLocks noGrp="1"/>
          </p:cNvSpPr>
          <p:nvPr>
            <p:ph type="sldNum" sz="quarter" idx="14"/>
          </p:nvPr>
        </p:nvSpPr>
        <p:spPr/>
        <p:txBody>
          <a:bodyPr/>
          <a:lstStyle/>
          <a:p>
            <a:pPr>
              <a:defRPr/>
            </a:pPr>
            <a:fld id="{41B0E2A2-38C9-407E-9B30-D35E37AC93A0}" type="slidenum">
              <a:rPr lang="de-DE" smtClean="0"/>
              <a:pPr>
                <a:defRPr/>
              </a:pPr>
              <a:t>47</a:t>
            </a:fld>
            <a:endParaRPr lang="de-DE"/>
          </a:p>
        </p:txBody>
      </p:sp>
    </p:spTree>
    <p:extLst>
      <p:ext uri="{BB962C8B-B14F-4D97-AF65-F5344CB8AC3E}">
        <p14:creationId xmlns:p14="http://schemas.microsoft.com/office/powerpoint/2010/main" val="14621147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Spectral Counting vs. </a:t>
            </a:r>
            <a:r>
              <a:rPr lang="en-US" dirty="0" smtClean="0"/>
              <a:t>SILAC</a:t>
            </a:r>
            <a:endParaRPr lang="en-US" dirty="0"/>
          </a:p>
        </p:txBody>
      </p:sp>
      <p:sp>
        <p:nvSpPr>
          <p:cNvPr id="3" name="Inhaltsplatzhalter 2"/>
          <p:cNvSpPr>
            <a:spLocks noGrp="1"/>
          </p:cNvSpPr>
          <p:nvPr>
            <p:ph idx="1"/>
          </p:nvPr>
        </p:nvSpPr>
        <p:spPr/>
        <p:txBody>
          <a:bodyPr/>
          <a:lstStyle/>
          <a:p>
            <a:r>
              <a:rPr lang="en-US" sz="2800" dirty="0" err="1" smtClean="0"/>
              <a:t>Hendickson</a:t>
            </a:r>
            <a:r>
              <a:rPr lang="en-US" sz="2800" dirty="0" smtClean="0"/>
              <a:t> et al. compared metabolic labeling to spectral count on microbial proteomes (</a:t>
            </a:r>
            <a:r>
              <a:rPr lang="en-US" sz="2800" dirty="0" err="1" smtClean="0"/>
              <a:t>wt</a:t>
            </a:r>
            <a:r>
              <a:rPr lang="en-US" sz="2800" dirty="0" smtClean="0"/>
              <a:t> vs. mutant)</a:t>
            </a:r>
          </a:p>
          <a:p>
            <a:endParaRPr lang="en-US" sz="2800" dirty="0" smtClean="0"/>
          </a:p>
          <a:p>
            <a:endParaRPr lang="en-US" sz="2800" dirty="0" smtClean="0"/>
          </a:p>
          <a:p>
            <a:endParaRPr lang="en-US" sz="2800" dirty="0"/>
          </a:p>
        </p:txBody>
      </p:sp>
      <p:sp>
        <p:nvSpPr>
          <p:cNvPr id="7" name="Inhaltsplatzhalter 2"/>
          <p:cNvSpPr txBox="1">
            <a:spLocks/>
          </p:cNvSpPr>
          <p:nvPr/>
        </p:nvSpPr>
        <p:spPr bwMode="auto">
          <a:xfrm>
            <a:off x="467544" y="2295128"/>
            <a:ext cx="3384376" cy="3726160"/>
          </a:xfrm>
          <a:prstGeom prst="rect">
            <a:avLst/>
          </a:prstGeom>
          <a:solidFill>
            <a:srgbClr val="D9D9D9"/>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a:solidFill>
                  <a:schemeClr val="tx1"/>
                </a:solidFill>
                <a:latin typeface="Calibri" pitchFamily="34" charset="0"/>
                <a:ea typeface="ヒラギノ角ゴ Pro W3" charset="0"/>
                <a:cs typeface="ヒラギノ角ゴ Pro W3" charset="0"/>
              </a:defRPr>
            </a:lvl1pPr>
            <a:lvl2pPr marL="742950" indent="-285750" algn="l" rtl="0" eaLnBrk="1" fontAlgn="base" hangingPunct="1">
              <a:spcBef>
                <a:spcPct val="20000"/>
              </a:spcBef>
              <a:spcAft>
                <a:spcPct val="0"/>
              </a:spcAft>
              <a:buFont typeface="Arial" charset="0"/>
              <a:buChar char="•"/>
              <a:defRPr sz="2800">
                <a:solidFill>
                  <a:schemeClr val="tx1"/>
                </a:solidFill>
                <a:latin typeface="Calibri" pitchFamily="34" charset="0"/>
                <a:ea typeface="ＭＳ Ｐゴシック" pitchFamily="-65" charset="-128"/>
                <a:cs typeface="ＭＳ Ｐゴシック" charset="0"/>
              </a:defRPr>
            </a:lvl2pPr>
            <a:lvl3pPr marL="1143000" indent="-228600" algn="l" rtl="0" eaLnBrk="1" fontAlgn="base" hangingPunct="1">
              <a:spcBef>
                <a:spcPct val="20000"/>
              </a:spcBef>
              <a:spcAft>
                <a:spcPct val="0"/>
              </a:spcAft>
              <a:buFont typeface="Arial" charset="0"/>
              <a:buChar char="•"/>
              <a:defRPr sz="2400">
                <a:solidFill>
                  <a:schemeClr val="tx1"/>
                </a:solidFill>
                <a:latin typeface="Calibri" pitchFamily="34" charset="0"/>
                <a:ea typeface="ＭＳ Ｐゴシック" pitchFamily="-65" charset="-128"/>
              </a:defRPr>
            </a:lvl3pPr>
            <a:lvl4pPr marL="1600200" indent="-228600" algn="l" rtl="0" eaLnBrk="1" fontAlgn="base" hangingPunct="1">
              <a:spcBef>
                <a:spcPct val="20000"/>
              </a:spcBef>
              <a:spcAft>
                <a:spcPct val="0"/>
              </a:spcAft>
              <a:buFont typeface="Arial" charset="0"/>
              <a:buChar char="•"/>
              <a:defRPr sz="2000">
                <a:solidFill>
                  <a:schemeClr val="tx1"/>
                </a:solidFill>
                <a:latin typeface="Calibri" pitchFamily="34" charset="0"/>
                <a:ea typeface="ＭＳ Ｐゴシック" pitchFamily="-65" charset="-128"/>
              </a:defRPr>
            </a:lvl4pPr>
            <a:lvl5pPr marL="2057400" indent="-228600" algn="l" rtl="0" eaLnBrk="1" fontAlgn="base" hangingPunct="1">
              <a:spcBef>
                <a:spcPct val="20000"/>
              </a:spcBef>
              <a:spcAft>
                <a:spcPct val="0"/>
              </a:spcAft>
              <a:buFont typeface="Arial" charset="0"/>
              <a:buChar char="•"/>
              <a:defRPr sz="2000">
                <a:solidFill>
                  <a:schemeClr val="tx1"/>
                </a:solidFill>
                <a:latin typeface="Calibri" pitchFamily="34" charset="0"/>
                <a:ea typeface="ＭＳ Ｐゴシック" pitchFamily="-65"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marL="0" indent="0">
              <a:buNone/>
            </a:pPr>
            <a:r>
              <a:rPr lang="en-US" sz="2000" b="0" i="1" dirty="0" smtClean="0"/>
              <a:t>“Spectral </a:t>
            </a:r>
            <a:r>
              <a:rPr lang="en-US" sz="2000" b="0" i="1" dirty="0"/>
              <a:t>counting showed lower overall sensitivity defined in terms of detecting a two-fold change in protein expression, and in order to achieve the same level of quantitative proteome coverage as the stable isotope method, it would have required approximately doubling the number of mass spectra </a:t>
            </a:r>
            <a:r>
              <a:rPr lang="en-US" sz="2000" b="0" i="1" dirty="0" smtClean="0"/>
              <a:t>collected.”</a:t>
            </a:r>
            <a:endParaRPr lang="en-US" sz="2000" b="0" i="1" dirty="0"/>
          </a:p>
        </p:txBody>
      </p:sp>
      <p:sp>
        <p:nvSpPr>
          <p:cNvPr id="10" name="Textfeld 9"/>
          <p:cNvSpPr txBox="1"/>
          <p:nvPr/>
        </p:nvSpPr>
        <p:spPr>
          <a:xfrm>
            <a:off x="5873042" y="6423280"/>
            <a:ext cx="3352363" cy="400110"/>
          </a:xfrm>
          <a:prstGeom prst="rect">
            <a:avLst/>
          </a:prstGeom>
          <a:noFill/>
        </p:spPr>
        <p:txBody>
          <a:bodyPr wrap="none" rtlCol="0">
            <a:spAutoFit/>
          </a:bodyPr>
          <a:lstStyle/>
          <a:p>
            <a:pPr marL="0" lvl="1"/>
            <a:r>
              <a:rPr lang="en-US" sz="1000" b="0" dirty="0" err="1" smtClean="0">
                <a:solidFill>
                  <a:schemeClr val="tx1"/>
                </a:solidFill>
              </a:rPr>
              <a:t>Hendickson</a:t>
            </a:r>
            <a:r>
              <a:rPr lang="en-US" sz="1000" b="0" dirty="0" smtClean="0">
                <a:solidFill>
                  <a:schemeClr val="tx1"/>
                </a:solidFill>
              </a:rPr>
              <a:t> et al.</a:t>
            </a:r>
            <a:r>
              <a:rPr lang="en-US" sz="1000" b="0" dirty="0">
                <a:solidFill>
                  <a:schemeClr val="tx1"/>
                </a:solidFill>
              </a:rPr>
              <a:t>, Analyst. 2006 Dec;131(12):1335-41.</a:t>
            </a:r>
          </a:p>
          <a:p>
            <a:pPr marL="0" lvl="1"/>
            <a:endParaRPr lang="cs-CZ" sz="1000" b="0" dirty="0">
              <a:solidFill>
                <a:schemeClr val="tx1"/>
              </a:solidFill>
            </a:endParaRPr>
          </a:p>
        </p:txBody>
      </p:sp>
      <p:pic>
        <p:nvPicPr>
          <p:cNvPr id="6" name="Bild 5"/>
          <p:cNvPicPr>
            <a:picLocks noChangeAspect="1"/>
          </p:cNvPicPr>
          <p:nvPr/>
        </p:nvPicPr>
        <p:blipFill>
          <a:blip r:embed="rId2"/>
          <a:stretch>
            <a:fillRect/>
          </a:stretch>
        </p:blipFill>
        <p:spPr>
          <a:xfrm>
            <a:off x="4108152" y="1994303"/>
            <a:ext cx="4712320" cy="4459033"/>
          </a:xfrm>
          <a:prstGeom prst="rect">
            <a:avLst/>
          </a:prstGeom>
        </p:spPr>
      </p:pic>
      <p:sp>
        <p:nvSpPr>
          <p:cNvPr id="4" name="Slide Number Placeholder 3"/>
          <p:cNvSpPr>
            <a:spLocks noGrp="1"/>
          </p:cNvSpPr>
          <p:nvPr>
            <p:ph type="sldNum" sz="quarter" idx="14"/>
          </p:nvPr>
        </p:nvSpPr>
        <p:spPr/>
        <p:txBody>
          <a:bodyPr/>
          <a:lstStyle/>
          <a:p>
            <a:pPr>
              <a:defRPr/>
            </a:pPr>
            <a:fld id="{41B0E2A2-38C9-407E-9B30-D35E37AC93A0}" type="slidenum">
              <a:rPr lang="de-DE" smtClean="0"/>
              <a:pPr>
                <a:defRPr/>
              </a:pPr>
              <a:t>48</a:t>
            </a:fld>
            <a:endParaRPr lang="de-DE"/>
          </a:p>
        </p:txBody>
      </p:sp>
    </p:spTree>
    <p:extLst>
      <p:ext uri="{BB962C8B-B14F-4D97-AF65-F5344CB8AC3E}">
        <p14:creationId xmlns:p14="http://schemas.microsoft.com/office/powerpoint/2010/main" val="3331509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iTRAQ</a:t>
            </a:r>
            <a:r>
              <a:rPr lang="en-US" dirty="0" smtClean="0"/>
              <a:t> vs. Label-Free</a:t>
            </a:r>
            <a:endParaRPr lang="en-US" dirty="0"/>
          </a:p>
        </p:txBody>
      </p:sp>
      <p:sp>
        <p:nvSpPr>
          <p:cNvPr id="3" name="Inhaltsplatzhalter 2"/>
          <p:cNvSpPr>
            <a:spLocks noGrp="1"/>
          </p:cNvSpPr>
          <p:nvPr>
            <p:ph idx="1"/>
          </p:nvPr>
        </p:nvSpPr>
        <p:spPr/>
        <p:txBody>
          <a:bodyPr/>
          <a:lstStyle/>
          <a:p>
            <a:r>
              <a:rPr lang="en-US" sz="2800" dirty="0" smtClean="0"/>
              <a:t>Wang et al. compared </a:t>
            </a:r>
            <a:r>
              <a:rPr lang="en-US" sz="2800" dirty="0" err="1" smtClean="0"/>
              <a:t>iTRAQ</a:t>
            </a:r>
            <a:r>
              <a:rPr lang="en-US" sz="2800" dirty="0" smtClean="0"/>
              <a:t> labeling and label-free quantification</a:t>
            </a:r>
          </a:p>
          <a:p>
            <a:r>
              <a:rPr lang="en-US" sz="2800" i="1" dirty="0" smtClean="0"/>
              <a:t> </a:t>
            </a:r>
            <a:r>
              <a:rPr lang="en-US" sz="2800" i="1" dirty="0" err="1" smtClean="0"/>
              <a:t>Chlamydomonas</a:t>
            </a:r>
            <a:r>
              <a:rPr lang="en-US" sz="2800" dirty="0" smtClean="0"/>
              <a:t> proteome samples were analyzed and four proteins added in various concentrations as internal standards</a:t>
            </a:r>
          </a:p>
          <a:p>
            <a:r>
              <a:rPr lang="en-US" sz="2800" dirty="0" smtClean="0"/>
              <a:t>Samples were analyzed in technical and biological replicate on an Thermo </a:t>
            </a:r>
            <a:r>
              <a:rPr lang="en-US" sz="2800" dirty="0" err="1" smtClean="0"/>
              <a:t>Orbitrap</a:t>
            </a:r>
            <a:r>
              <a:rPr lang="en-US" sz="2800" dirty="0" smtClean="0"/>
              <a:t> </a:t>
            </a:r>
            <a:r>
              <a:rPr lang="en-US" sz="2800" dirty="0" err="1" smtClean="0"/>
              <a:t>Velos</a:t>
            </a:r>
            <a:endParaRPr lang="en-US" sz="2800" dirty="0" smtClean="0"/>
          </a:p>
          <a:p>
            <a:r>
              <a:rPr lang="en-US" sz="2800" dirty="0" err="1" smtClean="0"/>
              <a:t>iTRAQ</a:t>
            </a:r>
            <a:r>
              <a:rPr lang="en-US" sz="2800" dirty="0" smtClean="0"/>
              <a:t> quantification was performed using MASCOT distiller</a:t>
            </a:r>
          </a:p>
          <a:p>
            <a:r>
              <a:rPr lang="en-US" sz="2800" dirty="0" smtClean="0"/>
              <a:t>Label-free quantification was performed using </a:t>
            </a:r>
            <a:r>
              <a:rPr lang="en-US" sz="2800" dirty="0" err="1" smtClean="0"/>
              <a:t>Progenesis</a:t>
            </a:r>
            <a:r>
              <a:rPr lang="en-US" sz="2800" dirty="0" smtClean="0"/>
              <a:t> LC-MS</a:t>
            </a:r>
            <a:endParaRPr lang="en-US" sz="2800" dirty="0"/>
          </a:p>
        </p:txBody>
      </p:sp>
      <p:sp>
        <p:nvSpPr>
          <p:cNvPr id="6" name="Textfeld 5"/>
          <p:cNvSpPr txBox="1"/>
          <p:nvPr/>
        </p:nvSpPr>
        <p:spPr>
          <a:xfrm>
            <a:off x="4372257" y="6423139"/>
            <a:ext cx="4820789" cy="246221"/>
          </a:xfrm>
          <a:prstGeom prst="rect">
            <a:avLst/>
          </a:prstGeom>
          <a:noFill/>
        </p:spPr>
        <p:txBody>
          <a:bodyPr wrap="none" rtlCol="0">
            <a:spAutoFit/>
          </a:bodyPr>
          <a:lstStyle/>
          <a:p>
            <a:r>
              <a:rPr lang="en-US" sz="1000" b="0" dirty="0" smtClean="0">
                <a:solidFill>
                  <a:srgbClr val="000000"/>
                </a:solidFill>
              </a:rPr>
              <a:t>Wang et al., </a:t>
            </a:r>
            <a:r>
              <a:rPr lang="en-US" sz="1000" b="0" dirty="0">
                <a:solidFill>
                  <a:srgbClr val="000000"/>
                </a:solidFill>
              </a:rPr>
              <a:t>J Proteome Res. 2011 Dec 1. [</a:t>
            </a:r>
            <a:r>
              <a:rPr lang="en-US" sz="1000" b="0" dirty="0" err="1">
                <a:solidFill>
                  <a:srgbClr val="000000"/>
                </a:solidFill>
              </a:rPr>
              <a:t>Epub</a:t>
            </a:r>
            <a:r>
              <a:rPr lang="en-US" sz="1000" b="0" dirty="0">
                <a:solidFill>
                  <a:srgbClr val="000000"/>
                </a:solidFill>
              </a:rPr>
              <a:t> ahead of print, PMID: 22059437]</a:t>
            </a:r>
            <a:endParaRPr lang="en-US" sz="1000" b="0" dirty="0"/>
          </a:p>
        </p:txBody>
      </p:sp>
      <p:sp>
        <p:nvSpPr>
          <p:cNvPr id="4" name="Slide Number Placeholder 3"/>
          <p:cNvSpPr>
            <a:spLocks noGrp="1"/>
          </p:cNvSpPr>
          <p:nvPr>
            <p:ph type="sldNum" sz="quarter" idx="14"/>
          </p:nvPr>
        </p:nvSpPr>
        <p:spPr/>
        <p:txBody>
          <a:bodyPr/>
          <a:lstStyle/>
          <a:p>
            <a:pPr>
              <a:defRPr/>
            </a:pPr>
            <a:fld id="{41B0E2A2-38C9-407E-9B30-D35E37AC93A0}" type="slidenum">
              <a:rPr lang="de-DE" smtClean="0"/>
              <a:pPr>
                <a:defRPr/>
              </a:pPr>
              <a:t>49</a:t>
            </a:fld>
            <a:endParaRPr lang="de-DE"/>
          </a:p>
        </p:txBody>
      </p:sp>
    </p:spTree>
    <p:extLst>
      <p:ext uri="{BB962C8B-B14F-4D97-AF65-F5344CB8AC3E}">
        <p14:creationId xmlns:p14="http://schemas.microsoft.com/office/powerpoint/2010/main" val="31685872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MS/MS Techniques</a:t>
            </a:r>
            <a:endParaRPr lang="en-US" dirty="0"/>
          </a:p>
        </p:txBody>
      </p:sp>
      <p:pic>
        <p:nvPicPr>
          <p:cNvPr id="8"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971" b="-1971"/>
          <a:stretch>
            <a:fillRect/>
          </a:stretch>
        </p:blipFill>
        <p:spPr bwMode="auto">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Text Box 4"/>
          <p:cNvSpPr txBox="1">
            <a:spLocks noChangeArrowheads="1"/>
          </p:cNvSpPr>
          <p:nvPr/>
        </p:nvSpPr>
        <p:spPr bwMode="auto">
          <a:xfrm>
            <a:off x="4807411" y="6475408"/>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000" b="0" dirty="0">
                <a:latin typeface="Arial" charset="0"/>
              </a:rPr>
              <a:t>B </a:t>
            </a:r>
            <a:r>
              <a:rPr lang="en-GB" sz="1000" b="0" dirty="0" err="1">
                <a:latin typeface="Arial" charset="0"/>
              </a:rPr>
              <a:t>Domon</a:t>
            </a:r>
            <a:r>
              <a:rPr lang="en-GB" sz="1000" b="0" dirty="0">
                <a:latin typeface="Arial" charset="0"/>
              </a:rPr>
              <a:t>, R </a:t>
            </a:r>
            <a:r>
              <a:rPr lang="en-GB" sz="1000" b="0" dirty="0" err="1">
                <a:latin typeface="Arial" charset="0"/>
              </a:rPr>
              <a:t>Aebersold</a:t>
            </a:r>
            <a:r>
              <a:rPr lang="en-GB" sz="1000" b="0" dirty="0">
                <a:latin typeface="Arial" charset="0"/>
              </a:rPr>
              <a:t> Science 2006;312:212-217</a:t>
            </a:r>
          </a:p>
        </p:txBody>
      </p:sp>
      <p:sp>
        <p:nvSpPr>
          <p:cNvPr id="3" name="Slide Number Placeholder 2"/>
          <p:cNvSpPr>
            <a:spLocks noGrp="1"/>
          </p:cNvSpPr>
          <p:nvPr>
            <p:ph type="sldNum" sz="quarter" idx="14"/>
          </p:nvPr>
        </p:nvSpPr>
        <p:spPr/>
        <p:txBody>
          <a:bodyPr/>
          <a:lstStyle/>
          <a:p>
            <a:pPr>
              <a:defRPr/>
            </a:pPr>
            <a:fld id="{41B0E2A2-38C9-407E-9B30-D35E37AC93A0}" type="slidenum">
              <a:rPr lang="de-DE" smtClean="0"/>
              <a:pPr>
                <a:defRPr/>
              </a:pPr>
              <a:t>5</a:t>
            </a:fld>
            <a:endParaRPr lang="de-DE"/>
          </a:p>
        </p:txBody>
      </p:sp>
    </p:spTree>
    <p:extLst>
      <p:ext uri="{BB962C8B-B14F-4D97-AF65-F5344CB8AC3E}">
        <p14:creationId xmlns:p14="http://schemas.microsoft.com/office/powerpoint/2010/main" val="34304265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iTRAQ</a:t>
            </a:r>
            <a:r>
              <a:rPr lang="en-US" dirty="0" smtClean="0"/>
              <a:t> vs. Label-Free</a:t>
            </a:r>
            <a:endParaRPr lang="en-US" dirty="0"/>
          </a:p>
        </p:txBody>
      </p:sp>
      <p:sp>
        <p:nvSpPr>
          <p:cNvPr id="7" name="Textfeld 6"/>
          <p:cNvSpPr txBox="1"/>
          <p:nvPr/>
        </p:nvSpPr>
        <p:spPr>
          <a:xfrm>
            <a:off x="4372257" y="6423139"/>
            <a:ext cx="4820789" cy="246221"/>
          </a:xfrm>
          <a:prstGeom prst="rect">
            <a:avLst/>
          </a:prstGeom>
          <a:noFill/>
        </p:spPr>
        <p:txBody>
          <a:bodyPr wrap="none" rtlCol="0">
            <a:spAutoFit/>
          </a:bodyPr>
          <a:lstStyle/>
          <a:p>
            <a:r>
              <a:rPr lang="en-US" sz="1000" b="0" dirty="0" smtClean="0">
                <a:solidFill>
                  <a:srgbClr val="000000"/>
                </a:solidFill>
              </a:rPr>
              <a:t>Wang et al., </a:t>
            </a:r>
            <a:r>
              <a:rPr lang="en-US" sz="1000" b="0" dirty="0">
                <a:solidFill>
                  <a:srgbClr val="000000"/>
                </a:solidFill>
              </a:rPr>
              <a:t>J Proteome Res. 2011 Dec 1. [</a:t>
            </a:r>
            <a:r>
              <a:rPr lang="en-US" sz="1000" b="0" dirty="0" err="1">
                <a:solidFill>
                  <a:srgbClr val="000000"/>
                </a:solidFill>
              </a:rPr>
              <a:t>Epub</a:t>
            </a:r>
            <a:r>
              <a:rPr lang="en-US" sz="1000" b="0" dirty="0">
                <a:solidFill>
                  <a:srgbClr val="000000"/>
                </a:solidFill>
              </a:rPr>
              <a:t> ahead of print, PMID: 22059437]</a:t>
            </a:r>
            <a:endParaRPr lang="en-US" sz="1000" b="0" dirty="0"/>
          </a:p>
        </p:txBody>
      </p:sp>
      <p:pic>
        <p:nvPicPr>
          <p:cNvPr id="8" name="Bild 7"/>
          <p:cNvPicPr>
            <a:picLocks noChangeAspect="1"/>
          </p:cNvPicPr>
          <p:nvPr/>
        </p:nvPicPr>
        <p:blipFill>
          <a:blip r:embed="rId2"/>
          <a:stretch>
            <a:fillRect/>
          </a:stretch>
        </p:blipFill>
        <p:spPr>
          <a:xfrm>
            <a:off x="5191769" y="980728"/>
            <a:ext cx="3772719" cy="5301208"/>
          </a:xfrm>
          <a:prstGeom prst="rect">
            <a:avLst/>
          </a:prstGeom>
        </p:spPr>
      </p:pic>
      <p:sp>
        <p:nvSpPr>
          <p:cNvPr id="10" name="Inhaltsplatzhalter 2"/>
          <p:cNvSpPr txBox="1">
            <a:spLocks/>
          </p:cNvSpPr>
          <p:nvPr/>
        </p:nvSpPr>
        <p:spPr bwMode="auto">
          <a:xfrm>
            <a:off x="395536" y="1484784"/>
            <a:ext cx="4392488" cy="4392488"/>
          </a:xfrm>
          <a:prstGeom prst="rect">
            <a:avLst/>
          </a:prstGeom>
          <a:solidFill>
            <a:srgbClr val="D9D9D9"/>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a:solidFill>
                  <a:schemeClr val="tx1"/>
                </a:solidFill>
                <a:latin typeface="Calibri" pitchFamily="34" charset="0"/>
                <a:ea typeface="ヒラギノ角ゴ Pro W3" charset="0"/>
                <a:cs typeface="ヒラギノ角ゴ Pro W3" charset="0"/>
              </a:defRPr>
            </a:lvl1pPr>
            <a:lvl2pPr marL="742950" indent="-285750" algn="l" rtl="0" eaLnBrk="1" fontAlgn="base" hangingPunct="1">
              <a:spcBef>
                <a:spcPct val="20000"/>
              </a:spcBef>
              <a:spcAft>
                <a:spcPct val="0"/>
              </a:spcAft>
              <a:buFont typeface="Arial" charset="0"/>
              <a:buChar char="•"/>
              <a:defRPr sz="2800">
                <a:solidFill>
                  <a:schemeClr val="tx1"/>
                </a:solidFill>
                <a:latin typeface="Calibri" pitchFamily="34" charset="0"/>
                <a:ea typeface="ＭＳ Ｐゴシック" pitchFamily="-65" charset="-128"/>
                <a:cs typeface="ＭＳ Ｐゴシック" charset="0"/>
              </a:defRPr>
            </a:lvl2pPr>
            <a:lvl3pPr marL="1143000" indent="-228600" algn="l" rtl="0" eaLnBrk="1" fontAlgn="base" hangingPunct="1">
              <a:spcBef>
                <a:spcPct val="20000"/>
              </a:spcBef>
              <a:spcAft>
                <a:spcPct val="0"/>
              </a:spcAft>
              <a:buFont typeface="Arial" charset="0"/>
              <a:buChar char="•"/>
              <a:defRPr sz="2400">
                <a:solidFill>
                  <a:schemeClr val="tx1"/>
                </a:solidFill>
                <a:latin typeface="Calibri" pitchFamily="34" charset="0"/>
                <a:ea typeface="ＭＳ Ｐゴシック" pitchFamily="-65" charset="-128"/>
              </a:defRPr>
            </a:lvl3pPr>
            <a:lvl4pPr marL="1600200" indent="-228600" algn="l" rtl="0" eaLnBrk="1" fontAlgn="base" hangingPunct="1">
              <a:spcBef>
                <a:spcPct val="20000"/>
              </a:spcBef>
              <a:spcAft>
                <a:spcPct val="0"/>
              </a:spcAft>
              <a:buFont typeface="Arial" charset="0"/>
              <a:buChar char="•"/>
              <a:defRPr sz="2000">
                <a:solidFill>
                  <a:schemeClr val="tx1"/>
                </a:solidFill>
                <a:latin typeface="Calibri" pitchFamily="34" charset="0"/>
                <a:ea typeface="ＭＳ Ｐゴシック" pitchFamily="-65" charset="-128"/>
              </a:defRPr>
            </a:lvl4pPr>
            <a:lvl5pPr marL="2057400" indent="-228600" algn="l" rtl="0" eaLnBrk="1" fontAlgn="base" hangingPunct="1">
              <a:spcBef>
                <a:spcPct val="20000"/>
              </a:spcBef>
              <a:spcAft>
                <a:spcPct val="0"/>
              </a:spcAft>
              <a:buFont typeface="Arial" charset="0"/>
              <a:buChar char="•"/>
              <a:defRPr sz="2000">
                <a:solidFill>
                  <a:schemeClr val="tx1"/>
                </a:solidFill>
                <a:latin typeface="Calibri" pitchFamily="34" charset="0"/>
                <a:ea typeface="ＭＳ Ｐゴシック" pitchFamily="-65"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marL="0" indent="0">
              <a:buNone/>
            </a:pPr>
            <a:r>
              <a:rPr lang="en-US" sz="2000" b="0" i="1" dirty="0"/>
              <a:t>“The comparison between both methods indicates that the label-free method provided better quantitation accuracy for high fold change ratios; however, quantitation precision is better when using </a:t>
            </a:r>
            <a:r>
              <a:rPr lang="en-US" sz="2000" b="0" i="1" dirty="0" err="1"/>
              <a:t>iTRAQ</a:t>
            </a:r>
            <a:r>
              <a:rPr lang="en-US" sz="2000" b="0" i="1" dirty="0" smtClean="0"/>
              <a:t>. </a:t>
            </a:r>
            <a:r>
              <a:rPr lang="en-US" sz="2000" b="0" i="1" dirty="0"/>
              <a:t>[…] The results from both approaches have a good correlation of protein ratios for the commonly quantified proteins; […] </a:t>
            </a:r>
            <a:r>
              <a:rPr lang="en-US" sz="2000" b="0" i="1" dirty="0" err="1"/>
              <a:t>iTRAQ</a:t>
            </a:r>
            <a:r>
              <a:rPr lang="en-US" sz="2000" b="0" i="1" dirty="0"/>
              <a:t>, with its higher quantitation accuracy when ratios are close to 1, would allow the identification of smaller changes often times responsible for important biological changes ”</a:t>
            </a:r>
          </a:p>
        </p:txBody>
      </p:sp>
      <p:sp>
        <p:nvSpPr>
          <p:cNvPr id="3" name="Slide Number Placeholder 2"/>
          <p:cNvSpPr>
            <a:spLocks noGrp="1"/>
          </p:cNvSpPr>
          <p:nvPr>
            <p:ph type="sldNum" sz="quarter" idx="14"/>
          </p:nvPr>
        </p:nvSpPr>
        <p:spPr/>
        <p:txBody>
          <a:bodyPr/>
          <a:lstStyle/>
          <a:p>
            <a:pPr>
              <a:defRPr/>
            </a:pPr>
            <a:fld id="{41B0E2A2-38C9-407E-9B30-D35E37AC93A0}" type="slidenum">
              <a:rPr lang="de-DE" smtClean="0"/>
              <a:pPr>
                <a:defRPr/>
              </a:pPr>
              <a:t>50</a:t>
            </a:fld>
            <a:endParaRPr lang="de-DE"/>
          </a:p>
        </p:txBody>
      </p:sp>
    </p:spTree>
    <p:extLst>
      <p:ext uri="{BB962C8B-B14F-4D97-AF65-F5344CB8AC3E}">
        <p14:creationId xmlns:p14="http://schemas.microsoft.com/office/powerpoint/2010/main" val="37257004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iTRAQ</a:t>
            </a:r>
            <a:r>
              <a:rPr lang="en-US" dirty="0" smtClean="0"/>
              <a:t> vs. Label-Free</a:t>
            </a:r>
            <a:endParaRPr lang="en-US" dirty="0"/>
          </a:p>
        </p:txBody>
      </p:sp>
      <p:pic>
        <p:nvPicPr>
          <p:cNvPr id="8" name="Bild 7"/>
          <p:cNvPicPr>
            <a:picLocks noChangeAspect="1"/>
          </p:cNvPicPr>
          <p:nvPr/>
        </p:nvPicPr>
        <p:blipFill>
          <a:blip r:embed="rId2"/>
          <a:stretch>
            <a:fillRect/>
          </a:stretch>
        </p:blipFill>
        <p:spPr>
          <a:xfrm>
            <a:off x="699849" y="829824"/>
            <a:ext cx="7632848" cy="5381158"/>
          </a:xfrm>
          <a:prstGeom prst="rect">
            <a:avLst/>
          </a:prstGeom>
        </p:spPr>
      </p:pic>
      <p:sp>
        <p:nvSpPr>
          <p:cNvPr id="10" name="Textfeld 9"/>
          <p:cNvSpPr txBox="1"/>
          <p:nvPr/>
        </p:nvSpPr>
        <p:spPr>
          <a:xfrm>
            <a:off x="4372257" y="6423139"/>
            <a:ext cx="4820789" cy="246221"/>
          </a:xfrm>
          <a:prstGeom prst="rect">
            <a:avLst/>
          </a:prstGeom>
          <a:noFill/>
        </p:spPr>
        <p:txBody>
          <a:bodyPr wrap="none" rtlCol="0">
            <a:spAutoFit/>
          </a:bodyPr>
          <a:lstStyle/>
          <a:p>
            <a:r>
              <a:rPr lang="en-US" sz="1000" b="0" dirty="0" smtClean="0">
                <a:solidFill>
                  <a:srgbClr val="000000"/>
                </a:solidFill>
              </a:rPr>
              <a:t>Wang et al., </a:t>
            </a:r>
            <a:r>
              <a:rPr lang="en-US" sz="1000" b="0" dirty="0">
                <a:solidFill>
                  <a:srgbClr val="000000"/>
                </a:solidFill>
              </a:rPr>
              <a:t>J Proteome Res. 2011 Dec 1. [</a:t>
            </a:r>
            <a:r>
              <a:rPr lang="en-US" sz="1000" b="0" dirty="0" err="1">
                <a:solidFill>
                  <a:srgbClr val="000000"/>
                </a:solidFill>
              </a:rPr>
              <a:t>Epub</a:t>
            </a:r>
            <a:r>
              <a:rPr lang="en-US" sz="1000" b="0" dirty="0">
                <a:solidFill>
                  <a:srgbClr val="000000"/>
                </a:solidFill>
              </a:rPr>
              <a:t> ahead of print, PMID: 22059437]</a:t>
            </a:r>
            <a:endParaRPr lang="en-US" sz="1000" b="0" dirty="0"/>
          </a:p>
        </p:txBody>
      </p:sp>
      <p:sp>
        <p:nvSpPr>
          <p:cNvPr id="3" name="Slide Number Placeholder 2"/>
          <p:cNvSpPr>
            <a:spLocks noGrp="1"/>
          </p:cNvSpPr>
          <p:nvPr>
            <p:ph type="sldNum" sz="quarter" idx="14"/>
          </p:nvPr>
        </p:nvSpPr>
        <p:spPr/>
        <p:txBody>
          <a:bodyPr/>
          <a:lstStyle/>
          <a:p>
            <a:pPr>
              <a:defRPr/>
            </a:pPr>
            <a:fld id="{41B0E2A2-38C9-407E-9B30-D35E37AC93A0}" type="slidenum">
              <a:rPr lang="de-DE" smtClean="0"/>
              <a:pPr>
                <a:defRPr/>
              </a:pPr>
              <a:t>51</a:t>
            </a:fld>
            <a:endParaRPr lang="de-DE"/>
          </a:p>
        </p:txBody>
      </p:sp>
    </p:spTree>
    <p:extLst>
      <p:ext uri="{BB962C8B-B14F-4D97-AF65-F5344CB8AC3E}">
        <p14:creationId xmlns:p14="http://schemas.microsoft.com/office/powerpoint/2010/main" val="372342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iTRAQ</a:t>
            </a:r>
            <a:r>
              <a:rPr lang="en-US" dirty="0" smtClean="0"/>
              <a:t> vs. Label-Free</a:t>
            </a:r>
            <a:endParaRPr lang="en-US" dirty="0"/>
          </a:p>
        </p:txBody>
      </p:sp>
      <p:sp>
        <p:nvSpPr>
          <p:cNvPr id="10" name="Textfeld 9"/>
          <p:cNvSpPr txBox="1"/>
          <p:nvPr/>
        </p:nvSpPr>
        <p:spPr>
          <a:xfrm>
            <a:off x="4372257" y="6423139"/>
            <a:ext cx="4820789" cy="246221"/>
          </a:xfrm>
          <a:prstGeom prst="rect">
            <a:avLst/>
          </a:prstGeom>
          <a:noFill/>
        </p:spPr>
        <p:txBody>
          <a:bodyPr wrap="none" rtlCol="0">
            <a:spAutoFit/>
          </a:bodyPr>
          <a:lstStyle/>
          <a:p>
            <a:r>
              <a:rPr lang="en-US" sz="1000" b="0" dirty="0" smtClean="0">
                <a:solidFill>
                  <a:srgbClr val="000000"/>
                </a:solidFill>
              </a:rPr>
              <a:t>Wang et al., </a:t>
            </a:r>
            <a:r>
              <a:rPr lang="en-US" sz="1000" b="0" dirty="0">
                <a:solidFill>
                  <a:srgbClr val="000000"/>
                </a:solidFill>
              </a:rPr>
              <a:t>J Proteome Res. 2011 Dec 1. [</a:t>
            </a:r>
            <a:r>
              <a:rPr lang="en-US" sz="1000" b="0" dirty="0" err="1">
                <a:solidFill>
                  <a:srgbClr val="000000"/>
                </a:solidFill>
              </a:rPr>
              <a:t>Epub</a:t>
            </a:r>
            <a:r>
              <a:rPr lang="en-US" sz="1000" b="0" dirty="0">
                <a:solidFill>
                  <a:srgbClr val="000000"/>
                </a:solidFill>
              </a:rPr>
              <a:t> ahead of print, PMID: 22059437]</a:t>
            </a:r>
            <a:endParaRPr lang="en-US" sz="1000" b="0" dirty="0"/>
          </a:p>
        </p:txBody>
      </p:sp>
      <p:pic>
        <p:nvPicPr>
          <p:cNvPr id="3" name="Bild 2"/>
          <p:cNvPicPr>
            <a:picLocks noChangeAspect="1"/>
          </p:cNvPicPr>
          <p:nvPr/>
        </p:nvPicPr>
        <p:blipFill>
          <a:blip r:embed="rId2"/>
          <a:stretch>
            <a:fillRect/>
          </a:stretch>
        </p:blipFill>
        <p:spPr>
          <a:xfrm>
            <a:off x="323528" y="1161401"/>
            <a:ext cx="8604448" cy="5147919"/>
          </a:xfrm>
          <a:prstGeom prst="rect">
            <a:avLst/>
          </a:prstGeom>
        </p:spPr>
      </p:pic>
      <p:sp>
        <p:nvSpPr>
          <p:cNvPr id="4" name="Slide Number Placeholder 3"/>
          <p:cNvSpPr>
            <a:spLocks noGrp="1"/>
          </p:cNvSpPr>
          <p:nvPr>
            <p:ph type="sldNum" sz="quarter" idx="14"/>
          </p:nvPr>
        </p:nvSpPr>
        <p:spPr/>
        <p:txBody>
          <a:bodyPr/>
          <a:lstStyle/>
          <a:p>
            <a:pPr>
              <a:defRPr/>
            </a:pPr>
            <a:fld id="{41B0E2A2-38C9-407E-9B30-D35E37AC93A0}" type="slidenum">
              <a:rPr lang="de-DE" smtClean="0"/>
              <a:pPr>
                <a:defRPr/>
              </a:pPr>
              <a:t>52</a:t>
            </a:fld>
            <a:endParaRPr lang="de-DE"/>
          </a:p>
        </p:txBody>
      </p:sp>
    </p:spTree>
    <p:extLst>
      <p:ext uri="{BB962C8B-B14F-4D97-AF65-F5344CB8AC3E}">
        <p14:creationId xmlns:p14="http://schemas.microsoft.com/office/powerpoint/2010/main" val="4757580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Comparison of Methods</a:t>
            </a:r>
            <a:endParaRPr lang="en-US" dirty="0"/>
          </a:p>
        </p:txBody>
      </p:sp>
      <p:sp>
        <p:nvSpPr>
          <p:cNvPr id="3" name="Inhaltsplatzhalter 2"/>
          <p:cNvSpPr>
            <a:spLocks noGrp="1"/>
          </p:cNvSpPr>
          <p:nvPr>
            <p:ph idx="1"/>
          </p:nvPr>
        </p:nvSpPr>
        <p:spPr>
          <a:xfrm>
            <a:off x="155448" y="836712"/>
            <a:ext cx="8836152" cy="5410200"/>
          </a:xfrm>
        </p:spPr>
        <p:txBody>
          <a:bodyPr/>
          <a:lstStyle/>
          <a:p>
            <a:pPr>
              <a:lnSpc>
                <a:spcPct val="110000"/>
              </a:lnSpc>
            </a:pPr>
            <a:r>
              <a:rPr lang="en-US" sz="2800" dirty="0" smtClean="0"/>
              <a:t>Comparison of quantification methods is difficult: few studies really benchmark multiple methods</a:t>
            </a:r>
          </a:p>
          <a:p>
            <a:pPr>
              <a:lnSpc>
                <a:spcPct val="110000"/>
              </a:lnSpc>
            </a:pPr>
            <a:r>
              <a:rPr lang="en-US" sz="2800" dirty="0" smtClean="0"/>
              <a:t>Most experimental labs have established one or two methods at best</a:t>
            </a:r>
          </a:p>
          <a:p>
            <a:pPr>
              <a:lnSpc>
                <a:spcPct val="110000"/>
              </a:lnSpc>
            </a:pPr>
            <a:r>
              <a:rPr lang="en-US" sz="2800" dirty="0" smtClean="0"/>
              <a:t>Quantitative proteomics is still pretty much an open field</a:t>
            </a:r>
          </a:p>
          <a:p>
            <a:pPr>
              <a:lnSpc>
                <a:spcPct val="110000"/>
              </a:lnSpc>
            </a:pPr>
            <a:r>
              <a:rPr lang="en-US" sz="2800" dirty="0" smtClean="0"/>
              <a:t>No standard method has been firmly established yet</a:t>
            </a:r>
          </a:p>
          <a:p>
            <a:pPr>
              <a:lnSpc>
                <a:spcPct val="110000"/>
              </a:lnSpc>
            </a:pPr>
            <a:r>
              <a:rPr lang="en-US" sz="2800" dirty="0" smtClean="0"/>
              <a:t>Currently, SILAC, and label-free are probably the most ‘popular’ methods, followed by MRM</a:t>
            </a:r>
          </a:p>
          <a:p>
            <a:pPr>
              <a:lnSpc>
                <a:spcPct val="110000"/>
              </a:lnSpc>
            </a:pPr>
            <a:r>
              <a:rPr lang="en-US" sz="2800" dirty="0" smtClean="0"/>
              <a:t>Choice of the quantification method depends on the application, the available instrument and the available bioinformatics expertise</a:t>
            </a:r>
          </a:p>
          <a:p>
            <a:pPr>
              <a:lnSpc>
                <a:spcPct val="110000"/>
              </a:lnSpc>
            </a:pPr>
            <a:endParaRPr lang="en-US" sz="2800" dirty="0" smtClean="0"/>
          </a:p>
          <a:p>
            <a:pPr>
              <a:lnSpc>
                <a:spcPct val="110000"/>
              </a:lnSpc>
            </a:pPr>
            <a:endParaRPr lang="en-US" sz="2800" dirty="0" smtClean="0"/>
          </a:p>
          <a:p>
            <a:pPr>
              <a:lnSpc>
                <a:spcPct val="110000"/>
              </a:lnSpc>
            </a:pPr>
            <a:endParaRPr lang="en-US" sz="2800" dirty="0"/>
          </a:p>
        </p:txBody>
      </p:sp>
      <p:sp>
        <p:nvSpPr>
          <p:cNvPr id="4" name="Slide Number Placeholder 3"/>
          <p:cNvSpPr>
            <a:spLocks noGrp="1"/>
          </p:cNvSpPr>
          <p:nvPr>
            <p:ph type="sldNum" sz="quarter" idx="14"/>
          </p:nvPr>
        </p:nvSpPr>
        <p:spPr/>
        <p:txBody>
          <a:bodyPr/>
          <a:lstStyle/>
          <a:p>
            <a:pPr>
              <a:defRPr/>
            </a:pPr>
            <a:fld id="{41B0E2A2-38C9-407E-9B30-D35E37AC93A0}" type="slidenum">
              <a:rPr lang="de-DE" smtClean="0"/>
              <a:pPr>
                <a:defRPr/>
              </a:pPr>
              <a:t>53</a:t>
            </a:fld>
            <a:endParaRPr lang="de-DE"/>
          </a:p>
        </p:txBody>
      </p:sp>
    </p:spTree>
    <p:extLst>
      <p:ext uri="{BB962C8B-B14F-4D97-AF65-F5344CB8AC3E}">
        <p14:creationId xmlns:p14="http://schemas.microsoft.com/office/powerpoint/2010/main" val="16444658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References</a:t>
            </a:r>
            <a:endParaRPr lang="en-US" dirty="0"/>
          </a:p>
        </p:txBody>
      </p:sp>
      <p:sp>
        <p:nvSpPr>
          <p:cNvPr id="3" name="Inhaltsplatzhalter 2"/>
          <p:cNvSpPr>
            <a:spLocks noGrp="1"/>
          </p:cNvSpPr>
          <p:nvPr>
            <p:ph idx="1"/>
          </p:nvPr>
        </p:nvSpPr>
        <p:spPr>
          <a:xfrm>
            <a:off x="155448" y="836712"/>
            <a:ext cx="8836152" cy="5410200"/>
          </a:xfrm>
        </p:spPr>
        <p:txBody>
          <a:bodyPr>
            <a:noAutofit/>
          </a:bodyPr>
          <a:lstStyle/>
          <a:p>
            <a:pPr>
              <a:lnSpc>
                <a:spcPct val="90000"/>
              </a:lnSpc>
            </a:pPr>
            <a:r>
              <a:rPr lang="en-US" sz="1400" b="1" dirty="0" err="1" smtClean="0">
                <a:solidFill>
                  <a:srgbClr val="000000"/>
                </a:solidFill>
              </a:rPr>
              <a:t>iTRAQ</a:t>
            </a:r>
            <a:r>
              <a:rPr lang="en-US" sz="1400" b="1" dirty="0" smtClean="0">
                <a:solidFill>
                  <a:srgbClr val="000000"/>
                </a:solidFill>
              </a:rPr>
              <a:t> analysis</a:t>
            </a:r>
          </a:p>
          <a:p>
            <a:pPr lvl="1">
              <a:lnSpc>
                <a:spcPct val="90000"/>
              </a:lnSpc>
            </a:pPr>
            <a:r>
              <a:rPr lang="en-US" sz="1200" dirty="0" err="1">
                <a:solidFill>
                  <a:srgbClr val="000000"/>
                </a:solidFill>
              </a:rPr>
              <a:t>Breitwieser</a:t>
            </a:r>
            <a:r>
              <a:rPr lang="en-US" sz="1200" dirty="0">
                <a:solidFill>
                  <a:srgbClr val="000000"/>
                </a:solidFill>
              </a:rPr>
              <a:t> FP, Müller A, </a:t>
            </a:r>
            <a:r>
              <a:rPr lang="en-US" sz="1200" dirty="0" err="1">
                <a:solidFill>
                  <a:srgbClr val="000000"/>
                </a:solidFill>
              </a:rPr>
              <a:t>Dayon</a:t>
            </a:r>
            <a:r>
              <a:rPr lang="en-US" sz="1200" dirty="0">
                <a:solidFill>
                  <a:srgbClr val="000000"/>
                </a:solidFill>
              </a:rPr>
              <a:t> L, </a:t>
            </a:r>
            <a:r>
              <a:rPr lang="en-US" sz="1200" dirty="0" err="1">
                <a:solidFill>
                  <a:srgbClr val="000000"/>
                </a:solidFill>
              </a:rPr>
              <a:t>Köcher</a:t>
            </a:r>
            <a:r>
              <a:rPr lang="en-US" sz="1200" dirty="0">
                <a:solidFill>
                  <a:srgbClr val="000000"/>
                </a:solidFill>
              </a:rPr>
              <a:t> T, </a:t>
            </a:r>
            <a:r>
              <a:rPr lang="en-US" sz="1200" dirty="0" err="1">
                <a:solidFill>
                  <a:srgbClr val="000000"/>
                </a:solidFill>
              </a:rPr>
              <a:t>Hainard</a:t>
            </a:r>
            <a:r>
              <a:rPr lang="en-US" sz="1200" dirty="0">
                <a:solidFill>
                  <a:srgbClr val="000000"/>
                </a:solidFill>
              </a:rPr>
              <a:t> A, </a:t>
            </a:r>
            <a:r>
              <a:rPr lang="en-US" sz="1200" dirty="0" err="1">
                <a:solidFill>
                  <a:srgbClr val="000000"/>
                </a:solidFill>
              </a:rPr>
              <a:t>Pichler</a:t>
            </a:r>
            <a:r>
              <a:rPr lang="en-US" sz="1200" dirty="0">
                <a:solidFill>
                  <a:srgbClr val="000000"/>
                </a:solidFill>
              </a:rPr>
              <a:t> P, Schmidt-</a:t>
            </a:r>
            <a:r>
              <a:rPr lang="en-US" sz="1200" dirty="0" err="1">
                <a:solidFill>
                  <a:srgbClr val="000000"/>
                </a:solidFill>
              </a:rPr>
              <a:t>Erfurth</a:t>
            </a:r>
            <a:r>
              <a:rPr lang="en-US" sz="1200" dirty="0">
                <a:solidFill>
                  <a:srgbClr val="000000"/>
                </a:solidFill>
              </a:rPr>
              <a:t> U, </a:t>
            </a:r>
            <a:r>
              <a:rPr lang="en-US" sz="1200" dirty="0" err="1">
                <a:solidFill>
                  <a:srgbClr val="000000"/>
                </a:solidFill>
              </a:rPr>
              <a:t>Superti-Furga</a:t>
            </a:r>
            <a:r>
              <a:rPr lang="en-US" sz="1200" dirty="0">
                <a:solidFill>
                  <a:srgbClr val="000000"/>
                </a:solidFill>
              </a:rPr>
              <a:t> G, Sanchez JC, </a:t>
            </a:r>
            <a:r>
              <a:rPr lang="en-US" sz="1200" dirty="0" err="1">
                <a:solidFill>
                  <a:srgbClr val="000000"/>
                </a:solidFill>
              </a:rPr>
              <a:t>Mechtler</a:t>
            </a:r>
            <a:r>
              <a:rPr lang="en-US" sz="1200" dirty="0">
                <a:solidFill>
                  <a:srgbClr val="000000"/>
                </a:solidFill>
              </a:rPr>
              <a:t> K, Bennett KL, </a:t>
            </a:r>
            <a:r>
              <a:rPr lang="en-US" sz="1200" dirty="0" err="1">
                <a:solidFill>
                  <a:srgbClr val="000000"/>
                </a:solidFill>
              </a:rPr>
              <a:t>Colinge</a:t>
            </a:r>
            <a:r>
              <a:rPr lang="en-US" sz="1200" dirty="0">
                <a:solidFill>
                  <a:srgbClr val="000000"/>
                </a:solidFill>
              </a:rPr>
              <a:t> J., </a:t>
            </a:r>
            <a:r>
              <a:rPr lang="de-DE" sz="1200" dirty="0">
                <a:solidFill>
                  <a:srgbClr val="000000"/>
                </a:solidFill>
              </a:rPr>
              <a:t>J. </a:t>
            </a:r>
            <a:r>
              <a:rPr lang="de-DE" sz="1200" dirty="0" err="1">
                <a:solidFill>
                  <a:srgbClr val="000000"/>
                </a:solidFill>
              </a:rPr>
              <a:t>Proteome</a:t>
            </a:r>
            <a:r>
              <a:rPr lang="de-DE" sz="1200" dirty="0">
                <a:solidFill>
                  <a:srgbClr val="000000"/>
                </a:solidFill>
              </a:rPr>
              <a:t> Res., 2011, 10 (6), pp 2758–</a:t>
            </a:r>
            <a:r>
              <a:rPr lang="de-DE" sz="1200" dirty="0" smtClean="0">
                <a:solidFill>
                  <a:srgbClr val="000000"/>
                </a:solidFill>
              </a:rPr>
              <a:t>2766</a:t>
            </a:r>
            <a:endParaRPr lang="en-US" sz="1200" dirty="0" smtClean="0">
              <a:solidFill>
                <a:srgbClr val="000000"/>
              </a:solidFill>
            </a:endParaRPr>
          </a:p>
          <a:p>
            <a:pPr>
              <a:lnSpc>
                <a:spcPct val="90000"/>
              </a:lnSpc>
            </a:pPr>
            <a:r>
              <a:rPr lang="en-US" sz="1400" b="1" dirty="0" smtClean="0">
                <a:solidFill>
                  <a:srgbClr val="000000"/>
                </a:solidFill>
              </a:rPr>
              <a:t>MRM scheduling</a:t>
            </a:r>
          </a:p>
          <a:p>
            <a:pPr lvl="1">
              <a:lnSpc>
                <a:spcPct val="90000"/>
              </a:lnSpc>
            </a:pPr>
            <a:r>
              <a:rPr lang="en-US" sz="1200" dirty="0" err="1">
                <a:solidFill>
                  <a:srgbClr val="000000"/>
                </a:solidFill>
              </a:rPr>
              <a:t>Bertsch</a:t>
            </a:r>
            <a:r>
              <a:rPr lang="en-US" sz="1200" dirty="0">
                <a:solidFill>
                  <a:srgbClr val="000000"/>
                </a:solidFill>
              </a:rPr>
              <a:t> A, Jung S, </a:t>
            </a:r>
            <a:r>
              <a:rPr lang="en-US" sz="1200" dirty="0" err="1">
                <a:solidFill>
                  <a:srgbClr val="000000"/>
                </a:solidFill>
              </a:rPr>
              <a:t>Zerck</a:t>
            </a:r>
            <a:r>
              <a:rPr lang="en-US" sz="1200" dirty="0">
                <a:solidFill>
                  <a:srgbClr val="000000"/>
                </a:solidFill>
              </a:rPr>
              <a:t> A, Pfeifer N, </a:t>
            </a:r>
            <a:r>
              <a:rPr lang="en-US" sz="1200" dirty="0" err="1">
                <a:solidFill>
                  <a:srgbClr val="000000"/>
                </a:solidFill>
              </a:rPr>
              <a:t>Nahnsen</a:t>
            </a:r>
            <a:r>
              <a:rPr lang="en-US" sz="1200" dirty="0">
                <a:solidFill>
                  <a:srgbClr val="000000"/>
                </a:solidFill>
              </a:rPr>
              <a:t> S, </a:t>
            </a:r>
            <a:r>
              <a:rPr lang="en-US" sz="1200" dirty="0" err="1">
                <a:solidFill>
                  <a:srgbClr val="000000"/>
                </a:solidFill>
              </a:rPr>
              <a:t>Henneges</a:t>
            </a:r>
            <a:r>
              <a:rPr lang="en-US" sz="1200" dirty="0">
                <a:solidFill>
                  <a:srgbClr val="000000"/>
                </a:solidFill>
              </a:rPr>
              <a:t> C, </a:t>
            </a:r>
            <a:r>
              <a:rPr lang="en-US" sz="1200" dirty="0" err="1">
                <a:solidFill>
                  <a:srgbClr val="000000"/>
                </a:solidFill>
              </a:rPr>
              <a:t>Nordheim</a:t>
            </a:r>
            <a:r>
              <a:rPr lang="en-US" sz="1200" dirty="0">
                <a:solidFill>
                  <a:srgbClr val="000000"/>
                </a:solidFill>
              </a:rPr>
              <a:t> A, Kohlbacher O</a:t>
            </a:r>
            <a:r>
              <a:rPr lang="en-US" sz="1200" dirty="0" smtClean="0">
                <a:solidFill>
                  <a:srgbClr val="000000"/>
                </a:solidFill>
              </a:rPr>
              <a:t>. </a:t>
            </a:r>
            <a:r>
              <a:rPr lang="en-US" sz="1200" dirty="0">
                <a:solidFill>
                  <a:srgbClr val="000000"/>
                </a:solidFill>
              </a:rPr>
              <a:t>Optimal de novo design of MRM experiments for rapid assay development in targeted </a:t>
            </a:r>
            <a:r>
              <a:rPr lang="en-US" sz="1200" dirty="0" smtClean="0">
                <a:solidFill>
                  <a:srgbClr val="000000"/>
                </a:solidFill>
              </a:rPr>
              <a:t>proteomics. J </a:t>
            </a:r>
            <a:r>
              <a:rPr lang="en-US" sz="1200" dirty="0">
                <a:solidFill>
                  <a:srgbClr val="000000"/>
                </a:solidFill>
              </a:rPr>
              <a:t>Proteome Res. </a:t>
            </a:r>
            <a:r>
              <a:rPr lang="en-US" sz="1200" dirty="0" smtClean="0">
                <a:solidFill>
                  <a:srgbClr val="000000"/>
                </a:solidFill>
              </a:rPr>
              <a:t>2010, 9</a:t>
            </a:r>
            <a:r>
              <a:rPr lang="en-US" sz="1200" dirty="0">
                <a:solidFill>
                  <a:srgbClr val="000000"/>
                </a:solidFill>
              </a:rPr>
              <a:t>(5):2696-704</a:t>
            </a:r>
            <a:r>
              <a:rPr lang="en-US" sz="1200" dirty="0" smtClean="0">
                <a:solidFill>
                  <a:srgbClr val="000000"/>
                </a:solidFill>
              </a:rPr>
              <a:t>.</a:t>
            </a:r>
          </a:p>
          <a:p>
            <a:pPr>
              <a:lnSpc>
                <a:spcPct val="90000"/>
              </a:lnSpc>
            </a:pPr>
            <a:r>
              <a:rPr lang="en-US" sz="1400" b="1" dirty="0" smtClean="0">
                <a:solidFill>
                  <a:srgbClr val="000000"/>
                </a:solidFill>
              </a:rPr>
              <a:t>SRM Atlas</a:t>
            </a:r>
          </a:p>
          <a:p>
            <a:pPr lvl="1">
              <a:lnSpc>
                <a:spcPct val="90000"/>
              </a:lnSpc>
            </a:pPr>
            <a:r>
              <a:rPr lang="en-US" sz="1200" dirty="0">
                <a:solidFill>
                  <a:srgbClr val="000000"/>
                </a:solidFill>
                <a:hlinkClick r:id="rId2"/>
              </a:rPr>
              <a:t>http://www.srmatlas.org</a:t>
            </a:r>
            <a:r>
              <a:rPr lang="en-US" sz="1200" dirty="0" smtClean="0">
                <a:solidFill>
                  <a:srgbClr val="000000"/>
                </a:solidFill>
                <a:hlinkClick r:id="rId2"/>
              </a:rPr>
              <a:t>/</a:t>
            </a:r>
            <a:endParaRPr lang="en-US" sz="1200" dirty="0" smtClean="0">
              <a:solidFill>
                <a:srgbClr val="000000"/>
              </a:solidFill>
            </a:endParaRPr>
          </a:p>
          <a:p>
            <a:pPr>
              <a:lnSpc>
                <a:spcPct val="90000"/>
              </a:lnSpc>
            </a:pPr>
            <a:r>
              <a:rPr lang="en-US" sz="1400" b="1" dirty="0" err="1" smtClean="0">
                <a:solidFill>
                  <a:srgbClr val="000000"/>
                </a:solidFill>
              </a:rPr>
              <a:t>mProphet</a:t>
            </a:r>
            <a:endParaRPr lang="en-US" sz="1400" b="1" dirty="0" smtClean="0">
              <a:solidFill>
                <a:srgbClr val="000000"/>
              </a:solidFill>
            </a:endParaRPr>
          </a:p>
          <a:p>
            <a:pPr lvl="1">
              <a:lnSpc>
                <a:spcPct val="90000"/>
              </a:lnSpc>
            </a:pPr>
            <a:r>
              <a:rPr lang="en-US" sz="1200" dirty="0" smtClean="0">
                <a:solidFill>
                  <a:srgbClr val="000000"/>
                </a:solidFill>
              </a:rPr>
              <a:t>Reiter </a:t>
            </a:r>
            <a:r>
              <a:rPr lang="en-US" sz="1200" dirty="0">
                <a:solidFill>
                  <a:srgbClr val="000000"/>
                </a:solidFill>
              </a:rPr>
              <a:t>L, </a:t>
            </a:r>
            <a:r>
              <a:rPr lang="en-US" sz="1200" dirty="0" err="1">
                <a:solidFill>
                  <a:srgbClr val="000000"/>
                </a:solidFill>
              </a:rPr>
              <a:t>Rinner</a:t>
            </a:r>
            <a:r>
              <a:rPr lang="en-US" sz="1200" dirty="0">
                <a:solidFill>
                  <a:srgbClr val="000000"/>
                </a:solidFill>
              </a:rPr>
              <a:t> O, </a:t>
            </a:r>
            <a:r>
              <a:rPr lang="en-US" sz="1200" dirty="0" err="1">
                <a:solidFill>
                  <a:srgbClr val="000000"/>
                </a:solidFill>
              </a:rPr>
              <a:t>Picotti</a:t>
            </a:r>
            <a:r>
              <a:rPr lang="en-US" sz="1200" dirty="0">
                <a:solidFill>
                  <a:srgbClr val="000000"/>
                </a:solidFill>
              </a:rPr>
              <a:t> P, </a:t>
            </a:r>
            <a:r>
              <a:rPr lang="en-US" sz="1200" dirty="0" err="1">
                <a:solidFill>
                  <a:srgbClr val="000000"/>
                </a:solidFill>
              </a:rPr>
              <a:t>Hüttenhain</a:t>
            </a:r>
            <a:r>
              <a:rPr lang="en-US" sz="1200" dirty="0">
                <a:solidFill>
                  <a:srgbClr val="000000"/>
                </a:solidFill>
              </a:rPr>
              <a:t> R, Beck M, </a:t>
            </a:r>
            <a:r>
              <a:rPr lang="en-US" sz="1200" dirty="0" err="1">
                <a:solidFill>
                  <a:srgbClr val="000000"/>
                </a:solidFill>
              </a:rPr>
              <a:t>Brusniak</a:t>
            </a:r>
            <a:r>
              <a:rPr lang="en-US" sz="1200" dirty="0">
                <a:solidFill>
                  <a:srgbClr val="000000"/>
                </a:solidFill>
              </a:rPr>
              <a:t> MY, </a:t>
            </a:r>
            <a:r>
              <a:rPr lang="en-US" sz="1200" dirty="0" err="1">
                <a:solidFill>
                  <a:srgbClr val="000000"/>
                </a:solidFill>
              </a:rPr>
              <a:t>Hengartner</a:t>
            </a:r>
            <a:r>
              <a:rPr lang="en-US" sz="1200" dirty="0">
                <a:solidFill>
                  <a:srgbClr val="000000"/>
                </a:solidFill>
              </a:rPr>
              <a:t> MO, </a:t>
            </a:r>
            <a:r>
              <a:rPr lang="en-US" sz="1200" dirty="0" err="1">
                <a:solidFill>
                  <a:srgbClr val="000000"/>
                </a:solidFill>
              </a:rPr>
              <a:t>Aebersold</a:t>
            </a:r>
            <a:r>
              <a:rPr lang="en-US" sz="1200" dirty="0">
                <a:solidFill>
                  <a:srgbClr val="000000"/>
                </a:solidFill>
              </a:rPr>
              <a:t> </a:t>
            </a:r>
            <a:r>
              <a:rPr lang="en-US" sz="1200" dirty="0" smtClean="0">
                <a:solidFill>
                  <a:srgbClr val="000000"/>
                </a:solidFill>
              </a:rPr>
              <a:t>R. </a:t>
            </a:r>
            <a:r>
              <a:rPr lang="en-US" sz="1200" dirty="0" err="1" smtClean="0">
                <a:solidFill>
                  <a:srgbClr val="000000"/>
                </a:solidFill>
              </a:rPr>
              <a:t>mProphet</a:t>
            </a:r>
            <a:r>
              <a:rPr lang="en-US" sz="1200" dirty="0">
                <a:solidFill>
                  <a:srgbClr val="000000"/>
                </a:solidFill>
              </a:rPr>
              <a:t>: automated data processing and statistical validation for large-scale SRM experiments</a:t>
            </a:r>
            <a:r>
              <a:rPr lang="en-US" sz="1200" dirty="0" smtClean="0">
                <a:solidFill>
                  <a:srgbClr val="000000"/>
                </a:solidFill>
              </a:rPr>
              <a:t>.</a:t>
            </a:r>
            <a:r>
              <a:rPr lang="en-US" sz="1200" dirty="0">
                <a:solidFill>
                  <a:srgbClr val="000000"/>
                </a:solidFill>
              </a:rPr>
              <a:t> Nat Methods. 2011 May;8(5):430-5</a:t>
            </a:r>
            <a:r>
              <a:rPr lang="en-US" sz="1200" dirty="0" smtClean="0">
                <a:solidFill>
                  <a:srgbClr val="000000"/>
                </a:solidFill>
              </a:rPr>
              <a:t>.</a:t>
            </a:r>
            <a:endParaRPr lang="en-US" sz="1200" dirty="0">
              <a:solidFill>
                <a:srgbClr val="000000"/>
              </a:solidFill>
            </a:endParaRPr>
          </a:p>
          <a:p>
            <a:pPr>
              <a:lnSpc>
                <a:spcPct val="90000"/>
              </a:lnSpc>
            </a:pPr>
            <a:r>
              <a:rPr lang="en-US" sz="1400" b="1" dirty="0" smtClean="0">
                <a:solidFill>
                  <a:srgbClr val="000000"/>
                </a:solidFill>
              </a:rPr>
              <a:t>Skyline package for SRM assay construction/analysis</a:t>
            </a:r>
          </a:p>
          <a:p>
            <a:pPr lvl="1">
              <a:lnSpc>
                <a:spcPct val="90000"/>
              </a:lnSpc>
            </a:pPr>
            <a:r>
              <a:rPr lang="en-US" sz="1200" dirty="0">
                <a:solidFill>
                  <a:srgbClr val="000000"/>
                </a:solidFill>
              </a:rPr>
              <a:t>Darren </a:t>
            </a:r>
            <a:r>
              <a:rPr lang="en-US" sz="1200" dirty="0" err="1">
                <a:solidFill>
                  <a:srgbClr val="000000"/>
                </a:solidFill>
              </a:rPr>
              <a:t>Kessner</a:t>
            </a:r>
            <a:r>
              <a:rPr lang="en-US" sz="1200" dirty="0">
                <a:solidFill>
                  <a:srgbClr val="000000"/>
                </a:solidFill>
              </a:rPr>
              <a:t>; Matt Chambers; Robert Burke; David </a:t>
            </a:r>
            <a:r>
              <a:rPr lang="en-US" sz="1200" dirty="0" err="1">
                <a:solidFill>
                  <a:srgbClr val="000000"/>
                </a:solidFill>
              </a:rPr>
              <a:t>Agus</a:t>
            </a:r>
            <a:r>
              <a:rPr lang="en-US" sz="1200" dirty="0">
                <a:solidFill>
                  <a:srgbClr val="000000"/>
                </a:solidFill>
              </a:rPr>
              <a:t>; </a:t>
            </a:r>
            <a:r>
              <a:rPr lang="en-US" sz="1200" dirty="0" err="1">
                <a:solidFill>
                  <a:srgbClr val="000000"/>
                </a:solidFill>
              </a:rPr>
              <a:t>Parag</a:t>
            </a:r>
            <a:r>
              <a:rPr lang="en-US" sz="1200" dirty="0">
                <a:solidFill>
                  <a:srgbClr val="000000"/>
                </a:solidFill>
              </a:rPr>
              <a:t> </a:t>
            </a:r>
            <a:r>
              <a:rPr lang="en-US" sz="1200" dirty="0" err="1" smtClean="0">
                <a:solidFill>
                  <a:srgbClr val="000000"/>
                </a:solidFill>
              </a:rPr>
              <a:t>Mallick</a:t>
            </a:r>
            <a:r>
              <a:rPr lang="en-US" sz="1200" dirty="0" smtClean="0">
                <a:solidFill>
                  <a:srgbClr val="000000"/>
                </a:solidFill>
              </a:rPr>
              <a:t>. </a:t>
            </a:r>
            <a:r>
              <a:rPr lang="en-US" sz="1200" dirty="0" err="1" smtClean="0">
                <a:solidFill>
                  <a:srgbClr val="000000"/>
                </a:solidFill>
              </a:rPr>
              <a:t>ProteoWizard</a:t>
            </a:r>
            <a:r>
              <a:rPr lang="en-US" sz="1200" dirty="0">
                <a:solidFill>
                  <a:srgbClr val="000000"/>
                </a:solidFill>
              </a:rPr>
              <a:t>: Open Source Software for Rapid Proteomics Tools </a:t>
            </a:r>
            <a:r>
              <a:rPr lang="en-US" sz="1200" dirty="0" smtClean="0">
                <a:solidFill>
                  <a:srgbClr val="000000"/>
                </a:solidFill>
              </a:rPr>
              <a:t>Development. Bioinformatics </a:t>
            </a:r>
            <a:r>
              <a:rPr lang="en-US" sz="1200" dirty="0">
                <a:solidFill>
                  <a:srgbClr val="000000"/>
                </a:solidFill>
              </a:rPr>
              <a:t>2008; </a:t>
            </a:r>
            <a:r>
              <a:rPr lang="en-US" sz="1200" dirty="0" err="1">
                <a:solidFill>
                  <a:srgbClr val="000000"/>
                </a:solidFill>
              </a:rPr>
              <a:t>doi</a:t>
            </a:r>
            <a:r>
              <a:rPr lang="en-US" sz="1200" dirty="0">
                <a:solidFill>
                  <a:srgbClr val="000000"/>
                </a:solidFill>
              </a:rPr>
              <a:t>: 10.1093/bioinformatics/btn323</a:t>
            </a:r>
          </a:p>
          <a:p>
            <a:pPr lvl="1">
              <a:lnSpc>
                <a:spcPct val="90000"/>
              </a:lnSpc>
            </a:pPr>
            <a:r>
              <a:rPr lang="en-US" sz="1200" dirty="0" smtClean="0">
                <a:solidFill>
                  <a:srgbClr val="000000"/>
                </a:solidFill>
                <a:hlinkClick r:id="rId3"/>
              </a:rPr>
              <a:t>http</a:t>
            </a:r>
            <a:r>
              <a:rPr lang="en-US" sz="1200" dirty="0">
                <a:solidFill>
                  <a:srgbClr val="000000"/>
                </a:solidFill>
                <a:hlinkClick r:id="rId3"/>
              </a:rPr>
              <a:t>://proteowizard.sourceforge.net/</a:t>
            </a:r>
            <a:r>
              <a:rPr lang="en-US" sz="1200" dirty="0" smtClean="0">
                <a:solidFill>
                  <a:srgbClr val="000000"/>
                </a:solidFill>
                <a:hlinkClick r:id="rId3"/>
              </a:rPr>
              <a:t>downloads.shtml</a:t>
            </a:r>
            <a:endParaRPr lang="en-US" sz="1200" dirty="0" smtClean="0">
              <a:solidFill>
                <a:srgbClr val="000000"/>
              </a:solidFill>
            </a:endParaRPr>
          </a:p>
          <a:p>
            <a:pPr>
              <a:lnSpc>
                <a:spcPct val="90000"/>
              </a:lnSpc>
            </a:pPr>
            <a:r>
              <a:rPr lang="en-US" sz="1400" b="1" dirty="0" smtClean="0">
                <a:solidFill>
                  <a:srgbClr val="000000"/>
                </a:solidFill>
              </a:rPr>
              <a:t>Comparison of quantification methods</a:t>
            </a:r>
          </a:p>
          <a:p>
            <a:pPr lvl="1">
              <a:lnSpc>
                <a:spcPct val="90000"/>
              </a:lnSpc>
            </a:pPr>
            <a:r>
              <a:rPr lang="en-US" sz="1200" dirty="0" err="1">
                <a:solidFill>
                  <a:srgbClr val="000000"/>
                </a:solidFill>
              </a:rPr>
              <a:t>Zybailov</a:t>
            </a:r>
            <a:r>
              <a:rPr lang="en-US" sz="1200" dirty="0">
                <a:solidFill>
                  <a:srgbClr val="000000"/>
                </a:solidFill>
              </a:rPr>
              <a:t> B, Coleman MK, </a:t>
            </a:r>
            <a:r>
              <a:rPr lang="en-US" sz="1200" dirty="0" err="1">
                <a:solidFill>
                  <a:srgbClr val="000000"/>
                </a:solidFill>
              </a:rPr>
              <a:t>Florens</a:t>
            </a:r>
            <a:r>
              <a:rPr lang="en-US" sz="1200" dirty="0">
                <a:solidFill>
                  <a:srgbClr val="000000"/>
                </a:solidFill>
              </a:rPr>
              <a:t> L, Washburn </a:t>
            </a:r>
            <a:r>
              <a:rPr lang="en-US" sz="1200" dirty="0" smtClean="0">
                <a:solidFill>
                  <a:srgbClr val="000000"/>
                </a:solidFill>
              </a:rPr>
              <a:t>MP. Correlation </a:t>
            </a:r>
            <a:r>
              <a:rPr lang="en-US" sz="1200" dirty="0">
                <a:solidFill>
                  <a:srgbClr val="000000"/>
                </a:solidFill>
              </a:rPr>
              <a:t>of relative abundance ratios derived from peptide ion chromatograms and spectrum counting for quantitative proteomic analysis using stable isotope labeling</a:t>
            </a:r>
            <a:r>
              <a:rPr lang="en-US" sz="1200" dirty="0" smtClean="0">
                <a:solidFill>
                  <a:srgbClr val="000000"/>
                </a:solidFill>
              </a:rPr>
              <a:t>. </a:t>
            </a:r>
            <a:r>
              <a:rPr lang="en-US" sz="1200" dirty="0">
                <a:solidFill>
                  <a:srgbClr val="000000"/>
                </a:solidFill>
              </a:rPr>
              <a:t>Anal Chem. 2005 Oct 1;77(19):6218-24</a:t>
            </a:r>
            <a:r>
              <a:rPr lang="en-US" sz="1200" dirty="0" smtClean="0">
                <a:solidFill>
                  <a:srgbClr val="000000"/>
                </a:solidFill>
              </a:rPr>
              <a:t>.</a:t>
            </a:r>
          </a:p>
          <a:p>
            <a:pPr lvl="1">
              <a:lnSpc>
                <a:spcPct val="90000"/>
              </a:lnSpc>
            </a:pPr>
            <a:r>
              <a:rPr lang="en-US" sz="1200" dirty="0">
                <a:solidFill>
                  <a:srgbClr val="000000"/>
                </a:solidFill>
              </a:rPr>
              <a:t>Collier TS, </a:t>
            </a:r>
            <a:r>
              <a:rPr lang="en-US" sz="1200" dirty="0" err="1">
                <a:solidFill>
                  <a:srgbClr val="000000"/>
                </a:solidFill>
              </a:rPr>
              <a:t>Sarkar</a:t>
            </a:r>
            <a:r>
              <a:rPr lang="en-US" sz="1200" dirty="0">
                <a:solidFill>
                  <a:srgbClr val="000000"/>
                </a:solidFill>
              </a:rPr>
              <a:t> P, Franck WL, </a:t>
            </a:r>
            <a:r>
              <a:rPr lang="en-US" sz="1200" dirty="0" err="1">
                <a:solidFill>
                  <a:srgbClr val="000000"/>
                </a:solidFill>
              </a:rPr>
              <a:t>Rao</a:t>
            </a:r>
            <a:r>
              <a:rPr lang="en-US" sz="1200" dirty="0">
                <a:solidFill>
                  <a:srgbClr val="000000"/>
                </a:solidFill>
              </a:rPr>
              <a:t> BM, Dean RA, </a:t>
            </a:r>
            <a:r>
              <a:rPr lang="en-US" sz="1200" dirty="0" err="1">
                <a:solidFill>
                  <a:srgbClr val="000000"/>
                </a:solidFill>
              </a:rPr>
              <a:t>Muddiman</a:t>
            </a:r>
            <a:r>
              <a:rPr lang="en-US" sz="1200" dirty="0">
                <a:solidFill>
                  <a:srgbClr val="000000"/>
                </a:solidFill>
              </a:rPr>
              <a:t> </a:t>
            </a:r>
            <a:r>
              <a:rPr lang="en-US" sz="1200" dirty="0" smtClean="0">
                <a:solidFill>
                  <a:srgbClr val="000000"/>
                </a:solidFill>
              </a:rPr>
              <a:t>DC. Direct </a:t>
            </a:r>
            <a:r>
              <a:rPr lang="en-US" sz="1200" dirty="0">
                <a:solidFill>
                  <a:srgbClr val="000000"/>
                </a:solidFill>
              </a:rPr>
              <a:t>comparison of stable isotope labeling by amino acids in cell culture and spectral counting for quantitative proteomics</a:t>
            </a:r>
            <a:r>
              <a:rPr lang="en-US" sz="1200" dirty="0" smtClean="0">
                <a:solidFill>
                  <a:srgbClr val="000000"/>
                </a:solidFill>
              </a:rPr>
              <a:t>. </a:t>
            </a:r>
            <a:r>
              <a:rPr lang="en-US" sz="1200" dirty="0">
                <a:solidFill>
                  <a:srgbClr val="000000"/>
                </a:solidFill>
              </a:rPr>
              <a:t>Anal Chem. 2010 Oct 15;82(20):8696-</a:t>
            </a:r>
            <a:r>
              <a:rPr lang="en-US" sz="1200" dirty="0" smtClean="0">
                <a:solidFill>
                  <a:srgbClr val="000000"/>
                </a:solidFill>
              </a:rPr>
              <a:t>702.</a:t>
            </a:r>
          </a:p>
          <a:p>
            <a:pPr lvl="1">
              <a:lnSpc>
                <a:spcPct val="90000"/>
              </a:lnSpc>
            </a:pPr>
            <a:r>
              <a:rPr lang="en-US" sz="1200" dirty="0">
                <a:solidFill>
                  <a:srgbClr val="000000"/>
                </a:solidFill>
              </a:rPr>
              <a:t>Hendrickson EL, Xia Q, Wang T, Leigh JA, Hackett </a:t>
            </a:r>
            <a:r>
              <a:rPr lang="en-US" sz="1200" dirty="0" smtClean="0">
                <a:solidFill>
                  <a:srgbClr val="000000"/>
                </a:solidFill>
              </a:rPr>
              <a:t>M. Comparison </a:t>
            </a:r>
            <a:r>
              <a:rPr lang="en-US" sz="1200" dirty="0">
                <a:solidFill>
                  <a:srgbClr val="000000"/>
                </a:solidFill>
              </a:rPr>
              <a:t>of spectral counting and metabolic stable isotope labeling for use with quantitative microbial proteomics</a:t>
            </a:r>
            <a:r>
              <a:rPr lang="en-US" sz="1200" dirty="0" smtClean="0">
                <a:solidFill>
                  <a:srgbClr val="000000"/>
                </a:solidFill>
              </a:rPr>
              <a:t>.</a:t>
            </a:r>
            <a:r>
              <a:rPr lang="en-US" sz="1200" dirty="0">
                <a:solidFill>
                  <a:srgbClr val="000000"/>
                </a:solidFill>
              </a:rPr>
              <a:t> Analyst. 2006 Dec;131(12):1335-41</a:t>
            </a:r>
            <a:r>
              <a:rPr lang="en-US" sz="1200" dirty="0" smtClean="0">
                <a:solidFill>
                  <a:srgbClr val="000000"/>
                </a:solidFill>
              </a:rPr>
              <a:t>.</a:t>
            </a:r>
          </a:p>
          <a:p>
            <a:pPr lvl="1">
              <a:lnSpc>
                <a:spcPct val="90000"/>
              </a:lnSpc>
            </a:pPr>
            <a:r>
              <a:rPr lang="en-US" sz="1200" dirty="0">
                <a:solidFill>
                  <a:srgbClr val="000000"/>
                </a:solidFill>
              </a:rPr>
              <a:t>Wang H, Alvarez S, Hicks </a:t>
            </a:r>
            <a:r>
              <a:rPr lang="en-US" sz="1200" dirty="0" err="1" smtClean="0">
                <a:solidFill>
                  <a:srgbClr val="000000"/>
                </a:solidFill>
              </a:rPr>
              <a:t>LM.Comprehensive</a:t>
            </a:r>
            <a:r>
              <a:rPr lang="en-US" sz="1200" dirty="0" smtClean="0">
                <a:solidFill>
                  <a:srgbClr val="000000"/>
                </a:solidFill>
              </a:rPr>
              <a:t> </a:t>
            </a:r>
            <a:r>
              <a:rPr lang="en-US" sz="1200" dirty="0">
                <a:solidFill>
                  <a:srgbClr val="000000"/>
                </a:solidFill>
              </a:rPr>
              <a:t>Comparison of </a:t>
            </a:r>
            <a:r>
              <a:rPr lang="en-US" sz="1200" dirty="0" err="1">
                <a:solidFill>
                  <a:srgbClr val="000000"/>
                </a:solidFill>
              </a:rPr>
              <a:t>iTRAQ</a:t>
            </a:r>
            <a:r>
              <a:rPr lang="en-US" sz="1200" dirty="0">
                <a:solidFill>
                  <a:srgbClr val="000000"/>
                </a:solidFill>
              </a:rPr>
              <a:t> and Label-free LC-Based Quantitative Proteomics Approaches Using Two </a:t>
            </a:r>
            <a:r>
              <a:rPr lang="en-US" sz="1200" dirty="0" err="1">
                <a:solidFill>
                  <a:srgbClr val="000000"/>
                </a:solidFill>
              </a:rPr>
              <a:t>Chlamydomonas</a:t>
            </a:r>
            <a:r>
              <a:rPr lang="en-US" sz="1200" dirty="0">
                <a:solidFill>
                  <a:srgbClr val="000000"/>
                </a:solidFill>
              </a:rPr>
              <a:t> </a:t>
            </a:r>
            <a:r>
              <a:rPr lang="en-US" sz="1200" dirty="0" err="1">
                <a:solidFill>
                  <a:srgbClr val="000000"/>
                </a:solidFill>
              </a:rPr>
              <a:t>reinhardtii</a:t>
            </a:r>
            <a:r>
              <a:rPr lang="en-US" sz="1200" dirty="0">
                <a:solidFill>
                  <a:srgbClr val="000000"/>
                </a:solidFill>
              </a:rPr>
              <a:t> Strains of Interest for Biofuels Engineering</a:t>
            </a:r>
            <a:r>
              <a:rPr lang="en-US" sz="1200" dirty="0" smtClean="0">
                <a:solidFill>
                  <a:srgbClr val="000000"/>
                </a:solidFill>
              </a:rPr>
              <a:t>.</a:t>
            </a:r>
            <a:r>
              <a:rPr lang="en-US" sz="1200" dirty="0">
                <a:solidFill>
                  <a:srgbClr val="000000"/>
                </a:solidFill>
              </a:rPr>
              <a:t> J Proteome Res. 2011 Dec 1. [</a:t>
            </a:r>
            <a:r>
              <a:rPr lang="en-US" sz="1200" dirty="0" err="1">
                <a:solidFill>
                  <a:srgbClr val="000000"/>
                </a:solidFill>
              </a:rPr>
              <a:t>Epub</a:t>
            </a:r>
            <a:r>
              <a:rPr lang="en-US" sz="1200" dirty="0">
                <a:solidFill>
                  <a:srgbClr val="000000"/>
                </a:solidFill>
              </a:rPr>
              <a:t> ahead of print, PMID: 22059437]</a:t>
            </a:r>
          </a:p>
          <a:p>
            <a:pPr>
              <a:lnSpc>
                <a:spcPct val="90000"/>
              </a:lnSpc>
            </a:pPr>
            <a:r>
              <a:rPr lang="en-US" sz="1400" b="1" dirty="0" smtClean="0">
                <a:solidFill>
                  <a:srgbClr val="000000"/>
                </a:solidFill>
              </a:rPr>
              <a:t>Quantification in general</a:t>
            </a:r>
          </a:p>
          <a:p>
            <a:pPr lvl="1">
              <a:lnSpc>
                <a:spcPct val="90000"/>
              </a:lnSpc>
            </a:pPr>
            <a:r>
              <a:rPr lang="en-US" sz="1200" dirty="0" err="1">
                <a:solidFill>
                  <a:srgbClr val="000000"/>
                </a:solidFill>
              </a:rPr>
              <a:t>Bantscheff</a:t>
            </a:r>
            <a:r>
              <a:rPr lang="en-US" sz="1200" dirty="0">
                <a:solidFill>
                  <a:srgbClr val="000000"/>
                </a:solidFill>
              </a:rPr>
              <a:t> </a:t>
            </a:r>
            <a:r>
              <a:rPr lang="en-US" sz="1200" i="1" dirty="0">
                <a:solidFill>
                  <a:srgbClr val="000000"/>
                </a:solidFill>
              </a:rPr>
              <a:t>et al.</a:t>
            </a:r>
            <a:r>
              <a:rPr lang="en-US" sz="1200" dirty="0">
                <a:solidFill>
                  <a:srgbClr val="000000"/>
                </a:solidFill>
              </a:rPr>
              <a:t>, Quantitative mass spectrometry in proteomics: a critical review, Anal </a:t>
            </a:r>
            <a:r>
              <a:rPr lang="en-US" sz="1200" dirty="0" err="1">
                <a:solidFill>
                  <a:srgbClr val="000000"/>
                </a:solidFill>
              </a:rPr>
              <a:t>Bioanal</a:t>
            </a:r>
            <a:r>
              <a:rPr lang="en-US" sz="1200" dirty="0">
                <a:solidFill>
                  <a:srgbClr val="000000"/>
                </a:solidFill>
              </a:rPr>
              <a:t> </a:t>
            </a:r>
            <a:r>
              <a:rPr lang="en-US" sz="1200" dirty="0" err="1">
                <a:solidFill>
                  <a:srgbClr val="000000"/>
                </a:solidFill>
              </a:rPr>
              <a:t>Chem</a:t>
            </a:r>
            <a:r>
              <a:rPr lang="en-US" sz="1200" dirty="0">
                <a:solidFill>
                  <a:srgbClr val="000000"/>
                </a:solidFill>
              </a:rPr>
              <a:t> (2005), 389, 1017-1031 [PMID: 17668192</a:t>
            </a:r>
            <a:r>
              <a:rPr lang="en-US" sz="1200" dirty="0" smtClean="0">
                <a:solidFill>
                  <a:srgbClr val="000000"/>
                </a:solidFill>
              </a:rPr>
              <a:t>]</a:t>
            </a:r>
          </a:p>
          <a:p>
            <a:pPr lvl="1">
              <a:lnSpc>
                <a:spcPct val="90000"/>
              </a:lnSpc>
            </a:pPr>
            <a:endParaRPr lang="en-US" sz="1200" dirty="0">
              <a:solidFill>
                <a:srgbClr val="000000"/>
              </a:solidFill>
            </a:endParaRPr>
          </a:p>
          <a:p>
            <a:pPr lvl="1">
              <a:lnSpc>
                <a:spcPct val="90000"/>
              </a:lnSpc>
            </a:pPr>
            <a:endParaRPr lang="en-US" sz="1200" dirty="0">
              <a:solidFill>
                <a:srgbClr val="000000"/>
              </a:solidFill>
            </a:endParaRPr>
          </a:p>
          <a:p>
            <a:pPr lvl="1">
              <a:lnSpc>
                <a:spcPct val="90000"/>
              </a:lnSpc>
            </a:pPr>
            <a:endParaRPr lang="en-US" sz="1200" dirty="0">
              <a:solidFill>
                <a:srgbClr val="000000"/>
              </a:solidFill>
            </a:endParaRPr>
          </a:p>
        </p:txBody>
      </p:sp>
      <p:sp>
        <p:nvSpPr>
          <p:cNvPr id="4" name="Slide Number Placeholder 3"/>
          <p:cNvSpPr>
            <a:spLocks noGrp="1"/>
          </p:cNvSpPr>
          <p:nvPr>
            <p:ph type="sldNum" sz="quarter" idx="14"/>
          </p:nvPr>
        </p:nvSpPr>
        <p:spPr/>
        <p:txBody>
          <a:bodyPr/>
          <a:lstStyle/>
          <a:p>
            <a:pPr>
              <a:defRPr/>
            </a:pPr>
            <a:fld id="{41B0E2A2-38C9-407E-9B30-D35E37AC93A0}" type="slidenum">
              <a:rPr lang="de-DE" smtClean="0"/>
              <a:pPr>
                <a:defRPr/>
              </a:pPr>
              <a:t>54</a:t>
            </a:fld>
            <a:endParaRPr lang="de-DE"/>
          </a:p>
        </p:txBody>
      </p:sp>
    </p:spTree>
    <p:extLst>
      <p:ext uri="{BB962C8B-B14F-4D97-AF65-F5344CB8AC3E}">
        <p14:creationId xmlns:p14="http://schemas.microsoft.com/office/powerpoint/2010/main" val="23867706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Materials</a:t>
            </a:r>
            <a:endParaRPr lang="en-US" dirty="0"/>
          </a:p>
        </p:txBody>
      </p:sp>
      <p:sp>
        <p:nvSpPr>
          <p:cNvPr id="3" name="Content Placeholder 2"/>
          <p:cNvSpPr>
            <a:spLocks noGrp="1"/>
          </p:cNvSpPr>
          <p:nvPr>
            <p:ph idx="1"/>
          </p:nvPr>
        </p:nvSpPr>
        <p:spPr/>
        <p:txBody>
          <a:bodyPr/>
          <a:lstStyle/>
          <a:p>
            <a:r>
              <a:rPr lang="en-US" dirty="0" smtClean="0"/>
              <a:t>Online Materials</a:t>
            </a:r>
          </a:p>
          <a:p>
            <a:pPr lvl="1"/>
            <a:r>
              <a:rPr lang="en-US" dirty="0" smtClean="0"/>
              <a:t>Learning Unit </a:t>
            </a:r>
            <a:r>
              <a:rPr lang="en-US" smtClean="0"/>
              <a:t>6A, B, C</a:t>
            </a:r>
            <a:endParaRPr lang="en-US" dirty="0" smtClean="0"/>
          </a:p>
        </p:txBody>
      </p:sp>
      <p:sp>
        <p:nvSpPr>
          <p:cNvPr id="4" name="Slide Number Placeholder 3"/>
          <p:cNvSpPr>
            <a:spLocks noGrp="1"/>
          </p:cNvSpPr>
          <p:nvPr>
            <p:ph type="sldNum" sz="quarter" idx="10"/>
          </p:nvPr>
        </p:nvSpPr>
        <p:spPr/>
        <p:txBody>
          <a:bodyPr/>
          <a:lstStyle/>
          <a:p>
            <a:pPr>
              <a:defRPr/>
            </a:pPr>
            <a:fld id="{BCDDC0C6-E486-48DB-B9CE-6268CF8AB338}" type="slidenum">
              <a:rPr lang="de-DE" smtClean="0"/>
              <a:pPr>
                <a:defRPr/>
              </a:pPr>
              <a:t>55</a:t>
            </a:fld>
            <a:endParaRPr lang="de-DE"/>
          </a:p>
        </p:txBody>
      </p:sp>
    </p:spTree>
    <p:extLst>
      <p:ext uri="{BB962C8B-B14F-4D97-AF65-F5344CB8AC3E}">
        <p14:creationId xmlns:p14="http://schemas.microsoft.com/office/powerpoint/2010/main" val="31548994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Isobaric Labeling</a:t>
            </a:r>
            <a:endParaRPr lang="en-US" dirty="0"/>
          </a:p>
        </p:txBody>
      </p:sp>
      <p:pic>
        <p:nvPicPr>
          <p:cNvPr id="4" name="Inhaltsplatzhalter 3"/>
          <p:cNvPicPr>
            <a:picLocks noGrp="1" noChangeAspect="1"/>
          </p:cNvPicPr>
          <p:nvPr>
            <p:ph idx="1"/>
          </p:nvPr>
        </p:nvPicPr>
        <p:blipFill>
          <a:blip r:embed="rId2"/>
          <a:srcRect l="-7387" r="-7387"/>
          <a:stretch>
            <a:fillRect/>
          </a:stretch>
        </p:blipFill>
        <p:spPr/>
      </p:pic>
      <p:sp>
        <p:nvSpPr>
          <p:cNvPr id="3" name="Textfeld 2"/>
          <p:cNvSpPr txBox="1"/>
          <p:nvPr/>
        </p:nvSpPr>
        <p:spPr>
          <a:xfrm>
            <a:off x="3470370" y="6415444"/>
            <a:ext cx="5710142" cy="253916"/>
          </a:xfrm>
          <a:prstGeom prst="rect">
            <a:avLst/>
          </a:prstGeom>
          <a:noFill/>
        </p:spPr>
        <p:txBody>
          <a:bodyPr wrap="none" rtlCol="0">
            <a:spAutoFit/>
          </a:bodyPr>
          <a:lstStyle/>
          <a:p>
            <a:r>
              <a:rPr lang="en-US" sz="1050" dirty="0">
                <a:solidFill>
                  <a:srgbClr val="000000"/>
                </a:solidFill>
                <a:hlinkClick r:id="rId3"/>
              </a:rPr>
              <a:t>http://en.wikipedia.org/wiki/</a:t>
            </a:r>
            <a:r>
              <a:rPr lang="en-US" sz="1050" dirty="0" smtClean="0">
                <a:solidFill>
                  <a:srgbClr val="000000"/>
                </a:solidFill>
                <a:hlinkClick r:id="rId3"/>
              </a:rPr>
              <a:t>File:Isobaric_labeling.png</a:t>
            </a:r>
            <a:r>
              <a:rPr lang="en-US" sz="1050" dirty="0" smtClean="0">
                <a:solidFill>
                  <a:srgbClr val="000000"/>
                </a:solidFill>
              </a:rPr>
              <a:t> [accessed 19.11.11, 19:48 CET]</a:t>
            </a:r>
            <a:endParaRPr lang="en-US" sz="1050" dirty="0">
              <a:solidFill>
                <a:srgbClr val="000000"/>
              </a:solidFill>
            </a:endParaRPr>
          </a:p>
        </p:txBody>
      </p:sp>
      <p:sp>
        <p:nvSpPr>
          <p:cNvPr id="5" name="Slide Number Placeholder 4"/>
          <p:cNvSpPr>
            <a:spLocks noGrp="1"/>
          </p:cNvSpPr>
          <p:nvPr>
            <p:ph type="sldNum" sz="quarter" idx="10"/>
          </p:nvPr>
        </p:nvSpPr>
        <p:spPr/>
        <p:txBody>
          <a:bodyPr/>
          <a:lstStyle/>
          <a:p>
            <a:pPr>
              <a:defRPr/>
            </a:pPr>
            <a:fld id="{41B0E2A2-38C9-407E-9B30-D35E37AC93A0}" type="slidenum">
              <a:rPr lang="de-DE" smtClean="0">
                <a:cs typeface="Arial" charset="0"/>
              </a:rPr>
              <a:pPr>
                <a:defRPr/>
              </a:pPr>
              <a:t>6</a:t>
            </a:fld>
            <a:endParaRPr lang="de-DE">
              <a:cs typeface="Arial" charset="0"/>
            </a:endParaRPr>
          </a:p>
        </p:txBody>
      </p:sp>
    </p:spTree>
    <p:extLst>
      <p:ext uri="{BB962C8B-B14F-4D97-AF65-F5344CB8AC3E}">
        <p14:creationId xmlns:p14="http://schemas.microsoft.com/office/powerpoint/2010/main" val="23678917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Isobaric Labeling</a:t>
            </a:r>
            <a:endParaRPr lang="en-US" dirty="0"/>
          </a:p>
        </p:txBody>
      </p:sp>
      <p:sp>
        <p:nvSpPr>
          <p:cNvPr id="5" name="Inhaltsplatzhalter 4"/>
          <p:cNvSpPr>
            <a:spLocks noGrp="1"/>
          </p:cNvSpPr>
          <p:nvPr>
            <p:ph idx="1"/>
          </p:nvPr>
        </p:nvSpPr>
        <p:spPr/>
        <p:txBody>
          <a:bodyPr>
            <a:normAutofit fontScale="85000" lnSpcReduction="20000"/>
          </a:bodyPr>
          <a:lstStyle/>
          <a:p>
            <a:r>
              <a:rPr lang="en-US" b="1" dirty="0" smtClean="0">
                <a:solidFill>
                  <a:srgbClr val="D06B20"/>
                </a:solidFill>
              </a:rPr>
              <a:t>Idea</a:t>
            </a:r>
          </a:p>
          <a:p>
            <a:pPr lvl="1"/>
            <a:r>
              <a:rPr lang="en-US" dirty="0" smtClean="0"/>
              <a:t>Label the different samples with labels of the </a:t>
            </a:r>
            <a:r>
              <a:rPr lang="en-US" b="1" dirty="0" smtClean="0">
                <a:solidFill>
                  <a:srgbClr val="D06B20"/>
                </a:solidFill>
              </a:rPr>
              <a:t>same mass (isobaric)</a:t>
            </a:r>
          </a:p>
          <a:p>
            <a:pPr lvl="1"/>
            <a:r>
              <a:rPr lang="en-US" dirty="0" smtClean="0"/>
              <a:t>Design the label in a way the fragmentation pattern allows to distinguish them upon collision-induced dissociation</a:t>
            </a:r>
          </a:p>
          <a:p>
            <a:pPr lvl="1"/>
            <a:r>
              <a:rPr lang="en-US" dirty="0" smtClean="0"/>
              <a:t>MS</a:t>
            </a:r>
            <a:r>
              <a:rPr lang="en-US" baseline="30000" dirty="0" smtClean="0"/>
              <a:t>2</a:t>
            </a:r>
            <a:r>
              <a:rPr lang="en-US" dirty="0" smtClean="0"/>
              <a:t> spectra will then contain </a:t>
            </a:r>
            <a:r>
              <a:rPr lang="en-US" b="1" dirty="0" smtClean="0">
                <a:solidFill>
                  <a:srgbClr val="A51E37"/>
                </a:solidFill>
              </a:rPr>
              <a:t>reporter ions</a:t>
            </a:r>
          </a:p>
          <a:p>
            <a:pPr lvl="1"/>
            <a:r>
              <a:rPr lang="en-US" dirty="0" smtClean="0"/>
              <a:t>Quantification and identification are then both based on tandem spectra only</a:t>
            </a:r>
          </a:p>
          <a:p>
            <a:pPr marL="457200" lvl="1" indent="0">
              <a:buNone/>
            </a:pPr>
            <a:endParaRPr lang="en-US" dirty="0" smtClean="0"/>
          </a:p>
          <a:p>
            <a:r>
              <a:rPr lang="en-US" dirty="0" smtClean="0"/>
              <a:t>Key method: </a:t>
            </a:r>
            <a:r>
              <a:rPr lang="en-US" b="1" dirty="0" err="1" smtClean="0">
                <a:solidFill>
                  <a:srgbClr val="D06B20"/>
                </a:solidFill>
              </a:rPr>
              <a:t>iTRAQ</a:t>
            </a:r>
            <a:r>
              <a:rPr lang="en-US" b="1" dirty="0" smtClean="0">
                <a:solidFill>
                  <a:srgbClr val="D06B20"/>
                </a:solidFill>
              </a:rPr>
              <a:t> – isobaric tags for relative and absolute quantification</a:t>
            </a:r>
          </a:p>
          <a:p>
            <a:pPr lvl="1"/>
            <a:r>
              <a:rPr lang="en-US" dirty="0" smtClean="0"/>
              <a:t>Based on covalent modification of N-terminus of peptides</a:t>
            </a:r>
          </a:p>
          <a:p>
            <a:pPr lvl="1"/>
            <a:r>
              <a:rPr lang="en-US" dirty="0" smtClean="0"/>
              <a:t>Labeling performed after digestion (also applicable to clinical samples)</a:t>
            </a:r>
          </a:p>
          <a:p>
            <a:pPr lvl="1"/>
            <a:r>
              <a:rPr lang="en-US" dirty="0" smtClean="0"/>
              <a:t>Kits available for 4 or 8 distinct labels (‘</a:t>
            </a:r>
            <a:r>
              <a:rPr lang="en-US" dirty="0" err="1" smtClean="0"/>
              <a:t>quadruplex</a:t>
            </a:r>
            <a:r>
              <a:rPr lang="en-US" dirty="0" smtClean="0"/>
              <a:t>’, ‘</a:t>
            </a:r>
            <a:r>
              <a:rPr lang="en-US" dirty="0" err="1" smtClean="0"/>
              <a:t>octuplex</a:t>
            </a:r>
            <a:r>
              <a:rPr lang="en-US" dirty="0" smtClean="0"/>
              <a:t>’)</a:t>
            </a:r>
            <a:endParaRPr lang="en-US" dirty="0"/>
          </a:p>
        </p:txBody>
      </p:sp>
      <p:sp>
        <p:nvSpPr>
          <p:cNvPr id="3" name="Slide Number Placeholder 2"/>
          <p:cNvSpPr>
            <a:spLocks noGrp="1"/>
          </p:cNvSpPr>
          <p:nvPr>
            <p:ph type="sldNum" sz="quarter" idx="10"/>
          </p:nvPr>
        </p:nvSpPr>
        <p:spPr/>
        <p:txBody>
          <a:bodyPr/>
          <a:lstStyle/>
          <a:p>
            <a:pPr>
              <a:defRPr/>
            </a:pPr>
            <a:fld id="{41B0E2A2-38C9-407E-9B30-D35E37AC93A0}" type="slidenum">
              <a:rPr lang="de-DE" smtClean="0">
                <a:cs typeface="Arial" charset="0"/>
              </a:rPr>
              <a:pPr>
                <a:defRPr/>
              </a:pPr>
              <a:t>7</a:t>
            </a:fld>
            <a:endParaRPr lang="de-DE">
              <a:cs typeface="Arial" charset="0"/>
            </a:endParaRPr>
          </a:p>
        </p:txBody>
      </p:sp>
    </p:spTree>
    <p:extLst>
      <p:ext uri="{BB962C8B-B14F-4D97-AF65-F5344CB8AC3E}">
        <p14:creationId xmlns:p14="http://schemas.microsoft.com/office/powerpoint/2010/main" val="38311975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iTRAQ</a:t>
            </a:r>
            <a:endParaRPr lang="en-US" dirty="0"/>
          </a:p>
        </p:txBody>
      </p:sp>
      <p:pic>
        <p:nvPicPr>
          <p:cNvPr id="6"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590" r="-8590"/>
          <a:stretch>
            <a:fillRect/>
          </a:stretch>
        </p:blipFill>
        <p:spPr bwMode="auto">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feld 2"/>
          <p:cNvSpPr txBox="1"/>
          <p:nvPr/>
        </p:nvSpPr>
        <p:spPr>
          <a:xfrm>
            <a:off x="6045289" y="6426487"/>
            <a:ext cx="3168647" cy="253916"/>
          </a:xfrm>
          <a:prstGeom prst="rect">
            <a:avLst/>
          </a:prstGeom>
          <a:noFill/>
        </p:spPr>
        <p:txBody>
          <a:bodyPr wrap="none" rtlCol="0">
            <a:spAutoFit/>
          </a:bodyPr>
          <a:lstStyle/>
          <a:p>
            <a:r>
              <a:rPr lang="en-US" sz="1050" dirty="0" smtClean="0">
                <a:solidFill>
                  <a:srgbClr val="000000"/>
                </a:solidFill>
              </a:rPr>
              <a:t>Ross et al., Mol Cell </a:t>
            </a:r>
            <a:r>
              <a:rPr lang="en-US" sz="1050" dirty="0" err="1" smtClean="0">
                <a:solidFill>
                  <a:srgbClr val="000000"/>
                </a:solidFill>
              </a:rPr>
              <a:t>Prot</a:t>
            </a:r>
            <a:r>
              <a:rPr lang="en-US" sz="1050" dirty="0">
                <a:solidFill>
                  <a:srgbClr val="000000"/>
                </a:solidFill>
              </a:rPr>
              <a:t> (2004), 3, 1154-</a:t>
            </a:r>
            <a:r>
              <a:rPr lang="en-US" sz="1050" dirty="0" smtClean="0">
                <a:solidFill>
                  <a:srgbClr val="000000"/>
                </a:solidFill>
              </a:rPr>
              <a:t>1169.</a:t>
            </a:r>
            <a:endParaRPr lang="en-US" sz="1050" dirty="0">
              <a:solidFill>
                <a:srgbClr val="000000"/>
              </a:solidFill>
            </a:endParaRPr>
          </a:p>
        </p:txBody>
      </p:sp>
      <p:sp>
        <p:nvSpPr>
          <p:cNvPr id="4" name="Slide Number Placeholder 3"/>
          <p:cNvSpPr>
            <a:spLocks noGrp="1"/>
          </p:cNvSpPr>
          <p:nvPr>
            <p:ph type="sldNum" sz="quarter" idx="10"/>
          </p:nvPr>
        </p:nvSpPr>
        <p:spPr/>
        <p:txBody>
          <a:bodyPr/>
          <a:lstStyle/>
          <a:p>
            <a:pPr>
              <a:defRPr/>
            </a:pPr>
            <a:fld id="{41B0E2A2-38C9-407E-9B30-D35E37AC93A0}" type="slidenum">
              <a:rPr lang="de-DE" smtClean="0">
                <a:cs typeface="Arial" charset="0"/>
              </a:rPr>
              <a:pPr>
                <a:defRPr/>
              </a:pPr>
              <a:t>8</a:t>
            </a:fld>
            <a:endParaRPr lang="de-DE">
              <a:cs typeface="Arial" charset="0"/>
            </a:endParaRPr>
          </a:p>
        </p:txBody>
      </p:sp>
    </p:spTree>
    <p:extLst>
      <p:ext uri="{BB962C8B-B14F-4D97-AF65-F5344CB8AC3E}">
        <p14:creationId xmlns:p14="http://schemas.microsoft.com/office/powerpoint/2010/main" val="2349690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iTRAQ</a:t>
            </a:r>
            <a:endParaRPr lang="en-US" dirty="0"/>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11358" r="-11358"/>
          <a:stretch>
            <a:fillRect/>
          </a:stretch>
        </p:blipFill>
        <p:spPr bwMode="auto">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Textfeld 4"/>
          <p:cNvSpPr txBox="1"/>
          <p:nvPr/>
        </p:nvSpPr>
        <p:spPr>
          <a:xfrm>
            <a:off x="6045289" y="6426487"/>
            <a:ext cx="3168647" cy="253916"/>
          </a:xfrm>
          <a:prstGeom prst="rect">
            <a:avLst/>
          </a:prstGeom>
          <a:noFill/>
        </p:spPr>
        <p:txBody>
          <a:bodyPr wrap="none" rtlCol="0">
            <a:spAutoFit/>
          </a:bodyPr>
          <a:lstStyle/>
          <a:p>
            <a:r>
              <a:rPr lang="en-US" sz="1050" dirty="0" smtClean="0">
                <a:solidFill>
                  <a:srgbClr val="000000"/>
                </a:solidFill>
              </a:rPr>
              <a:t>Ross et al., Mol Cell </a:t>
            </a:r>
            <a:r>
              <a:rPr lang="en-US" sz="1050" dirty="0" err="1" smtClean="0">
                <a:solidFill>
                  <a:srgbClr val="000000"/>
                </a:solidFill>
              </a:rPr>
              <a:t>Prot</a:t>
            </a:r>
            <a:r>
              <a:rPr lang="en-US" sz="1050" dirty="0">
                <a:solidFill>
                  <a:srgbClr val="000000"/>
                </a:solidFill>
              </a:rPr>
              <a:t> (2004), 3, 1154-</a:t>
            </a:r>
            <a:r>
              <a:rPr lang="en-US" sz="1050" dirty="0" smtClean="0">
                <a:solidFill>
                  <a:srgbClr val="000000"/>
                </a:solidFill>
              </a:rPr>
              <a:t>1169.</a:t>
            </a:r>
            <a:endParaRPr lang="en-US" sz="1050" dirty="0">
              <a:solidFill>
                <a:srgbClr val="000000"/>
              </a:solidFill>
            </a:endParaRPr>
          </a:p>
        </p:txBody>
      </p:sp>
      <p:sp>
        <p:nvSpPr>
          <p:cNvPr id="3" name="Slide Number Placeholder 2"/>
          <p:cNvSpPr>
            <a:spLocks noGrp="1"/>
          </p:cNvSpPr>
          <p:nvPr>
            <p:ph type="sldNum" sz="quarter" idx="10"/>
          </p:nvPr>
        </p:nvSpPr>
        <p:spPr/>
        <p:txBody>
          <a:bodyPr/>
          <a:lstStyle/>
          <a:p>
            <a:pPr>
              <a:defRPr/>
            </a:pPr>
            <a:fld id="{41B0E2A2-38C9-407E-9B30-D35E37AC93A0}" type="slidenum">
              <a:rPr lang="de-DE" smtClean="0">
                <a:cs typeface="Arial" charset="0"/>
              </a:rPr>
              <a:pPr>
                <a:defRPr/>
              </a:pPr>
              <a:t>9</a:t>
            </a:fld>
            <a:endParaRPr lang="de-DE">
              <a:cs typeface="Arial" charset="0"/>
            </a:endParaRPr>
          </a:p>
        </p:txBody>
      </p:sp>
    </p:spTree>
    <p:extLst>
      <p:ext uri="{BB962C8B-B14F-4D97-AF65-F5344CB8AC3E}">
        <p14:creationId xmlns:p14="http://schemas.microsoft.com/office/powerpoint/2010/main" val="1911326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OLIVER@XFUWMPNFUVWXY5K9" val="2728"/>
</p:tagLst>
</file>

<file path=ppt/theme/theme1.xml><?xml version="1.0" encoding="utf-8"?>
<a:theme xmlns:a="http://schemas.openxmlformats.org/drawingml/2006/main" name="CPM_Theme_2014">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SBS_white_en">
      <a:majorFont>
        <a:latin typeface="Trebuchet MS"/>
        <a:ea typeface=""/>
        <a:cs typeface=""/>
      </a:majorFont>
      <a:minorFont>
        <a:latin typeface="Trebuchet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latin typeface="Trebuchet MS" pitchFamily="-65"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latin typeface="Trebuchet MS" pitchFamily="-65" charset="0"/>
          </a:defRPr>
        </a:defPPr>
      </a:lstStyle>
    </a:lnDef>
  </a:objectDefaults>
  <a:extraClrSchemeLst>
    <a:extraClrScheme>
      <a:clrScheme name="SBS_white_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BS_white_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BS_white_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BS_white_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BS_white_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BS_white_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BS_white_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CPM_Theme_2014.thmx</Template>
  <TotalTime>0</TotalTime>
  <Words>4107</Words>
  <Application>Microsoft Macintosh PowerPoint</Application>
  <PresentationFormat>On-screen Show (4:3)</PresentationFormat>
  <Paragraphs>457</Paragraphs>
  <Slides>55</Slides>
  <Notes>8</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CPM_Theme_2014</vt:lpstr>
      <vt:lpstr>Computational Proteomics and Metabolomics</vt:lpstr>
      <vt:lpstr>Overview</vt:lpstr>
      <vt:lpstr>LEARNING UNIT 6A Isobaric LABELING</vt:lpstr>
      <vt:lpstr>LC-MS/MS</vt:lpstr>
      <vt:lpstr>MS/MS Techniques</vt:lpstr>
      <vt:lpstr>Isobaric Labeling</vt:lpstr>
      <vt:lpstr>Isobaric Labeling</vt:lpstr>
      <vt:lpstr>iTRAQ</vt:lpstr>
      <vt:lpstr>iTRAQ</vt:lpstr>
      <vt:lpstr>iTRAQ</vt:lpstr>
      <vt:lpstr>iTRAQ </vt:lpstr>
      <vt:lpstr>Correction and Normalization</vt:lpstr>
      <vt:lpstr>iTRAQ</vt:lpstr>
      <vt:lpstr>iTRAQ</vt:lpstr>
      <vt:lpstr>iTRAQ Analysis</vt:lpstr>
      <vt:lpstr>LEARNING UNIT 6B SRM/MRM</vt:lpstr>
      <vt:lpstr>SRM/MRM</vt:lpstr>
      <vt:lpstr>SRM vs. MRM</vt:lpstr>
      <vt:lpstr>Targeted Assays</vt:lpstr>
      <vt:lpstr>Computational Challenges</vt:lpstr>
      <vt:lpstr>SRM Atlas</vt:lpstr>
      <vt:lpstr>SRM Atlas</vt:lpstr>
      <vt:lpstr>Skyline</vt:lpstr>
      <vt:lpstr>Skyline – Assay Construction</vt:lpstr>
      <vt:lpstr>Skyline</vt:lpstr>
      <vt:lpstr>MRM Transition Scheduling</vt:lpstr>
      <vt:lpstr>Targeted MRM Scheduling</vt:lpstr>
      <vt:lpstr>Prediction Methods</vt:lpstr>
      <vt:lpstr>Retention Time Prediction</vt:lpstr>
      <vt:lpstr>Optimization Problem</vt:lpstr>
      <vt:lpstr>Optimization Problem</vt:lpstr>
      <vt:lpstr>Optimization Problem</vt:lpstr>
      <vt:lpstr>Optimization Problem</vt:lpstr>
      <vt:lpstr>Optimization Problem</vt:lpstr>
      <vt:lpstr>Training Performance</vt:lpstr>
      <vt:lpstr>Proof of Principle</vt:lpstr>
      <vt:lpstr>SRM Maps</vt:lpstr>
      <vt:lpstr>Optimal Scheduling</vt:lpstr>
      <vt:lpstr>SRM Analysis – mQuest/mProphet</vt:lpstr>
      <vt:lpstr>SRM Analysis – mQuest/mProphet</vt:lpstr>
      <vt:lpstr>Scoring</vt:lpstr>
      <vt:lpstr>Scoring</vt:lpstr>
      <vt:lpstr>Reality</vt:lpstr>
      <vt:lpstr>LEARNING UNIT 6C Comparison of Methods</vt:lpstr>
      <vt:lpstr>Spectral Counting</vt:lpstr>
      <vt:lpstr>Spectral Counting vs. Labeling</vt:lpstr>
      <vt:lpstr>Spectral Counting vs. SILAC</vt:lpstr>
      <vt:lpstr>Spectral Counting vs. SILAC</vt:lpstr>
      <vt:lpstr>iTRAQ vs. Label-Free</vt:lpstr>
      <vt:lpstr>iTRAQ vs. Label-Free</vt:lpstr>
      <vt:lpstr>iTRAQ vs. Label-Free</vt:lpstr>
      <vt:lpstr>iTRAQ vs. Label-Free</vt:lpstr>
      <vt:lpstr>Comparison of Methods</vt:lpstr>
      <vt:lpstr>References</vt:lpstr>
      <vt:lpstr>Materials</vt:lpstr>
    </vt:vector>
  </TitlesOfParts>
  <Company>WSI</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Proteine  –  Struktur und Funktion</dc:title>
  <dc:creator>Oliver Kohlbacher</dc:creator>
  <cp:lastModifiedBy>Knut Reinert</cp:lastModifiedBy>
  <cp:revision>558</cp:revision>
  <cp:lastPrinted>2010-08-11T14:42:33Z</cp:lastPrinted>
  <dcterms:created xsi:type="dcterms:W3CDTF">2010-08-11T14:29:45Z</dcterms:created>
  <dcterms:modified xsi:type="dcterms:W3CDTF">2014-12-01T15:53:41Z</dcterms:modified>
</cp:coreProperties>
</file>