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256" r:id="rId2"/>
    <p:sldId id="279" r:id="rId3"/>
    <p:sldId id="280" r:id="rId4"/>
    <p:sldId id="281" r:id="rId5"/>
    <p:sldId id="282" r:id="rId6"/>
  </p:sldIdLst>
  <p:sldSz cx="12192000" cy="6858000"/>
  <p:notesSz cx="6858000" cy="9144000"/>
  <p:defaultTextStyle>
    <a:defPPr marL="0" marR="0" indent="0" algn="l" defTabSz="76535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7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81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91338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81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82676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81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574015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81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765353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81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956691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81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148029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81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339367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81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530706" algn="ctr" defTabSz="4889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81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/>
    <p:restoredTop sz="82166" autoAdjust="0"/>
  </p:normalViewPr>
  <p:slideViewPr>
    <p:cSldViewPr snapToGrid="0" snapToObjects="1">
      <p:cViewPr>
        <p:scale>
          <a:sx n="54" d="100"/>
          <a:sy n="54" d="100"/>
        </p:scale>
        <p:origin x="1968" y="9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60365-9110-8B46-AC53-E42566872B7F}" type="datetimeFigureOut">
              <a:rPr lang="en-US" smtClean="0"/>
              <a:t>3/17/17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E65FB-16CD-E04B-9A0A-D3FA8FEE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48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142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1pPr>
    <a:lvl2pPr indent="191338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2pPr>
    <a:lvl3pPr indent="382676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3pPr>
    <a:lvl4pPr indent="574015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4pPr>
    <a:lvl5pPr indent="765353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5pPr>
    <a:lvl6pPr indent="956691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6pPr>
    <a:lvl7pPr indent="1148029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7pPr>
    <a:lvl8pPr indent="1339367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8pPr>
    <a:lvl9pPr indent="1530706" defTabSz="382676" latinLnBrk="0">
      <a:lnSpc>
        <a:spcPct val="117999"/>
      </a:lnSpc>
      <a:defRPr sz="1841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1983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38267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41" b="0" i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SeqAn</a:t>
            </a:r>
            <a:r>
              <a:rPr lang="en-US" sz="1841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is an open source C++ library of efficient algorithms and data structures for the analysis of sequences with the focus on biological data. Our library applies a unique generic design that guarantees high performance, generality, extensibility, and integration with other libraries. </a:t>
            </a:r>
            <a:r>
              <a:rPr lang="en-US" sz="1841" b="0" i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SeqAn</a:t>
            </a:r>
            <a:r>
              <a:rPr lang="en-US" sz="1841" b="0" i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is easy to use and simplifies the development of new software tools with a minimal loss of performance.</a:t>
            </a:r>
          </a:p>
        </p:txBody>
      </p:sp>
    </p:spTree>
    <p:extLst>
      <p:ext uri="{BB962C8B-B14F-4D97-AF65-F5344CB8AC3E}">
        <p14:creationId xmlns:p14="http://schemas.microsoft.com/office/powerpoint/2010/main" val="176776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3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8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2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3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51262" y="225550"/>
            <a:ext cx="10972800" cy="620915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91D6D8B4-977E-E745-A1AB-534C78D5E860}" type="datetime1">
              <a:rPr lang="en-US" smtClean="0"/>
              <a:t>3/17/17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</p:spPr>
        <p:txBody>
          <a:bodyPr/>
          <a:lstStyle/>
          <a:p>
            <a:r>
              <a:rPr lang="en-US" smtClean="0"/>
              <a:t>Temesgen H. Dadi, FU-Berlin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</p:spPr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9C428-C7C3-1E49-8B5D-AADF3A489AF6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Temesgen H. Dadi, FU-Berlin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bk object 18"/>
          <p:cNvSpPr/>
          <p:nvPr userDrawn="1"/>
        </p:nvSpPr>
        <p:spPr>
          <a:xfrm>
            <a:off x="-18317" y="985115"/>
            <a:ext cx="12327085" cy="32146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2700" cmpd="sng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 sz="3181"/>
          </a:p>
        </p:txBody>
      </p:sp>
      <p:sp>
        <p:nvSpPr>
          <p:cNvPr id="12" name="object 8"/>
          <p:cNvSpPr/>
          <p:nvPr userDrawn="1"/>
        </p:nvSpPr>
        <p:spPr>
          <a:xfrm flipV="1">
            <a:off x="-18318" y="6196858"/>
            <a:ext cx="12327085" cy="159493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5054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 sz="3181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56" y="0"/>
            <a:ext cx="3084619" cy="819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61832" y="117696"/>
            <a:ext cx="2375769" cy="58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0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</p:sldLayoutIdLst>
  <p:hf hdr="0"/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update.knime.org/community-contributions/trusted/3.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348453" y="1658416"/>
            <a:ext cx="11219542" cy="1195791"/>
          </a:xfrm>
          <a:prstGeom prst="rect">
            <a:avLst/>
          </a:prstGeom>
        </p:spPr>
        <p:txBody>
          <a:bodyPr/>
          <a:lstStyle/>
          <a:p>
            <a:r>
              <a:rPr sz="5400" b="1" dirty="0" smtClean="0">
                <a:ea typeface="Helvetica"/>
                <a:cs typeface="Helvetica"/>
                <a:sym typeface="Helvetica"/>
              </a:rPr>
              <a:t>Seq</a:t>
            </a:r>
            <a:r>
              <a:rPr lang="en-US" sz="5400" dirty="0" smtClean="0"/>
              <a:t>(</a:t>
            </a:r>
            <a:r>
              <a:rPr sz="5400" dirty="0" smtClean="0"/>
              <a:t>uence</a:t>
            </a:r>
            <a:r>
              <a:rPr lang="en-US" sz="5400" dirty="0" smtClean="0"/>
              <a:t>)</a:t>
            </a:r>
            <a:r>
              <a:rPr sz="5400" dirty="0" smtClean="0"/>
              <a:t> </a:t>
            </a:r>
            <a:r>
              <a:rPr sz="5400" b="1" dirty="0" smtClean="0">
                <a:ea typeface="Helvetica"/>
                <a:cs typeface="Helvetica"/>
                <a:sym typeface="Helvetica"/>
              </a:rPr>
              <a:t>An</a:t>
            </a:r>
            <a:r>
              <a:rPr lang="en-US" sz="5400" dirty="0" smtClean="0"/>
              <a:t>(</a:t>
            </a:r>
            <a:r>
              <a:rPr sz="5400" dirty="0" smtClean="0"/>
              <a:t>alysis</a:t>
            </a:r>
            <a:r>
              <a:rPr lang="en-US" sz="5400" dirty="0" smtClean="0"/>
              <a:t>) in </a:t>
            </a:r>
            <a:r>
              <a:rPr lang="en-US" sz="5400" b="1" dirty="0" smtClean="0"/>
              <a:t>KNIME</a:t>
            </a:r>
            <a:endParaRPr sz="5400" b="1" dirty="0"/>
          </a:p>
        </p:txBody>
      </p:sp>
      <p:sp>
        <p:nvSpPr>
          <p:cNvPr id="120" name="Shape 120"/>
          <p:cNvSpPr>
            <a:spLocks noGrp="1"/>
          </p:cNvSpPr>
          <p:nvPr>
            <p:ph type="subTitle" idx="1"/>
          </p:nvPr>
        </p:nvSpPr>
        <p:spPr>
          <a:xfrm>
            <a:off x="348453" y="2854207"/>
            <a:ext cx="9727998" cy="13502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Temesgen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H.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Dadi</a:t>
            </a:r>
            <a:endParaRPr lang="de-DE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3600" dirty="0" smtClean="0">
                <a:solidFill>
                  <a:schemeClr val="accent1">
                    <a:lumMod val="75000"/>
                  </a:schemeClr>
                </a:solidFill>
              </a:rPr>
              <a:t>Freie Universität Berlin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453" y="4560039"/>
            <a:ext cx="1121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chemeClr val="tx1"/>
                </a:solidFill>
              </a:rPr>
              <a:t>SeqAn</a:t>
            </a:r>
            <a:r>
              <a:rPr lang="en-US" sz="3600" dirty="0">
                <a:solidFill>
                  <a:schemeClr val="tx1"/>
                </a:solidFill>
              </a:rPr>
              <a:t> Workshop - KNIME Spring Summit Berlin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March 17, 2017</a:t>
            </a:r>
          </a:p>
        </p:txBody>
      </p:sp>
      <p:pic>
        <p:nvPicPr>
          <p:cNvPr id="6" name="Bild 2" descr="deNBI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9" y="5399005"/>
            <a:ext cx="3144654" cy="827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/>
              </a:rPr>
              <a:t>What</a:t>
            </a:r>
            <a:r>
              <a:rPr lang="de-DE" dirty="0">
                <a:latin typeface="Arial"/>
              </a:rPr>
              <a:t> </a:t>
            </a:r>
            <a:r>
              <a:rPr lang="de-DE" dirty="0" err="1">
                <a:latin typeface="Arial"/>
              </a:rPr>
              <a:t>is</a:t>
            </a:r>
            <a:r>
              <a:rPr lang="de-DE" dirty="0">
                <a:latin typeface="Arial"/>
              </a:rPr>
              <a:t> </a:t>
            </a:r>
            <a:r>
              <a:rPr lang="de-DE" dirty="0" err="1">
                <a:latin typeface="Arial"/>
              </a:rPr>
              <a:t>SeqAn</a:t>
            </a:r>
            <a:r>
              <a:rPr lang="de-DE" dirty="0">
                <a:latin typeface="Arial"/>
              </a:rPr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61" y="1150258"/>
            <a:ext cx="11288721" cy="4945742"/>
          </a:xfrm>
        </p:spPr>
        <p:txBody>
          <a:bodyPr/>
          <a:lstStyle/>
          <a:p>
            <a:pPr marL="358140" indent="-358140" defTabSz="549148">
              <a:lnSpc>
                <a:spcPct val="150000"/>
              </a:lnSpc>
              <a:spcBef>
                <a:spcPts val="0"/>
              </a:spcBef>
              <a:defRPr sz="2632"/>
            </a:pPr>
            <a:r>
              <a:rPr lang="en-US" sz="3200" dirty="0"/>
              <a:t>An open source C++ library </a:t>
            </a:r>
          </a:p>
          <a:p>
            <a:pPr marL="716280" lvl="1" indent="-358140" defTabSz="549148">
              <a:lnSpc>
                <a:spcPct val="150000"/>
              </a:lnSpc>
              <a:spcBef>
                <a:spcPts val="0"/>
              </a:spcBef>
              <a:defRPr sz="2632"/>
            </a:pPr>
            <a:r>
              <a:rPr lang="en-US" sz="3200" dirty="0"/>
              <a:t>Efficient algorithms and </a:t>
            </a:r>
          </a:p>
          <a:p>
            <a:pPr marL="716280" lvl="1" indent="-358140" defTabSz="549148">
              <a:lnSpc>
                <a:spcPct val="150000"/>
              </a:lnSpc>
              <a:spcBef>
                <a:spcPts val="0"/>
              </a:spcBef>
              <a:defRPr sz="2632"/>
            </a:pPr>
            <a:r>
              <a:rPr lang="en-US" sz="3200" dirty="0"/>
              <a:t>Data structures </a:t>
            </a:r>
          </a:p>
          <a:p>
            <a:pPr marL="358140" indent="-358140" defTabSz="549148">
              <a:lnSpc>
                <a:spcPct val="150000"/>
              </a:lnSpc>
              <a:spcBef>
                <a:spcPts val="0"/>
              </a:spcBef>
              <a:defRPr sz="2632"/>
            </a:pPr>
            <a:r>
              <a:rPr lang="en-US" sz="3200" dirty="0"/>
              <a:t>For </a:t>
            </a:r>
            <a:r>
              <a:rPr lang="en-US" sz="3200" b="1" dirty="0">
                <a:ea typeface="Helvetica"/>
                <a:cs typeface="Helvetica"/>
                <a:sym typeface="Helvetica"/>
              </a:rPr>
              <a:t>Sequence Analysis </a:t>
            </a:r>
          </a:p>
          <a:p>
            <a:pPr marL="358140" indent="-358140" defTabSz="549148">
              <a:lnSpc>
                <a:spcPct val="150000"/>
              </a:lnSpc>
              <a:spcBef>
                <a:spcPts val="0"/>
              </a:spcBef>
              <a:defRPr sz="2632"/>
            </a:pPr>
            <a:r>
              <a:rPr lang="en-US" sz="3200" dirty="0"/>
              <a:t>Focuses on biological data. </a:t>
            </a:r>
          </a:p>
          <a:p>
            <a:pPr marL="358140" indent="-358140" defTabSz="549148">
              <a:lnSpc>
                <a:spcPct val="150000"/>
              </a:lnSpc>
              <a:spcBef>
                <a:spcPts val="0"/>
              </a:spcBef>
              <a:defRPr sz="2632"/>
            </a:pPr>
            <a:r>
              <a:rPr lang="en-US" sz="3200" dirty="0"/>
              <a:t>A unique generic design </a:t>
            </a:r>
          </a:p>
          <a:p>
            <a:pPr marL="0" indent="0" algn="ctr" defTabSz="549148">
              <a:lnSpc>
                <a:spcPct val="150000"/>
              </a:lnSpc>
              <a:spcBef>
                <a:spcPts val="0"/>
              </a:spcBef>
              <a:buNone/>
              <a:defRPr sz="2632"/>
            </a:pPr>
            <a:r>
              <a:rPr lang="en-US" sz="3600" b="1" dirty="0" err="1" smtClean="0">
                <a:solidFill>
                  <a:srgbClr val="2738FF"/>
                </a:solidFill>
              </a:rPr>
              <a:t>www.seqan.de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8B4-977E-E745-A1AB-534C78D5E860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Temesgen H. Dadi, FU-Berlin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pic>
        <p:nvPicPr>
          <p:cNvPr id="7" name="SeqAn Log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68356" y="1413693"/>
            <a:ext cx="4171627" cy="26907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3590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4" t="5650" r="14843"/>
          <a:stretch/>
        </p:blipFill>
        <p:spPr>
          <a:xfrm>
            <a:off x="2032000" y="1097988"/>
            <a:ext cx="7493000" cy="5258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28" y="1108270"/>
            <a:ext cx="4358298" cy="50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37" y="1134113"/>
            <a:ext cx="4365958" cy="50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62" y="268992"/>
            <a:ext cx="10972800" cy="620915"/>
          </a:xfrm>
        </p:spPr>
        <p:txBody>
          <a:bodyPr/>
          <a:lstStyle/>
          <a:p>
            <a:r>
              <a:rPr lang="de-DE" sz="4000" dirty="0" err="1">
                <a:latin typeface="Arial"/>
              </a:rPr>
              <a:t>What</a:t>
            </a:r>
            <a:r>
              <a:rPr lang="de-DE" sz="4000" dirty="0">
                <a:latin typeface="Arial"/>
              </a:rPr>
              <a:t> </a:t>
            </a:r>
            <a:r>
              <a:rPr lang="de-DE" sz="4000" dirty="0" err="1" smtClean="0">
                <a:latin typeface="Arial"/>
              </a:rPr>
              <a:t>does</a:t>
            </a:r>
            <a:r>
              <a:rPr lang="de-DE" sz="4000" dirty="0" smtClean="0">
                <a:latin typeface="Arial"/>
              </a:rPr>
              <a:t> </a:t>
            </a:r>
            <a:r>
              <a:rPr lang="de-DE" sz="4000" dirty="0" err="1" smtClean="0">
                <a:latin typeface="Arial"/>
              </a:rPr>
              <a:t>SeqAn</a:t>
            </a:r>
            <a:r>
              <a:rPr lang="de-DE" sz="4000" dirty="0" smtClean="0">
                <a:latin typeface="Arial"/>
              </a:rPr>
              <a:t> </a:t>
            </a:r>
            <a:r>
              <a:rPr lang="de-DE" sz="4000" dirty="0" err="1" smtClean="0">
                <a:latin typeface="Arial"/>
              </a:rPr>
              <a:t>offer</a:t>
            </a:r>
            <a:r>
              <a:rPr lang="de-DE" sz="4000" dirty="0" smtClean="0">
                <a:latin typeface="Arial"/>
              </a:rPr>
              <a:t>?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8B4-977E-E745-A1AB-534C78D5E860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Temesgen H. Dadi, FU-Berlin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99" y="1316351"/>
            <a:ext cx="4359332" cy="50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55" y="1320412"/>
            <a:ext cx="4345091" cy="50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18" y="1312290"/>
            <a:ext cx="4344036" cy="50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59" y="1121855"/>
            <a:ext cx="434403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06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62" y="268992"/>
            <a:ext cx="10972800" cy="1305808"/>
          </a:xfrm>
        </p:spPr>
        <p:txBody>
          <a:bodyPr/>
          <a:lstStyle/>
          <a:p>
            <a:r>
              <a:rPr lang="de-DE" sz="4000" dirty="0" err="1" smtClean="0">
                <a:latin typeface="Arial"/>
              </a:rPr>
              <a:t>How</a:t>
            </a:r>
            <a:r>
              <a:rPr lang="de-DE" sz="4000" dirty="0" smtClean="0">
                <a:latin typeface="Arial"/>
              </a:rPr>
              <a:t> do I </a:t>
            </a:r>
            <a:r>
              <a:rPr lang="de-DE" sz="4000" dirty="0" err="1" smtClean="0">
                <a:latin typeface="Arial"/>
              </a:rPr>
              <a:t>get</a:t>
            </a:r>
            <a:r>
              <a:rPr lang="de-DE" sz="4000" dirty="0" smtClean="0">
                <a:latin typeface="Arial"/>
              </a:rPr>
              <a:t> </a:t>
            </a:r>
            <a:r>
              <a:rPr lang="de-DE" sz="4000" dirty="0" err="1" smtClean="0">
                <a:latin typeface="Arial"/>
              </a:rPr>
              <a:t>SeqAn</a:t>
            </a:r>
            <a:r>
              <a:rPr lang="de-DE" sz="4000" dirty="0" smtClean="0">
                <a:latin typeface="Arial"/>
              </a:rPr>
              <a:t> APPs </a:t>
            </a:r>
            <a:br>
              <a:rPr lang="de-DE" sz="4000" dirty="0" smtClean="0">
                <a:latin typeface="Arial"/>
              </a:rPr>
            </a:br>
            <a:r>
              <a:rPr lang="de-DE" sz="4000" dirty="0" smtClean="0">
                <a:latin typeface="Arial"/>
              </a:rPr>
              <a:t>in KNIME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8B4-977E-E745-A1AB-534C78D5E860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Temesgen H. Dadi, FU-Berlin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1261" y="1574800"/>
            <a:ext cx="11288721" cy="4368800"/>
          </a:xfrm>
        </p:spPr>
        <p:txBody>
          <a:bodyPr/>
          <a:lstStyle/>
          <a:p>
            <a:pPr marL="358140" indent="-358140" defTabSz="549148">
              <a:lnSpc>
                <a:spcPct val="150000"/>
              </a:lnSpc>
              <a:spcBef>
                <a:spcPts val="0"/>
              </a:spcBef>
              <a:defRPr sz="2632"/>
            </a:pPr>
            <a:r>
              <a:rPr lang="en-US" sz="3600" dirty="0"/>
              <a:t>As </a:t>
            </a:r>
            <a:r>
              <a:rPr lang="en-US" sz="3600" dirty="0" smtClean="0"/>
              <a:t>community-contribution nodes </a:t>
            </a:r>
            <a:endParaRPr lang="en-US" sz="3600" dirty="0" smtClean="0"/>
          </a:p>
          <a:p>
            <a:pPr marL="358140" indent="-358140" defTabSz="549148">
              <a:lnSpc>
                <a:spcPct val="150000"/>
              </a:lnSpc>
              <a:spcBef>
                <a:spcPts val="0"/>
              </a:spcBef>
              <a:defRPr sz="2632"/>
            </a:pPr>
            <a:r>
              <a:rPr lang="en-US" sz="3600" dirty="0" smtClean="0"/>
              <a:t>Update site:</a:t>
            </a:r>
          </a:p>
          <a:p>
            <a:pPr marL="927091" lvl="1" indent="-358140" defTabSz="549148">
              <a:lnSpc>
                <a:spcPct val="150000"/>
              </a:lnSpc>
              <a:spcBef>
                <a:spcPts val="0"/>
              </a:spcBef>
              <a:defRPr sz="2632"/>
            </a:pPr>
            <a:r>
              <a:rPr lang="en-US" sz="3000" dirty="0" smtClean="0">
                <a:hlinkClick r:id="rId3"/>
              </a:rPr>
              <a:t>http://update.knime.org/community-contributions/trusted/3.3</a:t>
            </a:r>
            <a:r>
              <a:rPr lang="en-US" sz="3000" dirty="0" smtClean="0"/>
              <a:t> </a:t>
            </a:r>
          </a:p>
          <a:p>
            <a:pPr marL="358140" indent="-358140" defTabSz="549148">
              <a:lnSpc>
                <a:spcPct val="150000"/>
              </a:lnSpc>
              <a:spcBef>
                <a:spcPts val="0"/>
              </a:spcBef>
              <a:defRPr sz="2632"/>
            </a:pPr>
            <a:r>
              <a:rPr lang="en-US" sz="3600" dirty="0" smtClean="0"/>
              <a:t>Platforms Supported:</a:t>
            </a:r>
          </a:p>
          <a:p>
            <a:pPr marL="927091" lvl="1" indent="-358140" defTabSz="549148">
              <a:lnSpc>
                <a:spcPct val="150000"/>
              </a:lnSpc>
              <a:spcBef>
                <a:spcPts val="0"/>
              </a:spcBef>
              <a:defRPr sz="2632"/>
            </a:pPr>
            <a:r>
              <a:rPr lang="en-US" sz="3000" dirty="0" smtClean="0"/>
              <a:t>Linux, </a:t>
            </a:r>
            <a:r>
              <a:rPr lang="en-US" sz="3000" dirty="0" err="1" smtClean="0"/>
              <a:t>MacOS</a:t>
            </a:r>
            <a:r>
              <a:rPr lang="en-US" sz="3000" dirty="0"/>
              <a:t> </a:t>
            </a:r>
            <a:r>
              <a:rPr lang="en-US" sz="3000" dirty="0" smtClean="0"/>
              <a:t>and Windows (Partially)</a:t>
            </a:r>
          </a:p>
        </p:txBody>
      </p:sp>
    </p:spTree>
    <p:extLst>
      <p:ext uri="{BB962C8B-B14F-4D97-AF65-F5344CB8AC3E}">
        <p14:creationId xmlns:p14="http://schemas.microsoft.com/office/powerpoint/2010/main" val="1149537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8B4-977E-E745-A1AB-534C78D5E860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Temesgen H. Dadi, FU-Berlin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7" name="Rounded Rectangle 6"/>
          <p:cNvSpPr/>
          <p:nvPr/>
        </p:nvSpPr>
        <p:spPr>
          <a:xfrm>
            <a:off x="609600" y="2451100"/>
            <a:ext cx="10972801" cy="14732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624677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</TotalTime>
  <Words>188</Words>
  <Application>Microsoft Macintosh PowerPoint</Application>
  <PresentationFormat>Widescreen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Helvetica</vt:lpstr>
      <vt:lpstr>Helvetica Light</vt:lpstr>
      <vt:lpstr>Helvetica Neue</vt:lpstr>
      <vt:lpstr>Arial</vt:lpstr>
      <vt:lpstr>Office Theme</vt:lpstr>
      <vt:lpstr>Seq(uence) An(alysis) in KNIME</vt:lpstr>
      <vt:lpstr>What is SeqAn?</vt:lpstr>
      <vt:lpstr>What does SeqAn offer?</vt:lpstr>
      <vt:lpstr>How do I get SeqAn APPs  in KNIME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Sequence Analysis</dc:title>
  <cp:lastModifiedBy>Temesgen H. Dadi</cp:lastModifiedBy>
  <cp:revision>171</cp:revision>
  <dcterms:modified xsi:type="dcterms:W3CDTF">2017-03-17T06:51:52Z</dcterms:modified>
</cp:coreProperties>
</file>